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notesMasterIdLst>
    <p:notesMasterId r:id="rId8"/>
  </p:notesMasterIdLst>
  <p:sldIdLst>
    <p:sldId id="256" r:id="rId2"/>
    <p:sldId id="274" r:id="rId3"/>
    <p:sldId id="276" r:id="rId4"/>
    <p:sldId id="279" r:id="rId5"/>
    <p:sldId id="278" r:id="rId6"/>
    <p:sldId id="277"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56" autoAdjust="0"/>
    <p:restoredTop sz="94660"/>
  </p:normalViewPr>
  <p:slideViewPr>
    <p:cSldViewPr snapToGrid="0">
      <p:cViewPr varScale="1">
        <p:scale>
          <a:sx n="92" d="100"/>
          <a:sy n="92" d="100"/>
        </p:scale>
        <p:origin x="4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D1227-DC6E-0A4F-8FAD-7D6BD84C38EC}" type="datetimeFigureOut">
              <a:rPr lang="en-US" smtClean="0"/>
              <a:t>11/22/2021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E58DD1-652E-5246-A55D-149085299C69}" type="slidenum">
              <a:rPr lang="en-US" smtClean="0"/>
              <a:t>‹#›</a:t>
            </a:fld>
            <a:endParaRPr lang="en-US"/>
          </a:p>
        </p:txBody>
      </p:sp>
    </p:spTree>
    <p:extLst>
      <p:ext uri="{BB962C8B-B14F-4D97-AF65-F5344CB8AC3E}">
        <p14:creationId xmlns:p14="http://schemas.microsoft.com/office/powerpoint/2010/main" val="4127054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17130" cy="3035808"/>
          </a:xfrm>
        </p:spPr>
        <p:txBody>
          <a:bodyPr anchor="ctr">
            <a:noAutofit/>
          </a:bodyPr>
          <a:lstStyle>
            <a:lvl1pPr algn="l">
              <a:lnSpc>
                <a:spcPct val="85000"/>
              </a:lnSpc>
              <a:defRPr sz="60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D3AE16-2159-4F26-A7D3-0D10B3039774}" type="datetimeFigureOut">
              <a:rPr lang="en-US" smtClean="0"/>
              <a:t>11/22/2021</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A12A88F9-5F70-472B-AA8B-6FC0E2CE4514}" type="slidenum">
              <a:rPr lang="en-US" smtClean="0"/>
              <a:t>‹#›</a:t>
            </a:fld>
            <a:endParaRPr lang="en-US"/>
          </a:p>
        </p:txBody>
      </p:sp>
    </p:spTree>
    <p:extLst>
      <p:ext uri="{BB962C8B-B14F-4D97-AF65-F5344CB8AC3E}">
        <p14:creationId xmlns:p14="http://schemas.microsoft.com/office/powerpoint/2010/main" val="1673620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D3AE16-2159-4F26-A7D3-0D10B3039774}"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2A88F9-5F70-472B-AA8B-6FC0E2CE4514}" type="slidenum">
              <a:rPr lang="en-US" smtClean="0"/>
              <a:t>‹#›</a:t>
            </a:fld>
            <a:endParaRPr lang="en-US"/>
          </a:p>
        </p:txBody>
      </p:sp>
    </p:spTree>
    <p:extLst>
      <p:ext uri="{BB962C8B-B14F-4D97-AF65-F5344CB8AC3E}">
        <p14:creationId xmlns:p14="http://schemas.microsoft.com/office/powerpoint/2010/main" val="4114078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D3AE16-2159-4F26-A7D3-0D10B3039774}"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2A88F9-5F70-472B-AA8B-6FC0E2CE4514}" type="slidenum">
              <a:rPr lang="en-US" smtClean="0"/>
              <a:t>‹#›</a:t>
            </a:fld>
            <a:endParaRPr lang="en-US"/>
          </a:p>
        </p:txBody>
      </p:sp>
    </p:spTree>
    <p:extLst>
      <p:ext uri="{BB962C8B-B14F-4D97-AF65-F5344CB8AC3E}">
        <p14:creationId xmlns:p14="http://schemas.microsoft.com/office/powerpoint/2010/main" val="37992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D3AE16-2159-4F26-A7D3-0D10B3039774}"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2A88F9-5F70-472B-AA8B-6FC0E2CE4514}" type="slidenum">
              <a:rPr lang="en-US" smtClean="0"/>
              <a:t>‹#›</a:t>
            </a:fld>
            <a:endParaRPr lang="en-US"/>
          </a:p>
        </p:txBody>
      </p:sp>
    </p:spTree>
    <p:extLst>
      <p:ext uri="{BB962C8B-B14F-4D97-AF65-F5344CB8AC3E}">
        <p14:creationId xmlns:p14="http://schemas.microsoft.com/office/powerpoint/2010/main" val="1800363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84D3AE16-2159-4F26-A7D3-0D10B3039774}" type="datetimeFigureOut">
              <a:rPr lang="en-US" smtClean="0"/>
              <a:t>11/22/2021</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A12A88F9-5F70-472B-AA8B-6FC0E2CE4514}" type="slidenum">
              <a:rPr lang="en-US" smtClean="0"/>
              <a:t>‹#›</a:t>
            </a:fld>
            <a:endParaRPr lang="en-US"/>
          </a:p>
        </p:txBody>
      </p:sp>
    </p:spTree>
    <p:extLst>
      <p:ext uri="{BB962C8B-B14F-4D97-AF65-F5344CB8AC3E}">
        <p14:creationId xmlns:p14="http://schemas.microsoft.com/office/powerpoint/2010/main" val="717923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D3AE16-2159-4F26-A7D3-0D10B3039774}"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2A88F9-5F70-472B-AA8B-6FC0E2CE4514}" type="slidenum">
              <a:rPr lang="en-US" smtClean="0"/>
              <a:t>‹#›</a:t>
            </a:fld>
            <a:endParaRPr lang="en-US"/>
          </a:p>
        </p:txBody>
      </p:sp>
    </p:spTree>
    <p:extLst>
      <p:ext uri="{BB962C8B-B14F-4D97-AF65-F5344CB8AC3E}">
        <p14:creationId xmlns:p14="http://schemas.microsoft.com/office/powerpoint/2010/main" val="210650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D3AE16-2159-4F26-A7D3-0D10B3039774}"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2A88F9-5F70-472B-AA8B-6FC0E2CE4514}" type="slidenum">
              <a:rPr lang="en-US" smtClean="0"/>
              <a:t>‹#›</a:t>
            </a:fld>
            <a:endParaRPr lang="en-US"/>
          </a:p>
        </p:txBody>
      </p:sp>
    </p:spTree>
    <p:extLst>
      <p:ext uri="{BB962C8B-B14F-4D97-AF65-F5344CB8AC3E}">
        <p14:creationId xmlns:p14="http://schemas.microsoft.com/office/powerpoint/2010/main" val="2607466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84D3AE16-2159-4F26-A7D3-0D10B3039774}" type="datetimeFigureOut">
              <a:rPr lang="en-US" smtClean="0"/>
              <a:t>11/22/2021</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A12A88F9-5F70-472B-AA8B-6FC0E2CE4514}" type="slidenum">
              <a:rPr lang="en-US" smtClean="0"/>
              <a:t>‹#›</a:t>
            </a:fld>
            <a:endParaRPr lang="en-US"/>
          </a:p>
        </p:txBody>
      </p:sp>
    </p:spTree>
    <p:extLst>
      <p:ext uri="{BB962C8B-B14F-4D97-AF65-F5344CB8AC3E}">
        <p14:creationId xmlns:p14="http://schemas.microsoft.com/office/powerpoint/2010/main" val="3021297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3AE16-2159-4F26-A7D3-0D10B3039774}" type="datetimeFigureOut">
              <a:rPr lang="en-US" smtClean="0"/>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2A88F9-5F70-472B-AA8B-6FC0E2CE4514}" type="slidenum">
              <a:rPr lang="en-US" smtClean="0"/>
              <a:t>‹#›</a:t>
            </a:fld>
            <a:endParaRPr lang="en-US"/>
          </a:p>
        </p:txBody>
      </p:sp>
    </p:spTree>
    <p:extLst>
      <p:ext uri="{BB962C8B-B14F-4D97-AF65-F5344CB8AC3E}">
        <p14:creationId xmlns:p14="http://schemas.microsoft.com/office/powerpoint/2010/main" val="2468165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84D3AE16-2159-4F26-A7D3-0D10B3039774}" type="datetimeFigureOut">
              <a:rPr lang="en-US" smtClean="0"/>
              <a:t>11/22/2021</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A12A88F9-5F70-472B-AA8B-6FC0E2CE4514}" type="slidenum">
              <a:rPr lang="en-US" smtClean="0"/>
              <a:t>‹#›</a:t>
            </a:fld>
            <a:endParaRPr lang="en-US"/>
          </a:p>
        </p:txBody>
      </p:sp>
    </p:spTree>
    <p:extLst>
      <p:ext uri="{BB962C8B-B14F-4D97-AF65-F5344CB8AC3E}">
        <p14:creationId xmlns:p14="http://schemas.microsoft.com/office/powerpoint/2010/main" val="316281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84D3AE16-2159-4F26-A7D3-0D10B3039774}" type="datetimeFigureOut">
              <a:rPr lang="en-US" smtClean="0"/>
              <a:t>11/22/2021</a:t>
            </a:fld>
            <a:endParaRPr lang="en-US"/>
          </a:p>
        </p:txBody>
      </p:sp>
      <p:sp>
        <p:nvSpPr>
          <p:cNvPr id="10" name="Slide Number Placeholder 9"/>
          <p:cNvSpPr>
            <a:spLocks noGrp="1"/>
          </p:cNvSpPr>
          <p:nvPr>
            <p:ph type="sldNum" sz="quarter" idx="12"/>
          </p:nvPr>
        </p:nvSpPr>
        <p:spPr/>
        <p:txBody>
          <a:bodyPr/>
          <a:lstStyle/>
          <a:p>
            <a:fld id="{A12A88F9-5F70-472B-AA8B-6FC0E2CE4514}" type="slidenum">
              <a:rPr lang="en-US" smtClean="0"/>
              <a:t>‹#›</a:t>
            </a:fld>
            <a:endParaRPr lang="en-US"/>
          </a:p>
        </p:txBody>
      </p:sp>
    </p:spTree>
    <p:extLst>
      <p:ext uri="{BB962C8B-B14F-4D97-AF65-F5344CB8AC3E}">
        <p14:creationId xmlns:p14="http://schemas.microsoft.com/office/powerpoint/2010/main" val="1774427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84D3AE16-2159-4F26-A7D3-0D10B3039774}" type="datetimeFigureOut">
              <a:rPr lang="en-US" smtClean="0"/>
              <a:t>11/22/2021</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A12A88F9-5F70-472B-AA8B-6FC0E2CE4514}" type="slidenum">
              <a:rPr lang="en-US" smtClean="0"/>
              <a:t>‹#›</a:t>
            </a:fld>
            <a:endParaRPr lang="en-US"/>
          </a:p>
        </p:txBody>
      </p:sp>
    </p:spTree>
    <p:extLst>
      <p:ext uri="{BB962C8B-B14F-4D97-AF65-F5344CB8AC3E}">
        <p14:creationId xmlns:p14="http://schemas.microsoft.com/office/powerpoint/2010/main" val="2423784700"/>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defTabSz="914400" rtl="0" eaLnBrk="1" latinLnBrk="0" hangingPunct="1">
        <a:lnSpc>
          <a:spcPct val="90000"/>
        </a:lnSpc>
        <a:spcBef>
          <a:spcPct val="0"/>
        </a:spcBef>
        <a:buNone/>
        <a:defRPr sz="42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Wholesale Market Working Group Emergency Conditions List</a:t>
            </a:r>
          </a:p>
        </p:txBody>
      </p:sp>
      <p:sp>
        <p:nvSpPr>
          <p:cNvPr id="3" name="Subtitle 2"/>
          <p:cNvSpPr>
            <a:spLocks noGrp="1"/>
          </p:cNvSpPr>
          <p:nvPr>
            <p:ph type="subTitle" idx="1"/>
          </p:nvPr>
        </p:nvSpPr>
        <p:spPr/>
        <p:txBody>
          <a:bodyPr>
            <a:normAutofit/>
          </a:bodyPr>
          <a:lstStyle/>
          <a:p>
            <a:r>
              <a:rPr lang="en-US" dirty="0"/>
              <a:t>David Detelich</a:t>
            </a:r>
          </a:p>
          <a:p>
            <a:r>
              <a:rPr lang="en-US" dirty="0"/>
              <a:t>Murali Sithuraj</a:t>
            </a:r>
          </a:p>
        </p:txBody>
      </p:sp>
    </p:spTree>
    <p:extLst>
      <p:ext uri="{BB962C8B-B14F-4D97-AF65-F5344CB8AC3E}">
        <p14:creationId xmlns:p14="http://schemas.microsoft.com/office/powerpoint/2010/main" val="3003136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Near Term Items</a:t>
            </a:r>
          </a:p>
        </p:txBody>
      </p:sp>
      <p:graphicFrame>
        <p:nvGraphicFramePr>
          <p:cNvPr id="4" name="Content Placeholder 3">
            <a:extLst>
              <a:ext uri="{FF2B5EF4-FFF2-40B4-BE49-F238E27FC236}">
                <a16:creationId xmlns:a16="http://schemas.microsoft.com/office/drawing/2014/main" id="{69C33AE0-1CFD-4EDD-9523-862AFA018E3A}"/>
              </a:ext>
            </a:extLst>
          </p:cNvPr>
          <p:cNvGraphicFramePr>
            <a:graphicFrameLocks noGrp="1"/>
          </p:cNvGraphicFramePr>
          <p:nvPr>
            <p:ph idx="1"/>
            <p:extLst>
              <p:ext uri="{D42A27DB-BD31-4B8C-83A1-F6EECF244321}">
                <p14:modId xmlns:p14="http://schemas.microsoft.com/office/powerpoint/2010/main" val="1472506075"/>
              </p:ext>
            </p:extLst>
          </p:nvPr>
        </p:nvGraphicFramePr>
        <p:xfrm>
          <a:off x="685800" y="1813421"/>
          <a:ext cx="7772400" cy="4541168"/>
        </p:xfrm>
        <a:graphic>
          <a:graphicData uri="http://schemas.openxmlformats.org/drawingml/2006/table">
            <a:tbl>
              <a:tblPr/>
              <a:tblGrid>
                <a:gridCol w="907965">
                  <a:extLst>
                    <a:ext uri="{9D8B030D-6E8A-4147-A177-3AD203B41FA5}">
                      <a16:colId xmlns:a16="http://schemas.microsoft.com/office/drawing/2014/main" val="4213353975"/>
                    </a:ext>
                  </a:extLst>
                </a:gridCol>
                <a:gridCol w="907965">
                  <a:extLst>
                    <a:ext uri="{9D8B030D-6E8A-4147-A177-3AD203B41FA5}">
                      <a16:colId xmlns:a16="http://schemas.microsoft.com/office/drawing/2014/main" val="3341491419"/>
                    </a:ext>
                  </a:extLst>
                </a:gridCol>
                <a:gridCol w="3358743">
                  <a:extLst>
                    <a:ext uri="{9D8B030D-6E8A-4147-A177-3AD203B41FA5}">
                      <a16:colId xmlns:a16="http://schemas.microsoft.com/office/drawing/2014/main" val="586460417"/>
                    </a:ext>
                  </a:extLst>
                </a:gridCol>
                <a:gridCol w="2597727">
                  <a:extLst>
                    <a:ext uri="{9D8B030D-6E8A-4147-A177-3AD203B41FA5}">
                      <a16:colId xmlns:a16="http://schemas.microsoft.com/office/drawing/2014/main" val="3986012260"/>
                    </a:ext>
                  </a:extLst>
                </a:gridCol>
              </a:tblGrid>
              <a:tr h="353580">
                <a:tc>
                  <a:txBody>
                    <a:bodyPr/>
                    <a:lstStyle/>
                    <a:p>
                      <a:pPr algn="ctr" fontAlgn="t"/>
                      <a:r>
                        <a:rPr lang="en-US" sz="1100" b="1" i="0" u="none" strike="noStrike" dirty="0">
                          <a:solidFill>
                            <a:srgbClr val="000000"/>
                          </a:solidFill>
                          <a:effectLst/>
                          <a:latin typeface="Calibri" panose="020F0502020204030204" pitchFamily="34" charset="0"/>
                        </a:rPr>
                        <a:t>Item Number</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t"/>
                      <a:r>
                        <a:rPr lang="en-US" sz="1100" b="1" i="0" u="none" strike="noStrike">
                          <a:solidFill>
                            <a:srgbClr val="000000"/>
                          </a:solidFill>
                          <a:effectLst/>
                          <a:latin typeface="Calibri" panose="020F0502020204030204" pitchFamily="34" charset="0"/>
                        </a:rPr>
                        <a:t>Originating Entity</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t"/>
                      <a:r>
                        <a:rPr lang="en-US" sz="1100" b="1" i="0" u="none" strike="noStrike" dirty="0">
                          <a:solidFill>
                            <a:srgbClr val="000000"/>
                          </a:solidFill>
                          <a:effectLst/>
                          <a:latin typeface="Calibri" panose="020F0502020204030204" pitchFamily="34" charset="0"/>
                        </a:rPr>
                        <a:t>Item Description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t"/>
                      <a:r>
                        <a:rPr lang="en-US" sz="1100" b="1" i="0" u="none" strike="noStrike" dirty="0">
                          <a:solidFill>
                            <a:srgbClr val="000000"/>
                          </a:solidFill>
                          <a:effectLst/>
                          <a:latin typeface="Calibri" panose="020F0502020204030204" pitchFamily="34" charset="0"/>
                        </a:rPr>
                        <a:t>Status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712220351"/>
                  </a:ext>
                </a:extLst>
              </a:tr>
              <a:tr h="883949">
                <a:tc>
                  <a:txBody>
                    <a:bodyPr/>
                    <a:lstStyle/>
                    <a:p>
                      <a:pPr algn="ctr" fontAlgn="t"/>
                      <a:r>
                        <a:rPr lang="en-US" sz="1100" b="0" i="0" u="none" strike="noStrike">
                          <a:solidFill>
                            <a:srgbClr val="000000"/>
                          </a:solidFill>
                          <a:effectLst/>
                          <a:latin typeface="Calibri" panose="020F0502020204030204" pitchFamily="34" charset="0"/>
                        </a:rPr>
                        <a:t>7</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t"/>
                      <a:r>
                        <a:rPr lang="en-US" sz="1100" b="0" i="0" u="none" strike="noStrike">
                          <a:solidFill>
                            <a:srgbClr val="000000"/>
                          </a:solidFill>
                          <a:effectLst/>
                          <a:latin typeface="Calibri" panose="020F0502020204030204" pitchFamily="34" charset="0"/>
                        </a:rPr>
                        <a:t>ERCOT/ROS</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a:solidFill>
                            <a:srgbClr val="000000"/>
                          </a:solidFill>
                          <a:effectLst/>
                          <a:latin typeface="Calibri" panose="020F0502020204030204" pitchFamily="34" charset="0"/>
                        </a:rPr>
                        <a:t>DER Registration: Expand registration and Real-Time data requirements for all types of resources beyond current modeling requirements (e.g., distribution-level resources) to enhance situational awareness for planning and operational purposes.*</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t"/>
                      <a:r>
                        <a:rPr lang="en-US" sz="1100" b="0" i="0" u="none" strike="noStrike" dirty="0">
                          <a:solidFill>
                            <a:srgbClr val="000000"/>
                          </a:solidFill>
                          <a:effectLst/>
                          <a:latin typeface="Calibri" panose="020F0502020204030204" pitchFamily="34" charset="0"/>
                        </a:rPr>
                        <a:t>NPRR1077</a:t>
                      </a:r>
                    </a:p>
                  </a:txBody>
                  <a:tcPr marL="0" marR="0" marT="0"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50970297"/>
                  </a:ext>
                </a:extLst>
              </a:tr>
              <a:tr h="856032">
                <a:tc>
                  <a:txBody>
                    <a:bodyPr/>
                    <a:lstStyle/>
                    <a:p>
                      <a:pPr algn="ctr" fontAlgn="t"/>
                      <a:r>
                        <a:rPr lang="en-US" sz="1100" b="0" i="0" u="none" strike="noStrike">
                          <a:solidFill>
                            <a:srgbClr val="000000"/>
                          </a:solidFill>
                          <a:effectLst/>
                          <a:latin typeface="Calibri" panose="020F0502020204030204" pitchFamily="34" charset="0"/>
                        </a:rPr>
                        <a:t>35</a:t>
                      </a:r>
                    </a:p>
                  </a:txBody>
                  <a:tcPr marL="0" marR="0" marT="0" marB="0">
                    <a:lnL>
                      <a:noFill/>
                    </a:lnL>
                    <a:lnR>
                      <a:noFill/>
                    </a:lnR>
                    <a:lnT>
                      <a:noFill/>
                    </a:lnT>
                    <a:lnB>
                      <a:noFill/>
                    </a:lnB>
                  </a:tcPr>
                </a:tc>
                <a:tc>
                  <a:txBody>
                    <a:bodyPr/>
                    <a:lstStyle/>
                    <a:p>
                      <a:pPr algn="ctr" fontAlgn="t"/>
                      <a:r>
                        <a:rPr lang="en-US" sz="1100" b="0" i="0" u="none" strike="noStrike">
                          <a:solidFill>
                            <a:srgbClr val="000000"/>
                          </a:solidFill>
                          <a:effectLst/>
                          <a:latin typeface="Calibri" panose="020F0502020204030204" pitchFamily="34" charset="0"/>
                        </a:rPr>
                        <a:t>ROS</a:t>
                      </a:r>
                    </a:p>
                  </a:txBody>
                  <a:tcPr marL="0" marR="0" marT="0" marB="0">
                    <a:lnL>
                      <a:noFill/>
                    </a:lnL>
                    <a:lnR>
                      <a:noFill/>
                    </a:lnR>
                    <a:lnT>
                      <a:noFill/>
                    </a:lnT>
                    <a:lnB>
                      <a:noFill/>
                    </a:lnB>
                  </a:tcPr>
                </a:tc>
                <a:tc>
                  <a:txBody>
                    <a:bodyPr/>
                    <a:lstStyle/>
                    <a:p>
                      <a:pPr algn="l" fontAlgn="t"/>
                      <a:r>
                        <a:rPr lang="en-US" sz="1100" b="0" i="0" u="none" strike="noStrike" dirty="0">
                          <a:solidFill>
                            <a:srgbClr val="000000"/>
                          </a:solidFill>
                          <a:effectLst/>
                          <a:latin typeface="Calibri" panose="020F0502020204030204" pitchFamily="34" charset="0"/>
                        </a:rPr>
                        <a:t>Procedures during Natural Gas Supply Emergency: Consider/discuss possible Protocol requirement for </a:t>
                      </a:r>
                      <a:r>
                        <a:rPr lang="en-US" sz="1100" b="0" i="0" u="none" strike="noStrike" dirty="0" err="1">
                          <a:solidFill>
                            <a:srgbClr val="000000"/>
                          </a:solidFill>
                          <a:effectLst/>
                          <a:latin typeface="Calibri" panose="020F0502020204030204" pitchFamily="34" charset="0"/>
                        </a:rPr>
                        <a:t>blackstart</a:t>
                      </a:r>
                      <a:r>
                        <a:rPr lang="en-US" sz="1100" b="0" i="0" u="none" strike="noStrike" dirty="0">
                          <a:solidFill>
                            <a:srgbClr val="000000"/>
                          </a:solidFill>
                          <a:effectLst/>
                          <a:latin typeface="Calibri" panose="020F0502020204030204" pitchFamily="34" charset="0"/>
                        </a:rPr>
                        <a:t> units to have onsite fuel specifically reserved for </a:t>
                      </a:r>
                      <a:r>
                        <a:rPr lang="en-US" sz="1100" b="0" i="0" u="none" strike="noStrike" dirty="0" err="1">
                          <a:solidFill>
                            <a:srgbClr val="000000"/>
                          </a:solidFill>
                          <a:effectLst/>
                          <a:latin typeface="Calibri" panose="020F0502020204030204" pitchFamily="34" charset="0"/>
                        </a:rPr>
                        <a:t>blackstart</a:t>
                      </a:r>
                      <a:r>
                        <a:rPr lang="en-US" sz="1100" b="0" i="0" u="none" strike="noStrike" dirty="0">
                          <a:solidFill>
                            <a:srgbClr val="000000"/>
                          </a:solidFill>
                          <a:effectLst/>
                          <a:latin typeface="Calibri" panose="020F0502020204030204" pitchFamily="34" charset="0"/>
                        </a:rPr>
                        <a:t> operations. </a:t>
                      </a:r>
                    </a:p>
                  </a:txBody>
                  <a:tcPr marL="0" marR="0" marT="0" marB="0">
                    <a:lnL>
                      <a:noFill/>
                    </a:lnL>
                    <a:lnR>
                      <a:noFill/>
                    </a:lnR>
                    <a:lnT>
                      <a:noFill/>
                    </a:lnT>
                    <a:lnB>
                      <a:noFill/>
                    </a:lnB>
                  </a:tcPr>
                </a:tc>
                <a:tc>
                  <a:txBody>
                    <a:bodyPr/>
                    <a:lstStyle/>
                    <a:p>
                      <a:pPr algn="l" fontAlgn="t"/>
                      <a:r>
                        <a:rPr lang="en-US" sz="1100" b="0" i="0" u="none" strike="noStrike" dirty="0">
                          <a:solidFill>
                            <a:srgbClr val="000000"/>
                          </a:solidFill>
                          <a:effectLst/>
                          <a:latin typeface="Calibri" panose="020F0502020204030204" pitchFamily="34" charset="0"/>
                        </a:rPr>
                        <a:t>GEWG keeping item open for further discussion after commission actions </a:t>
                      </a:r>
                    </a:p>
                    <a:p>
                      <a:pPr algn="l" fontAlgn="t"/>
                      <a:r>
                        <a:rPr lang="en-US" sz="1100" b="0" i="0" u="none" strike="noStrike" dirty="0">
                          <a:solidFill>
                            <a:srgbClr val="000000"/>
                          </a:solidFill>
                          <a:effectLst/>
                          <a:latin typeface="Calibri" panose="020F0502020204030204" pitchFamily="34" charset="0"/>
                        </a:rPr>
                        <a:t>NPRR1110 issued 11/22</a:t>
                      </a:r>
                    </a:p>
                  </a:txBody>
                  <a:tcPr marL="0" marR="0" marT="0" marB="0">
                    <a:lnL>
                      <a:noFill/>
                    </a:lnL>
                    <a:lnR>
                      <a:noFill/>
                    </a:lnR>
                    <a:lnT>
                      <a:noFill/>
                    </a:lnT>
                    <a:lnB>
                      <a:noFill/>
                    </a:lnB>
                  </a:tcPr>
                </a:tc>
                <a:extLst>
                  <a:ext uri="{0D108BD9-81ED-4DB2-BD59-A6C34878D82A}">
                    <a16:rowId xmlns:a16="http://schemas.microsoft.com/office/drawing/2014/main" val="3932230000"/>
                  </a:ext>
                </a:extLst>
              </a:tr>
              <a:tr h="707159">
                <a:tc>
                  <a:txBody>
                    <a:bodyPr/>
                    <a:lstStyle/>
                    <a:p>
                      <a:pPr algn="ctr" fontAlgn="t"/>
                      <a:r>
                        <a:rPr lang="en-US" sz="1100" b="0" i="0" u="none" strike="noStrike">
                          <a:solidFill>
                            <a:srgbClr val="000000"/>
                          </a:solidFill>
                          <a:effectLst/>
                          <a:latin typeface="Calibri" panose="020F0502020204030204" pitchFamily="34" charset="0"/>
                        </a:rPr>
                        <a:t>49</a:t>
                      </a:r>
                    </a:p>
                  </a:txBody>
                  <a:tcPr marL="0" marR="0" marT="0" marB="0">
                    <a:lnL>
                      <a:noFill/>
                    </a:lnL>
                    <a:lnR>
                      <a:noFill/>
                    </a:lnR>
                    <a:lnT>
                      <a:noFill/>
                    </a:lnT>
                    <a:lnB>
                      <a:noFill/>
                    </a:lnB>
                  </a:tcPr>
                </a:tc>
                <a:tc>
                  <a:txBody>
                    <a:bodyPr/>
                    <a:lstStyle/>
                    <a:p>
                      <a:pPr algn="ctr" fontAlgn="t"/>
                      <a:r>
                        <a:rPr lang="en-US" sz="1100" b="0" i="0" u="none" strike="noStrike" dirty="0">
                          <a:solidFill>
                            <a:srgbClr val="000000"/>
                          </a:solidFill>
                          <a:effectLst/>
                          <a:latin typeface="Calibri" panose="020F0502020204030204" pitchFamily="34" charset="0"/>
                        </a:rPr>
                        <a:t>ROS</a:t>
                      </a:r>
                    </a:p>
                  </a:txBody>
                  <a:tcPr marL="0" marR="0" marT="0" marB="0">
                    <a:lnL>
                      <a:noFill/>
                    </a:lnL>
                    <a:lnR>
                      <a:noFill/>
                    </a:lnR>
                    <a:lnT>
                      <a:noFill/>
                    </a:lnT>
                    <a:lnB>
                      <a:noFill/>
                    </a:lnB>
                  </a:tcPr>
                </a:tc>
                <a:tc>
                  <a:txBody>
                    <a:bodyPr/>
                    <a:lstStyle/>
                    <a:p>
                      <a:pPr algn="l" fontAlgn="t"/>
                      <a:r>
                        <a:rPr lang="en-US" sz="1100" b="0" i="0" u="none" strike="noStrike">
                          <a:solidFill>
                            <a:srgbClr val="000000"/>
                          </a:solidFill>
                          <a:effectLst/>
                          <a:latin typeface="Calibri" panose="020F0502020204030204" pitchFamily="34" charset="0"/>
                        </a:rPr>
                        <a:t>Energy Emergency Alert: Review EEA rules and assess if any changes are warranted.</a:t>
                      </a:r>
                    </a:p>
                  </a:txBody>
                  <a:tcPr marL="0" marR="0" marT="0" marB="0">
                    <a:lnL>
                      <a:noFill/>
                    </a:lnL>
                    <a:lnR>
                      <a:noFill/>
                    </a:lnR>
                    <a:lnT>
                      <a:noFill/>
                    </a:lnT>
                    <a:lnB>
                      <a:noFill/>
                    </a:lnB>
                  </a:tcPr>
                </a:tc>
                <a:tc>
                  <a:txBody>
                    <a:bodyPr/>
                    <a:lstStyle/>
                    <a:p>
                      <a:pPr algn="l" fontAlgn="t"/>
                      <a:r>
                        <a:rPr lang="en-US" sz="1100" b="0" i="0" u="none" strike="noStrike" dirty="0">
                          <a:solidFill>
                            <a:srgbClr val="000000"/>
                          </a:solidFill>
                          <a:effectLst/>
                          <a:latin typeface="Calibri" panose="020F0502020204030204" pitchFamily="34" charset="0"/>
                        </a:rPr>
                        <a:t>ERCOT to review with OWG and WMWG after commission actions </a:t>
                      </a:r>
                    </a:p>
                  </a:txBody>
                  <a:tcPr marL="0" marR="0" marT="0" marB="0">
                    <a:lnL>
                      <a:noFill/>
                    </a:lnL>
                    <a:lnR>
                      <a:noFill/>
                    </a:lnR>
                    <a:lnT>
                      <a:noFill/>
                    </a:lnT>
                    <a:lnB>
                      <a:noFill/>
                    </a:lnB>
                  </a:tcPr>
                </a:tc>
                <a:extLst>
                  <a:ext uri="{0D108BD9-81ED-4DB2-BD59-A6C34878D82A}">
                    <a16:rowId xmlns:a16="http://schemas.microsoft.com/office/drawing/2014/main" val="3451144077"/>
                  </a:ext>
                </a:extLst>
              </a:tr>
              <a:tr h="707159">
                <a:tc>
                  <a:txBody>
                    <a:bodyPr/>
                    <a:lstStyle/>
                    <a:p>
                      <a:pPr algn="ctr" fontAlgn="t"/>
                      <a:r>
                        <a:rPr lang="en-US" sz="1100" b="0" i="0" u="none" strike="noStrike" dirty="0">
                          <a:solidFill>
                            <a:srgbClr val="000000"/>
                          </a:solidFill>
                          <a:effectLst/>
                          <a:latin typeface="Calibri" panose="020F0502020204030204" pitchFamily="34" charset="0"/>
                        </a:rPr>
                        <a:t>73</a:t>
                      </a:r>
                    </a:p>
                  </a:txBody>
                  <a:tcPr marL="0" marR="0" marT="0" marB="0">
                    <a:lnL>
                      <a:noFill/>
                    </a:lnL>
                    <a:lnR>
                      <a:noFill/>
                    </a:lnR>
                    <a:lnT>
                      <a:noFill/>
                    </a:lnT>
                    <a:lnB>
                      <a:noFill/>
                    </a:lnB>
                  </a:tcPr>
                </a:tc>
                <a:tc>
                  <a:txBody>
                    <a:bodyPr/>
                    <a:lstStyle/>
                    <a:p>
                      <a:pPr algn="ctr" fontAlgn="t"/>
                      <a:r>
                        <a:rPr lang="en-US" sz="1100" b="0" i="0" u="none" strike="noStrike" dirty="0">
                          <a:solidFill>
                            <a:srgbClr val="000000"/>
                          </a:solidFill>
                          <a:effectLst/>
                          <a:latin typeface="Calibri" panose="020F0502020204030204" pitchFamily="34" charset="0"/>
                        </a:rPr>
                        <a:t>ROS/WMS</a:t>
                      </a:r>
                    </a:p>
                    <a:p>
                      <a:pPr algn="ctr" fontAlgn="t"/>
                      <a:endParaRPr lang="en-US" sz="1100" b="0" i="0" u="none" strike="noStrike" dirty="0">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l" fontAlgn="t"/>
                      <a:r>
                        <a:rPr lang="en-US" sz="1100" b="0" i="0" u="none" strike="noStrike" dirty="0">
                          <a:solidFill>
                            <a:srgbClr val="000000"/>
                          </a:solidFill>
                          <a:effectLst/>
                          <a:latin typeface="Calibri" panose="020F0502020204030204" pitchFamily="34" charset="0"/>
                        </a:rPr>
                        <a:t>Should there be different PRC EEA trigger point &amp; ORDC minimum reserves levels for winter and summer given potential for different events?</a:t>
                      </a:r>
                    </a:p>
                    <a:p>
                      <a:pPr algn="l" fontAlgn="t"/>
                      <a:endParaRPr lang="en-US" sz="1100" b="0" i="0" u="none" strike="noStrike" dirty="0">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l" fontAlgn="t"/>
                      <a:r>
                        <a:rPr lang="en-US" sz="1100" b="0" i="0" u="none" strike="noStrike" dirty="0">
                          <a:solidFill>
                            <a:srgbClr val="000000"/>
                          </a:solidFill>
                          <a:effectLst/>
                          <a:latin typeface="Calibri" panose="020F0502020204030204" pitchFamily="34" charset="0"/>
                        </a:rPr>
                        <a:t>Related to 49</a:t>
                      </a:r>
                    </a:p>
                  </a:txBody>
                  <a:tcPr marL="0" marR="0" marT="0" marB="0">
                    <a:lnL>
                      <a:noFill/>
                    </a:lnL>
                    <a:lnR>
                      <a:noFill/>
                    </a:lnR>
                    <a:lnT>
                      <a:noFill/>
                    </a:lnT>
                    <a:lnB>
                      <a:noFill/>
                    </a:lnB>
                  </a:tcPr>
                </a:tc>
                <a:extLst>
                  <a:ext uri="{0D108BD9-81ED-4DB2-BD59-A6C34878D82A}">
                    <a16:rowId xmlns:a16="http://schemas.microsoft.com/office/drawing/2014/main" val="1813410810"/>
                  </a:ext>
                </a:extLst>
              </a:tr>
              <a:tr h="176790">
                <a:tc>
                  <a:txBody>
                    <a:bodyPr/>
                    <a:lstStyle/>
                    <a:p>
                      <a:pPr algn="ctr" fontAlgn="t"/>
                      <a:r>
                        <a:rPr lang="en-US" sz="1100" b="0" i="0" u="none" strike="noStrike">
                          <a:solidFill>
                            <a:srgbClr val="000000"/>
                          </a:solidFill>
                          <a:effectLst/>
                          <a:latin typeface="Calibri" panose="020F0502020204030204" pitchFamily="34" charset="0"/>
                        </a:rPr>
                        <a:t>99</a:t>
                      </a:r>
                    </a:p>
                  </a:txBody>
                  <a:tcPr marL="0" marR="0" marT="0" marB="0">
                    <a:lnL>
                      <a:noFill/>
                    </a:lnL>
                    <a:lnR>
                      <a:noFill/>
                    </a:lnR>
                    <a:lnT>
                      <a:noFill/>
                    </a:lnT>
                    <a:lnB>
                      <a:noFill/>
                    </a:lnB>
                  </a:tcPr>
                </a:tc>
                <a:tc>
                  <a:txBody>
                    <a:bodyPr/>
                    <a:lstStyle/>
                    <a:p>
                      <a:pPr algn="ctr" fontAlgn="t"/>
                      <a:r>
                        <a:rPr lang="en-US" sz="1100" b="0" i="0" u="none" strike="noStrike">
                          <a:solidFill>
                            <a:srgbClr val="000000"/>
                          </a:solidFill>
                          <a:effectLst/>
                          <a:latin typeface="Calibri" panose="020F0502020204030204" pitchFamily="34" charset="0"/>
                        </a:rPr>
                        <a:t>WMS</a:t>
                      </a:r>
                    </a:p>
                  </a:txBody>
                  <a:tcPr marL="0" marR="0" marT="0" marB="0">
                    <a:lnL>
                      <a:noFill/>
                    </a:lnL>
                    <a:lnR>
                      <a:noFill/>
                    </a:lnR>
                    <a:lnT>
                      <a:noFill/>
                    </a:lnT>
                    <a:lnB>
                      <a:noFill/>
                    </a:lnB>
                  </a:tcPr>
                </a:tc>
                <a:tc>
                  <a:txBody>
                    <a:bodyPr/>
                    <a:lstStyle/>
                    <a:p>
                      <a:pPr algn="l" fontAlgn="t"/>
                      <a:r>
                        <a:rPr lang="en-US" sz="1100" b="0" i="0" u="none" strike="noStrike">
                          <a:solidFill>
                            <a:srgbClr val="000000"/>
                          </a:solidFill>
                          <a:effectLst/>
                          <a:latin typeface="Calibri" panose="020F0502020204030204" pitchFamily="34" charset="0"/>
                        </a:rPr>
                        <a:t>Review converge of ORDC &amp; PRC during the event. </a:t>
                      </a:r>
                    </a:p>
                  </a:txBody>
                  <a:tcPr marL="0" marR="0" marT="0" marB="0">
                    <a:lnL>
                      <a:noFill/>
                    </a:lnL>
                    <a:lnR>
                      <a:noFill/>
                    </a:lnR>
                    <a:lnT>
                      <a:noFill/>
                    </a:lnT>
                    <a:lnB>
                      <a:noFill/>
                    </a:lnB>
                  </a:tcPr>
                </a:tc>
                <a:tc>
                  <a:txBody>
                    <a:bodyPr/>
                    <a:lstStyle/>
                    <a:p>
                      <a:pPr algn="l" fontAlgn="t"/>
                      <a:r>
                        <a:rPr lang="en-US" sz="1100" b="0" i="0" u="none" strike="noStrike" dirty="0">
                          <a:solidFill>
                            <a:srgbClr val="000000"/>
                          </a:solidFill>
                          <a:effectLst/>
                          <a:latin typeface="Calibri" panose="020F0502020204030204" pitchFamily="34" charset="0"/>
                        </a:rPr>
                        <a:t>Review complete; recommends to account load curtailment in ORDC calculation; ERCOT has submitted NPRR1081 - complete</a:t>
                      </a:r>
                    </a:p>
                  </a:txBody>
                  <a:tcPr marL="0" marR="0" marT="0" marB="0">
                    <a:lnL>
                      <a:noFill/>
                    </a:lnL>
                    <a:lnR>
                      <a:noFill/>
                    </a:lnR>
                    <a:lnT>
                      <a:noFill/>
                    </a:lnT>
                    <a:lnB>
                      <a:noFill/>
                    </a:lnB>
                  </a:tcPr>
                </a:tc>
                <a:extLst>
                  <a:ext uri="{0D108BD9-81ED-4DB2-BD59-A6C34878D82A}">
                    <a16:rowId xmlns:a16="http://schemas.microsoft.com/office/drawing/2014/main" val="2505248619"/>
                  </a:ext>
                </a:extLst>
              </a:tr>
              <a:tr h="530369">
                <a:tc>
                  <a:txBody>
                    <a:bodyPr/>
                    <a:lstStyle/>
                    <a:p>
                      <a:pPr algn="ctr" fontAlgn="t"/>
                      <a:r>
                        <a:rPr lang="en-US" sz="1100" b="0" i="0" u="none" strike="noStrike">
                          <a:solidFill>
                            <a:srgbClr val="000000"/>
                          </a:solidFill>
                          <a:effectLst/>
                          <a:latin typeface="Calibri" panose="020F0502020204030204" pitchFamily="34" charset="0"/>
                        </a:rPr>
                        <a:t>100</a:t>
                      </a:r>
                    </a:p>
                  </a:txBody>
                  <a:tcPr marL="0" marR="0" marT="0" marB="0">
                    <a:lnL>
                      <a:noFill/>
                    </a:lnL>
                    <a:lnR>
                      <a:noFill/>
                    </a:lnR>
                    <a:lnT>
                      <a:noFill/>
                    </a:lnT>
                    <a:lnB>
                      <a:noFill/>
                    </a:lnB>
                  </a:tcPr>
                </a:tc>
                <a:tc>
                  <a:txBody>
                    <a:bodyPr/>
                    <a:lstStyle/>
                    <a:p>
                      <a:pPr algn="ctr" fontAlgn="t"/>
                      <a:r>
                        <a:rPr lang="en-US" sz="1100" b="0" i="0" u="none" strike="noStrike">
                          <a:solidFill>
                            <a:srgbClr val="000000"/>
                          </a:solidFill>
                          <a:effectLst/>
                          <a:latin typeface="Calibri" panose="020F0502020204030204" pitchFamily="34" charset="0"/>
                        </a:rPr>
                        <a:t>WMS</a:t>
                      </a:r>
                    </a:p>
                  </a:txBody>
                  <a:tcPr marL="0" marR="0" marT="0" marB="0">
                    <a:lnL>
                      <a:noFill/>
                    </a:lnL>
                    <a:lnR>
                      <a:noFill/>
                    </a:lnR>
                    <a:lnT>
                      <a:noFill/>
                    </a:lnT>
                    <a:lnB>
                      <a:noFill/>
                    </a:lnB>
                  </a:tcPr>
                </a:tc>
                <a:tc>
                  <a:txBody>
                    <a:bodyPr/>
                    <a:lstStyle/>
                    <a:p>
                      <a:pPr algn="l" fontAlgn="t"/>
                      <a:r>
                        <a:rPr lang="en-US" sz="1100" b="0" i="0" u="none" strike="noStrike" dirty="0">
                          <a:solidFill>
                            <a:srgbClr val="000000"/>
                          </a:solidFill>
                          <a:effectLst/>
                          <a:latin typeface="Calibri" panose="020F0502020204030204" pitchFamily="34" charset="0"/>
                        </a:rPr>
                        <a:t>How did batteries providing FFR perform? Were FFR providers allowed to charge and if not, what penalties did they get charged?</a:t>
                      </a:r>
                    </a:p>
                  </a:txBody>
                  <a:tcPr marL="0" marR="0" marT="0" marB="0">
                    <a:lnL>
                      <a:noFill/>
                    </a:lnL>
                    <a:lnR>
                      <a:noFill/>
                    </a:lnR>
                    <a:lnT>
                      <a:noFill/>
                    </a:lnT>
                    <a:lnB>
                      <a:noFill/>
                    </a:lnB>
                  </a:tcPr>
                </a:tc>
                <a:tc>
                  <a:txBody>
                    <a:bodyPr/>
                    <a:lstStyle/>
                    <a:p>
                      <a:pPr algn="l" fontAlgn="t"/>
                      <a:r>
                        <a:rPr lang="en-US" sz="1100" b="0" i="0" u="none" strike="noStrike" dirty="0">
                          <a:solidFill>
                            <a:srgbClr val="000000"/>
                          </a:solidFill>
                          <a:effectLst/>
                          <a:latin typeface="Calibri" panose="020F0502020204030204" pitchFamily="34" charset="0"/>
                        </a:rPr>
                        <a:t>No ESR bid for FFR during winter event - complete</a:t>
                      </a:r>
                    </a:p>
                  </a:txBody>
                  <a:tcPr marL="0" marR="0" marT="0" marB="0">
                    <a:lnL>
                      <a:noFill/>
                    </a:lnL>
                    <a:lnR>
                      <a:noFill/>
                    </a:lnR>
                    <a:lnT>
                      <a:noFill/>
                    </a:lnT>
                    <a:lnB>
                      <a:noFill/>
                    </a:lnB>
                  </a:tcPr>
                </a:tc>
                <a:extLst>
                  <a:ext uri="{0D108BD9-81ED-4DB2-BD59-A6C34878D82A}">
                    <a16:rowId xmlns:a16="http://schemas.microsoft.com/office/drawing/2014/main" val="1022109450"/>
                  </a:ext>
                </a:extLst>
              </a:tr>
            </a:tbl>
          </a:graphicData>
        </a:graphic>
      </p:graphicFrame>
    </p:spTree>
    <p:extLst>
      <p:ext uri="{BB962C8B-B14F-4D97-AF65-F5344CB8AC3E}">
        <p14:creationId xmlns:p14="http://schemas.microsoft.com/office/powerpoint/2010/main" val="3664071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5103-B4E9-4739-95D6-739E1C458019}"/>
              </a:ext>
            </a:extLst>
          </p:cNvPr>
          <p:cNvSpPr>
            <a:spLocks noGrp="1"/>
          </p:cNvSpPr>
          <p:nvPr>
            <p:ph type="title"/>
          </p:nvPr>
        </p:nvSpPr>
        <p:spPr/>
        <p:txBody>
          <a:bodyPr>
            <a:normAutofit/>
          </a:bodyPr>
          <a:lstStyle/>
          <a:p>
            <a:r>
              <a:rPr lang="en-US" dirty="0"/>
              <a:t>Long Term Items</a:t>
            </a:r>
          </a:p>
        </p:txBody>
      </p:sp>
      <p:graphicFrame>
        <p:nvGraphicFramePr>
          <p:cNvPr id="4" name="Content Placeholder 3">
            <a:extLst>
              <a:ext uri="{FF2B5EF4-FFF2-40B4-BE49-F238E27FC236}">
                <a16:creationId xmlns:a16="http://schemas.microsoft.com/office/drawing/2014/main" id="{33F4408B-5C05-4FC9-B327-3507F6E07C6E}"/>
              </a:ext>
            </a:extLst>
          </p:cNvPr>
          <p:cNvGraphicFramePr>
            <a:graphicFrameLocks noGrp="1"/>
          </p:cNvGraphicFramePr>
          <p:nvPr>
            <p:ph idx="1"/>
            <p:extLst>
              <p:ext uri="{D42A27DB-BD31-4B8C-83A1-F6EECF244321}">
                <p14:modId xmlns:p14="http://schemas.microsoft.com/office/powerpoint/2010/main" val="172664787"/>
              </p:ext>
            </p:extLst>
          </p:nvPr>
        </p:nvGraphicFramePr>
        <p:xfrm>
          <a:off x="685798" y="1794933"/>
          <a:ext cx="7772400" cy="4728919"/>
        </p:xfrm>
        <a:graphic>
          <a:graphicData uri="http://schemas.openxmlformats.org/drawingml/2006/table">
            <a:tbl>
              <a:tblPr/>
              <a:tblGrid>
                <a:gridCol w="907965">
                  <a:extLst>
                    <a:ext uri="{9D8B030D-6E8A-4147-A177-3AD203B41FA5}">
                      <a16:colId xmlns:a16="http://schemas.microsoft.com/office/drawing/2014/main" val="2279620635"/>
                    </a:ext>
                  </a:extLst>
                </a:gridCol>
                <a:gridCol w="907965">
                  <a:extLst>
                    <a:ext uri="{9D8B030D-6E8A-4147-A177-3AD203B41FA5}">
                      <a16:colId xmlns:a16="http://schemas.microsoft.com/office/drawing/2014/main" val="3200954784"/>
                    </a:ext>
                  </a:extLst>
                </a:gridCol>
                <a:gridCol w="3306790">
                  <a:extLst>
                    <a:ext uri="{9D8B030D-6E8A-4147-A177-3AD203B41FA5}">
                      <a16:colId xmlns:a16="http://schemas.microsoft.com/office/drawing/2014/main" val="1614533881"/>
                    </a:ext>
                  </a:extLst>
                </a:gridCol>
                <a:gridCol w="2649680">
                  <a:extLst>
                    <a:ext uri="{9D8B030D-6E8A-4147-A177-3AD203B41FA5}">
                      <a16:colId xmlns:a16="http://schemas.microsoft.com/office/drawing/2014/main" val="3890500826"/>
                    </a:ext>
                  </a:extLst>
                </a:gridCol>
              </a:tblGrid>
              <a:tr h="302948">
                <a:tc>
                  <a:txBody>
                    <a:bodyPr/>
                    <a:lstStyle/>
                    <a:p>
                      <a:pPr algn="ctr" fontAlgn="t"/>
                      <a:r>
                        <a:rPr lang="en-US" sz="900" b="1" i="0" u="none" strike="noStrike">
                          <a:solidFill>
                            <a:srgbClr val="000000"/>
                          </a:solidFill>
                          <a:effectLst/>
                          <a:latin typeface="Calibri" panose="020F0502020204030204" pitchFamily="34" charset="0"/>
                        </a:rPr>
                        <a:t>Item Number</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t"/>
                      <a:r>
                        <a:rPr lang="en-US" sz="900" b="1" i="0" u="none" strike="noStrike">
                          <a:solidFill>
                            <a:srgbClr val="000000"/>
                          </a:solidFill>
                          <a:effectLst/>
                          <a:latin typeface="Calibri" panose="020F0502020204030204" pitchFamily="34" charset="0"/>
                        </a:rPr>
                        <a:t>Originating Entity</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t"/>
                      <a:r>
                        <a:rPr lang="en-US" sz="1050" b="1" i="0" u="none" strike="noStrike">
                          <a:solidFill>
                            <a:srgbClr val="000000"/>
                          </a:solidFill>
                          <a:effectLst/>
                          <a:latin typeface="Calibri" panose="020F0502020204030204" pitchFamily="34" charset="0"/>
                        </a:rPr>
                        <a:t>Item Description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t"/>
                      <a:r>
                        <a:rPr lang="en-US" sz="1050" b="1" i="0" u="none" strike="noStrike" dirty="0">
                          <a:solidFill>
                            <a:srgbClr val="000000"/>
                          </a:solidFill>
                          <a:effectLst/>
                          <a:latin typeface="Calibri" panose="020F0502020204030204" pitchFamily="34" charset="0"/>
                        </a:rPr>
                        <a:t>Status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196470242"/>
                  </a:ext>
                </a:extLst>
              </a:tr>
              <a:tr h="1060317">
                <a:tc>
                  <a:txBody>
                    <a:bodyPr/>
                    <a:lstStyle/>
                    <a:p>
                      <a:pPr algn="ctr" fontAlgn="t"/>
                      <a:r>
                        <a:rPr lang="en-US" sz="900" b="0" i="0" u="none" strike="noStrike" dirty="0">
                          <a:solidFill>
                            <a:srgbClr val="000000"/>
                          </a:solidFill>
                          <a:effectLst/>
                          <a:latin typeface="Calibri" panose="020F0502020204030204" pitchFamily="34" charset="0"/>
                        </a:rPr>
                        <a:t>43</a:t>
                      </a:r>
                    </a:p>
                  </a:txBody>
                  <a:tcPr marL="0" marR="0" marT="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dirty="0">
                          <a:solidFill>
                            <a:srgbClr val="000000"/>
                          </a:solidFill>
                          <a:effectLst/>
                          <a:latin typeface="Calibri" panose="020F0502020204030204" pitchFamily="34" charset="0"/>
                        </a:rPr>
                        <a:t>ROS/WMS</a:t>
                      </a:r>
                    </a:p>
                  </a:txBody>
                  <a:tcPr marL="0" marR="0" marT="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rgbClr val="000000"/>
                          </a:solidFill>
                          <a:effectLst/>
                          <a:latin typeface="Calibri" panose="020F0502020204030204" pitchFamily="34" charset="0"/>
                        </a:rPr>
                        <a:t>Reliability Studies for Proposed Resource Retirements: Review existing reliability must run (RMR) and must-run alternative (MRA) study and processes and determine if any changes to study parameters are needed, including winter peak and planned and forced outage scenarios and generation resource dispatch.  Consider extension of RMR process to units proposed for seasonal mothball. </a:t>
                      </a:r>
                    </a:p>
                  </a:txBody>
                  <a:tcPr marL="0" marR="0" marT="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rgbClr val="000000"/>
                          </a:solidFill>
                          <a:effectLst/>
                          <a:latin typeface="Calibri" panose="020F0502020204030204" pitchFamily="34" charset="0"/>
                        </a:rPr>
                        <a:t>Not started.  I don’t know what ROS WG has this item.  </a:t>
                      </a:r>
                    </a:p>
                  </a:txBody>
                  <a:tcPr marL="0" marR="0" marT="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164191"/>
                  </a:ext>
                </a:extLst>
              </a:tr>
              <a:tr h="1060317">
                <a:tc>
                  <a:txBody>
                    <a:bodyPr/>
                    <a:lstStyle/>
                    <a:p>
                      <a:pPr algn="ctr" fontAlgn="t"/>
                      <a:r>
                        <a:rPr lang="en-US" sz="900" b="0" i="0" u="none" strike="noStrike">
                          <a:solidFill>
                            <a:srgbClr val="000000"/>
                          </a:solidFill>
                          <a:effectLst/>
                          <a:latin typeface="Calibri" panose="020F0502020204030204" pitchFamily="34" charset="0"/>
                        </a:rPr>
                        <a:t>44</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t"/>
                      <a:r>
                        <a:rPr lang="en-US" sz="900" b="0" i="0" u="none" strike="noStrike">
                          <a:solidFill>
                            <a:srgbClr val="000000"/>
                          </a:solidFill>
                          <a:effectLst/>
                          <a:latin typeface="Calibri" panose="020F0502020204030204" pitchFamily="34" charset="0"/>
                        </a:rPr>
                        <a:t>ROS</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r>
                        <a:rPr lang="en-US" sz="1050" b="0" i="0" u="none" strike="noStrike" dirty="0">
                          <a:solidFill>
                            <a:srgbClr val="000000"/>
                          </a:solidFill>
                          <a:effectLst/>
                          <a:latin typeface="Calibri" panose="020F0502020204030204" pitchFamily="34" charset="0"/>
                        </a:rPr>
                        <a:t>Ancillary Service Products: Review existing ancillary service products and determine if existing suite of products and amounts is adequate based on lessons learned from the February 2021 winter weather event.</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r>
                        <a:rPr lang="en-US" sz="1050" b="0" i="0" u="none" strike="noStrike" dirty="0">
                          <a:solidFill>
                            <a:srgbClr val="000000"/>
                          </a:solidFill>
                          <a:effectLst/>
                          <a:latin typeface="Calibri" panose="020F0502020204030204" pitchFamily="34" charset="0"/>
                        </a:rPr>
                        <a:t>Reviewed by PDCWG – AS is evaluated each year;  implement ERCOT Contingency Reserves and RTC.</a:t>
                      </a:r>
                    </a:p>
                    <a:p>
                      <a:pPr algn="l" fontAlgn="t"/>
                      <a:r>
                        <a:rPr lang="en-US" sz="1050" b="0" i="0" u="none" strike="noStrike" dirty="0">
                          <a:solidFill>
                            <a:srgbClr val="000000"/>
                          </a:solidFill>
                          <a:effectLst/>
                          <a:latin typeface="Calibri" panose="020F0502020204030204" pitchFamily="34" charset="0"/>
                        </a:rPr>
                        <a:t>PDCWG recommends closing</a:t>
                      </a:r>
                    </a:p>
                  </a:txBody>
                  <a:tcPr marL="0" marR="0" marT="0"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11264663"/>
                  </a:ext>
                </a:extLst>
              </a:tr>
              <a:tr h="605896">
                <a:tc>
                  <a:txBody>
                    <a:bodyPr/>
                    <a:lstStyle/>
                    <a:p>
                      <a:pPr algn="ctr" fontAlgn="t"/>
                      <a:r>
                        <a:rPr lang="en-US" sz="900" b="0" i="0" u="none" strike="noStrike" dirty="0">
                          <a:solidFill>
                            <a:srgbClr val="000000"/>
                          </a:solidFill>
                          <a:effectLst/>
                          <a:latin typeface="Calibri" panose="020F0502020204030204" pitchFamily="34" charset="0"/>
                        </a:rPr>
                        <a:t>46</a:t>
                      </a:r>
                    </a:p>
                  </a:txBody>
                  <a:tcPr marL="0" marR="0" marT="0" marB="0">
                    <a:lnL>
                      <a:noFill/>
                    </a:lnL>
                    <a:lnR>
                      <a:noFill/>
                    </a:lnR>
                    <a:lnT>
                      <a:noFill/>
                    </a:lnT>
                    <a:lnB>
                      <a:noFill/>
                    </a:lnB>
                  </a:tcPr>
                </a:tc>
                <a:tc>
                  <a:txBody>
                    <a:bodyPr/>
                    <a:lstStyle/>
                    <a:p>
                      <a:pPr algn="ctr" fontAlgn="t"/>
                      <a:r>
                        <a:rPr lang="en-US" sz="900" b="0" i="0" u="none" strike="noStrike">
                          <a:solidFill>
                            <a:srgbClr val="000000"/>
                          </a:solidFill>
                          <a:effectLst/>
                          <a:latin typeface="Calibri" panose="020F0502020204030204" pitchFamily="34" charset="0"/>
                        </a:rPr>
                        <a:t>ROS</a:t>
                      </a:r>
                    </a:p>
                  </a:txBody>
                  <a:tcPr marL="0" marR="0" marT="0" marB="0">
                    <a:lnL>
                      <a:noFill/>
                    </a:lnL>
                    <a:lnR>
                      <a:noFill/>
                    </a:lnR>
                    <a:lnT>
                      <a:noFill/>
                    </a:lnT>
                    <a:lnB>
                      <a:noFill/>
                    </a:lnB>
                  </a:tcPr>
                </a:tc>
                <a:tc>
                  <a:txBody>
                    <a:bodyPr/>
                    <a:lstStyle/>
                    <a:p>
                      <a:pPr algn="l" fontAlgn="t"/>
                      <a:r>
                        <a:rPr lang="en-US" sz="1050" b="0" i="0" u="none" strike="noStrike">
                          <a:solidFill>
                            <a:srgbClr val="000000"/>
                          </a:solidFill>
                          <a:effectLst/>
                          <a:latin typeface="Calibri" panose="020F0502020204030204" pitchFamily="34" charset="0"/>
                        </a:rPr>
                        <a:t>Station Service: Consider rule changes for turning off station service load at resources that are unavailable during EEA conditions.</a:t>
                      </a:r>
                    </a:p>
                  </a:txBody>
                  <a:tcPr marL="0" marR="0" marT="0" marB="0">
                    <a:lnL>
                      <a:noFill/>
                    </a:lnL>
                    <a:lnR>
                      <a:noFill/>
                    </a:lnR>
                    <a:lnT>
                      <a:noFill/>
                    </a:lnT>
                    <a:lnB>
                      <a:noFill/>
                    </a:lnB>
                  </a:tcPr>
                </a:tc>
                <a:tc>
                  <a:txBody>
                    <a:bodyPr/>
                    <a:lstStyle/>
                    <a:p>
                      <a:pPr algn="l" fontAlgn="t"/>
                      <a:r>
                        <a:rPr lang="en-US" sz="1050" b="0" i="0" u="none" strike="noStrike" dirty="0">
                          <a:solidFill>
                            <a:srgbClr val="000000"/>
                          </a:solidFill>
                          <a:effectLst/>
                          <a:latin typeface="Calibri" panose="020F0502020204030204" pitchFamily="34" charset="0"/>
                        </a:rPr>
                        <a:t>Briefly discussed at WMWG.  Rule changes not needed or recommended.  </a:t>
                      </a:r>
                    </a:p>
                  </a:txBody>
                  <a:tcPr marL="0" marR="0" marT="0" marB="0">
                    <a:lnL>
                      <a:noFill/>
                    </a:lnL>
                    <a:lnR>
                      <a:noFill/>
                    </a:lnR>
                    <a:lnT>
                      <a:noFill/>
                    </a:lnT>
                    <a:lnB>
                      <a:noFill/>
                    </a:lnB>
                  </a:tcPr>
                </a:tc>
                <a:extLst>
                  <a:ext uri="{0D108BD9-81ED-4DB2-BD59-A6C34878D82A}">
                    <a16:rowId xmlns:a16="http://schemas.microsoft.com/office/drawing/2014/main" val="2127098956"/>
                  </a:ext>
                </a:extLst>
              </a:tr>
              <a:tr h="519478">
                <a:tc>
                  <a:txBody>
                    <a:bodyPr/>
                    <a:lstStyle/>
                    <a:p>
                      <a:pPr algn="ctr" fontAlgn="t"/>
                      <a:r>
                        <a:rPr lang="en-US" sz="900" b="0" i="0" u="none" strike="noStrike">
                          <a:solidFill>
                            <a:srgbClr val="000000"/>
                          </a:solidFill>
                          <a:effectLst/>
                          <a:latin typeface="Calibri" panose="020F0502020204030204" pitchFamily="34" charset="0"/>
                        </a:rPr>
                        <a:t>83</a:t>
                      </a:r>
                    </a:p>
                  </a:txBody>
                  <a:tcPr marL="0" marR="0" marT="0" marB="0">
                    <a:lnL>
                      <a:noFill/>
                    </a:lnL>
                    <a:lnR>
                      <a:noFill/>
                    </a:lnR>
                    <a:lnT>
                      <a:noFill/>
                    </a:lnT>
                    <a:lnB>
                      <a:noFill/>
                    </a:lnB>
                  </a:tcPr>
                </a:tc>
                <a:tc>
                  <a:txBody>
                    <a:bodyPr/>
                    <a:lstStyle/>
                    <a:p>
                      <a:pPr algn="ctr" fontAlgn="t"/>
                      <a:r>
                        <a:rPr lang="en-US" sz="900" b="0" i="0" u="none" strike="noStrike">
                          <a:solidFill>
                            <a:srgbClr val="000000"/>
                          </a:solidFill>
                          <a:effectLst/>
                          <a:latin typeface="Calibri" panose="020F0502020204030204" pitchFamily="34" charset="0"/>
                        </a:rPr>
                        <a:t>WMS</a:t>
                      </a:r>
                    </a:p>
                  </a:txBody>
                  <a:tcPr marL="0" marR="0" marT="0" marB="0">
                    <a:lnL>
                      <a:noFill/>
                    </a:lnL>
                    <a:lnR>
                      <a:noFill/>
                    </a:lnR>
                    <a:lnT>
                      <a:noFill/>
                    </a:lnT>
                    <a:lnB>
                      <a:noFill/>
                    </a:lnB>
                  </a:tcPr>
                </a:tc>
                <a:tc>
                  <a:txBody>
                    <a:bodyPr/>
                    <a:lstStyle/>
                    <a:p>
                      <a:pPr algn="l" fontAlgn="t"/>
                      <a:r>
                        <a:rPr lang="en-US" sz="1050" b="0" i="0" u="none" strike="noStrike" dirty="0">
                          <a:solidFill>
                            <a:srgbClr val="000000"/>
                          </a:solidFill>
                          <a:effectLst/>
                          <a:latin typeface="Calibri" panose="020F0502020204030204" pitchFamily="34" charset="0"/>
                        </a:rPr>
                        <a:t>Should there be a minimum market notice &amp; timeline for design changes that impact prices so as to allow MPs time for hedging?</a:t>
                      </a:r>
                    </a:p>
                  </a:txBody>
                  <a:tcPr marL="0" marR="0" marT="0" marB="0">
                    <a:lnL>
                      <a:noFill/>
                    </a:lnL>
                    <a:lnR>
                      <a:noFill/>
                    </a:lnR>
                    <a:lnT>
                      <a:noFill/>
                    </a:lnT>
                    <a:lnB>
                      <a:noFill/>
                    </a:lnB>
                  </a:tcPr>
                </a:tc>
                <a:tc>
                  <a:txBody>
                    <a:bodyPr/>
                    <a:lstStyle/>
                    <a:p>
                      <a:pPr algn="l" fontAlgn="t"/>
                      <a:r>
                        <a:rPr lang="en-US" sz="1050" b="0" i="0" u="none" strike="noStrike" dirty="0">
                          <a:solidFill>
                            <a:srgbClr val="000000"/>
                          </a:solidFill>
                          <a:effectLst/>
                          <a:latin typeface="Calibri" panose="020F0502020204030204" pitchFamily="34" charset="0"/>
                        </a:rPr>
                        <a:t>Not Started</a:t>
                      </a:r>
                    </a:p>
                    <a:p>
                      <a:pPr algn="l" fontAlgn="t"/>
                      <a:endParaRPr lang="en-US" sz="1050" b="0" i="0" u="none" strike="noStrike" dirty="0">
                        <a:solidFill>
                          <a:srgbClr val="000000"/>
                        </a:solidFill>
                        <a:effectLst/>
                        <a:latin typeface="Calibri" panose="020F0502020204030204" pitchFamily="34" charset="0"/>
                      </a:endParaRPr>
                    </a:p>
                  </a:txBody>
                  <a:tcPr marL="0" marR="0" marT="0" marB="0">
                    <a:lnL>
                      <a:noFill/>
                    </a:lnL>
                    <a:lnR>
                      <a:noFill/>
                    </a:lnR>
                    <a:lnT>
                      <a:noFill/>
                    </a:lnT>
                    <a:lnB>
                      <a:noFill/>
                    </a:lnB>
                  </a:tcPr>
                </a:tc>
                <a:extLst>
                  <a:ext uri="{0D108BD9-81ED-4DB2-BD59-A6C34878D82A}">
                    <a16:rowId xmlns:a16="http://schemas.microsoft.com/office/drawing/2014/main" val="253036110"/>
                  </a:ext>
                </a:extLst>
              </a:tr>
              <a:tr h="757370">
                <a:tc>
                  <a:txBody>
                    <a:bodyPr/>
                    <a:lstStyle/>
                    <a:p>
                      <a:pPr algn="ctr" fontAlgn="t"/>
                      <a:r>
                        <a:rPr lang="en-US" sz="900" b="0" i="0" u="none" strike="noStrike">
                          <a:solidFill>
                            <a:srgbClr val="000000"/>
                          </a:solidFill>
                          <a:effectLst/>
                          <a:latin typeface="Calibri" panose="020F0502020204030204" pitchFamily="34" charset="0"/>
                        </a:rPr>
                        <a:t>84</a:t>
                      </a:r>
                    </a:p>
                  </a:txBody>
                  <a:tcPr marL="0" marR="0" marT="0" marB="0">
                    <a:lnL>
                      <a:noFill/>
                    </a:lnL>
                    <a:lnR>
                      <a:noFill/>
                    </a:lnR>
                    <a:lnT>
                      <a:noFill/>
                    </a:lnT>
                    <a:lnB>
                      <a:noFill/>
                    </a:lnB>
                  </a:tcPr>
                </a:tc>
                <a:tc>
                  <a:txBody>
                    <a:bodyPr/>
                    <a:lstStyle/>
                    <a:p>
                      <a:pPr algn="ctr" fontAlgn="t"/>
                      <a:r>
                        <a:rPr lang="en-US" sz="900" b="0" i="0" u="none" strike="noStrike">
                          <a:solidFill>
                            <a:srgbClr val="000000"/>
                          </a:solidFill>
                          <a:effectLst/>
                          <a:latin typeface="Calibri" panose="020F0502020204030204" pitchFamily="34" charset="0"/>
                        </a:rPr>
                        <a:t>WMS</a:t>
                      </a:r>
                    </a:p>
                  </a:txBody>
                  <a:tcPr marL="0" marR="0" marT="0" marB="0">
                    <a:lnL>
                      <a:noFill/>
                    </a:lnL>
                    <a:lnR>
                      <a:noFill/>
                    </a:lnR>
                    <a:lnT>
                      <a:noFill/>
                    </a:lnT>
                    <a:lnB>
                      <a:noFill/>
                    </a:lnB>
                  </a:tcPr>
                </a:tc>
                <a:tc>
                  <a:txBody>
                    <a:bodyPr/>
                    <a:lstStyle/>
                    <a:p>
                      <a:pPr algn="l" fontAlgn="t"/>
                      <a:r>
                        <a:rPr lang="en-US" sz="1050" b="0" i="0" u="none" strike="noStrike">
                          <a:solidFill>
                            <a:srgbClr val="000000"/>
                          </a:solidFill>
                          <a:effectLst/>
                          <a:latin typeface="Calibri" panose="020F0502020204030204" pitchFamily="34" charset="0"/>
                        </a:rPr>
                        <a:t>Should TCEQ exempt MWs be priced at a floor of $1500/MWh or higher? If ERCOT RUCs the resource, how is the resource compensated for lost opportunity of using the emissions limit during other scarcity time Vs the RUCed time?</a:t>
                      </a:r>
                    </a:p>
                  </a:txBody>
                  <a:tcPr marL="0" marR="0" marT="0" marB="0">
                    <a:lnL>
                      <a:noFill/>
                    </a:lnL>
                    <a:lnR>
                      <a:noFill/>
                    </a:lnR>
                    <a:lnT>
                      <a:noFill/>
                    </a:lnT>
                    <a:lnB>
                      <a:noFill/>
                    </a:lnB>
                  </a:tcPr>
                </a:tc>
                <a:tc>
                  <a:txBody>
                    <a:bodyPr/>
                    <a:lstStyle/>
                    <a:p>
                      <a:pPr algn="l" fontAlgn="t"/>
                      <a:r>
                        <a:rPr lang="en-US" sz="1050" b="0" i="0" u="none" strike="noStrike" dirty="0">
                          <a:solidFill>
                            <a:srgbClr val="000000"/>
                          </a:solidFill>
                          <a:effectLst/>
                          <a:latin typeface="Calibri" panose="020F0502020204030204" pitchFamily="34" charset="0"/>
                        </a:rPr>
                        <a:t>Not Started</a:t>
                      </a:r>
                    </a:p>
                    <a:p>
                      <a:pPr algn="l" fontAlgn="t"/>
                      <a:endParaRPr lang="en-US" sz="1050" b="0" i="0" u="none" strike="noStrike" dirty="0">
                        <a:solidFill>
                          <a:srgbClr val="000000"/>
                        </a:solidFill>
                        <a:effectLst/>
                        <a:latin typeface="Calibri" panose="020F0502020204030204" pitchFamily="34" charset="0"/>
                      </a:endParaRPr>
                    </a:p>
                  </a:txBody>
                  <a:tcPr marL="0" marR="0" marT="0" marB="0">
                    <a:lnL>
                      <a:noFill/>
                    </a:lnL>
                    <a:lnR>
                      <a:noFill/>
                    </a:lnR>
                    <a:lnT>
                      <a:noFill/>
                    </a:lnT>
                    <a:lnB>
                      <a:noFill/>
                    </a:lnB>
                  </a:tcPr>
                </a:tc>
                <a:extLst>
                  <a:ext uri="{0D108BD9-81ED-4DB2-BD59-A6C34878D82A}">
                    <a16:rowId xmlns:a16="http://schemas.microsoft.com/office/drawing/2014/main" val="1646147754"/>
                  </a:ext>
                </a:extLst>
              </a:tr>
              <a:tr h="276125">
                <a:tc>
                  <a:txBody>
                    <a:bodyPr/>
                    <a:lstStyle/>
                    <a:p>
                      <a:pPr algn="ctr" fontAlgn="t"/>
                      <a:r>
                        <a:rPr lang="en-US" sz="900" b="0" i="0" u="none" strike="noStrike">
                          <a:solidFill>
                            <a:srgbClr val="000000"/>
                          </a:solidFill>
                          <a:effectLst/>
                          <a:latin typeface="Calibri" panose="020F0502020204030204" pitchFamily="34" charset="0"/>
                        </a:rPr>
                        <a:t>85</a:t>
                      </a:r>
                    </a:p>
                  </a:txBody>
                  <a:tcPr marL="0" marR="0" marT="0" marB="0">
                    <a:lnL>
                      <a:noFill/>
                    </a:lnL>
                    <a:lnR>
                      <a:noFill/>
                    </a:lnR>
                    <a:lnT>
                      <a:noFill/>
                    </a:lnT>
                    <a:lnB>
                      <a:noFill/>
                    </a:lnB>
                  </a:tcPr>
                </a:tc>
                <a:tc>
                  <a:txBody>
                    <a:bodyPr/>
                    <a:lstStyle/>
                    <a:p>
                      <a:pPr algn="ctr" fontAlgn="t"/>
                      <a:r>
                        <a:rPr lang="en-US" sz="900" b="0" i="0" u="none" strike="noStrike">
                          <a:solidFill>
                            <a:srgbClr val="000000"/>
                          </a:solidFill>
                          <a:effectLst/>
                          <a:latin typeface="Calibri" panose="020F0502020204030204" pitchFamily="34" charset="0"/>
                        </a:rPr>
                        <a:t>WMS</a:t>
                      </a:r>
                    </a:p>
                  </a:txBody>
                  <a:tcPr marL="0" marR="0" marT="0" marB="0">
                    <a:lnL>
                      <a:noFill/>
                    </a:lnL>
                    <a:lnR>
                      <a:noFill/>
                    </a:lnR>
                    <a:lnT>
                      <a:noFill/>
                    </a:lnT>
                    <a:lnB>
                      <a:noFill/>
                    </a:lnB>
                  </a:tcPr>
                </a:tc>
                <a:tc>
                  <a:txBody>
                    <a:bodyPr/>
                    <a:lstStyle/>
                    <a:p>
                      <a:pPr algn="l" fontAlgn="t"/>
                      <a:r>
                        <a:rPr lang="en-US" sz="1050" b="0" i="0" u="none" strike="noStrike" dirty="0">
                          <a:solidFill>
                            <a:srgbClr val="000000"/>
                          </a:solidFill>
                          <a:effectLst/>
                          <a:latin typeface="Calibri" panose="020F0502020204030204" pitchFamily="34" charset="0"/>
                        </a:rPr>
                        <a:t>How did exceptional fuel price process work?</a:t>
                      </a:r>
                    </a:p>
                  </a:txBody>
                  <a:tcPr marL="0" marR="0" marT="0" marB="0">
                    <a:lnL>
                      <a:noFill/>
                    </a:lnL>
                    <a:lnR>
                      <a:noFill/>
                    </a:lnR>
                    <a:lnT>
                      <a:noFill/>
                    </a:lnT>
                    <a:lnB>
                      <a:noFill/>
                    </a:lnB>
                  </a:tcPr>
                </a:tc>
                <a:tc>
                  <a:txBody>
                    <a:bodyPr/>
                    <a:lstStyle/>
                    <a:p>
                      <a:pPr algn="l" fontAlgn="t"/>
                      <a:r>
                        <a:rPr lang="en-US" sz="1050" b="0" i="0" u="none" strike="noStrike" dirty="0">
                          <a:solidFill>
                            <a:srgbClr val="000000"/>
                          </a:solidFill>
                          <a:effectLst/>
                          <a:latin typeface="Calibri" panose="020F0502020204030204" pitchFamily="34" charset="0"/>
                        </a:rPr>
                        <a:t>Not Started</a:t>
                      </a:r>
                    </a:p>
                    <a:p>
                      <a:pPr algn="l" fontAlgn="t"/>
                      <a:endParaRPr lang="en-US" sz="1050" b="0" i="0" u="none" strike="noStrike" dirty="0">
                        <a:solidFill>
                          <a:srgbClr val="000000"/>
                        </a:solidFill>
                        <a:effectLst/>
                        <a:latin typeface="Calibri" panose="020F0502020204030204" pitchFamily="34" charset="0"/>
                      </a:endParaRPr>
                    </a:p>
                  </a:txBody>
                  <a:tcPr marL="0" marR="0" marT="0" marB="0">
                    <a:lnL>
                      <a:noFill/>
                    </a:lnL>
                    <a:lnR>
                      <a:noFill/>
                    </a:lnR>
                    <a:lnT>
                      <a:noFill/>
                    </a:lnT>
                    <a:lnB>
                      <a:noFill/>
                    </a:lnB>
                  </a:tcPr>
                </a:tc>
                <a:extLst>
                  <a:ext uri="{0D108BD9-81ED-4DB2-BD59-A6C34878D82A}">
                    <a16:rowId xmlns:a16="http://schemas.microsoft.com/office/drawing/2014/main" val="224657"/>
                  </a:ext>
                </a:extLst>
              </a:tr>
            </a:tbl>
          </a:graphicData>
        </a:graphic>
      </p:graphicFrame>
    </p:spTree>
    <p:extLst>
      <p:ext uri="{BB962C8B-B14F-4D97-AF65-F5344CB8AC3E}">
        <p14:creationId xmlns:p14="http://schemas.microsoft.com/office/powerpoint/2010/main" val="225991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5103-B4E9-4739-95D6-739E1C458019}"/>
              </a:ext>
            </a:extLst>
          </p:cNvPr>
          <p:cNvSpPr>
            <a:spLocks noGrp="1"/>
          </p:cNvSpPr>
          <p:nvPr>
            <p:ph type="title"/>
          </p:nvPr>
        </p:nvSpPr>
        <p:spPr/>
        <p:txBody>
          <a:bodyPr>
            <a:normAutofit/>
          </a:bodyPr>
          <a:lstStyle/>
          <a:p>
            <a:r>
              <a:rPr lang="en-US" dirty="0"/>
              <a:t>Long Term Items</a:t>
            </a:r>
          </a:p>
        </p:txBody>
      </p:sp>
      <p:graphicFrame>
        <p:nvGraphicFramePr>
          <p:cNvPr id="4" name="Content Placeholder 3">
            <a:extLst>
              <a:ext uri="{FF2B5EF4-FFF2-40B4-BE49-F238E27FC236}">
                <a16:creationId xmlns:a16="http://schemas.microsoft.com/office/drawing/2014/main" id="{33F4408B-5C05-4FC9-B327-3507F6E07C6E}"/>
              </a:ext>
            </a:extLst>
          </p:cNvPr>
          <p:cNvGraphicFramePr>
            <a:graphicFrameLocks noGrp="1"/>
          </p:cNvGraphicFramePr>
          <p:nvPr>
            <p:ph idx="1"/>
            <p:extLst>
              <p:ext uri="{D42A27DB-BD31-4B8C-83A1-F6EECF244321}">
                <p14:modId xmlns:p14="http://schemas.microsoft.com/office/powerpoint/2010/main" val="2977222490"/>
              </p:ext>
            </p:extLst>
          </p:nvPr>
        </p:nvGraphicFramePr>
        <p:xfrm>
          <a:off x="685800" y="1794934"/>
          <a:ext cx="7772400" cy="3947173"/>
        </p:xfrm>
        <a:graphic>
          <a:graphicData uri="http://schemas.openxmlformats.org/drawingml/2006/table">
            <a:tbl>
              <a:tblPr/>
              <a:tblGrid>
                <a:gridCol w="907966">
                  <a:extLst>
                    <a:ext uri="{9D8B030D-6E8A-4147-A177-3AD203B41FA5}">
                      <a16:colId xmlns:a16="http://schemas.microsoft.com/office/drawing/2014/main" val="2279620635"/>
                    </a:ext>
                  </a:extLst>
                </a:gridCol>
                <a:gridCol w="907966">
                  <a:extLst>
                    <a:ext uri="{9D8B030D-6E8A-4147-A177-3AD203B41FA5}">
                      <a16:colId xmlns:a16="http://schemas.microsoft.com/office/drawing/2014/main" val="3200954784"/>
                    </a:ext>
                  </a:extLst>
                </a:gridCol>
                <a:gridCol w="3275613">
                  <a:extLst>
                    <a:ext uri="{9D8B030D-6E8A-4147-A177-3AD203B41FA5}">
                      <a16:colId xmlns:a16="http://schemas.microsoft.com/office/drawing/2014/main" val="1614533881"/>
                    </a:ext>
                  </a:extLst>
                </a:gridCol>
                <a:gridCol w="2680855">
                  <a:extLst>
                    <a:ext uri="{9D8B030D-6E8A-4147-A177-3AD203B41FA5}">
                      <a16:colId xmlns:a16="http://schemas.microsoft.com/office/drawing/2014/main" val="3779862726"/>
                    </a:ext>
                  </a:extLst>
                </a:gridCol>
              </a:tblGrid>
              <a:tr h="221359">
                <a:tc>
                  <a:txBody>
                    <a:bodyPr/>
                    <a:lstStyle/>
                    <a:p>
                      <a:pPr algn="ctr" fontAlgn="t"/>
                      <a:r>
                        <a:rPr lang="en-US" sz="1050" b="1" i="0" u="none" strike="noStrike">
                          <a:solidFill>
                            <a:srgbClr val="000000"/>
                          </a:solidFill>
                          <a:effectLst/>
                          <a:latin typeface="Calibri" panose="020F0502020204030204" pitchFamily="34" charset="0"/>
                        </a:rPr>
                        <a:t>Item Number</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t"/>
                      <a:r>
                        <a:rPr lang="en-US" sz="1050" b="1" i="0" u="none" strike="noStrike">
                          <a:solidFill>
                            <a:srgbClr val="000000"/>
                          </a:solidFill>
                          <a:effectLst/>
                          <a:latin typeface="Calibri" panose="020F0502020204030204" pitchFamily="34" charset="0"/>
                        </a:rPr>
                        <a:t>Originating Entity</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t"/>
                      <a:r>
                        <a:rPr lang="en-US" sz="1050" b="1" i="0" u="none" strike="noStrike">
                          <a:solidFill>
                            <a:srgbClr val="000000"/>
                          </a:solidFill>
                          <a:effectLst/>
                          <a:latin typeface="Calibri" panose="020F0502020204030204" pitchFamily="34" charset="0"/>
                        </a:rPr>
                        <a:t>Item Description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t"/>
                      <a:r>
                        <a:rPr lang="en-US" sz="1050" b="1" i="0" u="none" strike="noStrike" dirty="0">
                          <a:solidFill>
                            <a:srgbClr val="000000"/>
                          </a:solidFill>
                          <a:effectLst/>
                          <a:latin typeface="Calibri" panose="020F0502020204030204" pitchFamily="34" charset="0"/>
                        </a:rPr>
                        <a:t>Status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196470242"/>
                  </a:ext>
                </a:extLst>
              </a:tr>
              <a:tr h="362717">
                <a:tc>
                  <a:txBody>
                    <a:bodyPr/>
                    <a:lstStyle/>
                    <a:p>
                      <a:pPr algn="ctr" fontAlgn="t"/>
                      <a:r>
                        <a:rPr lang="en-US" sz="1050" b="0" i="0" u="none" strike="noStrike">
                          <a:solidFill>
                            <a:srgbClr val="000000"/>
                          </a:solidFill>
                          <a:effectLst/>
                          <a:latin typeface="Calibri" panose="020F0502020204030204" pitchFamily="34" charset="0"/>
                        </a:rPr>
                        <a:t>89</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t"/>
                      <a:r>
                        <a:rPr lang="en-US" sz="1050" b="0" i="0" u="none" strike="noStrike">
                          <a:solidFill>
                            <a:srgbClr val="000000"/>
                          </a:solidFill>
                          <a:effectLst/>
                          <a:latin typeface="Calibri" panose="020F0502020204030204" pitchFamily="34" charset="0"/>
                        </a:rPr>
                        <a:t>WMS</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r>
                        <a:rPr lang="en-US" sz="1050" b="0" i="0" u="none" strike="noStrike" dirty="0">
                          <a:solidFill>
                            <a:srgbClr val="000000"/>
                          </a:solidFill>
                          <a:effectLst/>
                          <a:latin typeface="Calibri" panose="020F0502020204030204" pitchFamily="34" charset="0"/>
                        </a:rPr>
                        <a:t>Should there be different PRC EEA trigger point for winter and summer given potential for different events?</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r>
                        <a:rPr lang="en-US" sz="1050" b="0" i="0" u="none" strike="noStrike" dirty="0">
                          <a:solidFill>
                            <a:srgbClr val="000000"/>
                          </a:solidFill>
                          <a:effectLst/>
                          <a:latin typeface="Calibri" panose="020F0502020204030204" pitchFamily="34" charset="0"/>
                        </a:rPr>
                        <a:t>Related to 49 and 73.  Not started.  </a:t>
                      </a:r>
                    </a:p>
                  </a:txBody>
                  <a:tcPr marL="0" marR="0" marT="0"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0448222"/>
                  </a:ext>
                </a:extLst>
              </a:tr>
              <a:tr h="362717">
                <a:tc>
                  <a:txBody>
                    <a:bodyPr/>
                    <a:lstStyle/>
                    <a:p>
                      <a:pPr algn="ctr" fontAlgn="t"/>
                      <a:r>
                        <a:rPr lang="en-US" sz="1050" b="0" i="0" u="none" strike="noStrike">
                          <a:solidFill>
                            <a:srgbClr val="000000"/>
                          </a:solidFill>
                          <a:effectLst/>
                          <a:latin typeface="Calibri" panose="020F0502020204030204" pitchFamily="34" charset="0"/>
                        </a:rPr>
                        <a:t>90</a:t>
                      </a:r>
                    </a:p>
                  </a:txBody>
                  <a:tcPr marL="0" marR="0" marT="0" marB="0">
                    <a:lnL>
                      <a:noFill/>
                    </a:lnL>
                    <a:lnR>
                      <a:noFill/>
                    </a:lnR>
                    <a:lnT>
                      <a:noFill/>
                    </a:lnT>
                    <a:lnB>
                      <a:noFill/>
                    </a:lnB>
                  </a:tcPr>
                </a:tc>
                <a:tc>
                  <a:txBody>
                    <a:bodyPr/>
                    <a:lstStyle/>
                    <a:p>
                      <a:pPr algn="ctr" fontAlgn="t"/>
                      <a:r>
                        <a:rPr lang="en-US" sz="1050" b="0" i="0" u="none" strike="noStrike">
                          <a:solidFill>
                            <a:srgbClr val="000000"/>
                          </a:solidFill>
                          <a:effectLst/>
                          <a:latin typeface="Calibri" panose="020F0502020204030204" pitchFamily="34" charset="0"/>
                        </a:rPr>
                        <a:t>WMS</a:t>
                      </a:r>
                    </a:p>
                  </a:txBody>
                  <a:tcPr marL="0" marR="0" marT="0" marB="0">
                    <a:lnL>
                      <a:noFill/>
                    </a:lnL>
                    <a:lnR>
                      <a:noFill/>
                    </a:lnR>
                    <a:lnT>
                      <a:noFill/>
                    </a:lnT>
                    <a:lnB>
                      <a:noFill/>
                    </a:lnB>
                  </a:tcPr>
                </a:tc>
                <a:tc>
                  <a:txBody>
                    <a:bodyPr/>
                    <a:lstStyle/>
                    <a:p>
                      <a:pPr algn="l" fontAlgn="t"/>
                      <a:r>
                        <a:rPr lang="en-US" sz="1050" b="0" i="0" u="none" strike="noStrike">
                          <a:solidFill>
                            <a:srgbClr val="000000"/>
                          </a:solidFill>
                          <a:effectLst/>
                          <a:latin typeface="Calibri" panose="020F0502020204030204" pitchFamily="34" charset="0"/>
                        </a:rPr>
                        <a:t>Are the existing suite of Ancillary Service products and quantities adequate to ensure reliability or are changes needed?</a:t>
                      </a:r>
                    </a:p>
                  </a:txBody>
                  <a:tcPr marL="0" marR="0" marT="0" marB="0">
                    <a:lnL>
                      <a:noFill/>
                    </a:lnL>
                    <a:lnR>
                      <a:noFill/>
                    </a:lnR>
                    <a:lnT>
                      <a:noFill/>
                    </a:lnT>
                    <a:lnB>
                      <a:noFill/>
                    </a:lnB>
                  </a:tcPr>
                </a:tc>
                <a:tc>
                  <a:txBody>
                    <a:bodyPr/>
                    <a:lstStyle/>
                    <a:p>
                      <a:pPr algn="l" fontAlgn="t"/>
                      <a:r>
                        <a:rPr lang="en-US" sz="1050" b="0" i="0" u="none" strike="noStrike" dirty="0">
                          <a:solidFill>
                            <a:srgbClr val="000000"/>
                          </a:solidFill>
                          <a:effectLst/>
                          <a:latin typeface="Calibri" panose="020F0502020204030204" pitchFamily="34" charset="0"/>
                        </a:rPr>
                        <a:t>Combined with 44</a:t>
                      </a:r>
                    </a:p>
                  </a:txBody>
                  <a:tcPr marL="0" marR="0" marT="0" marB="0">
                    <a:lnL>
                      <a:noFill/>
                    </a:lnL>
                    <a:lnR>
                      <a:noFill/>
                    </a:lnR>
                    <a:lnT>
                      <a:noFill/>
                    </a:lnT>
                    <a:lnB>
                      <a:noFill/>
                    </a:lnB>
                  </a:tcPr>
                </a:tc>
                <a:extLst>
                  <a:ext uri="{0D108BD9-81ED-4DB2-BD59-A6C34878D82A}">
                    <a16:rowId xmlns:a16="http://schemas.microsoft.com/office/drawing/2014/main" val="4075169935"/>
                  </a:ext>
                </a:extLst>
              </a:tr>
              <a:tr h="332039">
                <a:tc>
                  <a:txBody>
                    <a:bodyPr/>
                    <a:lstStyle/>
                    <a:p>
                      <a:pPr algn="ctr" fontAlgn="t"/>
                      <a:r>
                        <a:rPr lang="en-US" sz="1050" b="0" i="0" u="none" strike="noStrike">
                          <a:solidFill>
                            <a:srgbClr val="000000"/>
                          </a:solidFill>
                          <a:effectLst/>
                          <a:latin typeface="Calibri" panose="020F0502020204030204" pitchFamily="34" charset="0"/>
                        </a:rPr>
                        <a:t>91</a:t>
                      </a:r>
                    </a:p>
                  </a:txBody>
                  <a:tcPr marL="0" marR="0" marT="0" marB="0">
                    <a:lnL>
                      <a:noFill/>
                    </a:lnL>
                    <a:lnR>
                      <a:noFill/>
                    </a:lnR>
                    <a:lnT>
                      <a:noFill/>
                    </a:lnT>
                    <a:lnB>
                      <a:noFill/>
                    </a:lnB>
                  </a:tcPr>
                </a:tc>
                <a:tc>
                  <a:txBody>
                    <a:bodyPr/>
                    <a:lstStyle/>
                    <a:p>
                      <a:pPr algn="ctr" fontAlgn="t"/>
                      <a:r>
                        <a:rPr lang="en-US" sz="1050" b="0" i="0" u="none" strike="noStrike">
                          <a:solidFill>
                            <a:srgbClr val="000000"/>
                          </a:solidFill>
                          <a:effectLst/>
                          <a:latin typeface="Calibri" panose="020F0502020204030204" pitchFamily="34" charset="0"/>
                        </a:rPr>
                        <a:t>WMS</a:t>
                      </a:r>
                    </a:p>
                  </a:txBody>
                  <a:tcPr marL="0" marR="0" marT="0" marB="0">
                    <a:lnL>
                      <a:noFill/>
                    </a:lnL>
                    <a:lnR>
                      <a:noFill/>
                    </a:lnR>
                    <a:lnT>
                      <a:noFill/>
                    </a:lnT>
                    <a:lnB>
                      <a:noFill/>
                    </a:lnB>
                  </a:tcPr>
                </a:tc>
                <a:tc>
                  <a:txBody>
                    <a:bodyPr/>
                    <a:lstStyle/>
                    <a:p>
                      <a:pPr algn="l" fontAlgn="t"/>
                      <a:r>
                        <a:rPr lang="en-US" sz="1050" b="0" i="0" u="none" strike="noStrike" dirty="0">
                          <a:solidFill>
                            <a:srgbClr val="000000"/>
                          </a:solidFill>
                          <a:effectLst/>
                          <a:latin typeface="Calibri" panose="020F0502020204030204" pitchFamily="34" charset="0"/>
                        </a:rPr>
                        <a:t>Could fast frequency response play a bigger role?</a:t>
                      </a:r>
                    </a:p>
                  </a:txBody>
                  <a:tcPr marL="0" marR="0" marT="0" marB="0">
                    <a:lnL>
                      <a:noFill/>
                    </a:lnL>
                    <a:lnR>
                      <a:noFill/>
                    </a:lnR>
                    <a:lnT>
                      <a:noFill/>
                    </a:lnT>
                    <a:lnB>
                      <a:noFill/>
                    </a:lnB>
                  </a:tcPr>
                </a:tc>
                <a:tc>
                  <a:txBody>
                    <a:bodyPr/>
                    <a:lstStyle/>
                    <a:p>
                      <a:pPr algn="l" fontAlgn="t"/>
                      <a:r>
                        <a:rPr lang="en-US" sz="1050" b="0" i="0" u="none" strike="noStrike" dirty="0">
                          <a:solidFill>
                            <a:srgbClr val="000000"/>
                          </a:solidFill>
                          <a:effectLst/>
                          <a:latin typeface="Calibri" panose="020F0502020204030204" pitchFamily="34" charset="0"/>
                        </a:rPr>
                        <a:t>PDCWG recommendation is to close the action item and allow NOGRR226 implementation.  Proposal to increase FFR participation can be added to item 44 or reviewed separately.</a:t>
                      </a:r>
                    </a:p>
                  </a:txBody>
                  <a:tcPr marL="0" marR="0" marT="0" marB="0">
                    <a:lnL>
                      <a:noFill/>
                    </a:lnL>
                    <a:lnR>
                      <a:noFill/>
                    </a:lnR>
                    <a:lnT>
                      <a:noFill/>
                    </a:lnT>
                    <a:lnB>
                      <a:noFill/>
                    </a:lnB>
                  </a:tcPr>
                </a:tc>
                <a:extLst>
                  <a:ext uri="{0D108BD9-81ED-4DB2-BD59-A6C34878D82A}">
                    <a16:rowId xmlns:a16="http://schemas.microsoft.com/office/drawing/2014/main" val="128551262"/>
                  </a:ext>
                </a:extLst>
              </a:tr>
              <a:tr h="906793">
                <a:tc>
                  <a:txBody>
                    <a:bodyPr/>
                    <a:lstStyle/>
                    <a:p>
                      <a:pPr algn="ctr" fontAlgn="t"/>
                      <a:r>
                        <a:rPr lang="en-US" sz="1050" b="0" i="0" u="none" strike="noStrike">
                          <a:solidFill>
                            <a:srgbClr val="000000"/>
                          </a:solidFill>
                          <a:effectLst/>
                          <a:latin typeface="Calibri" panose="020F0502020204030204" pitchFamily="34" charset="0"/>
                        </a:rPr>
                        <a:t>92</a:t>
                      </a:r>
                    </a:p>
                  </a:txBody>
                  <a:tcPr marL="0" marR="0" marT="0" marB="0">
                    <a:lnL>
                      <a:noFill/>
                    </a:lnL>
                    <a:lnR>
                      <a:noFill/>
                    </a:lnR>
                    <a:lnT>
                      <a:noFill/>
                    </a:lnT>
                    <a:lnB>
                      <a:noFill/>
                    </a:lnB>
                  </a:tcPr>
                </a:tc>
                <a:tc>
                  <a:txBody>
                    <a:bodyPr/>
                    <a:lstStyle/>
                    <a:p>
                      <a:pPr algn="ctr" fontAlgn="t"/>
                      <a:r>
                        <a:rPr lang="en-US" sz="1050" b="0" i="0" u="none" strike="noStrike">
                          <a:solidFill>
                            <a:srgbClr val="000000"/>
                          </a:solidFill>
                          <a:effectLst/>
                          <a:latin typeface="Calibri" panose="020F0502020204030204" pitchFamily="34" charset="0"/>
                        </a:rPr>
                        <a:t>WMS</a:t>
                      </a:r>
                    </a:p>
                  </a:txBody>
                  <a:tcPr marL="0" marR="0" marT="0" marB="0">
                    <a:lnL>
                      <a:noFill/>
                    </a:lnL>
                    <a:lnR>
                      <a:noFill/>
                    </a:lnR>
                    <a:lnT>
                      <a:noFill/>
                    </a:lnT>
                    <a:lnB>
                      <a:noFill/>
                    </a:lnB>
                  </a:tcPr>
                </a:tc>
                <a:tc>
                  <a:txBody>
                    <a:bodyPr/>
                    <a:lstStyle/>
                    <a:p>
                      <a:pPr algn="l" fontAlgn="t"/>
                      <a:r>
                        <a:rPr lang="en-US" sz="1050" b="0" i="0" u="none" strike="noStrike" dirty="0">
                          <a:solidFill>
                            <a:srgbClr val="000000"/>
                          </a:solidFill>
                          <a:effectLst/>
                          <a:latin typeface="Calibri" panose="020F0502020204030204" pitchFamily="34" charset="0"/>
                        </a:rPr>
                        <a:t>Should the Reliability Must Run (RMR) processes be extended to units proposed for seasonal mothball? Are the RMR and Must Run Alternative study and processes sufficient or are changes to study parameters, such as winter peak-, planned/forced outage-, or resource dispatch-scenarios, needed?</a:t>
                      </a:r>
                    </a:p>
                  </a:txBody>
                  <a:tcPr marL="0" marR="0" marT="0" marB="0">
                    <a:lnL>
                      <a:noFill/>
                    </a:lnL>
                    <a:lnR>
                      <a:noFill/>
                    </a:lnR>
                    <a:lnT>
                      <a:noFill/>
                    </a:lnT>
                    <a:lnB>
                      <a:noFill/>
                    </a:lnB>
                  </a:tcPr>
                </a:tc>
                <a:tc>
                  <a:txBody>
                    <a:bodyPr/>
                    <a:lstStyle/>
                    <a:p>
                      <a:pPr algn="l" fontAlgn="t"/>
                      <a:r>
                        <a:rPr lang="en-US" sz="1050" b="0" i="0" u="none" strike="noStrike" dirty="0">
                          <a:solidFill>
                            <a:srgbClr val="000000"/>
                          </a:solidFill>
                          <a:effectLst/>
                          <a:latin typeface="Calibri" panose="020F0502020204030204" pitchFamily="34" charset="0"/>
                        </a:rPr>
                        <a:t>Combined with 43. Not started. </a:t>
                      </a:r>
                    </a:p>
                  </a:txBody>
                  <a:tcPr marL="0" marR="0" marT="0" marB="0">
                    <a:lnL>
                      <a:noFill/>
                    </a:lnL>
                    <a:lnR>
                      <a:noFill/>
                    </a:lnR>
                    <a:lnT>
                      <a:noFill/>
                    </a:lnT>
                    <a:lnB>
                      <a:noFill/>
                    </a:lnB>
                  </a:tcPr>
                </a:tc>
                <a:extLst>
                  <a:ext uri="{0D108BD9-81ED-4DB2-BD59-A6C34878D82A}">
                    <a16:rowId xmlns:a16="http://schemas.microsoft.com/office/drawing/2014/main" val="1874469513"/>
                  </a:ext>
                </a:extLst>
              </a:tr>
              <a:tr h="544076">
                <a:tc>
                  <a:txBody>
                    <a:bodyPr/>
                    <a:lstStyle/>
                    <a:p>
                      <a:pPr algn="ctr" fontAlgn="t"/>
                      <a:r>
                        <a:rPr lang="en-US" sz="1050" b="0" i="0" u="none" strike="noStrike">
                          <a:solidFill>
                            <a:srgbClr val="000000"/>
                          </a:solidFill>
                          <a:effectLst/>
                          <a:latin typeface="Calibri" panose="020F0502020204030204" pitchFamily="34" charset="0"/>
                        </a:rPr>
                        <a:t>95</a:t>
                      </a:r>
                    </a:p>
                  </a:txBody>
                  <a:tcPr marL="0" marR="0" marT="0" marB="0">
                    <a:lnL>
                      <a:noFill/>
                    </a:lnL>
                    <a:lnR>
                      <a:noFill/>
                    </a:lnR>
                    <a:lnT>
                      <a:noFill/>
                    </a:lnT>
                    <a:lnB>
                      <a:noFill/>
                    </a:lnB>
                  </a:tcPr>
                </a:tc>
                <a:tc>
                  <a:txBody>
                    <a:bodyPr/>
                    <a:lstStyle/>
                    <a:p>
                      <a:pPr algn="ctr" fontAlgn="t"/>
                      <a:r>
                        <a:rPr lang="en-US" sz="1050" b="0" i="0" u="none" strike="noStrike">
                          <a:solidFill>
                            <a:srgbClr val="000000"/>
                          </a:solidFill>
                          <a:effectLst/>
                          <a:latin typeface="Calibri" panose="020F0502020204030204" pitchFamily="34" charset="0"/>
                        </a:rPr>
                        <a:t>WMS</a:t>
                      </a:r>
                    </a:p>
                  </a:txBody>
                  <a:tcPr marL="0" marR="0" marT="0" marB="0">
                    <a:lnL>
                      <a:noFill/>
                    </a:lnL>
                    <a:lnR>
                      <a:noFill/>
                    </a:lnR>
                    <a:lnT>
                      <a:noFill/>
                    </a:lnT>
                    <a:lnB>
                      <a:noFill/>
                    </a:lnB>
                  </a:tcPr>
                </a:tc>
                <a:tc>
                  <a:txBody>
                    <a:bodyPr/>
                    <a:lstStyle/>
                    <a:p>
                      <a:pPr algn="l" fontAlgn="t"/>
                      <a:r>
                        <a:rPr lang="en-US" sz="1050" b="0" i="0" u="none" strike="noStrike">
                          <a:solidFill>
                            <a:srgbClr val="000000"/>
                          </a:solidFill>
                          <a:effectLst/>
                          <a:latin typeface="Calibri" panose="020F0502020204030204" pitchFamily="34" charset="0"/>
                        </a:rPr>
                        <a:t>What were the costs, benefits, and constraints of dual fuel and fuel storage? Are there potential market incentives based on lessons learned from this event?</a:t>
                      </a:r>
                    </a:p>
                  </a:txBody>
                  <a:tcPr marL="0" marR="0" marT="0" marB="0">
                    <a:lnL>
                      <a:noFill/>
                    </a:lnL>
                    <a:lnR>
                      <a:noFill/>
                    </a:lnR>
                    <a:lnT>
                      <a:noFill/>
                    </a:lnT>
                    <a:lnB>
                      <a:noFill/>
                    </a:lnB>
                  </a:tcPr>
                </a:tc>
                <a:tc>
                  <a:txBody>
                    <a:bodyPr/>
                    <a:lstStyle/>
                    <a:p>
                      <a:pPr algn="l" fontAlgn="t"/>
                      <a:r>
                        <a:rPr lang="en-US" sz="1050" b="0" i="0" u="none" strike="noStrike" dirty="0">
                          <a:solidFill>
                            <a:srgbClr val="000000"/>
                          </a:solidFill>
                          <a:effectLst/>
                          <a:latin typeface="Calibri" panose="020F0502020204030204" pitchFamily="34" charset="0"/>
                        </a:rPr>
                        <a:t>Not started.</a:t>
                      </a:r>
                    </a:p>
                  </a:txBody>
                  <a:tcPr marL="0" marR="0" marT="0" marB="0">
                    <a:lnL>
                      <a:noFill/>
                    </a:lnL>
                    <a:lnR>
                      <a:noFill/>
                    </a:lnR>
                    <a:lnT>
                      <a:noFill/>
                    </a:lnT>
                    <a:lnB>
                      <a:noFill/>
                    </a:lnB>
                  </a:tcPr>
                </a:tc>
                <a:extLst>
                  <a:ext uri="{0D108BD9-81ED-4DB2-BD59-A6C34878D82A}">
                    <a16:rowId xmlns:a16="http://schemas.microsoft.com/office/drawing/2014/main" val="1091995849"/>
                  </a:ext>
                </a:extLst>
              </a:tr>
              <a:tr h="544076">
                <a:tc>
                  <a:txBody>
                    <a:bodyPr/>
                    <a:lstStyle/>
                    <a:p>
                      <a:pPr algn="ctr" fontAlgn="t"/>
                      <a:r>
                        <a:rPr lang="en-US" sz="1050" b="0" i="0" u="none" strike="noStrike">
                          <a:solidFill>
                            <a:srgbClr val="000000"/>
                          </a:solidFill>
                          <a:effectLst/>
                          <a:latin typeface="Calibri" panose="020F0502020204030204" pitchFamily="34" charset="0"/>
                        </a:rPr>
                        <a:t>96</a:t>
                      </a:r>
                    </a:p>
                  </a:txBody>
                  <a:tcPr marL="0" marR="0" marT="0" marB="0">
                    <a:lnL>
                      <a:noFill/>
                    </a:lnL>
                    <a:lnR>
                      <a:noFill/>
                    </a:lnR>
                    <a:lnT>
                      <a:noFill/>
                    </a:lnT>
                    <a:lnB>
                      <a:noFill/>
                    </a:lnB>
                  </a:tcPr>
                </a:tc>
                <a:tc>
                  <a:txBody>
                    <a:bodyPr/>
                    <a:lstStyle/>
                    <a:p>
                      <a:pPr algn="ctr" fontAlgn="t"/>
                      <a:r>
                        <a:rPr lang="en-US" sz="1050" b="0" i="0" u="none" strike="noStrike">
                          <a:solidFill>
                            <a:srgbClr val="000000"/>
                          </a:solidFill>
                          <a:effectLst/>
                          <a:latin typeface="Calibri" panose="020F0502020204030204" pitchFamily="34" charset="0"/>
                        </a:rPr>
                        <a:t>WMS</a:t>
                      </a:r>
                    </a:p>
                  </a:txBody>
                  <a:tcPr marL="0" marR="0" marT="0" marB="0">
                    <a:lnL>
                      <a:noFill/>
                    </a:lnL>
                    <a:lnR>
                      <a:noFill/>
                    </a:lnR>
                    <a:lnT>
                      <a:noFill/>
                    </a:lnT>
                    <a:lnB>
                      <a:noFill/>
                    </a:lnB>
                  </a:tcPr>
                </a:tc>
                <a:tc>
                  <a:txBody>
                    <a:bodyPr/>
                    <a:lstStyle/>
                    <a:p>
                      <a:pPr algn="l" fontAlgn="t"/>
                      <a:r>
                        <a:rPr lang="en-US" sz="1050" b="0" i="0" u="none" strike="noStrike" dirty="0">
                          <a:solidFill>
                            <a:srgbClr val="000000"/>
                          </a:solidFill>
                          <a:effectLst/>
                          <a:latin typeface="Calibri" panose="020F0502020204030204" pitchFamily="34" charset="0"/>
                        </a:rPr>
                        <a:t>How did DR perform? Should UFR deployed beyond the period of it obligation be compensated for the deployment? Should A/S Imbalance Charge to deployed Load Resources be revisited?</a:t>
                      </a:r>
                    </a:p>
                  </a:txBody>
                  <a:tcPr marL="0" marR="0" marT="0" marB="0">
                    <a:lnL>
                      <a:noFill/>
                    </a:lnL>
                    <a:lnR>
                      <a:noFill/>
                    </a:lnR>
                    <a:lnT>
                      <a:noFill/>
                    </a:lnT>
                    <a:lnB>
                      <a:noFill/>
                    </a:lnB>
                  </a:tcPr>
                </a:tc>
                <a:tc>
                  <a:txBody>
                    <a:bodyPr/>
                    <a:lstStyle/>
                    <a:p>
                      <a:pPr algn="l" fontAlgn="t"/>
                      <a:r>
                        <a:rPr lang="en-US" sz="1050" b="0" i="0" u="none" strike="noStrike" dirty="0">
                          <a:solidFill>
                            <a:srgbClr val="000000"/>
                          </a:solidFill>
                          <a:effectLst/>
                          <a:latin typeface="Calibri" panose="020F0502020204030204" pitchFamily="34" charset="0"/>
                        </a:rPr>
                        <a:t>Not started.  DSWG completed review.  </a:t>
                      </a:r>
                    </a:p>
                  </a:txBody>
                  <a:tcPr marL="0" marR="0" marT="0" marB="0">
                    <a:lnL>
                      <a:noFill/>
                    </a:lnL>
                    <a:lnR>
                      <a:noFill/>
                    </a:lnR>
                    <a:lnT>
                      <a:noFill/>
                    </a:lnT>
                    <a:lnB>
                      <a:noFill/>
                    </a:lnB>
                  </a:tcPr>
                </a:tc>
                <a:extLst>
                  <a:ext uri="{0D108BD9-81ED-4DB2-BD59-A6C34878D82A}">
                    <a16:rowId xmlns:a16="http://schemas.microsoft.com/office/drawing/2014/main" val="573892789"/>
                  </a:ext>
                </a:extLst>
              </a:tr>
            </a:tbl>
          </a:graphicData>
        </a:graphic>
      </p:graphicFrame>
    </p:spTree>
    <p:extLst>
      <p:ext uri="{BB962C8B-B14F-4D97-AF65-F5344CB8AC3E}">
        <p14:creationId xmlns:p14="http://schemas.microsoft.com/office/powerpoint/2010/main" val="2948182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5103-B4E9-4739-95D6-739E1C458019}"/>
              </a:ext>
            </a:extLst>
          </p:cNvPr>
          <p:cNvSpPr>
            <a:spLocks noGrp="1"/>
          </p:cNvSpPr>
          <p:nvPr>
            <p:ph type="title"/>
          </p:nvPr>
        </p:nvSpPr>
        <p:spPr/>
        <p:txBody>
          <a:bodyPr>
            <a:normAutofit/>
          </a:bodyPr>
          <a:lstStyle/>
          <a:p>
            <a:r>
              <a:rPr lang="en-US" dirty="0"/>
              <a:t>Awaiting Legislative Direction</a:t>
            </a:r>
          </a:p>
        </p:txBody>
      </p:sp>
      <p:graphicFrame>
        <p:nvGraphicFramePr>
          <p:cNvPr id="4" name="Content Placeholder 3">
            <a:extLst>
              <a:ext uri="{FF2B5EF4-FFF2-40B4-BE49-F238E27FC236}">
                <a16:creationId xmlns:a16="http://schemas.microsoft.com/office/drawing/2014/main" id="{95330A43-B178-486B-9012-4599560782F9}"/>
              </a:ext>
            </a:extLst>
          </p:cNvPr>
          <p:cNvGraphicFramePr>
            <a:graphicFrameLocks noGrp="1"/>
          </p:cNvGraphicFramePr>
          <p:nvPr>
            <p:ph idx="1"/>
            <p:extLst>
              <p:ext uri="{D42A27DB-BD31-4B8C-83A1-F6EECF244321}">
                <p14:modId xmlns:p14="http://schemas.microsoft.com/office/powerpoint/2010/main" val="2605579325"/>
              </p:ext>
            </p:extLst>
          </p:nvPr>
        </p:nvGraphicFramePr>
        <p:xfrm>
          <a:off x="945573" y="2558819"/>
          <a:ext cx="6722916" cy="1234440"/>
        </p:xfrm>
        <a:graphic>
          <a:graphicData uri="http://schemas.openxmlformats.org/drawingml/2006/table">
            <a:tbl>
              <a:tblPr/>
              <a:tblGrid>
                <a:gridCol w="785365">
                  <a:extLst>
                    <a:ext uri="{9D8B030D-6E8A-4147-A177-3AD203B41FA5}">
                      <a16:colId xmlns:a16="http://schemas.microsoft.com/office/drawing/2014/main" val="2957636187"/>
                    </a:ext>
                  </a:extLst>
                </a:gridCol>
                <a:gridCol w="785365">
                  <a:extLst>
                    <a:ext uri="{9D8B030D-6E8A-4147-A177-3AD203B41FA5}">
                      <a16:colId xmlns:a16="http://schemas.microsoft.com/office/drawing/2014/main" val="2701490735"/>
                    </a:ext>
                  </a:extLst>
                </a:gridCol>
                <a:gridCol w="2576093">
                  <a:extLst>
                    <a:ext uri="{9D8B030D-6E8A-4147-A177-3AD203B41FA5}">
                      <a16:colId xmlns:a16="http://schemas.microsoft.com/office/drawing/2014/main" val="3295540566"/>
                    </a:ext>
                  </a:extLst>
                </a:gridCol>
                <a:gridCol w="2576093">
                  <a:extLst>
                    <a:ext uri="{9D8B030D-6E8A-4147-A177-3AD203B41FA5}">
                      <a16:colId xmlns:a16="http://schemas.microsoft.com/office/drawing/2014/main" val="2769787700"/>
                    </a:ext>
                  </a:extLst>
                </a:gridCol>
              </a:tblGrid>
              <a:tr h="365760">
                <a:tc>
                  <a:txBody>
                    <a:bodyPr/>
                    <a:lstStyle/>
                    <a:p>
                      <a:pPr algn="ctr" fontAlgn="t"/>
                      <a:r>
                        <a:rPr lang="en-US" sz="1100" b="1" i="0" u="none" strike="noStrike">
                          <a:solidFill>
                            <a:srgbClr val="000000"/>
                          </a:solidFill>
                          <a:effectLst/>
                          <a:latin typeface="Calibri" panose="020F0502020204030204" pitchFamily="34" charset="0"/>
                        </a:rPr>
                        <a:t>Item Number</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t"/>
                      <a:r>
                        <a:rPr lang="en-US" sz="1100" b="1" i="0" u="none" strike="noStrike">
                          <a:solidFill>
                            <a:srgbClr val="000000"/>
                          </a:solidFill>
                          <a:effectLst/>
                          <a:latin typeface="Calibri" panose="020F0502020204030204" pitchFamily="34" charset="0"/>
                        </a:rPr>
                        <a:t>Originating Entity</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t"/>
                      <a:r>
                        <a:rPr lang="en-US" sz="1100" b="1" i="0" u="none" strike="noStrike">
                          <a:solidFill>
                            <a:srgbClr val="000000"/>
                          </a:solidFill>
                          <a:effectLst/>
                          <a:latin typeface="Calibri" panose="020F0502020204030204" pitchFamily="34" charset="0"/>
                        </a:rPr>
                        <a:t>Item Description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t"/>
                      <a:r>
                        <a:rPr lang="en-US" sz="1100" b="1" i="0" u="none" strike="noStrike" dirty="0">
                          <a:solidFill>
                            <a:srgbClr val="000000"/>
                          </a:solidFill>
                          <a:effectLst/>
                          <a:latin typeface="Calibri" panose="020F0502020204030204" pitchFamily="34" charset="0"/>
                        </a:rPr>
                        <a:t>Status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2160096427"/>
                  </a:ext>
                </a:extLst>
              </a:tr>
              <a:tr h="365760">
                <a:tc>
                  <a:txBody>
                    <a:bodyPr/>
                    <a:lstStyle/>
                    <a:p>
                      <a:pPr algn="ctr" fontAlgn="t"/>
                      <a:r>
                        <a:rPr lang="en-US" sz="1100" b="0" i="0" u="none" strike="noStrike">
                          <a:solidFill>
                            <a:srgbClr val="000000"/>
                          </a:solidFill>
                          <a:effectLst/>
                          <a:latin typeface="Calibri" panose="020F0502020204030204" pitchFamily="34" charset="0"/>
                        </a:rPr>
                        <a:t>71</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t"/>
                      <a:r>
                        <a:rPr lang="en-US" sz="1100" b="0" i="0" u="none" strike="noStrike">
                          <a:solidFill>
                            <a:srgbClr val="000000"/>
                          </a:solidFill>
                          <a:effectLst/>
                          <a:latin typeface="Calibri" panose="020F0502020204030204" pitchFamily="34" charset="0"/>
                        </a:rPr>
                        <a:t>WMS</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dirty="0">
                          <a:solidFill>
                            <a:srgbClr val="000000"/>
                          </a:solidFill>
                          <a:effectLst/>
                          <a:latin typeface="Calibri" panose="020F0502020204030204" pitchFamily="34" charset="0"/>
                        </a:rPr>
                        <a:t>Should there be make whole payments for extremely high fuel costs during EEA3?</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dirty="0">
                          <a:solidFill>
                            <a:srgbClr val="000000"/>
                          </a:solidFill>
                          <a:effectLst/>
                          <a:latin typeface="Calibri" panose="020F0502020204030204" pitchFamily="34" charset="0"/>
                        </a:rPr>
                        <a:t>NPRR1086 partially addressed</a:t>
                      </a:r>
                    </a:p>
                  </a:txBody>
                  <a:tcPr marL="0" marR="0" marT="0"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30297195"/>
                  </a:ext>
                </a:extLst>
              </a:tr>
              <a:tr h="365760">
                <a:tc>
                  <a:txBody>
                    <a:bodyPr/>
                    <a:lstStyle/>
                    <a:p>
                      <a:pPr algn="ctr" fontAlgn="t"/>
                      <a:r>
                        <a:rPr lang="en-US" sz="1100" b="0" i="0" u="none" strike="noStrike">
                          <a:solidFill>
                            <a:srgbClr val="000000"/>
                          </a:solidFill>
                          <a:effectLst/>
                          <a:latin typeface="Calibri" panose="020F0502020204030204" pitchFamily="34" charset="0"/>
                        </a:rPr>
                        <a:t>72</a:t>
                      </a:r>
                    </a:p>
                  </a:txBody>
                  <a:tcPr marL="0" marR="0" marT="0" marB="0">
                    <a:lnL>
                      <a:noFill/>
                    </a:lnL>
                    <a:lnR>
                      <a:noFill/>
                    </a:lnR>
                    <a:lnT>
                      <a:noFill/>
                    </a:lnT>
                    <a:lnB>
                      <a:noFill/>
                    </a:lnB>
                  </a:tcPr>
                </a:tc>
                <a:tc>
                  <a:txBody>
                    <a:bodyPr/>
                    <a:lstStyle/>
                    <a:p>
                      <a:pPr algn="ctr" fontAlgn="t"/>
                      <a:r>
                        <a:rPr lang="en-US" sz="1100" b="0" i="0" u="none" strike="noStrike">
                          <a:solidFill>
                            <a:srgbClr val="000000"/>
                          </a:solidFill>
                          <a:effectLst/>
                          <a:latin typeface="Calibri" panose="020F0502020204030204" pitchFamily="34" charset="0"/>
                        </a:rPr>
                        <a:t>WMS</a:t>
                      </a:r>
                    </a:p>
                  </a:txBody>
                  <a:tcPr marL="0" marR="0" marT="0" marB="0">
                    <a:lnL>
                      <a:noFill/>
                    </a:lnL>
                    <a:lnR>
                      <a:noFill/>
                    </a:lnR>
                    <a:lnT>
                      <a:noFill/>
                    </a:lnT>
                    <a:lnB>
                      <a:noFill/>
                    </a:lnB>
                  </a:tcPr>
                </a:tc>
                <a:tc>
                  <a:txBody>
                    <a:bodyPr/>
                    <a:lstStyle/>
                    <a:p>
                      <a:pPr algn="l" fontAlgn="t"/>
                      <a:r>
                        <a:rPr lang="en-US" sz="1100" b="0" i="0" u="none" strike="noStrike" dirty="0">
                          <a:solidFill>
                            <a:srgbClr val="000000"/>
                          </a:solidFill>
                          <a:effectLst/>
                          <a:latin typeface="Calibri" panose="020F0502020204030204" pitchFamily="34" charset="0"/>
                        </a:rPr>
                        <a:t>How do we ensure that generation resources are being compensated for firm fuel arrangements?</a:t>
                      </a:r>
                    </a:p>
                  </a:txBody>
                  <a:tcPr marL="0" marR="0" marT="0" marB="0">
                    <a:lnL>
                      <a:noFill/>
                    </a:lnL>
                    <a:lnR>
                      <a:noFill/>
                    </a:lnR>
                    <a:lnT>
                      <a:noFill/>
                    </a:lnT>
                    <a:lnB>
                      <a:noFill/>
                    </a:lnB>
                  </a:tcPr>
                </a:tc>
                <a:tc>
                  <a:txBody>
                    <a:bodyPr/>
                    <a:lstStyle/>
                    <a:p>
                      <a:pPr algn="l" fontAlgn="t"/>
                      <a:r>
                        <a:rPr lang="en-US" sz="1100" b="0" i="0" u="none" strike="noStrike" dirty="0">
                          <a:solidFill>
                            <a:srgbClr val="000000"/>
                          </a:solidFill>
                          <a:effectLst/>
                          <a:latin typeface="Calibri" panose="020F0502020204030204" pitchFamily="34" charset="0"/>
                        </a:rPr>
                        <a:t>Not started</a:t>
                      </a:r>
                    </a:p>
                  </a:txBody>
                  <a:tcPr marL="0" marR="0" marT="0" marB="0">
                    <a:lnL>
                      <a:noFill/>
                    </a:lnL>
                    <a:lnR>
                      <a:noFill/>
                    </a:lnR>
                    <a:lnT>
                      <a:noFill/>
                    </a:lnT>
                    <a:lnB>
                      <a:noFill/>
                    </a:lnB>
                  </a:tcPr>
                </a:tc>
                <a:extLst>
                  <a:ext uri="{0D108BD9-81ED-4DB2-BD59-A6C34878D82A}">
                    <a16:rowId xmlns:a16="http://schemas.microsoft.com/office/drawing/2014/main" val="63445987"/>
                  </a:ext>
                </a:extLst>
              </a:tr>
            </a:tbl>
          </a:graphicData>
        </a:graphic>
      </p:graphicFrame>
    </p:spTree>
    <p:extLst>
      <p:ext uri="{BB962C8B-B14F-4D97-AF65-F5344CB8AC3E}">
        <p14:creationId xmlns:p14="http://schemas.microsoft.com/office/powerpoint/2010/main" val="1231571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9B7A-B11F-4C6D-9D35-434849937C61}"/>
              </a:ext>
            </a:extLst>
          </p:cNvPr>
          <p:cNvSpPr>
            <a:spLocks noGrp="1"/>
          </p:cNvSpPr>
          <p:nvPr>
            <p:ph type="title"/>
          </p:nvPr>
        </p:nvSpPr>
        <p:spPr/>
        <p:txBody>
          <a:bodyPr>
            <a:normAutofit/>
          </a:bodyPr>
          <a:lstStyle/>
          <a:p>
            <a:r>
              <a:rPr lang="en-US" dirty="0"/>
              <a:t>Outside the Stakeholder Purview</a:t>
            </a:r>
          </a:p>
        </p:txBody>
      </p:sp>
      <p:graphicFrame>
        <p:nvGraphicFramePr>
          <p:cNvPr id="4" name="Content Placeholder 3">
            <a:extLst>
              <a:ext uri="{FF2B5EF4-FFF2-40B4-BE49-F238E27FC236}">
                <a16:creationId xmlns:a16="http://schemas.microsoft.com/office/drawing/2014/main" id="{E2EAD370-D6A7-4868-89AD-D3F4C2BBCB92}"/>
              </a:ext>
            </a:extLst>
          </p:cNvPr>
          <p:cNvGraphicFramePr>
            <a:graphicFrameLocks noGrp="1"/>
          </p:cNvGraphicFramePr>
          <p:nvPr>
            <p:ph idx="1"/>
          </p:nvPr>
        </p:nvGraphicFramePr>
        <p:xfrm>
          <a:off x="1790699" y="3506470"/>
          <a:ext cx="5562601" cy="1280160"/>
        </p:xfrm>
        <a:graphic>
          <a:graphicData uri="http://schemas.openxmlformats.org/drawingml/2006/table">
            <a:tbl>
              <a:tblPr/>
              <a:tblGrid>
                <a:gridCol w="1053499">
                  <a:extLst>
                    <a:ext uri="{9D8B030D-6E8A-4147-A177-3AD203B41FA5}">
                      <a16:colId xmlns:a16="http://schemas.microsoft.com/office/drawing/2014/main" val="114405318"/>
                    </a:ext>
                  </a:extLst>
                </a:gridCol>
                <a:gridCol w="1053499">
                  <a:extLst>
                    <a:ext uri="{9D8B030D-6E8A-4147-A177-3AD203B41FA5}">
                      <a16:colId xmlns:a16="http://schemas.microsoft.com/office/drawing/2014/main" val="3178766473"/>
                    </a:ext>
                  </a:extLst>
                </a:gridCol>
                <a:gridCol w="3455603">
                  <a:extLst>
                    <a:ext uri="{9D8B030D-6E8A-4147-A177-3AD203B41FA5}">
                      <a16:colId xmlns:a16="http://schemas.microsoft.com/office/drawing/2014/main" val="3426615007"/>
                    </a:ext>
                  </a:extLst>
                </a:gridCol>
              </a:tblGrid>
              <a:tr h="365760">
                <a:tc>
                  <a:txBody>
                    <a:bodyPr/>
                    <a:lstStyle/>
                    <a:p>
                      <a:pPr algn="ctr" fontAlgn="t"/>
                      <a:r>
                        <a:rPr lang="en-US" sz="1100" b="1" i="0" u="none" strike="noStrike">
                          <a:solidFill>
                            <a:srgbClr val="000000"/>
                          </a:solidFill>
                          <a:effectLst/>
                          <a:latin typeface="Calibri" panose="020F0502020204030204" pitchFamily="34" charset="0"/>
                        </a:rPr>
                        <a:t>Item Number</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t"/>
                      <a:r>
                        <a:rPr lang="en-US" sz="1100" b="1" i="0" u="none" strike="noStrike">
                          <a:solidFill>
                            <a:srgbClr val="000000"/>
                          </a:solidFill>
                          <a:effectLst/>
                          <a:latin typeface="Calibri" panose="020F0502020204030204" pitchFamily="34" charset="0"/>
                        </a:rPr>
                        <a:t>Originating Entity</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t"/>
                      <a:r>
                        <a:rPr lang="en-US" sz="1100" b="1" i="0" u="none" strike="noStrike">
                          <a:solidFill>
                            <a:srgbClr val="000000"/>
                          </a:solidFill>
                          <a:effectLst/>
                          <a:latin typeface="Calibri" panose="020F0502020204030204" pitchFamily="34" charset="0"/>
                        </a:rPr>
                        <a:t>Item Description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857627792"/>
                  </a:ext>
                </a:extLst>
              </a:tr>
              <a:tr h="914400">
                <a:tc>
                  <a:txBody>
                    <a:bodyPr/>
                    <a:lstStyle/>
                    <a:p>
                      <a:pPr algn="ctr" fontAlgn="t"/>
                      <a:r>
                        <a:rPr lang="en-US" sz="1100" b="0" i="0" u="none" strike="noStrike">
                          <a:solidFill>
                            <a:srgbClr val="000000"/>
                          </a:solidFill>
                          <a:effectLst/>
                          <a:latin typeface="Calibri" panose="020F0502020204030204" pitchFamily="34" charset="0"/>
                        </a:rPr>
                        <a:t>56</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t"/>
                      <a:r>
                        <a:rPr lang="en-US" sz="1100" b="0" i="0" u="none" strike="noStrike">
                          <a:solidFill>
                            <a:srgbClr val="000000"/>
                          </a:solidFill>
                          <a:effectLst/>
                          <a:latin typeface="Calibri" panose="020F0502020204030204" pitchFamily="34" charset="0"/>
                        </a:rPr>
                        <a:t>WMS</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dirty="0">
                          <a:solidFill>
                            <a:srgbClr val="000000"/>
                          </a:solidFill>
                          <a:effectLst/>
                          <a:latin typeface="Calibri" panose="020F0502020204030204" pitchFamily="34" charset="0"/>
                        </a:rPr>
                        <a:t>Improve situational awareness by identifying all NG infrastructure that is critical for power plants, Identifying firm and non-firm supply power plants. Should payments for NG storage closer to NG plants be considered to avoid counting a major supply on long haul transport?</a:t>
                      </a:r>
                    </a:p>
                  </a:txBody>
                  <a:tcPr marL="0" marR="0" marT="0"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29137431"/>
                  </a:ext>
                </a:extLst>
              </a:tr>
            </a:tbl>
          </a:graphicData>
        </a:graphic>
      </p:graphicFrame>
    </p:spTree>
    <p:extLst>
      <p:ext uri="{BB962C8B-B14F-4D97-AF65-F5344CB8AC3E}">
        <p14:creationId xmlns:p14="http://schemas.microsoft.com/office/powerpoint/2010/main" val="11931428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5845</TotalTime>
  <Words>836</Words>
  <Application>Microsoft Office PowerPoint</Application>
  <PresentationFormat>On-screen Show (4:3)</PresentationFormat>
  <Paragraphs>112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Black</vt:lpstr>
      <vt:lpstr>Calibri</vt:lpstr>
      <vt:lpstr>Wingdings</vt:lpstr>
      <vt:lpstr>Wood Type</vt:lpstr>
      <vt:lpstr>Wholesale Market Working Group Emergency Conditions List</vt:lpstr>
      <vt:lpstr>Near Term Items</vt:lpstr>
      <vt:lpstr>Long Term Items</vt:lpstr>
      <vt:lpstr>Long Term Items</vt:lpstr>
      <vt:lpstr>Awaiting Legislative Direction</vt:lpstr>
      <vt:lpstr>Outside the Stakeholder Purview</vt:lpstr>
    </vt:vector>
  </TitlesOfParts>
  <Company>CPS Energy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Action Items Review</dc:title>
  <dc:creator>Detelich, David J.</dc:creator>
  <cp:lastModifiedBy>Detelich, David J.</cp:lastModifiedBy>
  <cp:revision>254</cp:revision>
  <dcterms:created xsi:type="dcterms:W3CDTF">2019-02-22T15:15:24Z</dcterms:created>
  <dcterms:modified xsi:type="dcterms:W3CDTF">2021-11-23T16:47:30Z</dcterms:modified>
</cp:coreProperties>
</file>