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9" r:id="rId4"/>
    <p:sldId id="274" r:id="rId5"/>
    <p:sldId id="277" r:id="rId6"/>
    <p:sldId id="278" r:id="rId7"/>
    <p:sldId id="260" r:id="rId8"/>
    <p:sldId id="275" r:id="rId9"/>
    <p:sldId id="261" r:id="rId10"/>
    <p:sldId id="262" r:id="rId11"/>
    <p:sldId id="263" r:id="rId12"/>
    <p:sldId id="276" r:id="rId13"/>
    <p:sldId id="264" r:id="rId14"/>
    <p:sldId id="281" r:id="rId15"/>
    <p:sldId id="266" r:id="rId16"/>
    <p:sldId id="280" r:id="rId17"/>
    <p:sldId id="267" r:id="rId18"/>
    <p:sldId id="282" r:id="rId19"/>
    <p:sldId id="283" r:id="rId20"/>
    <p:sldId id="269" r:id="rId21"/>
    <p:sldId id="270" r:id="rId22"/>
    <p:sldId id="271" r:id="rId23"/>
    <p:sldId id="272" r:id="rId24"/>
    <p:sldId id="273"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0" d="100"/>
          <a:sy n="70" d="100"/>
        </p:scale>
        <p:origin x="-108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5E16616-B379-441C-8C53-FA0F5ED7642D}" type="datetimeFigureOut">
              <a:rPr lang="en-US"/>
              <a:pPr>
                <a:defRPr/>
              </a:pPr>
              <a:t>3/1/2012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19BF999-5A1F-4F6D-AC73-5082FC15875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18527AA-BDE3-4AEF-844B-245275571D1B}" type="slidenum">
              <a:rPr lang="en-US" smtClean="0"/>
              <a:pPr/>
              <a:t>7</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fld id="{2B833227-0A5B-4958-B7F3-EB541836D701}" type="datetime1">
              <a:rPr lang="en-US" smtClean="0"/>
              <a:pPr>
                <a:defRPr/>
              </a:pPr>
              <a:t>3/1/2012</a:t>
            </a:fld>
            <a:endParaRPr lang="en-US" sz="1600" dirty="0"/>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F919AB07-5426-4283-9B90-986153B9800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64BE23B-DE3C-4FCB-902B-1EECEE82052A}" type="datetime1">
              <a:rPr lang="en-US" smtClean="0"/>
              <a:pPr>
                <a:defRPr/>
              </a:pPr>
              <a:t>3/1/2012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5703828-8988-467A-A5C5-D581B979800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Straight Connector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F2ADDC6-6DE9-4A60-BCE5-C0A06D530B8B}" type="datetime1">
              <a:rPr lang="en-US" smtClean="0"/>
              <a:pPr>
                <a:defRPr/>
              </a:pPr>
              <a:t>3/1/2012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5D7F6E1-B73B-4F77-89A7-8817FEE0854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6DE938-29F1-46C2-AB01-E3FB272BACA5}" type="datetime1">
              <a:rPr lang="en-US" smtClean="0"/>
              <a:pPr>
                <a:defRPr/>
              </a:pPr>
              <a:t>3/1/2012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705600" y="6324600"/>
            <a:ext cx="1981200" cy="365125"/>
          </a:xfrm>
        </p:spPr>
        <p:txBody>
          <a:bodyPr/>
          <a:lstStyle>
            <a:lvl1pPr algn="r">
              <a:defRPr/>
            </a:lvl1pPr>
          </a:lstStyle>
          <a:p>
            <a:pPr>
              <a:defRPr/>
            </a:pPr>
            <a:fld id="{241E3E38-1896-47EA-98CE-F95FA8C4A3D0}"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fld id="{3252AF0D-A792-4B07-939D-BBEBD3E42F19}" type="datetime1">
              <a:rPr lang="en-US" smtClean="0"/>
              <a:pPr>
                <a:defRPr/>
              </a:pPr>
              <a:t>3/1/2012</a:t>
            </a:fld>
            <a:endParaRPr lang="en-US" dirty="0"/>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AB893288-F145-4342-8701-9CE9CA0D0DBE}"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303C6698-4852-459A-A6E1-8CC19B4997CC}" type="datetime1">
              <a:rPr lang="en-US" smtClean="0"/>
              <a:pPr>
                <a:defRPr/>
              </a:pPr>
              <a:t>3/1/2012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8C5A532-B973-43ED-908F-C2B5E731BCF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9379DC5E-A682-4C54-8D47-07ECB8E63544}" type="datetime1">
              <a:rPr lang="en-US" smtClean="0"/>
              <a:pPr>
                <a:defRPr/>
              </a:pPr>
              <a:t>3/1/2012</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39AAF4E8-3BA2-4D20-9743-A466BEAA58C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5060BD16-A271-4D55-9893-2BB8DADA9D84}" type="datetime1">
              <a:rPr lang="en-US" smtClean="0"/>
              <a:pPr>
                <a:defRPr/>
              </a:pPr>
              <a:t>3/1/2012</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5F244ACD-77F5-45AE-AE00-BF0A5553CDD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lvl1pPr>
              <a:defRPr/>
            </a:lvl1pPr>
          </a:lstStyle>
          <a:p>
            <a:pPr>
              <a:defRPr/>
            </a:pPr>
            <a:fld id="{1A4FFCEB-4F43-4D2B-BDB5-6FD34DACD51C}" type="datetime1">
              <a:rPr lang="en-US" smtClean="0"/>
              <a:pPr>
                <a:defRPr/>
              </a:pPr>
              <a:t>3/1/2012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a:xfrm>
            <a:off x="6705600" y="6324600"/>
            <a:ext cx="1981200" cy="365125"/>
          </a:xfrm>
        </p:spPr>
        <p:txBody>
          <a:bodyPr/>
          <a:lstStyle>
            <a:lvl1pPr algn="r">
              <a:defRPr/>
            </a:lvl1pPr>
          </a:lstStyle>
          <a:p>
            <a:pPr>
              <a:defRPr/>
            </a:pPr>
            <a:fld id="{0CDA5513-FC50-406E-B5D0-32F11DB4BA1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Straight Connector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fld id="{FE19CFB0-06A7-4A9B-B64A-6AD862D10292}" type="datetime1">
              <a:rPr lang="en-US" smtClean="0"/>
              <a:pPr>
                <a:defRPr/>
              </a:pPr>
              <a:t>3/1/2012</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74EDF6BA-3681-4EA4-868C-A0C67FD452E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E0977E4C-1A78-4FC4-8D4B-11F0158DC1B7}" type="datetime1">
              <a:rPr lang="en-US" smtClean="0"/>
              <a:pPr>
                <a:defRPr/>
              </a:pPr>
              <a:t>3/1/2012</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5A88E1F0-1137-4540-83AF-63EDE5F0138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defRPr>
            </a:lvl1pPr>
          </a:lstStyle>
          <a:p>
            <a:pPr>
              <a:defRPr/>
            </a:pPr>
            <a:fld id="{9F348895-4197-4FD0-A054-DF545F22633B}" type="datetime1">
              <a:rPr lang="en-US" smtClean="0"/>
              <a:pPr>
                <a:defRPr/>
              </a:pPr>
              <a:t>3/1/2012</a:t>
            </a:fld>
            <a:endParaRPr lang="en-US" dirty="0"/>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a:p>
        </p:txBody>
      </p:sp>
      <p:sp>
        <p:nvSpPr>
          <p:cNvPr id="23" name="Slide Number Placeholder 22"/>
          <p:cNvSpPr>
            <a:spLocks noGrp="1"/>
          </p:cNvSpPr>
          <p:nvPr>
            <p:ph type="sldNum" sz="quarter" idx="4"/>
          </p:nvPr>
        </p:nvSpPr>
        <p:spPr>
          <a:xfrm>
            <a:off x="6705600" y="6324600"/>
            <a:ext cx="1981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defRPr>
            </a:lvl1pPr>
          </a:lstStyle>
          <a:p>
            <a:pPr>
              <a:defRPr/>
            </a:pPr>
            <a:fld id="{C80E4988-D428-4E98-9EDA-905FD1BCF9CF}" type="slidenum">
              <a:rPr lang="en-US" smtClean="0"/>
              <a:pPr>
                <a:defRPr/>
              </a:pPr>
              <a:t>‹#›</a:t>
            </a:fld>
            <a:endParaRPr lang="en-US" sz="1600"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eaLnBrk="1" fontAlgn="auto" hangingPunct="1">
              <a:spcAft>
                <a:spcPts val="0"/>
              </a:spcAft>
              <a:defRPr/>
            </a:pPr>
            <a:r>
              <a:rPr lang="en-US" dirty="0" smtClean="0"/>
              <a:t>Information Technology Project Management – Third Edition</a:t>
            </a:r>
            <a:endParaRPr lang="en-US" dirty="0"/>
          </a:p>
        </p:txBody>
      </p:sp>
      <p:sp>
        <p:nvSpPr>
          <p:cNvPr id="3" name="Subtitle 2"/>
          <p:cNvSpPr>
            <a:spLocks noGrp="1"/>
          </p:cNvSpPr>
          <p:nvPr>
            <p:ph type="subTitle" idx="1"/>
          </p:nvPr>
        </p:nvSpPr>
        <p:spPr/>
        <p:txBody>
          <a:bodyPr>
            <a:normAutofit fontScale="70000" lnSpcReduction="20000"/>
          </a:bodyPr>
          <a:lstStyle/>
          <a:p>
            <a:pPr eaLnBrk="1" fontAlgn="auto" hangingPunct="1">
              <a:spcAft>
                <a:spcPts val="0"/>
              </a:spcAft>
              <a:buFont typeface="Wingdings 3"/>
              <a:buNone/>
              <a:defRPr/>
            </a:pPr>
            <a:r>
              <a:rPr lang="en-US" dirty="0" smtClean="0"/>
              <a:t>By Jack T. Marchewka</a:t>
            </a:r>
          </a:p>
          <a:p>
            <a:pPr eaLnBrk="1" fontAlgn="auto" hangingPunct="1">
              <a:spcAft>
                <a:spcPts val="0"/>
              </a:spcAft>
              <a:buFont typeface="Wingdings 3"/>
              <a:buNone/>
              <a:defRPr/>
            </a:pPr>
            <a:r>
              <a:rPr lang="en-US" dirty="0" smtClean="0"/>
              <a:t>Northern Illinois University</a:t>
            </a:r>
            <a:endParaRPr lang="en-US" dirty="0"/>
          </a:p>
        </p:txBody>
      </p:sp>
      <p:sp>
        <p:nvSpPr>
          <p:cNvPr id="13316" name="Rectangle 3"/>
          <p:cNvSpPr>
            <a:spLocks noChangeArrowheads="1"/>
          </p:cNvSpPr>
          <p:nvPr/>
        </p:nvSpPr>
        <p:spPr bwMode="auto">
          <a:xfrm>
            <a:off x="762000" y="5867400"/>
            <a:ext cx="7848600" cy="862013"/>
          </a:xfrm>
          <a:prstGeom prst="rect">
            <a:avLst/>
          </a:prstGeom>
          <a:noFill/>
          <a:ln w="9525">
            <a:noFill/>
            <a:miter lim="800000"/>
            <a:headEnd/>
            <a:tailEnd/>
          </a:ln>
        </p:spPr>
        <p:txBody>
          <a:bodyPr>
            <a:spAutoFit/>
          </a:bodyPr>
          <a:lstStyle/>
          <a:p>
            <a:r>
              <a:rPr lang="en-US" sz="1000">
                <a:latin typeface="Gill Sans MT" pitchFamily="34" charset="0"/>
              </a:rPr>
              <a:t>Copyright 2009 John Wiley &amp; Sons, Inc. all rights reserved. Reproduction or translation of this work beyond that permitted in Section 117 of the 1976 United States Copyright Act without the express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5" name="Slide Number Placeholder 4"/>
          <p:cNvSpPr>
            <a:spLocks noGrp="1"/>
          </p:cNvSpPr>
          <p:nvPr>
            <p:ph type="sldNum" sz="quarter" idx="12"/>
          </p:nvPr>
        </p:nvSpPr>
        <p:spPr/>
        <p:txBody>
          <a:bodyPr/>
          <a:lstStyle/>
          <a:p>
            <a:pPr>
              <a:defRPr/>
            </a:pPr>
            <a:fld id="{F919AB07-5426-4283-9B90-986153B98007}"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p:txBody>
          <a:bodyPr/>
          <a:lstStyle/>
          <a:p>
            <a:pPr eaLnBrk="1" hangingPunct="1"/>
            <a:r>
              <a:rPr lang="en-US" smtClean="0"/>
              <a:t>Scope Statement</a:t>
            </a:r>
          </a:p>
        </p:txBody>
      </p:sp>
      <p:sp>
        <p:nvSpPr>
          <p:cNvPr id="21507" name="Rectangle 4"/>
          <p:cNvSpPr>
            <a:spLocks noGrp="1" noChangeArrowheads="1"/>
          </p:cNvSpPr>
          <p:nvPr>
            <p:ph sz="quarter" idx="1"/>
          </p:nvPr>
        </p:nvSpPr>
        <p:spPr>
          <a:xfrm>
            <a:off x="457200" y="1219200"/>
            <a:ext cx="8229600" cy="4937125"/>
          </a:xfrm>
        </p:spPr>
        <p:txBody>
          <a:bodyPr/>
          <a:lstStyle/>
          <a:p>
            <a:pPr marL="609600" indent="-609600" eaLnBrk="1" hangingPunct="1"/>
            <a:r>
              <a:rPr lang="en-US" sz="2400" dirty="0" smtClean="0">
                <a:cs typeface="Times New Roman" pitchFamily="18" charset="0"/>
              </a:rPr>
              <a:t>To define the scope boundary,  create a more detailed scope statement to document the project sponsor’s needs and expectations</a:t>
            </a:r>
          </a:p>
          <a:p>
            <a:pPr marL="609600" indent="-609600" eaLnBrk="1" hangingPunct="1"/>
            <a:r>
              <a:rPr lang="en-US" sz="2400" dirty="0" smtClean="0">
                <a:cs typeface="Times New Roman" pitchFamily="18" charset="0"/>
              </a:rPr>
              <a:t>Scope statement  from an outside consultant who has been hired to develop an e-commerce application for a bank</a:t>
            </a:r>
          </a:p>
          <a:p>
            <a:pPr marL="884238" lvl="1" indent="-609600" eaLnBrk="1" hangingPunct="1"/>
            <a:r>
              <a:rPr lang="en-US" sz="2200" dirty="0" smtClean="0">
                <a:cs typeface="Times New Roman" pitchFamily="18" charset="0"/>
              </a:rPr>
              <a:t>Develop a proactive electronic commerce strategy that identifies the processes, products and services to be delivered</a:t>
            </a:r>
            <a:r>
              <a:rPr lang="en-US" sz="2200" b="1" dirty="0" smtClean="0">
                <a:cs typeface="Times New Roman" pitchFamily="18" charset="0"/>
              </a:rPr>
              <a:t> </a:t>
            </a:r>
            <a:r>
              <a:rPr lang="en-US" sz="2200" dirty="0" smtClean="0">
                <a:cs typeface="Times New Roman" pitchFamily="18" charset="0"/>
              </a:rPr>
              <a:t>through the World Wide Web.</a:t>
            </a:r>
            <a:r>
              <a:rPr lang="en-US" sz="2200" dirty="0" smtClean="0"/>
              <a:t> </a:t>
            </a:r>
          </a:p>
          <a:p>
            <a:pPr marL="884238" lvl="1" indent="-609600" eaLnBrk="1" hangingPunct="1"/>
            <a:r>
              <a:rPr lang="en-US" sz="2200" dirty="0" smtClean="0">
                <a:cs typeface="Times New Roman" pitchFamily="18" charset="0"/>
              </a:rPr>
              <a:t>Develop an application system that supports all of the processes, products, and services identified in the electronic commerce strategy.</a:t>
            </a:r>
            <a:r>
              <a:rPr lang="en-US" sz="2200" dirty="0" smtClean="0"/>
              <a:t> </a:t>
            </a:r>
          </a:p>
          <a:p>
            <a:pPr marL="884238" lvl="1" indent="-609600" eaLnBrk="1" hangingPunct="1"/>
            <a:r>
              <a:rPr lang="en-US" sz="2200" dirty="0" smtClean="0">
                <a:cs typeface="Times New Roman" pitchFamily="18" charset="0"/>
              </a:rPr>
              <a:t>The application system must integrate with the bank’s existing enterprise resource planning system.</a:t>
            </a:r>
          </a:p>
          <a:p>
            <a:pPr marL="609600" indent="-609600" eaLnBrk="1" hangingPunct="1">
              <a:buFont typeface="Wingdings" pitchFamily="2" charset="2"/>
              <a:buAutoNum type="arabicPeriod"/>
            </a:pPr>
            <a:endParaRPr lang="en-US" sz="2400" dirty="0" smtClean="0"/>
          </a:p>
        </p:txBody>
      </p:sp>
      <p:sp>
        <p:nvSpPr>
          <p:cNvPr id="4" name="Slide Number Placeholder 3"/>
          <p:cNvSpPr>
            <a:spLocks noGrp="1"/>
          </p:cNvSpPr>
          <p:nvPr>
            <p:ph type="sldNum" sz="quarter" idx="12"/>
          </p:nvPr>
        </p:nvSpPr>
        <p:spPr/>
        <p:txBody>
          <a:bodyPr/>
          <a:lstStyle/>
          <a:p>
            <a:pPr>
              <a:defRPr/>
            </a:pPr>
            <a:fld id="{241E3E38-1896-47EA-98CE-F95FA8C4A3D0}" type="slidenum">
              <a:rPr lang="en-US" smtClean="0"/>
              <a:pPr>
                <a:defRPr/>
              </a:pPr>
              <a:t>10</a:t>
            </a:fld>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Out of Scope</a:t>
            </a:r>
          </a:p>
        </p:txBody>
      </p:sp>
      <p:sp>
        <p:nvSpPr>
          <p:cNvPr id="22531" name="Rectangle 3"/>
          <p:cNvSpPr>
            <a:spLocks noGrp="1" noChangeArrowheads="1"/>
          </p:cNvSpPr>
          <p:nvPr>
            <p:ph sz="quarter" idx="1"/>
          </p:nvPr>
        </p:nvSpPr>
        <p:spPr>
          <a:xfrm>
            <a:off x="457200" y="1219200"/>
            <a:ext cx="8229600" cy="4937125"/>
          </a:xfrm>
        </p:spPr>
        <p:txBody>
          <a:bodyPr/>
          <a:lstStyle/>
          <a:p>
            <a:pPr marL="609600" indent="-609600" eaLnBrk="1" hangingPunct="1"/>
            <a:r>
              <a:rPr lang="en-US" sz="2800" dirty="0" smtClean="0">
                <a:cs typeface="Times New Roman" pitchFamily="18" charset="0"/>
              </a:rPr>
              <a:t>Technology and organizational assessment of the current environment</a:t>
            </a:r>
            <a:r>
              <a:rPr lang="en-US" sz="2800" dirty="0" smtClean="0"/>
              <a:t> </a:t>
            </a:r>
          </a:p>
          <a:p>
            <a:pPr marL="884238" lvl="1" indent="-609600" eaLnBrk="1" hangingPunct="1"/>
            <a:r>
              <a:rPr lang="en-US" sz="2500" dirty="0" smtClean="0"/>
              <a:t>Bank’s IT dept will conduct assessment not consultants</a:t>
            </a:r>
          </a:p>
          <a:p>
            <a:pPr marL="609600" indent="-609600" eaLnBrk="1" hangingPunct="1"/>
            <a:r>
              <a:rPr lang="en-US" sz="2800" dirty="0" smtClean="0">
                <a:cs typeface="Times New Roman" pitchFamily="18" charset="0"/>
              </a:rPr>
              <a:t>Customer resource management and data mining components</a:t>
            </a:r>
            <a:r>
              <a:rPr lang="en-US" sz="2800" dirty="0" smtClean="0"/>
              <a:t> </a:t>
            </a:r>
          </a:p>
          <a:p>
            <a:pPr marL="884238" lvl="1" indent="-609600" eaLnBrk="1" hangingPunct="1"/>
            <a:r>
              <a:rPr lang="en-US" sz="2500" dirty="0" smtClean="0"/>
              <a:t>Will delay implementation of the project which is vital to the company’s competitive strategy</a:t>
            </a:r>
          </a:p>
        </p:txBody>
      </p:sp>
      <p:sp>
        <p:nvSpPr>
          <p:cNvPr id="4" name="Slide Number Placeholder 3"/>
          <p:cNvSpPr>
            <a:spLocks noGrp="1"/>
          </p:cNvSpPr>
          <p:nvPr>
            <p:ph type="sldNum" sz="quarter" idx="12"/>
          </p:nvPr>
        </p:nvSpPr>
        <p:spPr/>
        <p:txBody>
          <a:bodyPr/>
          <a:lstStyle/>
          <a:p>
            <a:pPr>
              <a:defRPr/>
            </a:pPr>
            <a:fld id="{241E3E38-1896-47EA-98CE-F95FA8C4A3D0}" type="slidenum">
              <a:rPr lang="en-US" smtClean="0"/>
              <a:pPr>
                <a:defRPr/>
              </a:pPr>
              <a:t>11</a:t>
            </a:fld>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Project Scope Definition</a:t>
            </a:r>
          </a:p>
        </p:txBody>
      </p:sp>
      <p:sp>
        <p:nvSpPr>
          <p:cNvPr id="23555" name="Content Placeholder 2"/>
          <p:cNvSpPr>
            <a:spLocks noGrp="1"/>
          </p:cNvSpPr>
          <p:nvPr>
            <p:ph sz="quarter" idx="1"/>
          </p:nvPr>
        </p:nvSpPr>
        <p:spPr>
          <a:xfrm>
            <a:off x="457200" y="1219200"/>
            <a:ext cx="8229600" cy="4937125"/>
          </a:xfrm>
        </p:spPr>
        <p:txBody>
          <a:bodyPr/>
          <a:lstStyle/>
          <a:p>
            <a:pPr eaLnBrk="1" hangingPunct="1"/>
            <a:r>
              <a:rPr lang="en-US" sz="2800" smtClean="0"/>
              <a:t>The scope boundary and scope statement provide a useful first step</a:t>
            </a:r>
          </a:p>
          <a:p>
            <a:pPr eaLnBrk="1" hangingPunct="1"/>
            <a:r>
              <a:rPr lang="en-US" sz="2800" smtClean="0"/>
              <a:t>The project’s scope must now be defined in more detail in terms of specific deliverables that provide a basis for developing the project’s work breakdown structure (WBS)</a:t>
            </a:r>
          </a:p>
          <a:p>
            <a:pPr eaLnBrk="1" hangingPunct="1"/>
            <a:r>
              <a:rPr lang="en-US" sz="2800" smtClean="0"/>
              <a:t>Tools:</a:t>
            </a:r>
          </a:p>
          <a:p>
            <a:pPr lvl="1" eaLnBrk="1" hangingPunct="1"/>
            <a:r>
              <a:rPr lang="en-US" sz="2400" smtClean="0"/>
              <a:t>Deliverable Definition Table</a:t>
            </a:r>
          </a:p>
          <a:p>
            <a:pPr lvl="1" eaLnBrk="1" hangingPunct="1"/>
            <a:r>
              <a:rPr lang="en-US" sz="2400" smtClean="0"/>
              <a:t>Deliverable Structure Chart</a:t>
            </a:r>
          </a:p>
          <a:p>
            <a:pPr lvl="1" eaLnBrk="1" hangingPunct="1"/>
            <a:r>
              <a:rPr lang="en-US" sz="2400" smtClean="0"/>
              <a:t>Context Level Data Flow Diagram</a:t>
            </a:r>
          </a:p>
          <a:p>
            <a:pPr lvl="1" eaLnBrk="1" hangingPunct="1"/>
            <a:r>
              <a:rPr lang="en-US" sz="2400" smtClean="0"/>
              <a:t>Use Case Diagram</a:t>
            </a:r>
          </a:p>
        </p:txBody>
      </p:sp>
      <p:sp>
        <p:nvSpPr>
          <p:cNvPr id="4" name="Slide Number Placeholder 3"/>
          <p:cNvSpPr>
            <a:spLocks noGrp="1"/>
          </p:cNvSpPr>
          <p:nvPr>
            <p:ph type="sldNum" sz="quarter" idx="12"/>
          </p:nvPr>
        </p:nvSpPr>
        <p:spPr/>
        <p:txBody>
          <a:bodyPr/>
          <a:lstStyle/>
          <a:p>
            <a:pPr>
              <a:defRPr/>
            </a:pPr>
            <a:fld id="{241E3E38-1896-47EA-98CE-F95FA8C4A3D0}"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Scope</a:t>
            </a:r>
          </a:p>
        </p:txBody>
      </p:sp>
      <p:sp>
        <p:nvSpPr>
          <p:cNvPr id="43011" name="Rectangle 3"/>
          <p:cNvSpPr>
            <a:spLocks noGrp="1" noChangeArrowheads="1"/>
          </p:cNvSpPr>
          <p:nvPr>
            <p:ph sz="quarter" idx="1"/>
          </p:nvPr>
        </p:nvSpPr>
        <p:spPr>
          <a:xfrm>
            <a:off x="228600" y="1219200"/>
            <a:ext cx="8610600" cy="5257800"/>
          </a:xfrm>
        </p:spPr>
        <p:txBody>
          <a:bodyPr>
            <a:normAutofit lnSpcReduction="10000"/>
          </a:bodyPr>
          <a:lstStyle/>
          <a:p>
            <a:pPr eaLnBrk="1" hangingPunct="1">
              <a:lnSpc>
                <a:spcPct val="90000"/>
              </a:lnSpc>
              <a:defRPr/>
            </a:pPr>
            <a:r>
              <a:rPr lang="en-US" sz="2800" dirty="0"/>
              <a:t>Project-Oriented Deliverables</a:t>
            </a:r>
          </a:p>
          <a:p>
            <a:pPr lvl="1" eaLnBrk="1" hangingPunct="1">
              <a:lnSpc>
                <a:spcPct val="90000"/>
              </a:lnSpc>
              <a:defRPr/>
            </a:pPr>
            <a:r>
              <a:rPr lang="en-US" sz="2800" dirty="0" smtClean="0"/>
              <a:t>Support </a:t>
            </a:r>
            <a:r>
              <a:rPr lang="en-US" sz="2800" dirty="0"/>
              <a:t>the project management and IT development processes defined in the Information Technology Project Methodology (ITPM</a:t>
            </a:r>
            <a:r>
              <a:rPr lang="en-US" sz="2800" dirty="0" smtClean="0"/>
              <a:t>) </a:t>
            </a:r>
            <a:endParaRPr lang="en-US" sz="2800" dirty="0"/>
          </a:p>
          <a:p>
            <a:pPr lvl="1" eaLnBrk="1" hangingPunct="1">
              <a:lnSpc>
                <a:spcPct val="90000"/>
              </a:lnSpc>
              <a:defRPr/>
            </a:pPr>
            <a:r>
              <a:rPr lang="en-US" sz="2800" dirty="0"/>
              <a:t> </a:t>
            </a:r>
            <a:r>
              <a:rPr lang="en-US" sz="2800" dirty="0" smtClean="0"/>
              <a:t>Tools</a:t>
            </a:r>
          </a:p>
          <a:p>
            <a:pPr lvl="2" eaLnBrk="1" hangingPunct="1">
              <a:defRPr/>
            </a:pPr>
            <a:r>
              <a:rPr lang="en-US" sz="2400" dirty="0" smtClean="0"/>
              <a:t>Deliverable Definition Table (DDT</a:t>
            </a:r>
            <a:r>
              <a:rPr lang="en-US" sz="2400" dirty="0" smtClean="0"/>
              <a:t>)</a:t>
            </a:r>
          </a:p>
          <a:p>
            <a:pPr lvl="3" eaLnBrk="1" hangingPunct="1">
              <a:defRPr/>
            </a:pPr>
            <a:r>
              <a:rPr lang="en-US" sz="2200" dirty="0" smtClean="0"/>
              <a:t>All the projects deliverables must have a clear and concise definition</a:t>
            </a:r>
            <a:endParaRPr lang="en-US" sz="2200" dirty="0" smtClean="0"/>
          </a:p>
          <a:p>
            <a:pPr lvl="2" eaLnBrk="1" hangingPunct="1">
              <a:defRPr/>
            </a:pPr>
            <a:r>
              <a:rPr lang="en-US" sz="2400" dirty="0" smtClean="0"/>
              <a:t>Deliverable Structure Chart (</a:t>
            </a:r>
            <a:r>
              <a:rPr lang="en-US" sz="2400" dirty="0" smtClean="0"/>
              <a:t>DSC)</a:t>
            </a:r>
          </a:p>
          <a:p>
            <a:pPr lvl="3" eaLnBrk="1" hangingPunct="1">
              <a:defRPr/>
            </a:pPr>
            <a:r>
              <a:rPr lang="en-US" sz="2200" dirty="0" smtClean="0"/>
              <a:t>Once the deliverables have been defined, the DSC serves as an interim step to define detailed work packages that will be </a:t>
            </a:r>
            <a:r>
              <a:rPr lang="en-US" sz="2000" dirty="0" smtClean="0"/>
              <a:t>used to </a:t>
            </a:r>
            <a:r>
              <a:rPr lang="en-US" sz="2000" dirty="0" smtClean="0"/>
              <a:t>estimate the project schedule and budget</a:t>
            </a:r>
          </a:p>
          <a:p>
            <a:pPr lvl="4" eaLnBrk="1" hangingPunct="1">
              <a:defRPr/>
            </a:pPr>
            <a:r>
              <a:rPr lang="en-US" sz="2000" dirty="0" smtClean="0"/>
              <a:t>This will, in turn , be used to create the work breakdown structure (WBS)</a:t>
            </a:r>
            <a:endParaRPr lang="en-US" sz="2000" dirty="0" smtClean="0"/>
          </a:p>
          <a:p>
            <a:pPr lvl="3" eaLnBrk="1" hangingPunct="1">
              <a:lnSpc>
                <a:spcPct val="90000"/>
              </a:lnSpc>
              <a:defRPr/>
            </a:pPr>
            <a:endParaRPr lang="en-US" sz="2000" dirty="0" smtClean="0"/>
          </a:p>
          <a:p>
            <a:pPr lvl="1" eaLnBrk="1" hangingPunct="1">
              <a:lnSpc>
                <a:spcPct val="90000"/>
              </a:lnSpc>
              <a:defRPr/>
            </a:pPr>
            <a:endParaRPr lang="en-US" sz="2800" dirty="0"/>
          </a:p>
        </p:txBody>
      </p:sp>
      <p:sp>
        <p:nvSpPr>
          <p:cNvPr id="4" name="Slide Number Placeholder 3"/>
          <p:cNvSpPr>
            <a:spLocks noGrp="1"/>
          </p:cNvSpPr>
          <p:nvPr>
            <p:ph type="sldNum" sz="quarter" idx="12"/>
          </p:nvPr>
        </p:nvSpPr>
        <p:spPr/>
        <p:txBody>
          <a:bodyPr/>
          <a:lstStyle/>
          <a:p>
            <a:pPr>
              <a:defRPr/>
            </a:pPr>
            <a:fld id="{241E3E38-1896-47EA-98CE-F95FA8C4A3D0}" type="slidenum">
              <a:rPr lang="en-US" smtClean="0"/>
              <a:pPr>
                <a:defRPr/>
              </a:pPr>
              <a:t>13</a:t>
            </a:fld>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88900"/>
            <a:ext cx="9144000" cy="639763"/>
          </a:xfrm>
          <a:prstGeom prst="rect">
            <a:avLst/>
          </a:prstGeom>
          <a:noFill/>
          <a:ln w="9525">
            <a:noFill/>
            <a:miter lim="800000"/>
            <a:headEnd/>
            <a:tailEnd/>
          </a:ln>
        </p:spPr>
        <p:txBody>
          <a:bodyPr>
            <a:spAutoFit/>
          </a:bodyPr>
          <a:lstStyle/>
          <a:p>
            <a:pPr algn="just"/>
            <a:r>
              <a:rPr lang="en-US" sz="1200">
                <a:cs typeface="Times New Roman" pitchFamily="18" charset="0"/>
              </a:rPr>
              <a:t> </a:t>
            </a:r>
          </a:p>
          <a:p>
            <a:pPr eaLnBrk="0" hangingPunct="0"/>
            <a:endParaRPr lang="en-US" sz="2400"/>
          </a:p>
        </p:txBody>
      </p:sp>
      <p:sp>
        <p:nvSpPr>
          <p:cNvPr id="25604" name="Text Box 76"/>
          <p:cNvSpPr txBox="1">
            <a:spLocks noChangeArrowheads="1"/>
          </p:cNvSpPr>
          <p:nvPr/>
        </p:nvSpPr>
        <p:spPr bwMode="auto">
          <a:xfrm>
            <a:off x="2346325" y="338138"/>
            <a:ext cx="4799013" cy="457200"/>
          </a:xfrm>
          <a:prstGeom prst="rect">
            <a:avLst/>
          </a:prstGeom>
          <a:noFill/>
          <a:ln w="9525">
            <a:noFill/>
            <a:miter lim="800000"/>
            <a:headEnd/>
            <a:tailEnd/>
          </a:ln>
        </p:spPr>
        <p:txBody>
          <a:bodyPr wrap="none">
            <a:spAutoFit/>
          </a:bodyPr>
          <a:lstStyle/>
          <a:p>
            <a:r>
              <a:rPr lang="en-US" sz="2400">
                <a:latin typeface="Tahoma" pitchFamily="34" charset="0"/>
              </a:rPr>
              <a:t>Deliverable Definition Table (DDT)</a:t>
            </a:r>
          </a:p>
        </p:txBody>
      </p:sp>
      <p:sp>
        <p:nvSpPr>
          <p:cNvPr id="77" name="Slide Number Placeholder 76"/>
          <p:cNvSpPr>
            <a:spLocks noGrp="1"/>
          </p:cNvSpPr>
          <p:nvPr>
            <p:ph type="sldNum" sz="quarter" idx="12"/>
          </p:nvPr>
        </p:nvSpPr>
        <p:spPr/>
        <p:txBody>
          <a:bodyPr/>
          <a:lstStyle/>
          <a:p>
            <a:pPr>
              <a:defRPr/>
            </a:pPr>
            <a:fld id="{0CDA5513-FC50-406E-B5D0-32F11DB4BA17}" type="slidenum">
              <a:rPr lang="en-US" smtClean="0"/>
              <a:pPr>
                <a:defRPr/>
              </a:pPr>
              <a:t>14</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304800" y="838200"/>
            <a:ext cx="8610599" cy="55340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365125" y="33338"/>
            <a:ext cx="1671638" cy="1187450"/>
          </a:xfrm>
          <a:prstGeom prst="rect">
            <a:avLst/>
          </a:prstGeom>
          <a:noFill/>
          <a:ln w="9525">
            <a:noFill/>
            <a:miter lim="800000"/>
            <a:headEnd/>
            <a:tailEnd/>
          </a:ln>
        </p:spPr>
        <p:txBody>
          <a:bodyPr wrap="none">
            <a:spAutoFit/>
          </a:bodyPr>
          <a:lstStyle/>
          <a:p>
            <a:pPr algn="ctr"/>
            <a:r>
              <a:rPr lang="en-US" sz="2400">
                <a:latin typeface="Tahoma" pitchFamily="34" charset="0"/>
              </a:rPr>
              <a:t>Deliverable</a:t>
            </a:r>
          </a:p>
          <a:p>
            <a:pPr algn="ctr"/>
            <a:r>
              <a:rPr lang="en-US" sz="2400">
                <a:latin typeface="Tahoma" pitchFamily="34" charset="0"/>
              </a:rPr>
              <a:t>Structure </a:t>
            </a:r>
          </a:p>
          <a:p>
            <a:pPr algn="ctr"/>
            <a:r>
              <a:rPr lang="en-US" sz="2400">
                <a:latin typeface="Tahoma" pitchFamily="34" charset="0"/>
              </a:rPr>
              <a:t>Chart</a:t>
            </a:r>
          </a:p>
        </p:txBody>
      </p:sp>
      <p:pic>
        <p:nvPicPr>
          <p:cNvPr id="26627" name="Picture 4" descr="DSC"/>
          <p:cNvPicPr>
            <a:picLocks noChangeAspect="1" noChangeArrowheads="1"/>
          </p:cNvPicPr>
          <p:nvPr/>
        </p:nvPicPr>
        <p:blipFill>
          <a:blip r:embed="rId2" cstate="print"/>
          <a:srcRect/>
          <a:stretch>
            <a:fillRect/>
          </a:stretch>
        </p:blipFill>
        <p:spPr bwMode="auto">
          <a:xfrm>
            <a:off x="381000" y="381000"/>
            <a:ext cx="8534400" cy="600868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0CDA5513-FC50-406E-B5D0-32F11DB4BA17}" type="slidenum">
              <a:rPr lang="en-US" smtClean="0"/>
              <a:pPr>
                <a:defRPr/>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2400"/>
            <a:ext cx="8229600" cy="762000"/>
          </a:xfrm>
        </p:spPr>
        <p:txBody>
          <a:bodyPr/>
          <a:lstStyle/>
          <a:p>
            <a:pPr eaLnBrk="1" hangingPunct="1"/>
            <a:r>
              <a:rPr lang="en-US" dirty="0" smtClean="0"/>
              <a:t>Scope</a:t>
            </a:r>
          </a:p>
        </p:txBody>
      </p:sp>
      <p:sp>
        <p:nvSpPr>
          <p:cNvPr id="43011" name="Rectangle 3"/>
          <p:cNvSpPr>
            <a:spLocks noGrp="1" noChangeArrowheads="1"/>
          </p:cNvSpPr>
          <p:nvPr>
            <p:ph sz="quarter" idx="1"/>
          </p:nvPr>
        </p:nvSpPr>
        <p:spPr>
          <a:xfrm>
            <a:off x="228600" y="990600"/>
            <a:ext cx="8610600" cy="5486400"/>
          </a:xfrm>
        </p:spPr>
        <p:txBody>
          <a:bodyPr>
            <a:normAutofit fontScale="92500" lnSpcReduction="10000"/>
          </a:bodyPr>
          <a:lstStyle/>
          <a:p>
            <a:pPr eaLnBrk="1" hangingPunct="1">
              <a:lnSpc>
                <a:spcPct val="90000"/>
              </a:lnSpc>
              <a:defRPr/>
            </a:pPr>
            <a:r>
              <a:rPr lang="en-US" sz="2800" dirty="0" smtClean="0"/>
              <a:t>Product-Oriented </a:t>
            </a:r>
            <a:r>
              <a:rPr lang="en-US" sz="2800" dirty="0"/>
              <a:t>Deliverables </a:t>
            </a:r>
          </a:p>
          <a:p>
            <a:pPr lvl="1" eaLnBrk="1" hangingPunct="1">
              <a:lnSpc>
                <a:spcPct val="90000"/>
              </a:lnSpc>
              <a:defRPr/>
            </a:pPr>
            <a:r>
              <a:rPr lang="en-US" sz="2800" dirty="0" smtClean="0"/>
              <a:t>What exactly is going to be delivered to the client? What does the system do?</a:t>
            </a:r>
          </a:p>
          <a:p>
            <a:pPr lvl="1" eaLnBrk="1" hangingPunct="1">
              <a:lnSpc>
                <a:spcPct val="90000"/>
              </a:lnSpc>
              <a:defRPr/>
            </a:pPr>
            <a:r>
              <a:rPr lang="en-US" sz="2800" dirty="0" smtClean="0"/>
              <a:t>Identifying the s</a:t>
            </a:r>
            <a:r>
              <a:rPr lang="en-US" sz="2800" dirty="0" smtClean="0"/>
              <a:t>pecific </a:t>
            </a:r>
            <a:r>
              <a:rPr lang="en-US" sz="2800" dirty="0"/>
              <a:t>features and functionality </a:t>
            </a:r>
            <a:r>
              <a:rPr lang="en-US" sz="2800" dirty="0" smtClean="0"/>
              <a:t>of the  </a:t>
            </a:r>
            <a:r>
              <a:rPr lang="en-US" sz="2800" dirty="0"/>
              <a:t>application </a:t>
            </a:r>
            <a:r>
              <a:rPr lang="en-US" sz="2800" dirty="0" smtClean="0"/>
              <a:t>system to be delivered to the </a:t>
            </a:r>
            <a:r>
              <a:rPr lang="en-US" sz="2800" dirty="0" smtClean="0"/>
              <a:t>client are critical to time and budget estimation</a:t>
            </a:r>
            <a:endParaRPr lang="en-US" sz="2800" dirty="0"/>
          </a:p>
          <a:p>
            <a:pPr lvl="1" eaLnBrk="1" hangingPunct="1">
              <a:lnSpc>
                <a:spcPct val="90000"/>
              </a:lnSpc>
              <a:defRPr/>
            </a:pPr>
            <a:r>
              <a:rPr lang="en-US" sz="2800" dirty="0" smtClean="0"/>
              <a:t>Tools</a:t>
            </a:r>
            <a:endParaRPr lang="en-US" sz="2800" dirty="0" smtClean="0"/>
          </a:p>
          <a:p>
            <a:pPr lvl="2" eaLnBrk="1" hangingPunct="1">
              <a:defRPr/>
            </a:pPr>
            <a:r>
              <a:rPr lang="en-US" sz="2400" dirty="0" smtClean="0"/>
              <a:t>Context Dataflow Diagram (DFD</a:t>
            </a:r>
            <a:r>
              <a:rPr lang="en-US" sz="2400" dirty="0" smtClean="0"/>
              <a:t>)</a:t>
            </a:r>
          </a:p>
          <a:p>
            <a:pPr lvl="3" eaLnBrk="1" hangingPunct="1">
              <a:defRPr/>
            </a:pPr>
            <a:r>
              <a:rPr lang="en-US" sz="2200" dirty="0" smtClean="0"/>
              <a:t>High-level representation of the system that has one process(circle) and depicts all the inflows and outflows of data and information between the system and external entities (squares).</a:t>
            </a:r>
          </a:p>
          <a:p>
            <a:pPr lvl="3" eaLnBrk="1" hangingPunct="1">
              <a:defRPr/>
            </a:pPr>
            <a:r>
              <a:rPr lang="en-US" sz="2200" dirty="0" smtClean="0"/>
              <a:t>Lower level DFDs will model the processes and flows in greater detail</a:t>
            </a:r>
            <a:endParaRPr lang="en-US" dirty="0" smtClean="0"/>
          </a:p>
          <a:p>
            <a:pPr lvl="2" eaLnBrk="1" hangingPunct="1">
              <a:defRPr/>
            </a:pPr>
            <a:r>
              <a:rPr lang="en-US" sz="2400" smtClean="0"/>
              <a:t>Use Case Diagram (UCD)</a:t>
            </a:r>
          </a:p>
          <a:p>
            <a:pPr lvl="3" eaLnBrk="1" hangingPunct="1">
              <a:defRPr/>
            </a:pPr>
            <a:r>
              <a:rPr lang="en-US" sz="2200" smtClean="0"/>
              <a:t>Identifies main functions and features of the system and the different users and external systems that interact with it</a:t>
            </a:r>
          </a:p>
          <a:p>
            <a:pPr lvl="3" eaLnBrk="1" hangingPunct="1">
              <a:defRPr/>
            </a:pPr>
            <a:r>
              <a:rPr lang="en-US" sz="2200" smtClean="0"/>
              <a:t>Further refined and detailed during requirements analysis</a:t>
            </a:r>
          </a:p>
          <a:p>
            <a:pPr lvl="3" eaLnBrk="1" hangingPunct="1">
              <a:lnSpc>
                <a:spcPct val="90000"/>
              </a:lnSpc>
              <a:defRPr/>
            </a:pPr>
            <a:endParaRPr lang="en-US" sz="2000" dirty="0" smtClean="0"/>
          </a:p>
          <a:p>
            <a:pPr lvl="1" eaLnBrk="1" hangingPunct="1">
              <a:lnSpc>
                <a:spcPct val="90000"/>
              </a:lnSpc>
              <a:defRPr/>
            </a:pPr>
            <a:endParaRPr lang="en-US" sz="2800" dirty="0"/>
          </a:p>
        </p:txBody>
      </p:sp>
      <p:sp>
        <p:nvSpPr>
          <p:cNvPr id="4" name="Slide Number Placeholder 3"/>
          <p:cNvSpPr>
            <a:spLocks noGrp="1"/>
          </p:cNvSpPr>
          <p:nvPr>
            <p:ph type="sldNum" sz="quarter" idx="12"/>
          </p:nvPr>
        </p:nvSpPr>
        <p:spPr/>
        <p:txBody>
          <a:bodyPr/>
          <a:lstStyle/>
          <a:p>
            <a:pPr>
              <a:defRPr/>
            </a:pPr>
            <a:fld id="{241E3E38-1896-47EA-98CE-F95FA8C4A3D0}" type="slidenum">
              <a:rPr lang="en-US" smtClean="0"/>
              <a:pPr>
                <a:defRPr/>
              </a:pPr>
              <a:t>16</a:t>
            </a:fld>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ontext DFD"/>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7651" name="Text Box 3"/>
          <p:cNvSpPr txBox="1">
            <a:spLocks noChangeArrowheads="1"/>
          </p:cNvSpPr>
          <p:nvPr/>
        </p:nvSpPr>
        <p:spPr bwMode="auto">
          <a:xfrm>
            <a:off x="381000" y="5257800"/>
            <a:ext cx="3143250" cy="707886"/>
          </a:xfrm>
          <a:prstGeom prst="rect">
            <a:avLst/>
          </a:prstGeom>
          <a:solidFill>
            <a:srgbClr val="0070C0"/>
          </a:solidFill>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hangingPunct="0"/>
            <a:r>
              <a:rPr lang="en-US" sz="2000" b="1" dirty="0">
                <a:solidFill>
                  <a:srgbClr val="FFFF66"/>
                </a:solidFill>
              </a:rPr>
              <a:t>Context </a:t>
            </a:r>
            <a:r>
              <a:rPr lang="en-US" sz="2000" b="1" dirty="0" smtClean="0">
                <a:solidFill>
                  <a:srgbClr val="FFFF66"/>
                </a:solidFill>
              </a:rPr>
              <a:t>Data</a:t>
            </a:r>
          </a:p>
          <a:p>
            <a:pPr algn="ctr" eaLnBrk="0" hangingPunct="0"/>
            <a:r>
              <a:rPr lang="en-US" sz="2000" b="1" dirty="0" smtClean="0">
                <a:solidFill>
                  <a:srgbClr val="FFFF66"/>
                </a:solidFill>
              </a:rPr>
              <a:t> </a:t>
            </a:r>
            <a:r>
              <a:rPr lang="en-US" sz="2000" b="1" dirty="0">
                <a:solidFill>
                  <a:srgbClr val="FFFF66"/>
                </a:solidFill>
              </a:rPr>
              <a:t>Flow Diagram</a:t>
            </a:r>
          </a:p>
        </p:txBody>
      </p:sp>
      <p:sp>
        <p:nvSpPr>
          <p:cNvPr id="4" name="Slide Number Placeholder 3"/>
          <p:cNvSpPr>
            <a:spLocks noGrp="1"/>
          </p:cNvSpPr>
          <p:nvPr>
            <p:ph type="sldNum" sz="quarter" idx="12"/>
          </p:nvPr>
        </p:nvSpPr>
        <p:spPr/>
        <p:txBody>
          <a:bodyPr/>
          <a:lstStyle/>
          <a:p>
            <a:pPr>
              <a:defRPr/>
            </a:pPr>
            <a:fld id="{0CDA5513-FC50-406E-B5D0-32F11DB4BA17}" type="slidenum">
              <a:rPr lang="en-US" smtClean="0"/>
              <a:pPr>
                <a:defRPr/>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2400"/>
            <a:ext cx="8229600" cy="762000"/>
          </a:xfrm>
        </p:spPr>
        <p:txBody>
          <a:bodyPr/>
          <a:lstStyle/>
          <a:p>
            <a:pPr eaLnBrk="1" hangingPunct="1"/>
            <a:r>
              <a:rPr lang="en-US" dirty="0" smtClean="0"/>
              <a:t>Scope</a:t>
            </a:r>
          </a:p>
        </p:txBody>
      </p:sp>
      <p:sp>
        <p:nvSpPr>
          <p:cNvPr id="43011" name="Rectangle 3"/>
          <p:cNvSpPr>
            <a:spLocks noGrp="1" noChangeArrowheads="1"/>
          </p:cNvSpPr>
          <p:nvPr>
            <p:ph sz="quarter" idx="1"/>
          </p:nvPr>
        </p:nvSpPr>
        <p:spPr>
          <a:xfrm>
            <a:off x="228600" y="990600"/>
            <a:ext cx="8610600" cy="5486400"/>
          </a:xfrm>
        </p:spPr>
        <p:txBody>
          <a:bodyPr>
            <a:normAutofit/>
          </a:bodyPr>
          <a:lstStyle/>
          <a:p>
            <a:pPr lvl="2" eaLnBrk="1" hangingPunct="1">
              <a:defRPr/>
            </a:pPr>
            <a:r>
              <a:rPr lang="en-US" sz="2400" dirty="0" smtClean="0"/>
              <a:t>Use Case Diagram (UCD)</a:t>
            </a:r>
          </a:p>
          <a:p>
            <a:pPr lvl="3" eaLnBrk="1" hangingPunct="1">
              <a:defRPr/>
            </a:pPr>
            <a:r>
              <a:rPr lang="en-US" sz="2200" dirty="0" smtClean="0"/>
              <a:t>Identifies main functions and features of the system and the different users and external systems that interact with it</a:t>
            </a:r>
          </a:p>
          <a:p>
            <a:pPr lvl="4" eaLnBrk="1" hangingPunct="1">
              <a:defRPr/>
            </a:pPr>
            <a:r>
              <a:rPr lang="en-US" sz="2000" dirty="0" smtClean="0"/>
              <a:t>May be developed iteratively during joint application development (JAD) sessions</a:t>
            </a:r>
          </a:p>
          <a:p>
            <a:pPr lvl="3" eaLnBrk="1" hangingPunct="1">
              <a:defRPr/>
            </a:pPr>
            <a:r>
              <a:rPr lang="en-US" sz="2200" dirty="0" smtClean="0"/>
              <a:t>Further refined and detailed during requirements analysis</a:t>
            </a:r>
          </a:p>
          <a:p>
            <a:pPr lvl="4" eaLnBrk="1" hangingPunct="1">
              <a:defRPr/>
            </a:pPr>
            <a:r>
              <a:rPr lang="en-US" sz="2000" dirty="0" smtClean="0"/>
              <a:t>Actors – people (users, customers, managers, etc.) or external systems that interact or use the system</a:t>
            </a:r>
          </a:p>
          <a:p>
            <a:pPr lvl="4" eaLnBrk="1" hangingPunct="1">
              <a:defRPr/>
            </a:pPr>
            <a:r>
              <a:rPr lang="en-US" sz="2000" dirty="0" smtClean="0"/>
              <a:t>Use Case – depicts the major functions the system must perform for an actor or actors</a:t>
            </a:r>
          </a:p>
          <a:p>
            <a:pPr lvl="3" eaLnBrk="1" hangingPunct="1">
              <a:defRPr/>
            </a:pPr>
            <a:r>
              <a:rPr lang="en-US" sz="2200" dirty="0" smtClean="0"/>
              <a:t>The use case diagram shows a customer actor using the system to transfer payments.</a:t>
            </a:r>
          </a:p>
          <a:p>
            <a:pPr lvl="4" eaLnBrk="1" hangingPunct="1">
              <a:defRPr/>
            </a:pPr>
            <a:r>
              <a:rPr lang="en-US" sz="2000" dirty="0" smtClean="0"/>
              <a:t> In the requirements analysis,  a set of scenarios would be developed to depict what happens when a transfer is successful, another when there are insufficient funds, etc. </a:t>
            </a:r>
            <a:endParaRPr lang="en-US" sz="2000" dirty="0" smtClean="0"/>
          </a:p>
          <a:p>
            <a:pPr lvl="3" eaLnBrk="1" hangingPunct="1">
              <a:lnSpc>
                <a:spcPct val="90000"/>
              </a:lnSpc>
              <a:defRPr/>
            </a:pPr>
            <a:endParaRPr lang="en-US" sz="2000" dirty="0" smtClean="0"/>
          </a:p>
          <a:p>
            <a:pPr lvl="1" eaLnBrk="1" hangingPunct="1">
              <a:lnSpc>
                <a:spcPct val="90000"/>
              </a:lnSpc>
              <a:defRPr/>
            </a:pPr>
            <a:endParaRPr lang="en-US" sz="2800" dirty="0"/>
          </a:p>
        </p:txBody>
      </p:sp>
      <p:sp>
        <p:nvSpPr>
          <p:cNvPr id="4" name="Slide Number Placeholder 3"/>
          <p:cNvSpPr>
            <a:spLocks noGrp="1"/>
          </p:cNvSpPr>
          <p:nvPr>
            <p:ph type="sldNum" sz="quarter" idx="12"/>
          </p:nvPr>
        </p:nvSpPr>
        <p:spPr/>
        <p:txBody>
          <a:bodyPr/>
          <a:lstStyle/>
          <a:p>
            <a:pPr>
              <a:defRPr/>
            </a:pPr>
            <a:fld id="{241E3E38-1896-47EA-98CE-F95FA8C4A3D0}" type="slidenum">
              <a:rPr lang="en-US" smtClean="0"/>
              <a:pPr>
                <a:defRPr/>
              </a:pPr>
              <a:t>18</a:t>
            </a:fld>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CDA5513-FC50-406E-B5D0-32F11DB4BA17}" type="slidenum">
              <a:rPr lang="en-US" smtClean="0"/>
              <a:pPr>
                <a:defRPr/>
              </a:pPr>
              <a:t>19</a:t>
            </a:fld>
            <a:endParaRPr lang="en-US"/>
          </a:p>
        </p:txBody>
      </p:sp>
      <p:pic>
        <p:nvPicPr>
          <p:cNvPr id="2051" name="Picture 3"/>
          <p:cNvPicPr>
            <a:picLocks noChangeAspect="1" noChangeArrowheads="1"/>
          </p:cNvPicPr>
          <p:nvPr/>
        </p:nvPicPr>
        <p:blipFill>
          <a:blip r:embed="rId2" cstate="print"/>
          <a:srcRect/>
          <a:stretch>
            <a:fillRect/>
          </a:stretch>
        </p:blipFill>
        <p:spPr bwMode="auto">
          <a:xfrm>
            <a:off x="2209800" y="152400"/>
            <a:ext cx="6705600" cy="6400800"/>
          </a:xfrm>
          <a:prstGeom prst="rect">
            <a:avLst/>
          </a:prstGeom>
          <a:noFill/>
          <a:ln w="9525">
            <a:noFill/>
            <a:miter lim="800000"/>
            <a:headEnd/>
            <a:tailEnd/>
          </a:ln>
        </p:spPr>
      </p:pic>
      <p:sp>
        <p:nvSpPr>
          <p:cNvPr id="5" name="Text Box 3"/>
          <p:cNvSpPr txBox="1">
            <a:spLocks noChangeArrowheads="1"/>
          </p:cNvSpPr>
          <p:nvPr/>
        </p:nvSpPr>
        <p:spPr bwMode="auto">
          <a:xfrm>
            <a:off x="152400" y="381000"/>
            <a:ext cx="3143250" cy="707886"/>
          </a:xfrm>
          <a:prstGeom prst="rect">
            <a:avLst/>
          </a:prstGeom>
          <a:solidFill>
            <a:srgbClr val="0070C0"/>
          </a:solidFill>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hangingPunct="0"/>
            <a:r>
              <a:rPr lang="en-US" sz="2000" b="1" dirty="0" smtClean="0">
                <a:solidFill>
                  <a:srgbClr val="FFFF66"/>
                </a:solidFill>
              </a:rPr>
              <a:t>Use Case </a:t>
            </a:r>
          </a:p>
          <a:p>
            <a:pPr algn="ctr" eaLnBrk="0" hangingPunct="0"/>
            <a:r>
              <a:rPr lang="en-US" sz="2000" b="1" dirty="0" smtClean="0">
                <a:solidFill>
                  <a:srgbClr val="FFFF66"/>
                </a:solidFill>
              </a:rPr>
              <a:t>Diagram</a:t>
            </a:r>
            <a:endParaRPr lang="en-US" sz="2000" b="1" dirty="0">
              <a:solidFill>
                <a:srgbClr val="FFFF66"/>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ctrTitle"/>
          </p:nvPr>
        </p:nvSpPr>
        <p:spPr/>
        <p:txBody>
          <a:bodyPr/>
          <a:lstStyle/>
          <a:p>
            <a:pPr eaLnBrk="1" hangingPunct="1"/>
            <a:r>
              <a:rPr lang="en-US" smtClean="0"/>
              <a:t>Defining and Managing Project Scope</a:t>
            </a:r>
          </a:p>
        </p:txBody>
      </p:sp>
      <p:sp>
        <p:nvSpPr>
          <p:cNvPr id="5" name="Subtitle 4"/>
          <p:cNvSpPr>
            <a:spLocks noGrp="1"/>
          </p:cNvSpPr>
          <p:nvPr>
            <p:ph type="subTitle" idx="1"/>
          </p:nvPr>
        </p:nvSpPr>
        <p:spPr/>
        <p:txBody>
          <a:bodyPr/>
          <a:lstStyle/>
          <a:p>
            <a:pPr eaLnBrk="1" hangingPunct="1">
              <a:defRPr/>
            </a:pPr>
            <a:r>
              <a:rPr lang="en-US" dirty="0" smtClean="0"/>
              <a:t>Chapter 5</a:t>
            </a:r>
            <a:endParaRPr lang="en-US" dirty="0"/>
          </a:p>
        </p:txBody>
      </p:sp>
      <p:sp>
        <p:nvSpPr>
          <p:cNvPr id="4" name="Slide Number Placeholder 3"/>
          <p:cNvSpPr>
            <a:spLocks noGrp="1"/>
          </p:cNvSpPr>
          <p:nvPr>
            <p:ph type="sldNum" sz="quarter" idx="12"/>
          </p:nvPr>
        </p:nvSpPr>
        <p:spPr/>
        <p:txBody>
          <a:bodyPr/>
          <a:lstStyle/>
          <a:p>
            <a:pPr>
              <a:defRPr/>
            </a:pPr>
            <a:fld id="{F919AB07-5426-4283-9B90-986153B98007}"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8229600" cy="762000"/>
          </a:xfrm>
        </p:spPr>
        <p:txBody>
          <a:bodyPr/>
          <a:lstStyle/>
          <a:p>
            <a:pPr eaLnBrk="1" hangingPunct="1"/>
            <a:r>
              <a:rPr lang="en-US" dirty="0" smtClean="0"/>
              <a:t>Project Scope Verification</a:t>
            </a:r>
          </a:p>
        </p:txBody>
      </p:sp>
      <p:sp>
        <p:nvSpPr>
          <p:cNvPr id="29699" name="Rectangle 3"/>
          <p:cNvSpPr>
            <a:spLocks noGrp="1" noChangeArrowheads="1"/>
          </p:cNvSpPr>
          <p:nvPr>
            <p:ph sz="quarter" idx="1"/>
          </p:nvPr>
        </p:nvSpPr>
        <p:spPr>
          <a:xfrm>
            <a:off x="228600" y="990600"/>
            <a:ext cx="8534400" cy="4987925"/>
          </a:xfrm>
        </p:spPr>
        <p:txBody>
          <a:bodyPr/>
          <a:lstStyle/>
          <a:p>
            <a:pPr eaLnBrk="1" hangingPunct="1">
              <a:lnSpc>
                <a:spcPct val="80000"/>
              </a:lnSpc>
            </a:pPr>
            <a:r>
              <a:rPr lang="en-US" sz="2800" dirty="0" smtClean="0">
                <a:solidFill>
                  <a:srgbClr val="002060"/>
                </a:solidFill>
              </a:rPr>
              <a:t>Provides a mechanism for ensuring that the project deliverables are completed according to the DDT.</a:t>
            </a:r>
          </a:p>
          <a:p>
            <a:pPr eaLnBrk="1" hangingPunct="1">
              <a:lnSpc>
                <a:spcPct val="80000"/>
              </a:lnSpc>
            </a:pPr>
            <a:r>
              <a:rPr lang="en-US" sz="2400" b="1" dirty="0" smtClean="0">
                <a:solidFill>
                  <a:srgbClr val="002060"/>
                </a:solidFill>
              </a:rPr>
              <a:t>MOV</a:t>
            </a:r>
            <a:r>
              <a:rPr lang="en-US" sz="2400" dirty="0" smtClean="0">
                <a:solidFill>
                  <a:schemeClr val="folHlink"/>
                </a:solidFill>
              </a:rPr>
              <a:t> </a:t>
            </a:r>
            <a:endParaRPr lang="en-US" sz="2400" dirty="0" smtClean="0">
              <a:solidFill>
                <a:schemeClr val="folHlink"/>
              </a:solidFill>
            </a:endParaRPr>
          </a:p>
          <a:p>
            <a:pPr lvl="1" eaLnBrk="1" hangingPunct="1">
              <a:lnSpc>
                <a:spcPct val="80000"/>
              </a:lnSpc>
            </a:pPr>
            <a:r>
              <a:rPr lang="en-US" sz="2100" dirty="0" smtClean="0"/>
              <a:t>Has the project’s MOV been clearly defined and agreed upon?  </a:t>
            </a:r>
            <a:r>
              <a:rPr lang="en-US" sz="2100" dirty="0" smtClean="0"/>
              <a:t>If not, scope changes may result later in the project.</a:t>
            </a:r>
            <a:endParaRPr lang="en-US" sz="2100" b="1" dirty="0" smtClean="0"/>
          </a:p>
          <a:p>
            <a:pPr eaLnBrk="1" hangingPunct="1">
              <a:lnSpc>
                <a:spcPct val="80000"/>
              </a:lnSpc>
            </a:pPr>
            <a:r>
              <a:rPr lang="en-US" sz="2400" b="1" dirty="0" smtClean="0">
                <a:solidFill>
                  <a:srgbClr val="002060"/>
                </a:solidFill>
              </a:rPr>
              <a:t>Deliverables</a:t>
            </a:r>
            <a:r>
              <a:rPr lang="en-US" sz="2400" i="1" dirty="0" smtClean="0">
                <a:solidFill>
                  <a:srgbClr val="002060"/>
                </a:solidFill>
              </a:rPr>
              <a:t> </a:t>
            </a:r>
          </a:p>
          <a:p>
            <a:pPr lvl="1" eaLnBrk="1" hangingPunct="1">
              <a:lnSpc>
                <a:spcPct val="80000"/>
              </a:lnSpc>
            </a:pPr>
            <a:r>
              <a:rPr lang="en-US" sz="2100" dirty="0" smtClean="0"/>
              <a:t>Are the deliverables tangible and verifiable?  </a:t>
            </a:r>
          </a:p>
          <a:p>
            <a:pPr lvl="1" eaLnBrk="1" hangingPunct="1">
              <a:lnSpc>
                <a:spcPct val="80000"/>
              </a:lnSpc>
            </a:pPr>
            <a:r>
              <a:rPr lang="en-US" sz="2100" dirty="0" smtClean="0"/>
              <a:t>Do they support the project’s MOV?</a:t>
            </a:r>
            <a:endParaRPr lang="en-US" sz="2100" b="1" dirty="0" smtClean="0"/>
          </a:p>
          <a:p>
            <a:pPr eaLnBrk="1" hangingPunct="1">
              <a:lnSpc>
                <a:spcPct val="80000"/>
              </a:lnSpc>
            </a:pPr>
            <a:r>
              <a:rPr lang="en-US" sz="2400" b="1" dirty="0" smtClean="0">
                <a:solidFill>
                  <a:srgbClr val="002060"/>
                </a:solidFill>
              </a:rPr>
              <a:t>Quality Standards</a:t>
            </a:r>
            <a:r>
              <a:rPr lang="en-US" sz="2400" dirty="0" smtClean="0"/>
              <a:t> </a:t>
            </a:r>
            <a:endParaRPr lang="en-US" sz="2400" dirty="0" smtClean="0"/>
          </a:p>
          <a:p>
            <a:pPr lvl="1" eaLnBrk="1" hangingPunct="1">
              <a:lnSpc>
                <a:spcPct val="80000"/>
              </a:lnSpc>
            </a:pPr>
            <a:r>
              <a:rPr lang="en-US" sz="2100" dirty="0" smtClean="0"/>
              <a:t>Will the work be completed to meet specific standards?</a:t>
            </a:r>
            <a:endParaRPr lang="en-US" sz="2100" dirty="0" smtClean="0"/>
          </a:p>
          <a:p>
            <a:pPr eaLnBrk="1" hangingPunct="1">
              <a:lnSpc>
                <a:spcPct val="80000"/>
              </a:lnSpc>
            </a:pPr>
            <a:r>
              <a:rPr lang="en-US" sz="2400" b="1" dirty="0" smtClean="0">
                <a:solidFill>
                  <a:srgbClr val="002060"/>
                </a:solidFill>
              </a:rPr>
              <a:t>Milestones</a:t>
            </a:r>
            <a:r>
              <a:rPr lang="en-US" sz="2400" dirty="0" smtClean="0">
                <a:solidFill>
                  <a:schemeClr val="folHlink"/>
                </a:solidFill>
              </a:rPr>
              <a:t> </a:t>
            </a:r>
          </a:p>
          <a:p>
            <a:pPr lvl="1" eaLnBrk="1" hangingPunct="1">
              <a:lnSpc>
                <a:spcPct val="80000"/>
              </a:lnSpc>
            </a:pPr>
            <a:r>
              <a:rPr lang="en-US" sz="2100" dirty="0" smtClean="0"/>
              <a:t>Significant events that mark the acceptance of a </a:t>
            </a:r>
            <a:r>
              <a:rPr lang="en-US" sz="2100" dirty="0" smtClean="0"/>
              <a:t>deliverable</a:t>
            </a:r>
          </a:p>
          <a:p>
            <a:pPr lvl="1" eaLnBrk="1" hangingPunct="1">
              <a:lnSpc>
                <a:spcPct val="80000"/>
              </a:lnSpc>
            </a:pPr>
            <a:r>
              <a:rPr lang="en-US" sz="2100" dirty="0" smtClean="0"/>
              <a:t>Tell that a deliverable was not only completed but reviewed and accepted</a:t>
            </a:r>
            <a:endParaRPr lang="en-US" sz="2100" dirty="0" smtClean="0"/>
          </a:p>
          <a:p>
            <a:pPr eaLnBrk="1" hangingPunct="1">
              <a:lnSpc>
                <a:spcPct val="80000"/>
              </a:lnSpc>
            </a:pPr>
            <a:r>
              <a:rPr lang="en-US" sz="2400" b="1" dirty="0" smtClean="0">
                <a:solidFill>
                  <a:srgbClr val="002060"/>
                </a:solidFill>
              </a:rPr>
              <a:t>Review and Acceptance</a:t>
            </a:r>
          </a:p>
          <a:p>
            <a:pPr lvl="1" eaLnBrk="1" hangingPunct="1">
              <a:lnSpc>
                <a:spcPct val="80000"/>
              </a:lnSpc>
            </a:pPr>
            <a:r>
              <a:rPr lang="en-US" sz="2100" dirty="0" smtClean="0"/>
              <a:t>Formal </a:t>
            </a:r>
            <a:r>
              <a:rPr lang="en-US" sz="2100" dirty="0" smtClean="0"/>
              <a:t>s</a:t>
            </a:r>
            <a:r>
              <a:rPr lang="en-US" sz="2100" dirty="0" smtClean="0"/>
              <a:t>ignoff by project stakeholders, plan sponsor and project team. </a:t>
            </a:r>
            <a:endParaRPr lang="en-US" sz="2100" dirty="0" smtClean="0"/>
          </a:p>
        </p:txBody>
      </p:sp>
      <p:sp>
        <p:nvSpPr>
          <p:cNvPr id="4" name="Slide Number Placeholder 3"/>
          <p:cNvSpPr>
            <a:spLocks noGrp="1"/>
          </p:cNvSpPr>
          <p:nvPr>
            <p:ph type="sldNum" sz="quarter" idx="12"/>
          </p:nvPr>
        </p:nvSpPr>
        <p:spPr/>
        <p:txBody>
          <a:bodyPr/>
          <a:lstStyle/>
          <a:p>
            <a:pPr>
              <a:defRPr/>
            </a:pPr>
            <a:fld id="{241E3E38-1896-47EA-98CE-F95FA8C4A3D0}" type="slidenum">
              <a:rPr lang="en-US" smtClean="0"/>
              <a:pPr>
                <a:defRPr/>
              </a:pPr>
              <a:t>20</a:t>
            </a:fld>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52400"/>
            <a:ext cx="8229600" cy="685800"/>
          </a:xfrm>
        </p:spPr>
        <p:txBody>
          <a:bodyPr/>
          <a:lstStyle/>
          <a:p>
            <a:pPr eaLnBrk="1" hangingPunct="1"/>
            <a:r>
              <a:rPr lang="en-US" dirty="0" smtClean="0"/>
              <a:t>Scope Change Control</a:t>
            </a:r>
          </a:p>
        </p:txBody>
      </p:sp>
      <p:sp>
        <p:nvSpPr>
          <p:cNvPr id="30723" name="Rectangle 3"/>
          <p:cNvSpPr>
            <a:spLocks noGrp="1" noChangeArrowheads="1"/>
          </p:cNvSpPr>
          <p:nvPr>
            <p:ph sz="quarter" idx="1"/>
          </p:nvPr>
        </p:nvSpPr>
        <p:spPr>
          <a:xfrm>
            <a:off x="152400" y="838200"/>
            <a:ext cx="8534400" cy="5318125"/>
          </a:xfrm>
        </p:spPr>
        <p:txBody>
          <a:bodyPr/>
          <a:lstStyle/>
          <a:p>
            <a:pPr eaLnBrk="1" hangingPunct="1"/>
            <a:r>
              <a:rPr lang="en-US" dirty="0" smtClean="0"/>
              <a:t>Concerned with managing changes to the project’s scope and to ensure that these changes are beneficial when they occur</a:t>
            </a:r>
          </a:p>
          <a:p>
            <a:pPr eaLnBrk="1" hangingPunct="1"/>
            <a:r>
              <a:rPr lang="en-US" dirty="0" smtClean="0"/>
              <a:t>Mitigates:</a:t>
            </a:r>
          </a:p>
          <a:p>
            <a:pPr lvl="1" eaLnBrk="1" hangingPunct="1"/>
            <a:r>
              <a:rPr lang="en-US" dirty="0" smtClean="0"/>
              <a:t>Scope </a:t>
            </a:r>
            <a:r>
              <a:rPr lang="en-US" dirty="0" smtClean="0"/>
              <a:t>Grope – project team’s inability to define the project scope. Use MOV as guidelines and follow scope processes and tools </a:t>
            </a:r>
            <a:endParaRPr lang="en-US" dirty="0" smtClean="0"/>
          </a:p>
          <a:p>
            <a:pPr lvl="1" eaLnBrk="1" hangingPunct="1"/>
            <a:r>
              <a:rPr lang="en-US" dirty="0" smtClean="0"/>
              <a:t>Scope </a:t>
            </a:r>
            <a:r>
              <a:rPr lang="en-US" dirty="0" smtClean="0"/>
              <a:t>Creep – increasing featurism</a:t>
            </a:r>
            <a:endParaRPr lang="en-US" dirty="0" smtClean="0"/>
          </a:p>
          <a:p>
            <a:pPr lvl="1" eaLnBrk="1" hangingPunct="1"/>
            <a:r>
              <a:rPr lang="en-US" dirty="0" smtClean="0"/>
              <a:t>Scope </a:t>
            </a:r>
            <a:r>
              <a:rPr lang="en-US" dirty="0" smtClean="0"/>
              <a:t>Leap – fundamental change in the project scope. New MOV may require killing of existing project and start of new one.</a:t>
            </a:r>
            <a:endParaRPr lang="en-US" dirty="0" smtClean="0"/>
          </a:p>
          <a:p>
            <a:pPr eaLnBrk="1" hangingPunct="1"/>
            <a:r>
              <a:rPr lang="en-US" dirty="0" smtClean="0"/>
              <a:t>Tools/Procedures:</a:t>
            </a:r>
          </a:p>
          <a:p>
            <a:pPr lvl="1" eaLnBrk="1" hangingPunct="1"/>
            <a:r>
              <a:rPr lang="en-US" dirty="0" smtClean="0"/>
              <a:t>Scope Change Request Form</a:t>
            </a:r>
          </a:p>
          <a:p>
            <a:pPr lvl="1" eaLnBrk="1" hangingPunct="1"/>
            <a:r>
              <a:rPr lang="en-US" dirty="0" smtClean="0"/>
              <a:t>Scope Change Request Log</a:t>
            </a:r>
          </a:p>
        </p:txBody>
      </p:sp>
      <p:sp>
        <p:nvSpPr>
          <p:cNvPr id="8" name="Slide Number Placeholder 7"/>
          <p:cNvSpPr>
            <a:spLocks noGrp="1"/>
          </p:cNvSpPr>
          <p:nvPr>
            <p:ph type="sldNum" sz="quarter" idx="12"/>
          </p:nvPr>
        </p:nvSpPr>
        <p:spPr/>
        <p:txBody>
          <a:bodyPr/>
          <a:lstStyle/>
          <a:p>
            <a:pPr>
              <a:defRPr/>
            </a:pPr>
            <a:fld id="{241E3E38-1896-47EA-98CE-F95FA8C4A3D0}" type="slidenum">
              <a:rPr lang="en-US" smtClean="0"/>
              <a:pPr>
                <a:defRPr/>
              </a:pPr>
              <a:t>21</a:t>
            </a:fld>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588" y="-317500"/>
            <a:ext cx="9144000" cy="639763"/>
          </a:xfrm>
          <a:prstGeom prst="rect">
            <a:avLst/>
          </a:prstGeom>
          <a:noFill/>
          <a:ln w="9525">
            <a:noFill/>
            <a:miter lim="800000"/>
            <a:headEnd/>
            <a:tailEnd/>
          </a:ln>
        </p:spPr>
        <p:txBody>
          <a:bodyPr>
            <a:spAutoFit/>
          </a:bodyPr>
          <a:lstStyle/>
          <a:p>
            <a:pPr algn="just"/>
            <a:r>
              <a:rPr lang="en-US" sz="1200">
                <a:cs typeface="Times New Roman" pitchFamily="18" charset="0"/>
              </a:rPr>
              <a:t> </a:t>
            </a:r>
          </a:p>
          <a:p>
            <a:pPr eaLnBrk="0" hangingPunct="0"/>
            <a:endParaRPr lang="en-US" sz="2400"/>
          </a:p>
        </p:txBody>
      </p:sp>
      <p:sp>
        <p:nvSpPr>
          <p:cNvPr id="31747" name="Rectangle 3"/>
          <p:cNvSpPr>
            <a:spLocks noChangeArrowheads="1"/>
          </p:cNvSpPr>
          <p:nvPr/>
        </p:nvSpPr>
        <p:spPr bwMode="auto">
          <a:xfrm>
            <a:off x="1588" y="228600"/>
            <a:ext cx="8685212" cy="2282825"/>
          </a:xfrm>
          <a:prstGeom prst="rect">
            <a:avLst/>
          </a:prstGeom>
          <a:noFill/>
          <a:ln w="9525">
            <a:noFill/>
            <a:miter lim="800000"/>
            <a:headEnd/>
            <a:tailEnd/>
          </a:ln>
        </p:spPr>
        <p:txBody>
          <a:bodyPr>
            <a:spAutoFit/>
          </a:bodyPr>
          <a:lstStyle/>
          <a:p>
            <a:pPr algn="ctr"/>
            <a:r>
              <a:rPr lang="en-US" sz="1200" b="1">
                <a:cs typeface="Times New Roman" pitchFamily="18" charset="0"/>
              </a:rPr>
              <a:t>Scope Change Request Form</a:t>
            </a:r>
          </a:p>
          <a:p>
            <a:pPr algn="ctr"/>
            <a:endParaRPr lang="en-US" sz="1200">
              <a:cs typeface="Times New Roman" pitchFamily="18" charset="0"/>
            </a:endParaRPr>
          </a:p>
          <a:p>
            <a:pPr algn="just" eaLnBrk="0" hangingPunct="0"/>
            <a:r>
              <a:rPr lang="en-US" sz="1200">
                <a:cs typeface="Times New Roman" pitchFamily="18" charset="0"/>
              </a:rPr>
              <a:t>Requestor Name: _______________			Request Date: __________</a:t>
            </a:r>
          </a:p>
          <a:p>
            <a:pPr algn="just" eaLnBrk="0" hangingPunct="0"/>
            <a:r>
              <a:rPr lang="en-US" sz="1200">
                <a:cs typeface="Times New Roman" pitchFamily="18" charset="0"/>
              </a:rPr>
              <a:t>Request Title: __________________			Request Number: _______</a:t>
            </a:r>
          </a:p>
          <a:p>
            <a:pPr algn="just" eaLnBrk="0" hangingPunct="0"/>
            <a:r>
              <a:rPr lang="en-US" sz="1200" u="sng">
                <a:cs typeface="Times New Roman" pitchFamily="18" charset="0"/>
              </a:rPr>
              <a:t>Request Description</a:t>
            </a:r>
            <a:r>
              <a:rPr lang="en-US" sz="1200">
                <a:cs typeface="Times New Roman" pitchFamily="18" charset="0"/>
              </a:rPr>
              <a:t>:</a:t>
            </a:r>
          </a:p>
          <a:p>
            <a:pPr algn="just" eaLnBrk="0" hangingPunct="0"/>
            <a:r>
              <a:rPr lang="en-US" sz="1200">
                <a:cs typeface="Times New Roman" pitchFamily="18" charset="0"/>
              </a:rPr>
              <a:t> </a:t>
            </a:r>
          </a:p>
          <a:p>
            <a:pPr algn="just" eaLnBrk="0" hangingPunct="0"/>
            <a:r>
              <a:rPr lang="en-US" sz="1200" u="sng">
                <a:cs typeface="Times New Roman" pitchFamily="18" charset="0"/>
              </a:rPr>
              <a:t>Justification:</a:t>
            </a:r>
            <a:endParaRPr lang="en-US" sz="1200">
              <a:cs typeface="Times New Roman" pitchFamily="18" charset="0"/>
            </a:endParaRPr>
          </a:p>
          <a:p>
            <a:pPr algn="just" eaLnBrk="0" hangingPunct="0"/>
            <a:r>
              <a:rPr lang="en-US" sz="1200" u="sng">
                <a:cs typeface="Times New Roman" pitchFamily="18" charset="0"/>
              </a:rPr>
              <a:t> </a:t>
            </a:r>
            <a:endParaRPr lang="en-US" sz="1200">
              <a:cs typeface="Times New Roman" pitchFamily="18" charset="0"/>
            </a:endParaRPr>
          </a:p>
          <a:p>
            <a:pPr algn="just" eaLnBrk="0" hangingPunct="0"/>
            <a:r>
              <a:rPr lang="en-US" sz="1200" u="sng">
                <a:cs typeface="Times New Roman" pitchFamily="18" charset="0"/>
              </a:rPr>
              <a:t>Possible Alternatives:</a:t>
            </a:r>
            <a:endParaRPr lang="en-US" sz="1200">
              <a:cs typeface="Times New Roman" pitchFamily="18" charset="0"/>
            </a:endParaRPr>
          </a:p>
          <a:p>
            <a:pPr algn="just" eaLnBrk="0" hangingPunct="0"/>
            <a:r>
              <a:rPr lang="en-US" sz="1200" u="sng">
                <a:cs typeface="Times New Roman" pitchFamily="18" charset="0"/>
              </a:rPr>
              <a:t> </a:t>
            </a:r>
            <a:endParaRPr lang="en-US" sz="1200">
              <a:cs typeface="Times New Roman" pitchFamily="18" charset="0"/>
            </a:endParaRPr>
          </a:p>
          <a:p>
            <a:pPr eaLnBrk="0" hangingPunct="0"/>
            <a:endParaRPr lang="en-US" sz="2400"/>
          </a:p>
        </p:txBody>
      </p:sp>
      <p:grpSp>
        <p:nvGrpSpPr>
          <p:cNvPr id="31748" name="Group 74"/>
          <p:cNvGrpSpPr>
            <a:grpSpLocks/>
          </p:cNvGrpSpPr>
          <p:nvPr/>
        </p:nvGrpSpPr>
        <p:grpSpPr bwMode="auto">
          <a:xfrm>
            <a:off x="227013" y="2438400"/>
            <a:ext cx="8916987" cy="3186113"/>
            <a:chOff x="-2" y="1724"/>
            <a:chExt cx="5761" cy="2019"/>
          </a:xfrm>
        </p:grpSpPr>
        <p:grpSp>
          <p:nvGrpSpPr>
            <p:cNvPr id="31750" name="Group 72"/>
            <p:cNvGrpSpPr>
              <a:grpSpLocks/>
            </p:cNvGrpSpPr>
            <p:nvPr/>
          </p:nvGrpSpPr>
          <p:grpSpPr bwMode="auto">
            <a:xfrm>
              <a:off x="0" y="1726"/>
              <a:ext cx="5757" cy="2015"/>
              <a:chOff x="0" y="1726"/>
              <a:chExt cx="5757" cy="2015"/>
            </a:xfrm>
          </p:grpSpPr>
          <p:grpSp>
            <p:nvGrpSpPr>
              <p:cNvPr id="31752" name="Group 27"/>
              <p:cNvGrpSpPr>
                <a:grpSpLocks/>
              </p:cNvGrpSpPr>
              <p:nvPr/>
            </p:nvGrpSpPr>
            <p:grpSpPr bwMode="auto">
              <a:xfrm>
                <a:off x="0" y="1726"/>
                <a:ext cx="1791" cy="403"/>
                <a:chOff x="0" y="1726"/>
                <a:chExt cx="1791" cy="403"/>
              </a:xfrm>
            </p:grpSpPr>
            <p:sp>
              <p:nvSpPr>
                <p:cNvPr id="31816" name="Rectangle 26"/>
                <p:cNvSpPr>
                  <a:spLocks noChangeArrowheads="1"/>
                </p:cNvSpPr>
                <p:nvPr/>
              </p:nvSpPr>
              <p:spPr bwMode="auto">
                <a:xfrm>
                  <a:off x="0" y="1726"/>
                  <a:ext cx="1791" cy="403"/>
                </a:xfrm>
                <a:prstGeom prst="rect">
                  <a:avLst/>
                </a:prstGeom>
                <a:solidFill>
                  <a:srgbClr val="000080"/>
                </a:solidFill>
                <a:ln w="9525">
                  <a:noFill/>
                  <a:miter lim="800000"/>
                  <a:headEnd/>
                  <a:tailEnd/>
                </a:ln>
              </p:spPr>
              <p:txBody>
                <a:bodyPr wrap="none"/>
                <a:lstStyle/>
                <a:p>
                  <a:endParaRPr lang="en-US"/>
                </a:p>
              </p:txBody>
            </p:sp>
            <p:grpSp>
              <p:nvGrpSpPr>
                <p:cNvPr id="31817" name="Group 25"/>
                <p:cNvGrpSpPr>
                  <a:grpSpLocks/>
                </p:cNvGrpSpPr>
                <p:nvPr/>
              </p:nvGrpSpPr>
              <p:grpSpPr bwMode="auto">
                <a:xfrm>
                  <a:off x="0" y="1726"/>
                  <a:ext cx="1791" cy="403"/>
                  <a:chOff x="0" y="1726"/>
                  <a:chExt cx="1791" cy="403"/>
                </a:xfrm>
              </p:grpSpPr>
              <p:sp>
                <p:nvSpPr>
                  <p:cNvPr id="31818" name="Rectangle 4"/>
                  <p:cNvSpPr>
                    <a:spLocks noChangeArrowheads="1"/>
                  </p:cNvSpPr>
                  <p:nvPr/>
                </p:nvSpPr>
                <p:spPr bwMode="auto">
                  <a:xfrm>
                    <a:off x="43" y="1726"/>
                    <a:ext cx="1705" cy="403"/>
                  </a:xfrm>
                  <a:prstGeom prst="rect">
                    <a:avLst/>
                  </a:prstGeom>
                  <a:solidFill>
                    <a:srgbClr val="000080"/>
                  </a:solidFill>
                  <a:ln w="9525">
                    <a:noFill/>
                    <a:miter lim="800000"/>
                    <a:headEnd/>
                    <a:tailEnd/>
                  </a:ln>
                </p:spPr>
                <p:txBody>
                  <a:bodyPr/>
                  <a:lstStyle/>
                  <a:p>
                    <a:r>
                      <a:rPr lang="en-US" sz="1200" b="1">
                        <a:solidFill>
                          <a:srgbClr val="FFFFFF"/>
                        </a:solidFill>
                        <a:cs typeface="Times New Roman" pitchFamily="18" charset="0"/>
                      </a:rPr>
                      <a:t>Impacts</a:t>
                    </a:r>
                    <a:endParaRPr lang="en-US" sz="1200">
                      <a:cs typeface="Times New Roman" pitchFamily="18" charset="0"/>
                    </a:endParaRPr>
                  </a:p>
                  <a:p>
                    <a:pPr eaLnBrk="0" hangingPunct="0"/>
                    <a:endParaRPr lang="en-US" sz="2400"/>
                  </a:p>
                </p:txBody>
              </p:sp>
              <p:sp>
                <p:nvSpPr>
                  <p:cNvPr id="31819" name="Rectangle 24"/>
                  <p:cNvSpPr>
                    <a:spLocks noChangeArrowheads="1"/>
                  </p:cNvSpPr>
                  <p:nvPr/>
                </p:nvSpPr>
                <p:spPr bwMode="auto">
                  <a:xfrm>
                    <a:off x="0" y="1726"/>
                    <a:ext cx="1791" cy="403"/>
                  </a:xfrm>
                  <a:prstGeom prst="rect">
                    <a:avLst/>
                  </a:prstGeom>
                  <a:noFill/>
                  <a:ln w="7">
                    <a:solidFill>
                      <a:srgbClr val="A0A0A0"/>
                    </a:solidFill>
                    <a:miter lim="800000"/>
                    <a:headEnd/>
                    <a:tailEnd/>
                  </a:ln>
                </p:spPr>
                <p:txBody>
                  <a:bodyPr wrap="none"/>
                  <a:lstStyle/>
                  <a:p>
                    <a:endParaRPr lang="en-US"/>
                  </a:p>
                </p:txBody>
              </p:sp>
            </p:grpSp>
          </p:grpSp>
          <p:grpSp>
            <p:nvGrpSpPr>
              <p:cNvPr id="31753" name="Group 31"/>
              <p:cNvGrpSpPr>
                <a:grpSpLocks/>
              </p:cNvGrpSpPr>
              <p:nvPr/>
            </p:nvGrpSpPr>
            <p:grpSpPr bwMode="auto">
              <a:xfrm>
                <a:off x="1791" y="1726"/>
                <a:ext cx="1322" cy="403"/>
                <a:chOff x="1791" y="1726"/>
                <a:chExt cx="1322" cy="403"/>
              </a:xfrm>
            </p:grpSpPr>
            <p:sp>
              <p:nvSpPr>
                <p:cNvPr id="31812" name="Rectangle 30"/>
                <p:cNvSpPr>
                  <a:spLocks noChangeArrowheads="1"/>
                </p:cNvSpPr>
                <p:nvPr/>
              </p:nvSpPr>
              <p:spPr bwMode="auto">
                <a:xfrm>
                  <a:off x="1791" y="1726"/>
                  <a:ext cx="1322" cy="403"/>
                </a:xfrm>
                <a:prstGeom prst="rect">
                  <a:avLst/>
                </a:prstGeom>
                <a:solidFill>
                  <a:srgbClr val="000080"/>
                </a:solidFill>
                <a:ln w="9525">
                  <a:noFill/>
                  <a:miter lim="800000"/>
                  <a:headEnd/>
                  <a:tailEnd/>
                </a:ln>
              </p:spPr>
              <p:txBody>
                <a:bodyPr wrap="none"/>
                <a:lstStyle/>
                <a:p>
                  <a:endParaRPr lang="en-US"/>
                </a:p>
              </p:txBody>
            </p:sp>
            <p:grpSp>
              <p:nvGrpSpPr>
                <p:cNvPr id="31813" name="Group 29"/>
                <p:cNvGrpSpPr>
                  <a:grpSpLocks/>
                </p:cNvGrpSpPr>
                <p:nvPr/>
              </p:nvGrpSpPr>
              <p:grpSpPr bwMode="auto">
                <a:xfrm>
                  <a:off x="1791" y="1726"/>
                  <a:ext cx="1322" cy="403"/>
                  <a:chOff x="1791" y="1726"/>
                  <a:chExt cx="1322" cy="403"/>
                </a:xfrm>
              </p:grpSpPr>
              <p:sp>
                <p:nvSpPr>
                  <p:cNvPr id="31814" name="Rectangle 5"/>
                  <p:cNvSpPr>
                    <a:spLocks noChangeArrowheads="1"/>
                  </p:cNvSpPr>
                  <p:nvPr/>
                </p:nvSpPr>
                <p:spPr bwMode="auto">
                  <a:xfrm>
                    <a:off x="1834" y="1726"/>
                    <a:ext cx="1236" cy="403"/>
                  </a:xfrm>
                  <a:prstGeom prst="rect">
                    <a:avLst/>
                  </a:prstGeom>
                  <a:solidFill>
                    <a:srgbClr val="000080"/>
                  </a:solidFill>
                  <a:ln w="9525">
                    <a:noFill/>
                    <a:miter lim="800000"/>
                    <a:headEnd/>
                    <a:tailEnd/>
                  </a:ln>
                </p:spPr>
                <p:txBody>
                  <a:bodyPr/>
                  <a:lstStyle/>
                  <a:p>
                    <a:r>
                      <a:rPr lang="en-US" sz="1200" b="1">
                        <a:solidFill>
                          <a:srgbClr val="FFFFFF"/>
                        </a:solidFill>
                        <a:cs typeface="Times New Roman" pitchFamily="18" charset="0"/>
                      </a:rPr>
                      <a:t>Alternative 1</a:t>
                    </a:r>
                    <a:endParaRPr lang="en-US" sz="1200">
                      <a:cs typeface="Times New Roman" pitchFamily="18" charset="0"/>
                    </a:endParaRPr>
                  </a:p>
                  <a:p>
                    <a:pPr eaLnBrk="0" hangingPunct="0"/>
                    <a:endParaRPr lang="en-US" sz="2400"/>
                  </a:p>
                </p:txBody>
              </p:sp>
              <p:sp>
                <p:nvSpPr>
                  <p:cNvPr id="31815" name="Rectangle 28"/>
                  <p:cNvSpPr>
                    <a:spLocks noChangeArrowheads="1"/>
                  </p:cNvSpPr>
                  <p:nvPr/>
                </p:nvSpPr>
                <p:spPr bwMode="auto">
                  <a:xfrm>
                    <a:off x="1791" y="1726"/>
                    <a:ext cx="1322" cy="403"/>
                  </a:xfrm>
                  <a:prstGeom prst="rect">
                    <a:avLst/>
                  </a:prstGeom>
                  <a:noFill/>
                  <a:ln w="7">
                    <a:solidFill>
                      <a:srgbClr val="A0A0A0"/>
                    </a:solidFill>
                    <a:miter lim="800000"/>
                    <a:headEnd/>
                    <a:tailEnd/>
                  </a:ln>
                </p:spPr>
                <p:txBody>
                  <a:bodyPr wrap="none"/>
                  <a:lstStyle/>
                  <a:p>
                    <a:endParaRPr lang="en-US"/>
                  </a:p>
                </p:txBody>
              </p:sp>
            </p:grpSp>
          </p:grpSp>
          <p:grpSp>
            <p:nvGrpSpPr>
              <p:cNvPr id="31754" name="Group 35"/>
              <p:cNvGrpSpPr>
                <a:grpSpLocks/>
              </p:cNvGrpSpPr>
              <p:nvPr/>
            </p:nvGrpSpPr>
            <p:grpSpPr bwMode="auto">
              <a:xfrm>
                <a:off x="3113" y="1726"/>
                <a:ext cx="1322" cy="403"/>
                <a:chOff x="3113" y="1726"/>
                <a:chExt cx="1322" cy="403"/>
              </a:xfrm>
            </p:grpSpPr>
            <p:sp>
              <p:nvSpPr>
                <p:cNvPr id="31808" name="Rectangle 34"/>
                <p:cNvSpPr>
                  <a:spLocks noChangeArrowheads="1"/>
                </p:cNvSpPr>
                <p:nvPr/>
              </p:nvSpPr>
              <p:spPr bwMode="auto">
                <a:xfrm>
                  <a:off x="3113" y="1726"/>
                  <a:ext cx="1322" cy="403"/>
                </a:xfrm>
                <a:prstGeom prst="rect">
                  <a:avLst/>
                </a:prstGeom>
                <a:solidFill>
                  <a:srgbClr val="000080"/>
                </a:solidFill>
                <a:ln w="9525">
                  <a:noFill/>
                  <a:miter lim="800000"/>
                  <a:headEnd/>
                  <a:tailEnd/>
                </a:ln>
              </p:spPr>
              <p:txBody>
                <a:bodyPr wrap="none"/>
                <a:lstStyle/>
                <a:p>
                  <a:endParaRPr lang="en-US"/>
                </a:p>
              </p:txBody>
            </p:sp>
            <p:grpSp>
              <p:nvGrpSpPr>
                <p:cNvPr id="31809" name="Group 33"/>
                <p:cNvGrpSpPr>
                  <a:grpSpLocks/>
                </p:cNvGrpSpPr>
                <p:nvPr/>
              </p:nvGrpSpPr>
              <p:grpSpPr bwMode="auto">
                <a:xfrm>
                  <a:off x="3113" y="1726"/>
                  <a:ext cx="1322" cy="403"/>
                  <a:chOff x="3113" y="1726"/>
                  <a:chExt cx="1322" cy="403"/>
                </a:xfrm>
              </p:grpSpPr>
              <p:sp>
                <p:nvSpPr>
                  <p:cNvPr id="31810" name="Rectangle 6"/>
                  <p:cNvSpPr>
                    <a:spLocks noChangeArrowheads="1"/>
                  </p:cNvSpPr>
                  <p:nvPr/>
                </p:nvSpPr>
                <p:spPr bwMode="auto">
                  <a:xfrm>
                    <a:off x="3156" y="1726"/>
                    <a:ext cx="1236" cy="403"/>
                  </a:xfrm>
                  <a:prstGeom prst="rect">
                    <a:avLst/>
                  </a:prstGeom>
                  <a:solidFill>
                    <a:srgbClr val="000080"/>
                  </a:solidFill>
                  <a:ln w="9525">
                    <a:noFill/>
                    <a:miter lim="800000"/>
                    <a:headEnd/>
                    <a:tailEnd/>
                  </a:ln>
                </p:spPr>
                <p:txBody>
                  <a:bodyPr/>
                  <a:lstStyle/>
                  <a:p>
                    <a:r>
                      <a:rPr lang="en-US" sz="1200" b="1">
                        <a:solidFill>
                          <a:srgbClr val="FFFFFF"/>
                        </a:solidFill>
                        <a:cs typeface="Times New Roman" pitchFamily="18" charset="0"/>
                      </a:rPr>
                      <a:t>Alternative 2</a:t>
                    </a:r>
                    <a:endParaRPr lang="en-US" sz="1200">
                      <a:cs typeface="Times New Roman" pitchFamily="18" charset="0"/>
                    </a:endParaRPr>
                  </a:p>
                  <a:p>
                    <a:pPr eaLnBrk="0" hangingPunct="0"/>
                    <a:endParaRPr lang="en-US" sz="2400"/>
                  </a:p>
                </p:txBody>
              </p:sp>
              <p:sp>
                <p:nvSpPr>
                  <p:cNvPr id="31811" name="Rectangle 32"/>
                  <p:cNvSpPr>
                    <a:spLocks noChangeArrowheads="1"/>
                  </p:cNvSpPr>
                  <p:nvPr/>
                </p:nvSpPr>
                <p:spPr bwMode="auto">
                  <a:xfrm>
                    <a:off x="3113" y="1726"/>
                    <a:ext cx="1322" cy="403"/>
                  </a:xfrm>
                  <a:prstGeom prst="rect">
                    <a:avLst/>
                  </a:prstGeom>
                  <a:noFill/>
                  <a:ln w="7">
                    <a:solidFill>
                      <a:srgbClr val="A0A0A0"/>
                    </a:solidFill>
                    <a:miter lim="800000"/>
                    <a:headEnd/>
                    <a:tailEnd/>
                  </a:ln>
                </p:spPr>
                <p:txBody>
                  <a:bodyPr wrap="none"/>
                  <a:lstStyle/>
                  <a:p>
                    <a:endParaRPr lang="en-US"/>
                  </a:p>
                </p:txBody>
              </p:sp>
            </p:grpSp>
          </p:grpSp>
          <p:grpSp>
            <p:nvGrpSpPr>
              <p:cNvPr id="31755" name="Group 39"/>
              <p:cNvGrpSpPr>
                <a:grpSpLocks/>
              </p:cNvGrpSpPr>
              <p:nvPr/>
            </p:nvGrpSpPr>
            <p:grpSpPr bwMode="auto">
              <a:xfrm>
                <a:off x="4435" y="1726"/>
                <a:ext cx="1322" cy="403"/>
                <a:chOff x="4435" y="1726"/>
                <a:chExt cx="1322" cy="403"/>
              </a:xfrm>
            </p:grpSpPr>
            <p:sp>
              <p:nvSpPr>
                <p:cNvPr id="31804" name="Rectangle 38"/>
                <p:cNvSpPr>
                  <a:spLocks noChangeArrowheads="1"/>
                </p:cNvSpPr>
                <p:nvPr/>
              </p:nvSpPr>
              <p:spPr bwMode="auto">
                <a:xfrm>
                  <a:off x="4435" y="1726"/>
                  <a:ext cx="1322" cy="403"/>
                </a:xfrm>
                <a:prstGeom prst="rect">
                  <a:avLst/>
                </a:prstGeom>
                <a:solidFill>
                  <a:srgbClr val="000080"/>
                </a:solidFill>
                <a:ln w="9525">
                  <a:noFill/>
                  <a:miter lim="800000"/>
                  <a:headEnd/>
                  <a:tailEnd/>
                </a:ln>
              </p:spPr>
              <p:txBody>
                <a:bodyPr wrap="none"/>
                <a:lstStyle/>
                <a:p>
                  <a:endParaRPr lang="en-US"/>
                </a:p>
              </p:txBody>
            </p:sp>
            <p:grpSp>
              <p:nvGrpSpPr>
                <p:cNvPr id="31805" name="Group 37"/>
                <p:cNvGrpSpPr>
                  <a:grpSpLocks/>
                </p:cNvGrpSpPr>
                <p:nvPr/>
              </p:nvGrpSpPr>
              <p:grpSpPr bwMode="auto">
                <a:xfrm>
                  <a:off x="4435" y="1726"/>
                  <a:ext cx="1322" cy="403"/>
                  <a:chOff x="4435" y="1726"/>
                  <a:chExt cx="1322" cy="403"/>
                </a:xfrm>
              </p:grpSpPr>
              <p:sp>
                <p:nvSpPr>
                  <p:cNvPr id="31806" name="Rectangle 7"/>
                  <p:cNvSpPr>
                    <a:spLocks noChangeArrowheads="1"/>
                  </p:cNvSpPr>
                  <p:nvPr/>
                </p:nvSpPr>
                <p:spPr bwMode="auto">
                  <a:xfrm>
                    <a:off x="4478" y="1726"/>
                    <a:ext cx="1236" cy="403"/>
                  </a:xfrm>
                  <a:prstGeom prst="rect">
                    <a:avLst/>
                  </a:prstGeom>
                  <a:solidFill>
                    <a:srgbClr val="000080"/>
                  </a:solidFill>
                  <a:ln w="9525">
                    <a:noFill/>
                    <a:miter lim="800000"/>
                    <a:headEnd/>
                    <a:tailEnd/>
                  </a:ln>
                </p:spPr>
                <p:txBody>
                  <a:bodyPr/>
                  <a:lstStyle/>
                  <a:p>
                    <a:r>
                      <a:rPr lang="en-US" sz="1200" b="1">
                        <a:solidFill>
                          <a:srgbClr val="FFFFFF"/>
                        </a:solidFill>
                        <a:cs typeface="Times New Roman" pitchFamily="18" charset="0"/>
                      </a:rPr>
                      <a:t>Alternative 3</a:t>
                    </a:r>
                    <a:endParaRPr lang="en-US" sz="1200">
                      <a:cs typeface="Times New Roman" pitchFamily="18" charset="0"/>
                    </a:endParaRPr>
                  </a:p>
                  <a:p>
                    <a:pPr eaLnBrk="0" hangingPunct="0"/>
                    <a:endParaRPr lang="en-US" sz="2400"/>
                  </a:p>
                </p:txBody>
              </p:sp>
              <p:sp>
                <p:nvSpPr>
                  <p:cNvPr id="31807" name="Rectangle 36"/>
                  <p:cNvSpPr>
                    <a:spLocks noChangeArrowheads="1"/>
                  </p:cNvSpPr>
                  <p:nvPr/>
                </p:nvSpPr>
                <p:spPr bwMode="auto">
                  <a:xfrm>
                    <a:off x="4435" y="1726"/>
                    <a:ext cx="1322" cy="403"/>
                  </a:xfrm>
                  <a:prstGeom prst="rect">
                    <a:avLst/>
                  </a:prstGeom>
                  <a:noFill/>
                  <a:ln w="7">
                    <a:solidFill>
                      <a:srgbClr val="A0A0A0"/>
                    </a:solidFill>
                    <a:miter lim="800000"/>
                    <a:headEnd/>
                    <a:tailEnd/>
                  </a:ln>
                </p:spPr>
                <p:txBody>
                  <a:bodyPr wrap="none"/>
                  <a:lstStyle/>
                  <a:p>
                    <a:endParaRPr lang="en-US"/>
                  </a:p>
                </p:txBody>
              </p:sp>
            </p:grpSp>
          </p:grpSp>
          <p:grpSp>
            <p:nvGrpSpPr>
              <p:cNvPr id="31756" name="Group 41"/>
              <p:cNvGrpSpPr>
                <a:grpSpLocks/>
              </p:cNvGrpSpPr>
              <p:nvPr/>
            </p:nvGrpSpPr>
            <p:grpSpPr bwMode="auto">
              <a:xfrm>
                <a:off x="0" y="2129"/>
                <a:ext cx="1791" cy="403"/>
                <a:chOff x="0" y="2129"/>
                <a:chExt cx="1791" cy="403"/>
              </a:xfrm>
            </p:grpSpPr>
            <p:sp>
              <p:nvSpPr>
                <p:cNvPr id="31802" name="Rectangle 8"/>
                <p:cNvSpPr>
                  <a:spLocks noChangeArrowheads="1"/>
                </p:cNvSpPr>
                <p:nvPr/>
              </p:nvSpPr>
              <p:spPr bwMode="auto">
                <a:xfrm>
                  <a:off x="43" y="2129"/>
                  <a:ext cx="1705" cy="403"/>
                </a:xfrm>
                <a:prstGeom prst="rect">
                  <a:avLst/>
                </a:prstGeom>
                <a:noFill/>
                <a:ln w="9525">
                  <a:noFill/>
                  <a:miter lim="800000"/>
                  <a:headEnd/>
                  <a:tailEnd/>
                </a:ln>
              </p:spPr>
              <p:txBody>
                <a:bodyPr/>
                <a:lstStyle/>
                <a:p>
                  <a:r>
                    <a:rPr lang="en-US" sz="1200">
                      <a:cs typeface="Times New Roman" pitchFamily="18" charset="0"/>
                    </a:rPr>
                    <a:t>Scope</a:t>
                  </a:r>
                </a:p>
                <a:p>
                  <a:pPr eaLnBrk="0" hangingPunct="0"/>
                  <a:endParaRPr lang="en-US" sz="2400"/>
                </a:p>
              </p:txBody>
            </p:sp>
            <p:sp>
              <p:nvSpPr>
                <p:cNvPr id="31803" name="Rectangle 40"/>
                <p:cNvSpPr>
                  <a:spLocks noChangeArrowheads="1"/>
                </p:cNvSpPr>
                <p:nvPr/>
              </p:nvSpPr>
              <p:spPr bwMode="auto">
                <a:xfrm>
                  <a:off x="0" y="2129"/>
                  <a:ext cx="1791" cy="403"/>
                </a:xfrm>
                <a:prstGeom prst="rect">
                  <a:avLst/>
                </a:prstGeom>
                <a:noFill/>
                <a:ln w="7">
                  <a:solidFill>
                    <a:srgbClr val="A0A0A0"/>
                  </a:solidFill>
                  <a:miter lim="800000"/>
                  <a:headEnd/>
                  <a:tailEnd/>
                </a:ln>
              </p:spPr>
              <p:txBody>
                <a:bodyPr wrap="none"/>
                <a:lstStyle/>
                <a:p>
                  <a:endParaRPr lang="en-US"/>
                </a:p>
              </p:txBody>
            </p:sp>
          </p:grpSp>
          <p:grpSp>
            <p:nvGrpSpPr>
              <p:cNvPr id="31757" name="Group 43"/>
              <p:cNvGrpSpPr>
                <a:grpSpLocks/>
              </p:cNvGrpSpPr>
              <p:nvPr/>
            </p:nvGrpSpPr>
            <p:grpSpPr bwMode="auto">
              <a:xfrm>
                <a:off x="1791" y="2129"/>
                <a:ext cx="1322" cy="403"/>
                <a:chOff x="1791" y="2129"/>
                <a:chExt cx="1322" cy="403"/>
              </a:xfrm>
            </p:grpSpPr>
            <p:sp>
              <p:nvSpPr>
                <p:cNvPr id="31800" name="Rectangle 9"/>
                <p:cNvSpPr>
                  <a:spLocks noChangeArrowheads="1"/>
                </p:cNvSpPr>
                <p:nvPr/>
              </p:nvSpPr>
              <p:spPr bwMode="auto">
                <a:xfrm>
                  <a:off x="1834" y="2129"/>
                  <a:ext cx="1236" cy="403"/>
                </a:xfrm>
                <a:prstGeom prst="rect">
                  <a:avLst/>
                </a:prstGeom>
                <a:noFill/>
                <a:ln w="9525">
                  <a:noFill/>
                  <a:miter lim="800000"/>
                  <a:headEnd/>
                  <a:tailEnd/>
                </a:ln>
              </p:spPr>
              <p:txBody>
                <a:bodyPr/>
                <a:lstStyle/>
                <a:p>
                  <a:r>
                    <a:rPr lang="en-US" sz="1200">
                      <a:cs typeface="Times New Roman" pitchFamily="18" charset="0"/>
                    </a:rPr>
                    <a:t> </a:t>
                  </a:r>
                </a:p>
                <a:p>
                  <a:pPr eaLnBrk="0" hangingPunct="0"/>
                  <a:endParaRPr lang="en-US" sz="2400"/>
                </a:p>
              </p:txBody>
            </p:sp>
            <p:sp>
              <p:nvSpPr>
                <p:cNvPr id="31801" name="Rectangle 42"/>
                <p:cNvSpPr>
                  <a:spLocks noChangeArrowheads="1"/>
                </p:cNvSpPr>
                <p:nvPr/>
              </p:nvSpPr>
              <p:spPr bwMode="auto">
                <a:xfrm>
                  <a:off x="1791" y="2129"/>
                  <a:ext cx="1322" cy="403"/>
                </a:xfrm>
                <a:prstGeom prst="rect">
                  <a:avLst/>
                </a:prstGeom>
                <a:noFill/>
                <a:ln w="7">
                  <a:solidFill>
                    <a:srgbClr val="A0A0A0"/>
                  </a:solidFill>
                  <a:miter lim="800000"/>
                  <a:headEnd/>
                  <a:tailEnd/>
                </a:ln>
              </p:spPr>
              <p:txBody>
                <a:bodyPr wrap="none"/>
                <a:lstStyle/>
                <a:p>
                  <a:endParaRPr lang="en-US"/>
                </a:p>
              </p:txBody>
            </p:sp>
          </p:grpSp>
          <p:grpSp>
            <p:nvGrpSpPr>
              <p:cNvPr id="31758" name="Group 45"/>
              <p:cNvGrpSpPr>
                <a:grpSpLocks/>
              </p:cNvGrpSpPr>
              <p:nvPr/>
            </p:nvGrpSpPr>
            <p:grpSpPr bwMode="auto">
              <a:xfrm>
                <a:off x="3113" y="2129"/>
                <a:ext cx="1322" cy="403"/>
                <a:chOff x="3113" y="2129"/>
                <a:chExt cx="1322" cy="403"/>
              </a:xfrm>
            </p:grpSpPr>
            <p:sp>
              <p:nvSpPr>
                <p:cNvPr id="31798" name="Rectangle 10"/>
                <p:cNvSpPr>
                  <a:spLocks noChangeArrowheads="1"/>
                </p:cNvSpPr>
                <p:nvPr/>
              </p:nvSpPr>
              <p:spPr bwMode="auto">
                <a:xfrm>
                  <a:off x="3156" y="2129"/>
                  <a:ext cx="1236" cy="403"/>
                </a:xfrm>
                <a:prstGeom prst="rect">
                  <a:avLst/>
                </a:prstGeom>
                <a:noFill/>
                <a:ln w="9525">
                  <a:noFill/>
                  <a:miter lim="800000"/>
                  <a:headEnd/>
                  <a:tailEnd/>
                </a:ln>
              </p:spPr>
              <p:txBody>
                <a:bodyPr/>
                <a:lstStyle/>
                <a:p>
                  <a:r>
                    <a:rPr lang="en-US" sz="1200">
                      <a:cs typeface="Times New Roman" pitchFamily="18" charset="0"/>
                    </a:rPr>
                    <a:t> </a:t>
                  </a:r>
                </a:p>
                <a:p>
                  <a:pPr eaLnBrk="0" hangingPunct="0"/>
                  <a:endParaRPr lang="en-US" sz="2400"/>
                </a:p>
              </p:txBody>
            </p:sp>
            <p:sp>
              <p:nvSpPr>
                <p:cNvPr id="31799" name="Rectangle 44"/>
                <p:cNvSpPr>
                  <a:spLocks noChangeArrowheads="1"/>
                </p:cNvSpPr>
                <p:nvPr/>
              </p:nvSpPr>
              <p:spPr bwMode="auto">
                <a:xfrm>
                  <a:off x="3113" y="2129"/>
                  <a:ext cx="1322" cy="403"/>
                </a:xfrm>
                <a:prstGeom prst="rect">
                  <a:avLst/>
                </a:prstGeom>
                <a:noFill/>
                <a:ln w="7">
                  <a:solidFill>
                    <a:srgbClr val="A0A0A0"/>
                  </a:solidFill>
                  <a:miter lim="800000"/>
                  <a:headEnd/>
                  <a:tailEnd/>
                </a:ln>
              </p:spPr>
              <p:txBody>
                <a:bodyPr wrap="none"/>
                <a:lstStyle/>
                <a:p>
                  <a:endParaRPr lang="en-US"/>
                </a:p>
              </p:txBody>
            </p:sp>
          </p:grpSp>
          <p:grpSp>
            <p:nvGrpSpPr>
              <p:cNvPr id="31759" name="Group 47"/>
              <p:cNvGrpSpPr>
                <a:grpSpLocks/>
              </p:cNvGrpSpPr>
              <p:nvPr/>
            </p:nvGrpSpPr>
            <p:grpSpPr bwMode="auto">
              <a:xfrm>
                <a:off x="4435" y="2129"/>
                <a:ext cx="1322" cy="403"/>
                <a:chOff x="4435" y="2129"/>
                <a:chExt cx="1322" cy="403"/>
              </a:xfrm>
            </p:grpSpPr>
            <p:sp>
              <p:nvSpPr>
                <p:cNvPr id="31796" name="Rectangle 11"/>
                <p:cNvSpPr>
                  <a:spLocks noChangeArrowheads="1"/>
                </p:cNvSpPr>
                <p:nvPr/>
              </p:nvSpPr>
              <p:spPr bwMode="auto">
                <a:xfrm>
                  <a:off x="4478" y="2129"/>
                  <a:ext cx="1236" cy="403"/>
                </a:xfrm>
                <a:prstGeom prst="rect">
                  <a:avLst/>
                </a:prstGeom>
                <a:noFill/>
                <a:ln w="9525">
                  <a:noFill/>
                  <a:miter lim="800000"/>
                  <a:headEnd/>
                  <a:tailEnd/>
                </a:ln>
              </p:spPr>
              <p:txBody>
                <a:bodyPr/>
                <a:lstStyle/>
                <a:p>
                  <a:r>
                    <a:rPr lang="en-US" sz="1200">
                      <a:cs typeface="Times New Roman" pitchFamily="18" charset="0"/>
                    </a:rPr>
                    <a:t> </a:t>
                  </a:r>
                </a:p>
                <a:p>
                  <a:pPr eaLnBrk="0" hangingPunct="0"/>
                  <a:endParaRPr lang="en-US" sz="2400"/>
                </a:p>
              </p:txBody>
            </p:sp>
            <p:sp>
              <p:nvSpPr>
                <p:cNvPr id="31797" name="Rectangle 46"/>
                <p:cNvSpPr>
                  <a:spLocks noChangeArrowheads="1"/>
                </p:cNvSpPr>
                <p:nvPr/>
              </p:nvSpPr>
              <p:spPr bwMode="auto">
                <a:xfrm>
                  <a:off x="4435" y="2129"/>
                  <a:ext cx="1322" cy="403"/>
                </a:xfrm>
                <a:prstGeom prst="rect">
                  <a:avLst/>
                </a:prstGeom>
                <a:noFill/>
                <a:ln w="7">
                  <a:solidFill>
                    <a:srgbClr val="A0A0A0"/>
                  </a:solidFill>
                  <a:miter lim="800000"/>
                  <a:headEnd/>
                  <a:tailEnd/>
                </a:ln>
              </p:spPr>
              <p:txBody>
                <a:bodyPr wrap="none"/>
                <a:lstStyle/>
                <a:p>
                  <a:endParaRPr lang="en-US"/>
                </a:p>
              </p:txBody>
            </p:sp>
          </p:grpSp>
          <p:grpSp>
            <p:nvGrpSpPr>
              <p:cNvPr id="31760" name="Group 49"/>
              <p:cNvGrpSpPr>
                <a:grpSpLocks/>
              </p:cNvGrpSpPr>
              <p:nvPr/>
            </p:nvGrpSpPr>
            <p:grpSpPr bwMode="auto">
              <a:xfrm>
                <a:off x="0" y="2532"/>
                <a:ext cx="1791" cy="403"/>
                <a:chOff x="0" y="2532"/>
                <a:chExt cx="1791" cy="403"/>
              </a:xfrm>
            </p:grpSpPr>
            <p:sp>
              <p:nvSpPr>
                <p:cNvPr id="31794" name="Rectangle 12"/>
                <p:cNvSpPr>
                  <a:spLocks noChangeArrowheads="1"/>
                </p:cNvSpPr>
                <p:nvPr/>
              </p:nvSpPr>
              <p:spPr bwMode="auto">
                <a:xfrm>
                  <a:off x="43" y="2532"/>
                  <a:ext cx="1705" cy="403"/>
                </a:xfrm>
                <a:prstGeom prst="rect">
                  <a:avLst/>
                </a:prstGeom>
                <a:noFill/>
                <a:ln w="9525">
                  <a:noFill/>
                  <a:miter lim="800000"/>
                  <a:headEnd/>
                  <a:tailEnd/>
                </a:ln>
              </p:spPr>
              <p:txBody>
                <a:bodyPr/>
                <a:lstStyle/>
                <a:p>
                  <a:r>
                    <a:rPr lang="en-US" sz="1200">
                      <a:cs typeface="Times New Roman" pitchFamily="18" charset="0"/>
                    </a:rPr>
                    <a:t>Schedule</a:t>
                  </a:r>
                </a:p>
                <a:p>
                  <a:pPr eaLnBrk="0" hangingPunct="0"/>
                  <a:endParaRPr lang="en-US" sz="2400"/>
                </a:p>
              </p:txBody>
            </p:sp>
            <p:sp>
              <p:nvSpPr>
                <p:cNvPr id="31795" name="Rectangle 48"/>
                <p:cNvSpPr>
                  <a:spLocks noChangeArrowheads="1"/>
                </p:cNvSpPr>
                <p:nvPr/>
              </p:nvSpPr>
              <p:spPr bwMode="auto">
                <a:xfrm>
                  <a:off x="0" y="2532"/>
                  <a:ext cx="1791" cy="403"/>
                </a:xfrm>
                <a:prstGeom prst="rect">
                  <a:avLst/>
                </a:prstGeom>
                <a:noFill/>
                <a:ln w="7">
                  <a:solidFill>
                    <a:srgbClr val="A0A0A0"/>
                  </a:solidFill>
                  <a:miter lim="800000"/>
                  <a:headEnd/>
                  <a:tailEnd/>
                </a:ln>
              </p:spPr>
              <p:txBody>
                <a:bodyPr wrap="none"/>
                <a:lstStyle/>
                <a:p>
                  <a:endParaRPr lang="en-US"/>
                </a:p>
              </p:txBody>
            </p:sp>
          </p:grpSp>
          <p:grpSp>
            <p:nvGrpSpPr>
              <p:cNvPr id="31761" name="Group 51"/>
              <p:cNvGrpSpPr>
                <a:grpSpLocks/>
              </p:cNvGrpSpPr>
              <p:nvPr/>
            </p:nvGrpSpPr>
            <p:grpSpPr bwMode="auto">
              <a:xfrm>
                <a:off x="1791" y="2532"/>
                <a:ext cx="1322" cy="403"/>
                <a:chOff x="1791" y="2532"/>
                <a:chExt cx="1322" cy="403"/>
              </a:xfrm>
            </p:grpSpPr>
            <p:sp>
              <p:nvSpPr>
                <p:cNvPr id="31792" name="Rectangle 13"/>
                <p:cNvSpPr>
                  <a:spLocks noChangeArrowheads="1"/>
                </p:cNvSpPr>
                <p:nvPr/>
              </p:nvSpPr>
              <p:spPr bwMode="auto">
                <a:xfrm>
                  <a:off x="1834" y="2532"/>
                  <a:ext cx="1236" cy="403"/>
                </a:xfrm>
                <a:prstGeom prst="rect">
                  <a:avLst/>
                </a:prstGeom>
                <a:noFill/>
                <a:ln w="9525">
                  <a:noFill/>
                  <a:miter lim="800000"/>
                  <a:headEnd/>
                  <a:tailEnd/>
                </a:ln>
              </p:spPr>
              <p:txBody>
                <a:bodyPr/>
                <a:lstStyle/>
                <a:p>
                  <a:r>
                    <a:rPr lang="en-US" sz="1200">
                      <a:cs typeface="Times New Roman" pitchFamily="18" charset="0"/>
                    </a:rPr>
                    <a:t> </a:t>
                  </a:r>
                </a:p>
                <a:p>
                  <a:pPr eaLnBrk="0" hangingPunct="0"/>
                  <a:endParaRPr lang="en-US" sz="2400"/>
                </a:p>
              </p:txBody>
            </p:sp>
            <p:sp>
              <p:nvSpPr>
                <p:cNvPr id="31793" name="Rectangle 50"/>
                <p:cNvSpPr>
                  <a:spLocks noChangeArrowheads="1"/>
                </p:cNvSpPr>
                <p:nvPr/>
              </p:nvSpPr>
              <p:spPr bwMode="auto">
                <a:xfrm>
                  <a:off x="1791" y="2532"/>
                  <a:ext cx="1322" cy="403"/>
                </a:xfrm>
                <a:prstGeom prst="rect">
                  <a:avLst/>
                </a:prstGeom>
                <a:noFill/>
                <a:ln w="7">
                  <a:solidFill>
                    <a:srgbClr val="A0A0A0"/>
                  </a:solidFill>
                  <a:miter lim="800000"/>
                  <a:headEnd/>
                  <a:tailEnd/>
                </a:ln>
              </p:spPr>
              <p:txBody>
                <a:bodyPr wrap="none"/>
                <a:lstStyle/>
                <a:p>
                  <a:endParaRPr lang="en-US"/>
                </a:p>
              </p:txBody>
            </p:sp>
          </p:grpSp>
          <p:grpSp>
            <p:nvGrpSpPr>
              <p:cNvPr id="31762" name="Group 53"/>
              <p:cNvGrpSpPr>
                <a:grpSpLocks/>
              </p:cNvGrpSpPr>
              <p:nvPr/>
            </p:nvGrpSpPr>
            <p:grpSpPr bwMode="auto">
              <a:xfrm>
                <a:off x="3113" y="2532"/>
                <a:ext cx="1322" cy="403"/>
                <a:chOff x="3113" y="2532"/>
                <a:chExt cx="1322" cy="403"/>
              </a:xfrm>
            </p:grpSpPr>
            <p:sp>
              <p:nvSpPr>
                <p:cNvPr id="31790" name="Rectangle 14"/>
                <p:cNvSpPr>
                  <a:spLocks noChangeArrowheads="1"/>
                </p:cNvSpPr>
                <p:nvPr/>
              </p:nvSpPr>
              <p:spPr bwMode="auto">
                <a:xfrm>
                  <a:off x="3156" y="2532"/>
                  <a:ext cx="1236" cy="403"/>
                </a:xfrm>
                <a:prstGeom prst="rect">
                  <a:avLst/>
                </a:prstGeom>
                <a:noFill/>
                <a:ln w="9525">
                  <a:noFill/>
                  <a:miter lim="800000"/>
                  <a:headEnd/>
                  <a:tailEnd/>
                </a:ln>
              </p:spPr>
              <p:txBody>
                <a:bodyPr/>
                <a:lstStyle/>
                <a:p>
                  <a:r>
                    <a:rPr lang="en-US" sz="1200">
                      <a:cs typeface="Times New Roman" pitchFamily="18" charset="0"/>
                    </a:rPr>
                    <a:t> </a:t>
                  </a:r>
                </a:p>
                <a:p>
                  <a:pPr eaLnBrk="0" hangingPunct="0"/>
                  <a:endParaRPr lang="en-US" sz="2400"/>
                </a:p>
              </p:txBody>
            </p:sp>
            <p:sp>
              <p:nvSpPr>
                <p:cNvPr id="31791" name="Rectangle 52"/>
                <p:cNvSpPr>
                  <a:spLocks noChangeArrowheads="1"/>
                </p:cNvSpPr>
                <p:nvPr/>
              </p:nvSpPr>
              <p:spPr bwMode="auto">
                <a:xfrm>
                  <a:off x="3113" y="2532"/>
                  <a:ext cx="1322" cy="403"/>
                </a:xfrm>
                <a:prstGeom prst="rect">
                  <a:avLst/>
                </a:prstGeom>
                <a:noFill/>
                <a:ln w="7">
                  <a:solidFill>
                    <a:srgbClr val="A0A0A0"/>
                  </a:solidFill>
                  <a:miter lim="800000"/>
                  <a:headEnd/>
                  <a:tailEnd/>
                </a:ln>
              </p:spPr>
              <p:txBody>
                <a:bodyPr wrap="none"/>
                <a:lstStyle/>
                <a:p>
                  <a:endParaRPr lang="en-US"/>
                </a:p>
              </p:txBody>
            </p:sp>
          </p:grpSp>
          <p:grpSp>
            <p:nvGrpSpPr>
              <p:cNvPr id="31763" name="Group 55"/>
              <p:cNvGrpSpPr>
                <a:grpSpLocks/>
              </p:cNvGrpSpPr>
              <p:nvPr/>
            </p:nvGrpSpPr>
            <p:grpSpPr bwMode="auto">
              <a:xfrm>
                <a:off x="4435" y="2532"/>
                <a:ext cx="1322" cy="403"/>
                <a:chOff x="4435" y="2532"/>
                <a:chExt cx="1322" cy="403"/>
              </a:xfrm>
            </p:grpSpPr>
            <p:sp>
              <p:nvSpPr>
                <p:cNvPr id="31788" name="Rectangle 15"/>
                <p:cNvSpPr>
                  <a:spLocks noChangeArrowheads="1"/>
                </p:cNvSpPr>
                <p:nvPr/>
              </p:nvSpPr>
              <p:spPr bwMode="auto">
                <a:xfrm>
                  <a:off x="4478" y="2532"/>
                  <a:ext cx="1236" cy="403"/>
                </a:xfrm>
                <a:prstGeom prst="rect">
                  <a:avLst/>
                </a:prstGeom>
                <a:noFill/>
                <a:ln w="9525">
                  <a:noFill/>
                  <a:miter lim="800000"/>
                  <a:headEnd/>
                  <a:tailEnd/>
                </a:ln>
              </p:spPr>
              <p:txBody>
                <a:bodyPr/>
                <a:lstStyle/>
                <a:p>
                  <a:r>
                    <a:rPr lang="en-US" sz="1200">
                      <a:cs typeface="Times New Roman" pitchFamily="18" charset="0"/>
                    </a:rPr>
                    <a:t> </a:t>
                  </a:r>
                </a:p>
                <a:p>
                  <a:pPr eaLnBrk="0" hangingPunct="0"/>
                  <a:endParaRPr lang="en-US" sz="2400"/>
                </a:p>
              </p:txBody>
            </p:sp>
            <p:sp>
              <p:nvSpPr>
                <p:cNvPr id="31789" name="Rectangle 54"/>
                <p:cNvSpPr>
                  <a:spLocks noChangeArrowheads="1"/>
                </p:cNvSpPr>
                <p:nvPr/>
              </p:nvSpPr>
              <p:spPr bwMode="auto">
                <a:xfrm>
                  <a:off x="4435" y="2532"/>
                  <a:ext cx="1322" cy="403"/>
                </a:xfrm>
                <a:prstGeom prst="rect">
                  <a:avLst/>
                </a:prstGeom>
                <a:noFill/>
                <a:ln w="7">
                  <a:solidFill>
                    <a:srgbClr val="A0A0A0"/>
                  </a:solidFill>
                  <a:miter lim="800000"/>
                  <a:headEnd/>
                  <a:tailEnd/>
                </a:ln>
              </p:spPr>
              <p:txBody>
                <a:bodyPr wrap="none"/>
                <a:lstStyle/>
                <a:p>
                  <a:endParaRPr lang="en-US"/>
                </a:p>
              </p:txBody>
            </p:sp>
          </p:grpSp>
          <p:grpSp>
            <p:nvGrpSpPr>
              <p:cNvPr id="31764" name="Group 57"/>
              <p:cNvGrpSpPr>
                <a:grpSpLocks/>
              </p:cNvGrpSpPr>
              <p:nvPr/>
            </p:nvGrpSpPr>
            <p:grpSpPr bwMode="auto">
              <a:xfrm>
                <a:off x="0" y="2935"/>
                <a:ext cx="1791" cy="403"/>
                <a:chOff x="0" y="2935"/>
                <a:chExt cx="1791" cy="403"/>
              </a:xfrm>
            </p:grpSpPr>
            <p:sp>
              <p:nvSpPr>
                <p:cNvPr id="31786" name="Rectangle 16"/>
                <p:cNvSpPr>
                  <a:spLocks noChangeArrowheads="1"/>
                </p:cNvSpPr>
                <p:nvPr/>
              </p:nvSpPr>
              <p:spPr bwMode="auto">
                <a:xfrm>
                  <a:off x="43" y="2935"/>
                  <a:ext cx="1705" cy="403"/>
                </a:xfrm>
                <a:prstGeom prst="rect">
                  <a:avLst/>
                </a:prstGeom>
                <a:noFill/>
                <a:ln w="9525">
                  <a:noFill/>
                  <a:miter lim="800000"/>
                  <a:headEnd/>
                  <a:tailEnd/>
                </a:ln>
              </p:spPr>
              <p:txBody>
                <a:bodyPr/>
                <a:lstStyle/>
                <a:p>
                  <a:r>
                    <a:rPr lang="en-US" sz="1200">
                      <a:cs typeface="Times New Roman" pitchFamily="18" charset="0"/>
                    </a:rPr>
                    <a:t>Resources Required</a:t>
                  </a:r>
                </a:p>
                <a:p>
                  <a:pPr eaLnBrk="0" hangingPunct="0"/>
                  <a:endParaRPr lang="en-US" sz="2400"/>
                </a:p>
              </p:txBody>
            </p:sp>
            <p:sp>
              <p:nvSpPr>
                <p:cNvPr id="31787" name="Rectangle 56"/>
                <p:cNvSpPr>
                  <a:spLocks noChangeArrowheads="1"/>
                </p:cNvSpPr>
                <p:nvPr/>
              </p:nvSpPr>
              <p:spPr bwMode="auto">
                <a:xfrm>
                  <a:off x="0" y="2935"/>
                  <a:ext cx="1791" cy="403"/>
                </a:xfrm>
                <a:prstGeom prst="rect">
                  <a:avLst/>
                </a:prstGeom>
                <a:noFill/>
                <a:ln w="7">
                  <a:solidFill>
                    <a:srgbClr val="A0A0A0"/>
                  </a:solidFill>
                  <a:miter lim="800000"/>
                  <a:headEnd/>
                  <a:tailEnd/>
                </a:ln>
              </p:spPr>
              <p:txBody>
                <a:bodyPr wrap="none"/>
                <a:lstStyle/>
                <a:p>
                  <a:endParaRPr lang="en-US"/>
                </a:p>
              </p:txBody>
            </p:sp>
          </p:grpSp>
          <p:grpSp>
            <p:nvGrpSpPr>
              <p:cNvPr id="31765" name="Group 59"/>
              <p:cNvGrpSpPr>
                <a:grpSpLocks/>
              </p:cNvGrpSpPr>
              <p:nvPr/>
            </p:nvGrpSpPr>
            <p:grpSpPr bwMode="auto">
              <a:xfrm>
                <a:off x="1791" y="2935"/>
                <a:ext cx="1322" cy="403"/>
                <a:chOff x="1791" y="2935"/>
                <a:chExt cx="1322" cy="403"/>
              </a:xfrm>
            </p:grpSpPr>
            <p:sp>
              <p:nvSpPr>
                <p:cNvPr id="31784" name="Rectangle 17"/>
                <p:cNvSpPr>
                  <a:spLocks noChangeArrowheads="1"/>
                </p:cNvSpPr>
                <p:nvPr/>
              </p:nvSpPr>
              <p:spPr bwMode="auto">
                <a:xfrm>
                  <a:off x="1834" y="2935"/>
                  <a:ext cx="1236" cy="403"/>
                </a:xfrm>
                <a:prstGeom prst="rect">
                  <a:avLst/>
                </a:prstGeom>
                <a:noFill/>
                <a:ln w="9525">
                  <a:noFill/>
                  <a:miter lim="800000"/>
                  <a:headEnd/>
                  <a:tailEnd/>
                </a:ln>
              </p:spPr>
              <p:txBody>
                <a:bodyPr/>
                <a:lstStyle/>
                <a:p>
                  <a:r>
                    <a:rPr lang="en-US" sz="1200">
                      <a:cs typeface="Times New Roman" pitchFamily="18" charset="0"/>
                    </a:rPr>
                    <a:t> </a:t>
                  </a:r>
                </a:p>
                <a:p>
                  <a:pPr eaLnBrk="0" hangingPunct="0"/>
                  <a:endParaRPr lang="en-US" sz="2400"/>
                </a:p>
              </p:txBody>
            </p:sp>
            <p:sp>
              <p:nvSpPr>
                <p:cNvPr id="31785" name="Rectangle 58"/>
                <p:cNvSpPr>
                  <a:spLocks noChangeArrowheads="1"/>
                </p:cNvSpPr>
                <p:nvPr/>
              </p:nvSpPr>
              <p:spPr bwMode="auto">
                <a:xfrm>
                  <a:off x="1791" y="2935"/>
                  <a:ext cx="1322" cy="403"/>
                </a:xfrm>
                <a:prstGeom prst="rect">
                  <a:avLst/>
                </a:prstGeom>
                <a:noFill/>
                <a:ln w="7">
                  <a:solidFill>
                    <a:srgbClr val="A0A0A0"/>
                  </a:solidFill>
                  <a:miter lim="800000"/>
                  <a:headEnd/>
                  <a:tailEnd/>
                </a:ln>
              </p:spPr>
              <p:txBody>
                <a:bodyPr wrap="none"/>
                <a:lstStyle/>
                <a:p>
                  <a:endParaRPr lang="en-US"/>
                </a:p>
              </p:txBody>
            </p:sp>
          </p:grpSp>
          <p:grpSp>
            <p:nvGrpSpPr>
              <p:cNvPr id="31766" name="Group 61"/>
              <p:cNvGrpSpPr>
                <a:grpSpLocks/>
              </p:cNvGrpSpPr>
              <p:nvPr/>
            </p:nvGrpSpPr>
            <p:grpSpPr bwMode="auto">
              <a:xfrm>
                <a:off x="3113" y="2935"/>
                <a:ext cx="1322" cy="403"/>
                <a:chOff x="3113" y="2935"/>
                <a:chExt cx="1322" cy="403"/>
              </a:xfrm>
            </p:grpSpPr>
            <p:sp>
              <p:nvSpPr>
                <p:cNvPr id="31782" name="Rectangle 18"/>
                <p:cNvSpPr>
                  <a:spLocks noChangeArrowheads="1"/>
                </p:cNvSpPr>
                <p:nvPr/>
              </p:nvSpPr>
              <p:spPr bwMode="auto">
                <a:xfrm>
                  <a:off x="3156" y="2935"/>
                  <a:ext cx="1236" cy="403"/>
                </a:xfrm>
                <a:prstGeom prst="rect">
                  <a:avLst/>
                </a:prstGeom>
                <a:noFill/>
                <a:ln w="9525">
                  <a:noFill/>
                  <a:miter lim="800000"/>
                  <a:headEnd/>
                  <a:tailEnd/>
                </a:ln>
              </p:spPr>
              <p:txBody>
                <a:bodyPr/>
                <a:lstStyle/>
                <a:p>
                  <a:r>
                    <a:rPr lang="en-US" sz="1200">
                      <a:cs typeface="Times New Roman" pitchFamily="18" charset="0"/>
                    </a:rPr>
                    <a:t> </a:t>
                  </a:r>
                </a:p>
                <a:p>
                  <a:pPr eaLnBrk="0" hangingPunct="0"/>
                  <a:endParaRPr lang="en-US" sz="2400"/>
                </a:p>
              </p:txBody>
            </p:sp>
            <p:sp>
              <p:nvSpPr>
                <p:cNvPr id="31783" name="Rectangle 60"/>
                <p:cNvSpPr>
                  <a:spLocks noChangeArrowheads="1"/>
                </p:cNvSpPr>
                <p:nvPr/>
              </p:nvSpPr>
              <p:spPr bwMode="auto">
                <a:xfrm>
                  <a:off x="3113" y="2935"/>
                  <a:ext cx="1322" cy="403"/>
                </a:xfrm>
                <a:prstGeom prst="rect">
                  <a:avLst/>
                </a:prstGeom>
                <a:noFill/>
                <a:ln w="7">
                  <a:solidFill>
                    <a:srgbClr val="A0A0A0"/>
                  </a:solidFill>
                  <a:miter lim="800000"/>
                  <a:headEnd/>
                  <a:tailEnd/>
                </a:ln>
              </p:spPr>
              <p:txBody>
                <a:bodyPr wrap="none"/>
                <a:lstStyle/>
                <a:p>
                  <a:endParaRPr lang="en-US"/>
                </a:p>
              </p:txBody>
            </p:sp>
          </p:grpSp>
          <p:grpSp>
            <p:nvGrpSpPr>
              <p:cNvPr id="31767" name="Group 63"/>
              <p:cNvGrpSpPr>
                <a:grpSpLocks/>
              </p:cNvGrpSpPr>
              <p:nvPr/>
            </p:nvGrpSpPr>
            <p:grpSpPr bwMode="auto">
              <a:xfrm>
                <a:off x="4435" y="2935"/>
                <a:ext cx="1322" cy="403"/>
                <a:chOff x="4435" y="2935"/>
                <a:chExt cx="1322" cy="403"/>
              </a:xfrm>
            </p:grpSpPr>
            <p:sp>
              <p:nvSpPr>
                <p:cNvPr id="31780" name="Rectangle 19"/>
                <p:cNvSpPr>
                  <a:spLocks noChangeArrowheads="1"/>
                </p:cNvSpPr>
                <p:nvPr/>
              </p:nvSpPr>
              <p:spPr bwMode="auto">
                <a:xfrm>
                  <a:off x="4478" y="2935"/>
                  <a:ext cx="1236" cy="403"/>
                </a:xfrm>
                <a:prstGeom prst="rect">
                  <a:avLst/>
                </a:prstGeom>
                <a:noFill/>
                <a:ln w="9525">
                  <a:noFill/>
                  <a:miter lim="800000"/>
                  <a:headEnd/>
                  <a:tailEnd/>
                </a:ln>
              </p:spPr>
              <p:txBody>
                <a:bodyPr/>
                <a:lstStyle/>
                <a:p>
                  <a:r>
                    <a:rPr lang="en-US" sz="1200">
                      <a:cs typeface="Times New Roman" pitchFamily="18" charset="0"/>
                    </a:rPr>
                    <a:t> </a:t>
                  </a:r>
                </a:p>
                <a:p>
                  <a:pPr eaLnBrk="0" hangingPunct="0"/>
                  <a:endParaRPr lang="en-US" sz="2400"/>
                </a:p>
              </p:txBody>
            </p:sp>
            <p:sp>
              <p:nvSpPr>
                <p:cNvPr id="31781" name="Rectangle 62"/>
                <p:cNvSpPr>
                  <a:spLocks noChangeArrowheads="1"/>
                </p:cNvSpPr>
                <p:nvPr/>
              </p:nvSpPr>
              <p:spPr bwMode="auto">
                <a:xfrm>
                  <a:off x="4435" y="2935"/>
                  <a:ext cx="1322" cy="403"/>
                </a:xfrm>
                <a:prstGeom prst="rect">
                  <a:avLst/>
                </a:prstGeom>
                <a:noFill/>
                <a:ln w="7">
                  <a:solidFill>
                    <a:srgbClr val="A0A0A0"/>
                  </a:solidFill>
                  <a:miter lim="800000"/>
                  <a:headEnd/>
                  <a:tailEnd/>
                </a:ln>
              </p:spPr>
              <p:txBody>
                <a:bodyPr wrap="none"/>
                <a:lstStyle/>
                <a:p>
                  <a:endParaRPr lang="en-US"/>
                </a:p>
              </p:txBody>
            </p:sp>
          </p:grpSp>
          <p:grpSp>
            <p:nvGrpSpPr>
              <p:cNvPr id="31768" name="Group 65"/>
              <p:cNvGrpSpPr>
                <a:grpSpLocks/>
              </p:cNvGrpSpPr>
              <p:nvPr/>
            </p:nvGrpSpPr>
            <p:grpSpPr bwMode="auto">
              <a:xfrm>
                <a:off x="0" y="3338"/>
                <a:ext cx="1791" cy="403"/>
                <a:chOff x="0" y="3338"/>
                <a:chExt cx="1791" cy="403"/>
              </a:xfrm>
            </p:grpSpPr>
            <p:sp>
              <p:nvSpPr>
                <p:cNvPr id="31778" name="Rectangle 20"/>
                <p:cNvSpPr>
                  <a:spLocks noChangeArrowheads="1"/>
                </p:cNvSpPr>
                <p:nvPr/>
              </p:nvSpPr>
              <p:spPr bwMode="auto">
                <a:xfrm>
                  <a:off x="43" y="3338"/>
                  <a:ext cx="1705" cy="403"/>
                </a:xfrm>
                <a:prstGeom prst="rect">
                  <a:avLst/>
                </a:prstGeom>
                <a:noFill/>
                <a:ln w="9525">
                  <a:noFill/>
                  <a:miter lim="800000"/>
                  <a:headEnd/>
                  <a:tailEnd/>
                </a:ln>
              </p:spPr>
              <p:txBody>
                <a:bodyPr/>
                <a:lstStyle/>
                <a:p>
                  <a:r>
                    <a:rPr lang="en-US" sz="1200">
                      <a:cs typeface="Times New Roman" pitchFamily="18" charset="0"/>
                    </a:rPr>
                    <a:t>Cost</a:t>
                  </a:r>
                </a:p>
                <a:p>
                  <a:pPr eaLnBrk="0" hangingPunct="0"/>
                  <a:endParaRPr lang="en-US" sz="2400"/>
                </a:p>
              </p:txBody>
            </p:sp>
            <p:sp>
              <p:nvSpPr>
                <p:cNvPr id="31779" name="Rectangle 64"/>
                <p:cNvSpPr>
                  <a:spLocks noChangeArrowheads="1"/>
                </p:cNvSpPr>
                <p:nvPr/>
              </p:nvSpPr>
              <p:spPr bwMode="auto">
                <a:xfrm>
                  <a:off x="0" y="3338"/>
                  <a:ext cx="1791" cy="403"/>
                </a:xfrm>
                <a:prstGeom prst="rect">
                  <a:avLst/>
                </a:prstGeom>
                <a:noFill/>
                <a:ln w="7">
                  <a:solidFill>
                    <a:srgbClr val="A0A0A0"/>
                  </a:solidFill>
                  <a:miter lim="800000"/>
                  <a:headEnd/>
                  <a:tailEnd/>
                </a:ln>
              </p:spPr>
              <p:txBody>
                <a:bodyPr wrap="none"/>
                <a:lstStyle/>
                <a:p>
                  <a:endParaRPr lang="en-US"/>
                </a:p>
              </p:txBody>
            </p:sp>
          </p:grpSp>
          <p:grpSp>
            <p:nvGrpSpPr>
              <p:cNvPr id="31769" name="Group 67"/>
              <p:cNvGrpSpPr>
                <a:grpSpLocks/>
              </p:cNvGrpSpPr>
              <p:nvPr/>
            </p:nvGrpSpPr>
            <p:grpSpPr bwMode="auto">
              <a:xfrm>
                <a:off x="1791" y="3338"/>
                <a:ext cx="1322" cy="403"/>
                <a:chOff x="1791" y="3338"/>
                <a:chExt cx="1322" cy="403"/>
              </a:xfrm>
            </p:grpSpPr>
            <p:sp>
              <p:nvSpPr>
                <p:cNvPr id="31776" name="Rectangle 21"/>
                <p:cNvSpPr>
                  <a:spLocks noChangeArrowheads="1"/>
                </p:cNvSpPr>
                <p:nvPr/>
              </p:nvSpPr>
              <p:spPr bwMode="auto">
                <a:xfrm>
                  <a:off x="1834" y="3338"/>
                  <a:ext cx="1236" cy="403"/>
                </a:xfrm>
                <a:prstGeom prst="rect">
                  <a:avLst/>
                </a:prstGeom>
                <a:noFill/>
                <a:ln w="9525">
                  <a:noFill/>
                  <a:miter lim="800000"/>
                  <a:headEnd/>
                  <a:tailEnd/>
                </a:ln>
              </p:spPr>
              <p:txBody>
                <a:bodyPr/>
                <a:lstStyle/>
                <a:p>
                  <a:r>
                    <a:rPr lang="en-US" sz="1200">
                      <a:cs typeface="Times New Roman" pitchFamily="18" charset="0"/>
                    </a:rPr>
                    <a:t> </a:t>
                  </a:r>
                </a:p>
                <a:p>
                  <a:pPr eaLnBrk="0" hangingPunct="0"/>
                  <a:endParaRPr lang="en-US" sz="2400"/>
                </a:p>
              </p:txBody>
            </p:sp>
            <p:sp>
              <p:nvSpPr>
                <p:cNvPr id="31777" name="Rectangle 66"/>
                <p:cNvSpPr>
                  <a:spLocks noChangeArrowheads="1"/>
                </p:cNvSpPr>
                <p:nvPr/>
              </p:nvSpPr>
              <p:spPr bwMode="auto">
                <a:xfrm>
                  <a:off x="1791" y="3338"/>
                  <a:ext cx="1322" cy="403"/>
                </a:xfrm>
                <a:prstGeom prst="rect">
                  <a:avLst/>
                </a:prstGeom>
                <a:noFill/>
                <a:ln w="7">
                  <a:solidFill>
                    <a:srgbClr val="A0A0A0"/>
                  </a:solidFill>
                  <a:miter lim="800000"/>
                  <a:headEnd/>
                  <a:tailEnd/>
                </a:ln>
              </p:spPr>
              <p:txBody>
                <a:bodyPr wrap="none"/>
                <a:lstStyle/>
                <a:p>
                  <a:endParaRPr lang="en-US"/>
                </a:p>
              </p:txBody>
            </p:sp>
          </p:grpSp>
          <p:grpSp>
            <p:nvGrpSpPr>
              <p:cNvPr id="31770" name="Group 69"/>
              <p:cNvGrpSpPr>
                <a:grpSpLocks/>
              </p:cNvGrpSpPr>
              <p:nvPr/>
            </p:nvGrpSpPr>
            <p:grpSpPr bwMode="auto">
              <a:xfrm>
                <a:off x="3113" y="3338"/>
                <a:ext cx="1322" cy="403"/>
                <a:chOff x="3113" y="3338"/>
                <a:chExt cx="1322" cy="403"/>
              </a:xfrm>
            </p:grpSpPr>
            <p:sp>
              <p:nvSpPr>
                <p:cNvPr id="31774" name="Rectangle 22"/>
                <p:cNvSpPr>
                  <a:spLocks noChangeArrowheads="1"/>
                </p:cNvSpPr>
                <p:nvPr/>
              </p:nvSpPr>
              <p:spPr bwMode="auto">
                <a:xfrm>
                  <a:off x="3156" y="3338"/>
                  <a:ext cx="1236" cy="403"/>
                </a:xfrm>
                <a:prstGeom prst="rect">
                  <a:avLst/>
                </a:prstGeom>
                <a:noFill/>
                <a:ln w="9525">
                  <a:noFill/>
                  <a:miter lim="800000"/>
                  <a:headEnd/>
                  <a:tailEnd/>
                </a:ln>
              </p:spPr>
              <p:txBody>
                <a:bodyPr/>
                <a:lstStyle/>
                <a:p>
                  <a:r>
                    <a:rPr lang="en-US" sz="1200">
                      <a:cs typeface="Times New Roman" pitchFamily="18" charset="0"/>
                    </a:rPr>
                    <a:t> </a:t>
                  </a:r>
                </a:p>
                <a:p>
                  <a:pPr eaLnBrk="0" hangingPunct="0"/>
                  <a:endParaRPr lang="en-US" sz="2400"/>
                </a:p>
              </p:txBody>
            </p:sp>
            <p:sp>
              <p:nvSpPr>
                <p:cNvPr id="31775" name="Rectangle 68"/>
                <p:cNvSpPr>
                  <a:spLocks noChangeArrowheads="1"/>
                </p:cNvSpPr>
                <p:nvPr/>
              </p:nvSpPr>
              <p:spPr bwMode="auto">
                <a:xfrm>
                  <a:off x="3113" y="3338"/>
                  <a:ext cx="1322" cy="403"/>
                </a:xfrm>
                <a:prstGeom prst="rect">
                  <a:avLst/>
                </a:prstGeom>
                <a:noFill/>
                <a:ln w="7">
                  <a:solidFill>
                    <a:srgbClr val="A0A0A0"/>
                  </a:solidFill>
                  <a:miter lim="800000"/>
                  <a:headEnd/>
                  <a:tailEnd/>
                </a:ln>
              </p:spPr>
              <p:txBody>
                <a:bodyPr wrap="none"/>
                <a:lstStyle/>
                <a:p>
                  <a:endParaRPr lang="en-US"/>
                </a:p>
              </p:txBody>
            </p:sp>
          </p:grpSp>
          <p:grpSp>
            <p:nvGrpSpPr>
              <p:cNvPr id="31771" name="Group 71"/>
              <p:cNvGrpSpPr>
                <a:grpSpLocks/>
              </p:cNvGrpSpPr>
              <p:nvPr/>
            </p:nvGrpSpPr>
            <p:grpSpPr bwMode="auto">
              <a:xfrm>
                <a:off x="4435" y="3338"/>
                <a:ext cx="1322" cy="403"/>
                <a:chOff x="4435" y="3338"/>
                <a:chExt cx="1322" cy="403"/>
              </a:xfrm>
            </p:grpSpPr>
            <p:sp>
              <p:nvSpPr>
                <p:cNvPr id="31772" name="Rectangle 23"/>
                <p:cNvSpPr>
                  <a:spLocks noChangeArrowheads="1"/>
                </p:cNvSpPr>
                <p:nvPr/>
              </p:nvSpPr>
              <p:spPr bwMode="auto">
                <a:xfrm>
                  <a:off x="4478" y="3338"/>
                  <a:ext cx="1236" cy="403"/>
                </a:xfrm>
                <a:prstGeom prst="rect">
                  <a:avLst/>
                </a:prstGeom>
                <a:noFill/>
                <a:ln w="9525">
                  <a:noFill/>
                  <a:miter lim="800000"/>
                  <a:headEnd/>
                  <a:tailEnd/>
                </a:ln>
              </p:spPr>
              <p:txBody>
                <a:bodyPr/>
                <a:lstStyle/>
                <a:p>
                  <a:r>
                    <a:rPr lang="en-US" sz="1200">
                      <a:cs typeface="Times New Roman" pitchFamily="18" charset="0"/>
                    </a:rPr>
                    <a:t> </a:t>
                  </a:r>
                </a:p>
                <a:p>
                  <a:pPr eaLnBrk="0" hangingPunct="0"/>
                  <a:endParaRPr lang="en-US" sz="2400"/>
                </a:p>
              </p:txBody>
            </p:sp>
            <p:sp>
              <p:nvSpPr>
                <p:cNvPr id="31773" name="Rectangle 70"/>
                <p:cNvSpPr>
                  <a:spLocks noChangeArrowheads="1"/>
                </p:cNvSpPr>
                <p:nvPr/>
              </p:nvSpPr>
              <p:spPr bwMode="auto">
                <a:xfrm>
                  <a:off x="4435" y="3338"/>
                  <a:ext cx="1322" cy="403"/>
                </a:xfrm>
                <a:prstGeom prst="rect">
                  <a:avLst/>
                </a:prstGeom>
                <a:noFill/>
                <a:ln w="7">
                  <a:solidFill>
                    <a:srgbClr val="A0A0A0"/>
                  </a:solidFill>
                  <a:miter lim="800000"/>
                  <a:headEnd/>
                  <a:tailEnd/>
                </a:ln>
              </p:spPr>
              <p:txBody>
                <a:bodyPr wrap="none"/>
                <a:lstStyle/>
                <a:p>
                  <a:endParaRPr lang="en-US"/>
                </a:p>
              </p:txBody>
            </p:sp>
          </p:grpSp>
        </p:grpSp>
        <p:sp>
          <p:nvSpPr>
            <p:cNvPr id="31751" name="Rectangle 73"/>
            <p:cNvSpPr>
              <a:spLocks noChangeArrowheads="1"/>
            </p:cNvSpPr>
            <p:nvPr/>
          </p:nvSpPr>
          <p:spPr bwMode="auto">
            <a:xfrm>
              <a:off x="-2" y="1724"/>
              <a:ext cx="5761" cy="2019"/>
            </a:xfrm>
            <a:prstGeom prst="rect">
              <a:avLst/>
            </a:prstGeom>
            <a:noFill/>
            <a:ln w="6350">
              <a:solidFill>
                <a:srgbClr val="A0A0A0"/>
              </a:solidFill>
              <a:miter lim="800000"/>
              <a:headEnd/>
              <a:tailEnd/>
            </a:ln>
          </p:spPr>
          <p:txBody>
            <a:bodyPr wrap="none"/>
            <a:lstStyle/>
            <a:p>
              <a:endParaRPr lang="en-US"/>
            </a:p>
          </p:txBody>
        </p:sp>
      </p:grpSp>
      <p:sp>
        <p:nvSpPr>
          <p:cNvPr id="31749" name="Rectangle 75"/>
          <p:cNvSpPr>
            <a:spLocks noChangeArrowheads="1"/>
          </p:cNvSpPr>
          <p:nvPr/>
        </p:nvSpPr>
        <p:spPr bwMode="auto">
          <a:xfrm>
            <a:off x="1588" y="5624513"/>
            <a:ext cx="8304212" cy="1552575"/>
          </a:xfrm>
          <a:prstGeom prst="rect">
            <a:avLst/>
          </a:prstGeom>
          <a:noFill/>
          <a:ln w="9525">
            <a:noFill/>
            <a:miter lim="800000"/>
            <a:headEnd/>
            <a:tailEnd/>
          </a:ln>
        </p:spPr>
        <p:txBody>
          <a:bodyPr>
            <a:spAutoFit/>
          </a:bodyPr>
          <a:lstStyle/>
          <a:p>
            <a:r>
              <a:rPr lang="en-US" sz="1200">
                <a:cs typeface="Times New Roman" pitchFamily="18" charset="0"/>
              </a:rPr>
              <a:t> </a:t>
            </a:r>
          </a:p>
          <a:p>
            <a:pPr eaLnBrk="0" hangingPunct="0"/>
            <a:r>
              <a:rPr lang="en-US" sz="1200" b="1" u="sng">
                <a:cs typeface="Times New Roman" pitchFamily="18" charset="0"/>
              </a:rPr>
              <a:t>Recommendation:</a:t>
            </a:r>
            <a:endParaRPr lang="en-US" sz="1200">
              <a:cs typeface="Times New Roman" pitchFamily="18" charset="0"/>
            </a:endParaRPr>
          </a:p>
          <a:p>
            <a:pPr eaLnBrk="0" hangingPunct="0"/>
            <a:r>
              <a:rPr lang="en-US" sz="1200" b="1" u="sng">
                <a:cs typeface="Times New Roman" pitchFamily="18" charset="0"/>
              </a:rPr>
              <a:t> </a:t>
            </a:r>
            <a:endParaRPr lang="en-US" sz="1200">
              <a:cs typeface="Times New Roman" pitchFamily="18" charset="0"/>
            </a:endParaRPr>
          </a:p>
          <a:p>
            <a:pPr eaLnBrk="0" hangingPunct="0"/>
            <a:r>
              <a:rPr lang="en-US" sz="1200" b="1" u="sng">
                <a:cs typeface="Times New Roman" pitchFamily="18" charset="0"/>
              </a:rPr>
              <a:t>Authorized By:</a:t>
            </a:r>
            <a:endParaRPr lang="en-US" sz="1200">
              <a:cs typeface="Times New Roman" pitchFamily="18" charset="0"/>
            </a:endParaRPr>
          </a:p>
          <a:p>
            <a:pPr eaLnBrk="0" hangingPunct="0"/>
            <a:r>
              <a:rPr lang="en-US" sz="1200" b="1" u="sng">
                <a:cs typeface="Times New Roman" pitchFamily="18" charset="0"/>
              </a:rPr>
              <a:t> </a:t>
            </a:r>
            <a:endParaRPr lang="en-US" sz="1200">
              <a:cs typeface="Times New Roman" pitchFamily="18" charset="0"/>
            </a:endParaRPr>
          </a:p>
          <a:p>
            <a:pPr eaLnBrk="0" hangingPunct="0"/>
            <a:r>
              <a:rPr lang="en-US" sz="1200" b="1" u="sng">
                <a:cs typeface="Times New Roman" pitchFamily="18" charset="0"/>
              </a:rPr>
              <a:t>Date:</a:t>
            </a:r>
            <a:endParaRPr lang="en-US" sz="1200">
              <a:cs typeface="Times New Roman" pitchFamily="18" charset="0"/>
            </a:endParaRPr>
          </a:p>
          <a:p>
            <a:pPr eaLnBrk="0" hangingPunct="0"/>
            <a:endParaRPr lang="en-US" sz="2400"/>
          </a:p>
        </p:txBody>
      </p:sp>
      <p:sp>
        <p:nvSpPr>
          <p:cNvPr id="76" name="Slide Number Placeholder 75"/>
          <p:cNvSpPr>
            <a:spLocks noGrp="1"/>
          </p:cNvSpPr>
          <p:nvPr>
            <p:ph type="sldNum" sz="quarter" idx="12"/>
          </p:nvPr>
        </p:nvSpPr>
        <p:spPr/>
        <p:txBody>
          <a:bodyPr/>
          <a:lstStyle/>
          <a:p>
            <a:pPr>
              <a:defRPr/>
            </a:pPr>
            <a:fld id="{0CDA5513-FC50-406E-B5D0-32F11DB4BA17}" type="slidenum">
              <a:rPr lang="en-US" smtClean="0"/>
              <a:pPr>
                <a:defRPr/>
              </a:pPr>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1943100" y="1452563"/>
            <a:ext cx="9144000" cy="0"/>
          </a:xfrm>
          <a:prstGeom prst="rect">
            <a:avLst/>
          </a:prstGeom>
          <a:noFill/>
          <a:ln w="9525">
            <a:noFill/>
            <a:miter lim="800000"/>
            <a:headEnd/>
            <a:tailEnd/>
          </a:ln>
        </p:spPr>
        <p:txBody>
          <a:bodyPr>
            <a:spAutoFit/>
          </a:bodyPr>
          <a:lstStyle/>
          <a:p>
            <a:endParaRPr lang="en-US"/>
          </a:p>
        </p:txBody>
      </p:sp>
      <p:pic>
        <p:nvPicPr>
          <p:cNvPr id="32771" name="Picture 2" descr="Scope Change Log"/>
          <p:cNvPicPr>
            <a:picLocks noChangeAspect="1" noChangeArrowheads="1"/>
          </p:cNvPicPr>
          <p:nvPr/>
        </p:nvPicPr>
        <p:blipFill>
          <a:blip r:embed="rId2" cstate="print"/>
          <a:srcRect/>
          <a:stretch>
            <a:fillRect/>
          </a:stretch>
        </p:blipFill>
        <p:spPr bwMode="auto">
          <a:xfrm>
            <a:off x="0" y="685800"/>
            <a:ext cx="9144000" cy="6172200"/>
          </a:xfrm>
          <a:prstGeom prst="rect">
            <a:avLst/>
          </a:prstGeom>
          <a:noFill/>
          <a:ln w="9525">
            <a:noFill/>
            <a:miter lim="800000"/>
            <a:headEnd/>
            <a:tailEnd/>
          </a:ln>
        </p:spPr>
      </p:pic>
      <p:sp>
        <p:nvSpPr>
          <p:cNvPr id="32772" name="Text Box 4"/>
          <p:cNvSpPr txBox="1">
            <a:spLocks noChangeArrowheads="1"/>
          </p:cNvSpPr>
          <p:nvPr/>
        </p:nvSpPr>
        <p:spPr bwMode="auto">
          <a:xfrm>
            <a:off x="365125" y="109538"/>
            <a:ext cx="5349875" cy="457200"/>
          </a:xfrm>
          <a:prstGeom prst="rect">
            <a:avLst/>
          </a:prstGeom>
          <a:noFill/>
          <a:ln w="9525">
            <a:noFill/>
            <a:miter lim="800000"/>
            <a:headEnd/>
            <a:tailEnd/>
          </a:ln>
        </p:spPr>
        <p:txBody>
          <a:bodyPr>
            <a:spAutoFit/>
          </a:bodyPr>
          <a:lstStyle/>
          <a:p>
            <a:r>
              <a:rPr lang="en-US" sz="2400">
                <a:latin typeface="Tahoma" pitchFamily="34" charset="0"/>
              </a:rPr>
              <a:t>Scope Change Request Log</a:t>
            </a:r>
          </a:p>
        </p:txBody>
      </p:sp>
      <p:sp>
        <p:nvSpPr>
          <p:cNvPr id="5" name="Slide Number Placeholder 4"/>
          <p:cNvSpPr>
            <a:spLocks noGrp="1"/>
          </p:cNvSpPr>
          <p:nvPr>
            <p:ph type="sldNum" sz="quarter" idx="12"/>
          </p:nvPr>
        </p:nvSpPr>
        <p:spPr/>
        <p:txBody>
          <a:bodyPr/>
          <a:lstStyle/>
          <a:p>
            <a:pPr>
              <a:defRPr/>
            </a:pPr>
            <a:fld id="{0CDA5513-FC50-406E-B5D0-32F11DB4BA17}" type="slidenum">
              <a:rPr lang="en-US" smtClean="0"/>
              <a:pPr>
                <a:defRPr/>
              </a:pPr>
              <a:t>23</a:t>
            </a:fld>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Benefits of Scope Control</a:t>
            </a:r>
          </a:p>
        </p:txBody>
      </p:sp>
      <p:sp>
        <p:nvSpPr>
          <p:cNvPr id="33795" name="Rectangle 3"/>
          <p:cNvSpPr>
            <a:spLocks noGrp="1" noChangeArrowheads="1"/>
          </p:cNvSpPr>
          <p:nvPr>
            <p:ph sz="quarter" idx="1"/>
          </p:nvPr>
        </p:nvSpPr>
        <p:spPr>
          <a:xfrm>
            <a:off x="457200" y="1219200"/>
            <a:ext cx="8229600" cy="4937125"/>
          </a:xfrm>
        </p:spPr>
        <p:txBody>
          <a:bodyPr/>
          <a:lstStyle/>
          <a:p>
            <a:pPr eaLnBrk="1" hangingPunct="1"/>
            <a:r>
              <a:rPr lang="en-US" smtClean="0"/>
              <a:t>Keeps the project manager in control of the project.  </a:t>
            </a:r>
          </a:p>
          <a:p>
            <a:pPr lvl="1" eaLnBrk="1" hangingPunct="1"/>
            <a:r>
              <a:rPr lang="en-US" smtClean="0"/>
              <a:t>Authorized changes to the project’s scope are reflected in changes to the project’s schedule and budget.  </a:t>
            </a:r>
          </a:p>
          <a:p>
            <a:pPr eaLnBrk="1" hangingPunct="1"/>
            <a:r>
              <a:rPr lang="en-US" smtClean="0"/>
              <a:t>Allows the project team to stay focused and on track </a:t>
            </a:r>
          </a:p>
          <a:p>
            <a:pPr lvl="1" eaLnBrk="1" hangingPunct="1"/>
            <a:r>
              <a:rPr lang="en-US" smtClean="0"/>
              <a:t> They do not have to perform unnecessary work.</a:t>
            </a:r>
          </a:p>
        </p:txBody>
      </p:sp>
      <p:pic>
        <p:nvPicPr>
          <p:cNvPr id="33796" name="Picture 1"/>
          <p:cNvPicPr>
            <a:picLocks noChangeAspect="1" noChangeArrowheads="1"/>
          </p:cNvPicPr>
          <p:nvPr/>
        </p:nvPicPr>
        <p:blipFill>
          <a:blip r:embed="rId2" cstate="print"/>
          <a:srcRect/>
          <a:stretch>
            <a:fillRect/>
          </a:stretch>
        </p:blipFill>
        <p:spPr bwMode="auto">
          <a:xfrm>
            <a:off x="2971800" y="3760788"/>
            <a:ext cx="2514600" cy="2468562"/>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241E3E38-1896-47EA-98CE-F95FA8C4A3D0}" type="slidenum">
              <a:rPr lang="en-US" smtClean="0"/>
              <a:pPr>
                <a:defRPr/>
              </a:pPr>
              <a:t>24</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2195513" y="1647825"/>
            <a:ext cx="9144000" cy="0"/>
          </a:xfrm>
          <a:prstGeom prst="rect">
            <a:avLst/>
          </a:prstGeom>
          <a:noFill/>
          <a:ln w="9525">
            <a:noFill/>
            <a:miter lim="800000"/>
            <a:headEnd/>
            <a:tailEnd/>
          </a:ln>
        </p:spPr>
        <p:txBody>
          <a:bodyPr>
            <a:spAutoFit/>
          </a:bodyPr>
          <a:lstStyle/>
          <a:p>
            <a:endParaRPr lang="en-US"/>
          </a:p>
        </p:txBody>
      </p:sp>
      <p:pic>
        <p:nvPicPr>
          <p:cNvPr id="16387" name="Picture 2" descr="PP2"/>
          <p:cNvPicPr>
            <a:picLocks noChangeAspect="1" noChangeArrowheads="1"/>
          </p:cNvPicPr>
          <p:nvPr/>
        </p:nvPicPr>
        <p:blipFill>
          <a:blip r:embed="rId2" cstate="print"/>
          <a:srcRect/>
          <a:stretch>
            <a:fillRect/>
          </a:stretch>
        </p:blipFill>
        <p:spPr bwMode="auto">
          <a:xfrm>
            <a:off x="0" y="914400"/>
            <a:ext cx="9144000" cy="5943600"/>
          </a:xfrm>
          <a:prstGeom prst="rect">
            <a:avLst/>
          </a:prstGeom>
          <a:noFill/>
          <a:ln w="9525">
            <a:noFill/>
            <a:miter lim="800000"/>
            <a:headEnd/>
            <a:tailEnd/>
          </a:ln>
        </p:spPr>
      </p:pic>
      <p:sp>
        <p:nvSpPr>
          <p:cNvPr id="16388" name="Text Box 4"/>
          <p:cNvSpPr txBox="1">
            <a:spLocks noChangeArrowheads="1"/>
          </p:cNvSpPr>
          <p:nvPr/>
        </p:nvSpPr>
        <p:spPr bwMode="auto">
          <a:xfrm>
            <a:off x="2819400" y="304800"/>
            <a:ext cx="3686175" cy="457200"/>
          </a:xfrm>
          <a:prstGeom prst="rect">
            <a:avLst/>
          </a:prstGeom>
          <a:noFill/>
          <a:ln w="9525">
            <a:noFill/>
            <a:miter lim="800000"/>
            <a:headEnd/>
            <a:tailEnd/>
          </a:ln>
        </p:spPr>
        <p:txBody>
          <a:bodyPr wrap="none">
            <a:spAutoFit/>
          </a:bodyPr>
          <a:lstStyle/>
          <a:p>
            <a:r>
              <a:rPr lang="en-US" sz="2400"/>
              <a:t>Project Planning Framework</a:t>
            </a:r>
          </a:p>
        </p:txBody>
      </p:sp>
      <p:sp>
        <p:nvSpPr>
          <p:cNvPr id="5" name="Slide Number Placeholder 4"/>
          <p:cNvSpPr>
            <a:spLocks noGrp="1"/>
          </p:cNvSpPr>
          <p:nvPr>
            <p:ph type="sldNum" sz="quarter" idx="12"/>
          </p:nvPr>
        </p:nvSpPr>
        <p:spPr/>
        <p:txBody>
          <a:bodyPr/>
          <a:lstStyle/>
          <a:p>
            <a:pPr>
              <a:defRPr/>
            </a:pPr>
            <a:fld id="{0CDA5513-FC50-406E-B5D0-32F11DB4BA17}" type="slidenum">
              <a:rPr lang="en-US" smtClean="0"/>
              <a:pPr>
                <a:defRPr/>
              </a:pPr>
              <a:t>3</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Scope Management Processes</a:t>
            </a:r>
          </a:p>
        </p:txBody>
      </p:sp>
      <p:sp>
        <p:nvSpPr>
          <p:cNvPr id="17411" name="Content Placeholder 2"/>
          <p:cNvSpPr>
            <a:spLocks noGrp="1"/>
          </p:cNvSpPr>
          <p:nvPr>
            <p:ph sz="quarter" idx="1"/>
          </p:nvPr>
        </p:nvSpPr>
        <p:spPr>
          <a:xfrm>
            <a:off x="457200" y="1219200"/>
            <a:ext cx="8229600" cy="4937125"/>
          </a:xfrm>
        </p:spPr>
        <p:txBody>
          <a:bodyPr/>
          <a:lstStyle/>
          <a:p>
            <a:pPr eaLnBrk="1" hangingPunct="1"/>
            <a:r>
              <a:rPr lang="en-US" sz="2800" dirty="0" smtClean="0"/>
              <a:t>Scope is the work boundaries and deliverables of the project</a:t>
            </a:r>
          </a:p>
          <a:p>
            <a:pPr lvl="1" eaLnBrk="1" hangingPunct="1"/>
            <a:r>
              <a:rPr lang="en-US" sz="2400" dirty="0" smtClean="0"/>
              <a:t>The boundary and deliverables that the project team will provide to the project sponsor</a:t>
            </a:r>
          </a:p>
          <a:p>
            <a:pPr lvl="1" eaLnBrk="1" hangingPunct="1"/>
            <a:r>
              <a:rPr lang="en-US" sz="2400" dirty="0" smtClean="0"/>
              <a:t>The scope boundary acts as a fence to ensure that what needs to get done, gets done – and </a:t>
            </a:r>
            <a:r>
              <a:rPr lang="en-US" sz="2400" b="1" dirty="0" smtClean="0"/>
              <a:t>only</a:t>
            </a:r>
            <a:r>
              <a:rPr lang="en-US" sz="2400" dirty="0" smtClean="0"/>
              <a:t> what needs to get done,  gets done</a:t>
            </a:r>
          </a:p>
          <a:p>
            <a:pPr lvl="2" eaLnBrk="1" hangingPunct="1"/>
            <a:r>
              <a:rPr lang="en-US" sz="2400" dirty="0" smtClean="0"/>
              <a:t>What is part of the project and what is NOT</a:t>
            </a:r>
          </a:p>
          <a:p>
            <a:pPr lvl="1" eaLnBrk="1" hangingPunct="1"/>
            <a:r>
              <a:rPr lang="en-US" sz="2400" dirty="0" smtClean="0"/>
              <a:t>Performing work that does not help the project achieve its MOV needlessly consumes valuable time and resources</a:t>
            </a:r>
          </a:p>
        </p:txBody>
      </p:sp>
      <p:sp>
        <p:nvSpPr>
          <p:cNvPr id="4" name="Slide Number Placeholder 3"/>
          <p:cNvSpPr>
            <a:spLocks noGrp="1"/>
          </p:cNvSpPr>
          <p:nvPr>
            <p:ph type="sldNum" sz="quarter" idx="12"/>
          </p:nvPr>
        </p:nvSpPr>
        <p:spPr/>
        <p:txBody>
          <a:bodyPr/>
          <a:lstStyle/>
          <a:p>
            <a:pPr>
              <a:defRPr/>
            </a:pPr>
            <a:fld id="{241E3E38-1896-47EA-98CE-F95FA8C4A3D0}"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152400"/>
            <a:ext cx="8229600" cy="685800"/>
          </a:xfrm>
        </p:spPr>
        <p:txBody>
          <a:bodyPr/>
          <a:lstStyle/>
          <a:p>
            <a:pPr eaLnBrk="1" hangingPunct="1"/>
            <a:r>
              <a:rPr lang="en-US" dirty="0" smtClean="0"/>
              <a:t>Scope Management Processes</a:t>
            </a:r>
          </a:p>
        </p:txBody>
      </p:sp>
      <p:sp>
        <p:nvSpPr>
          <p:cNvPr id="17411" name="Content Placeholder 2"/>
          <p:cNvSpPr>
            <a:spLocks noGrp="1"/>
          </p:cNvSpPr>
          <p:nvPr>
            <p:ph sz="quarter" idx="1"/>
          </p:nvPr>
        </p:nvSpPr>
        <p:spPr>
          <a:xfrm>
            <a:off x="228600" y="914400"/>
            <a:ext cx="8610600" cy="5241925"/>
          </a:xfrm>
        </p:spPr>
        <p:txBody>
          <a:bodyPr/>
          <a:lstStyle/>
          <a:p>
            <a:pPr eaLnBrk="1" hangingPunct="1"/>
            <a:r>
              <a:rPr lang="en-US" sz="2000" dirty="0" smtClean="0"/>
              <a:t>Scope Planning</a:t>
            </a:r>
          </a:p>
          <a:p>
            <a:pPr lvl="1" eaLnBrk="1" hangingPunct="1"/>
            <a:r>
              <a:rPr lang="en-US" sz="1800" dirty="0" smtClean="0"/>
              <a:t>The development of a scope management plan that defines the project’s scope and how it will be verified and controlled throughout the project</a:t>
            </a:r>
          </a:p>
          <a:p>
            <a:pPr lvl="1" eaLnBrk="1" hangingPunct="1"/>
            <a:r>
              <a:rPr lang="en-US" sz="1800" dirty="0" smtClean="0"/>
              <a:t>Lays out the processes, tools and techniques to be used by the project team to define and manage the project’s scope</a:t>
            </a:r>
          </a:p>
          <a:p>
            <a:pPr eaLnBrk="1" hangingPunct="1"/>
            <a:r>
              <a:rPr lang="en-US" sz="2000" dirty="0" smtClean="0"/>
              <a:t>Scope Definition</a:t>
            </a:r>
          </a:p>
          <a:p>
            <a:pPr lvl="1" eaLnBrk="1" hangingPunct="1"/>
            <a:r>
              <a:rPr lang="en-US" sz="1800" dirty="0" smtClean="0"/>
              <a:t>A detailed scope statement that defines what work will and will not be part of the project and will serve as a basis for all future project decisions</a:t>
            </a:r>
          </a:p>
          <a:p>
            <a:pPr eaLnBrk="1" hangingPunct="1"/>
            <a:r>
              <a:rPr lang="en-US" sz="2000" dirty="0" smtClean="0"/>
              <a:t>Create Work Breakdown Structure </a:t>
            </a:r>
          </a:p>
          <a:p>
            <a:pPr lvl="1" eaLnBrk="1" hangingPunct="1"/>
            <a:r>
              <a:rPr lang="en-US" sz="1800" dirty="0" smtClean="0"/>
              <a:t>The decomposition or dividing of the major project deliverables (i.e., scope) into smaller and more manageable components</a:t>
            </a:r>
          </a:p>
          <a:p>
            <a:pPr eaLnBrk="1" hangingPunct="1"/>
            <a:r>
              <a:rPr lang="en-US" sz="2000" dirty="0" smtClean="0"/>
              <a:t>Scope Verification</a:t>
            </a:r>
          </a:p>
          <a:p>
            <a:pPr lvl="1" eaLnBrk="1" hangingPunct="1"/>
            <a:r>
              <a:rPr lang="en-US" sz="1800" dirty="0" smtClean="0"/>
              <a:t>Confirmation and formal acceptance that the project’s scope is accurate, complete, and supports the project’s MOV</a:t>
            </a:r>
          </a:p>
          <a:p>
            <a:pPr eaLnBrk="1" hangingPunct="1"/>
            <a:r>
              <a:rPr lang="en-US" sz="2000" dirty="0" smtClean="0"/>
              <a:t>Scope Control</a:t>
            </a:r>
          </a:p>
          <a:p>
            <a:pPr lvl="1" eaLnBrk="1" hangingPunct="1"/>
            <a:r>
              <a:rPr lang="en-US" sz="1800" dirty="0" smtClean="0"/>
              <a:t>Ensuring that controls are in place to manage proposed scope changes once the project’s scope is set.  Must be communicated to all project stakeholders.</a:t>
            </a:r>
          </a:p>
        </p:txBody>
      </p:sp>
      <p:sp>
        <p:nvSpPr>
          <p:cNvPr id="4" name="Slide Number Placeholder 3"/>
          <p:cNvSpPr>
            <a:spLocks noGrp="1"/>
          </p:cNvSpPr>
          <p:nvPr>
            <p:ph type="sldNum" sz="quarter" idx="12"/>
          </p:nvPr>
        </p:nvSpPr>
        <p:spPr/>
        <p:txBody>
          <a:bodyPr/>
          <a:lstStyle/>
          <a:p>
            <a:pPr>
              <a:defRPr/>
            </a:pPr>
            <a:fld id="{241E3E38-1896-47EA-98CE-F95FA8C4A3D0}"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Scope Management Plan</a:t>
            </a:r>
          </a:p>
        </p:txBody>
      </p:sp>
      <p:sp>
        <p:nvSpPr>
          <p:cNvPr id="17411" name="Content Placeholder 2"/>
          <p:cNvSpPr>
            <a:spLocks noGrp="1"/>
          </p:cNvSpPr>
          <p:nvPr>
            <p:ph sz="quarter" idx="1"/>
          </p:nvPr>
        </p:nvSpPr>
        <p:spPr>
          <a:xfrm>
            <a:off x="457200" y="1219200"/>
            <a:ext cx="8229600" cy="4937125"/>
          </a:xfrm>
        </p:spPr>
        <p:txBody>
          <a:bodyPr/>
          <a:lstStyle/>
          <a:p>
            <a:pPr eaLnBrk="1" hangingPunct="1"/>
            <a:r>
              <a:rPr lang="en-US" sz="2800" dirty="0" smtClean="0"/>
              <a:t>The processes and techniques for defining and managing scope make up the scope management plan</a:t>
            </a:r>
          </a:p>
          <a:p>
            <a:pPr lvl="1" eaLnBrk="1" hangingPunct="1"/>
            <a:r>
              <a:rPr lang="en-US" sz="2400" dirty="0" smtClean="0"/>
              <a:t>The procedures for defining and managing the scope must be communicated and understood by all of the stakeholders to minimize the likelihood of misunderstandings</a:t>
            </a:r>
          </a:p>
          <a:p>
            <a:pPr lvl="1" eaLnBrk="1" hangingPunct="1"/>
            <a:r>
              <a:rPr lang="en-US" sz="2400" dirty="0" smtClean="0"/>
              <a:t>The scope must align and support the project’s MOV</a:t>
            </a:r>
          </a:p>
          <a:p>
            <a:pPr lvl="1" eaLnBrk="1" hangingPunct="1"/>
            <a:r>
              <a:rPr lang="en-US" sz="2400" dirty="0" smtClean="0"/>
              <a:t>The next slide summarizes the components and processes of a scope management plan</a:t>
            </a:r>
          </a:p>
        </p:txBody>
      </p:sp>
      <p:sp>
        <p:nvSpPr>
          <p:cNvPr id="4" name="Slide Number Placeholder 3"/>
          <p:cNvSpPr>
            <a:spLocks noGrp="1"/>
          </p:cNvSpPr>
          <p:nvPr>
            <p:ph type="sldNum" sz="quarter" idx="12"/>
          </p:nvPr>
        </p:nvSpPr>
        <p:spPr/>
        <p:txBody>
          <a:bodyPr/>
          <a:lstStyle/>
          <a:p>
            <a:pPr>
              <a:defRPr/>
            </a:pPr>
            <a:fld id="{241E3E38-1896-47EA-98CE-F95FA8C4A3D0}"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52400" y="533400"/>
            <a:ext cx="1371600" cy="762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Scope </a:t>
            </a:r>
          </a:p>
          <a:p>
            <a:pPr algn="ctr">
              <a:defRPr/>
            </a:pPr>
            <a:r>
              <a:rPr lang="en-US" dirty="0"/>
              <a:t>Planning</a:t>
            </a:r>
          </a:p>
        </p:txBody>
      </p:sp>
      <p:sp>
        <p:nvSpPr>
          <p:cNvPr id="9" name="Round Diagonal Corner Rectangle 8"/>
          <p:cNvSpPr/>
          <p:nvPr/>
        </p:nvSpPr>
        <p:spPr>
          <a:xfrm>
            <a:off x="1828800" y="533400"/>
            <a:ext cx="1371600" cy="762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Scope </a:t>
            </a:r>
          </a:p>
          <a:p>
            <a:pPr algn="ctr">
              <a:defRPr/>
            </a:pPr>
            <a:r>
              <a:rPr lang="en-US" dirty="0"/>
              <a:t>Definition</a:t>
            </a:r>
          </a:p>
        </p:txBody>
      </p:sp>
      <p:sp>
        <p:nvSpPr>
          <p:cNvPr id="10" name="Round Diagonal Corner Rectangle 9"/>
          <p:cNvSpPr/>
          <p:nvPr/>
        </p:nvSpPr>
        <p:spPr>
          <a:xfrm>
            <a:off x="3657600" y="533400"/>
            <a:ext cx="1371600" cy="762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Create</a:t>
            </a:r>
          </a:p>
          <a:p>
            <a:pPr algn="ctr">
              <a:defRPr/>
            </a:pPr>
            <a:r>
              <a:rPr lang="en-US" dirty="0"/>
              <a:t>WBS</a:t>
            </a:r>
          </a:p>
        </p:txBody>
      </p:sp>
      <p:sp>
        <p:nvSpPr>
          <p:cNvPr id="11" name="Round Diagonal Corner Rectangle 10"/>
          <p:cNvSpPr/>
          <p:nvPr/>
        </p:nvSpPr>
        <p:spPr>
          <a:xfrm>
            <a:off x="5562600" y="533400"/>
            <a:ext cx="1371600" cy="762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Scope </a:t>
            </a:r>
          </a:p>
          <a:p>
            <a:pPr algn="ctr">
              <a:defRPr/>
            </a:pPr>
            <a:r>
              <a:rPr lang="en-US" dirty="0"/>
              <a:t>Verification</a:t>
            </a:r>
          </a:p>
        </p:txBody>
      </p:sp>
      <p:sp>
        <p:nvSpPr>
          <p:cNvPr id="12" name="Round Diagonal Corner Rectangle 11"/>
          <p:cNvSpPr/>
          <p:nvPr/>
        </p:nvSpPr>
        <p:spPr>
          <a:xfrm>
            <a:off x="7315200" y="533400"/>
            <a:ext cx="1371600" cy="762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Scope</a:t>
            </a:r>
          </a:p>
          <a:p>
            <a:pPr algn="ctr">
              <a:defRPr/>
            </a:pPr>
            <a:r>
              <a:rPr lang="en-US" dirty="0"/>
              <a:t>Control</a:t>
            </a:r>
          </a:p>
        </p:txBody>
      </p:sp>
      <p:sp>
        <p:nvSpPr>
          <p:cNvPr id="15" name="Rectangle 14"/>
          <p:cNvSpPr/>
          <p:nvPr/>
        </p:nvSpPr>
        <p:spPr>
          <a:xfrm>
            <a:off x="228600" y="2209800"/>
            <a:ext cx="12192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dirty="0"/>
              <a:t>Documents how the team will define and develop the project’s scope and WBS, as well as processes for verifying and controlling  the project and product deliverables.</a:t>
            </a:r>
          </a:p>
        </p:txBody>
      </p:sp>
      <p:sp>
        <p:nvSpPr>
          <p:cNvPr id="16" name="Rectangle 15"/>
          <p:cNvSpPr/>
          <p:nvPr/>
        </p:nvSpPr>
        <p:spPr>
          <a:xfrm>
            <a:off x="1905000" y="2209800"/>
            <a:ext cx="12192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dirty="0"/>
              <a:t>Builds upon the preliminary project scope statement to define all the project and product deliverables,  including  the processes and criteria for acceptance.</a:t>
            </a:r>
          </a:p>
          <a:p>
            <a:pPr>
              <a:defRPr/>
            </a:pPr>
            <a:r>
              <a:rPr lang="en-US" sz="1200" dirty="0"/>
              <a:t> </a:t>
            </a:r>
          </a:p>
        </p:txBody>
      </p:sp>
      <p:sp>
        <p:nvSpPr>
          <p:cNvPr id="17" name="Rectangle 16"/>
          <p:cNvSpPr/>
          <p:nvPr/>
        </p:nvSpPr>
        <p:spPr>
          <a:xfrm>
            <a:off x="3733800" y="2209800"/>
            <a:ext cx="12192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dirty="0"/>
              <a:t>A project planning tool that that  decomposes or subdivides and organizes the project’s scope into a deliverable-orientated hierarchy.</a:t>
            </a:r>
          </a:p>
          <a:p>
            <a:pPr>
              <a:defRPr/>
            </a:pPr>
            <a:endParaRPr lang="en-US" sz="1200" dirty="0"/>
          </a:p>
          <a:p>
            <a:pPr>
              <a:defRPr/>
            </a:pPr>
            <a:endParaRPr lang="en-US" sz="1200" dirty="0"/>
          </a:p>
        </p:txBody>
      </p:sp>
      <p:sp>
        <p:nvSpPr>
          <p:cNvPr id="18" name="Rectangle 17"/>
          <p:cNvSpPr/>
          <p:nvPr/>
        </p:nvSpPr>
        <p:spPr>
          <a:xfrm>
            <a:off x="5562600" y="2209800"/>
            <a:ext cx="12192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dirty="0"/>
              <a:t>A formalized acceptance from the appropriate stakeholders that the defined project scope is complete </a:t>
            </a:r>
          </a:p>
          <a:p>
            <a:pPr>
              <a:defRPr/>
            </a:pPr>
            <a:endParaRPr lang="en-US" sz="1200" dirty="0"/>
          </a:p>
          <a:p>
            <a:pPr>
              <a:defRPr/>
            </a:pPr>
            <a:endParaRPr lang="en-US" sz="1200" dirty="0"/>
          </a:p>
          <a:p>
            <a:pPr>
              <a:defRPr/>
            </a:pPr>
            <a:endParaRPr lang="en-US" sz="1200" dirty="0"/>
          </a:p>
          <a:p>
            <a:pPr>
              <a:defRPr/>
            </a:pPr>
            <a:endParaRPr lang="en-US" sz="1200" dirty="0"/>
          </a:p>
          <a:p>
            <a:pPr>
              <a:defRPr/>
            </a:pPr>
            <a:endParaRPr lang="en-US" sz="1200" dirty="0"/>
          </a:p>
          <a:p>
            <a:pPr>
              <a:defRPr/>
            </a:pPr>
            <a:endParaRPr lang="en-US" sz="1200" dirty="0"/>
          </a:p>
        </p:txBody>
      </p:sp>
      <p:sp>
        <p:nvSpPr>
          <p:cNvPr id="19" name="Rectangle 18"/>
          <p:cNvSpPr/>
          <p:nvPr/>
        </p:nvSpPr>
        <p:spPr>
          <a:xfrm>
            <a:off x="7391400" y="2209800"/>
            <a:ext cx="12192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dirty="0"/>
              <a:t>A defined process for managing changes to project and product scope and the impact of those changes to the project’s schedule and budget.</a:t>
            </a:r>
          </a:p>
          <a:p>
            <a:pPr>
              <a:defRPr/>
            </a:pPr>
            <a:endParaRPr lang="en-US" sz="1200" dirty="0"/>
          </a:p>
        </p:txBody>
      </p:sp>
      <p:sp>
        <p:nvSpPr>
          <p:cNvPr id="20" name="Flowchart: Document 19"/>
          <p:cNvSpPr/>
          <p:nvPr/>
        </p:nvSpPr>
        <p:spPr>
          <a:xfrm>
            <a:off x="152400" y="5486400"/>
            <a:ext cx="1219200" cy="1066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Scope</a:t>
            </a:r>
          </a:p>
          <a:p>
            <a:pPr algn="ctr">
              <a:defRPr/>
            </a:pPr>
            <a:r>
              <a:rPr lang="en-US" sz="1400" dirty="0"/>
              <a:t>Management</a:t>
            </a:r>
          </a:p>
          <a:p>
            <a:pPr algn="ctr">
              <a:defRPr/>
            </a:pPr>
            <a:r>
              <a:rPr lang="en-US" sz="1400" dirty="0"/>
              <a:t>Plan</a:t>
            </a:r>
          </a:p>
        </p:txBody>
      </p:sp>
      <p:sp>
        <p:nvSpPr>
          <p:cNvPr id="21" name="Flowchart: Document 20"/>
          <p:cNvSpPr/>
          <p:nvPr/>
        </p:nvSpPr>
        <p:spPr>
          <a:xfrm>
            <a:off x="1905000" y="5486400"/>
            <a:ext cx="1219200" cy="1066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Detailed</a:t>
            </a:r>
          </a:p>
          <a:p>
            <a:pPr algn="ctr">
              <a:defRPr/>
            </a:pPr>
            <a:r>
              <a:rPr lang="en-US" sz="1400" dirty="0"/>
              <a:t>Project</a:t>
            </a:r>
          </a:p>
          <a:p>
            <a:pPr algn="ctr">
              <a:defRPr/>
            </a:pPr>
            <a:r>
              <a:rPr lang="en-US" sz="1400" dirty="0"/>
              <a:t>Scope</a:t>
            </a:r>
          </a:p>
        </p:txBody>
      </p:sp>
      <p:sp>
        <p:nvSpPr>
          <p:cNvPr id="22" name="Flowchart: Document 21"/>
          <p:cNvSpPr/>
          <p:nvPr/>
        </p:nvSpPr>
        <p:spPr>
          <a:xfrm>
            <a:off x="3733800" y="5486400"/>
            <a:ext cx="1219200" cy="1066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Work</a:t>
            </a:r>
          </a:p>
          <a:p>
            <a:pPr algn="ctr">
              <a:defRPr/>
            </a:pPr>
            <a:r>
              <a:rPr lang="en-US" sz="1400" dirty="0"/>
              <a:t>Breakdown</a:t>
            </a:r>
          </a:p>
          <a:p>
            <a:pPr algn="ctr">
              <a:defRPr/>
            </a:pPr>
            <a:r>
              <a:rPr lang="en-US" sz="1400" dirty="0"/>
              <a:t>Structure</a:t>
            </a:r>
          </a:p>
        </p:txBody>
      </p:sp>
      <p:sp>
        <p:nvSpPr>
          <p:cNvPr id="23" name="Flowchart: Document 22"/>
          <p:cNvSpPr/>
          <p:nvPr/>
        </p:nvSpPr>
        <p:spPr>
          <a:xfrm>
            <a:off x="5562600" y="5486400"/>
            <a:ext cx="1219200" cy="1066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Scope</a:t>
            </a:r>
          </a:p>
          <a:p>
            <a:pPr algn="ctr">
              <a:defRPr/>
            </a:pPr>
            <a:r>
              <a:rPr lang="en-US" sz="1400" dirty="0"/>
              <a:t>Verification</a:t>
            </a:r>
          </a:p>
          <a:p>
            <a:pPr algn="ctr">
              <a:defRPr/>
            </a:pPr>
            <a:r>
              <a:rPr lang="en-US" sz="1400" dirty="0"/>
              <a:t>Checklist</a:t>
            </a:r>
          </a:p>
        </p:txBody>
      </p:sp>
      <p:sp>
        <p:nvSpPr>
          <p:cNvPr id="24" name="Flowchart: Document 23"/>
          <p:cNvSpPr/>
          <p:nvPr/>
        </p:nvSpPr>
        <p:spPr>
          <a:xfrm>
            <a:off x="7391400" y="5486400"/>
            <a:ext cx="1219200" cy="1066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Scope</a:t>
            </a:r>
          </a:p>
          <a:p>
            <a:pPr algn="ctr">
              <a:defRPr/>
            </a:pPr>
            <a:r>
              <a:rPr lang="en-US" sz="1400" dirty="0"/>
              <a:t>Change Control</a:t>
            </a:r>
          </a:p>
          <a:p>
            <a:pPr algn="ctr">
              <a:defRPr/>
            </a:pPr>
            <a:r>
              <a:rPr lang="en-US" sz="1400" dirty="0"/>
              <a:t>Process</a:t>
            </a:r>
          </a:p>
        </p:txBody>
      </p:sp>
      <p:sp>
        <p:nvSpPr>
          <p:cNvPr id="30" name="Down Arrow 29"/>
          <p:cNvSpPr/>
          <p:nvPr/>
        </p:nvSpPr>
        <p:spPr>
          <a:xfrm>
            <a:off x="685800" y="4800600"/>
            <a:ext cx="2286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Down Arrow 30"/>
          <p:cNvSpPr/>
          <p:nvPr/>
        </p:nvSpPr>
        <p:spPr>
          <a:xfrm>
            <a:off x="2362200" y="4800600"/>
            <a:ext cx="2286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Down Arrow 31"/>
          <p:cNvSpPr/>
          <p:nvPr/>
        </p:nvSpPr>
        <p:spPr>
          <a:xfrm>
            <a:off x="4114800" y="4800600"/>
            <a:ext cx="2286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Down Arrow 32"/>
          <p:cNvSpPr/>
          <p:nvPr/>
        </p:nvSpPr>
        <p:spPr>
          <a:xfrm>
            <a:off x="6019800" y="4800600"/>
            <a:ext cx="2286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Down Arrow 33"/>
          <p:cNvSpPr/>
          <p:nvPr/>
        </p:nvSpPr>
        <p:spPr>
          <a:xfrm>
            <a:off x="7924800" y="4800600"/>
            <a:ext cx="2286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Pentagon 34"/>
          <p:cNvSpPr/>
          <p:nvPr/>
        </p:nvSpPr>
        <p:spPr>
          <a:xfrm rot="5400000">
            <a:off x="381000" y="1524000"/>
            <a:ext cx="8382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6" name="Pentagon 35"/>
          <p:cNvSpPr/>
          <p:nvPr/>
        </p:nvSpPr>
        <p:spPr>
          <a:xfrm rot="5400000">
            <a:off x="2057400" y="1524000"/>
            <a:ext cx="8382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Pentagon 36"/>
          <p:cNvSpPr/>
          <p:nvPr/>
        </p:nvSpPr>
        <p:spPr>
          <a:xfrm rot="5400000">
            <a:off x="3886200" y="1524000"/>
            <a:ext cx="8382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Pentagon 37"/>
          <p:cNvSpPr/>
          <p:nvPr/>
        </p:nvSpPr>
        <p:spPr>
          <a:xfrm rot="5400000">
            <a:off x="5791200" y="1524000"/>
            <a:ext cx="8382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Pentagon 38"/>
          <p:cNvSpPr/>
          <p:nvPr/>
        </p:nvSpPr>
        <p:spPr>
          <a:xfrm rot="5400000">
            <a:off x="7543800" y="1524000"/>
            <a:ext cx="8382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59" name="TextBox 26"/>
          <p:cNvSpPr txBox="1">
            <a:spLocks noChangeArrowheads="1"/>
          </p:cNvSpPr>
          <p:nvPr/>
        </p:nvSpPr>
        <p:spPr bwMode="auto">
          <a:xfrm>
            <a:off x="3048000" y="0"/>
            <a:ext cx="2774950" cy="369888"/>
          </a:xfrm>
          <a:prstGeom prst="rect">
            <a:avLst/>
          </a:prstGeom>
          <a:noFill/>
          <a:ln w="9525">
            <a:noFill/>
            <a:miter lim="800000"/>
            <a:headEnd/>
            <a:tailEnd/>
          </a:ln>
        </p:spPr>
        <p:txBody>
          <a:bodyPr wrap="none">
            <a:spAutoFit/>
          </a:bodyPr>
          <a:lstStyle/>
          <a:p>
            <a:r>
              <a:rPr lang="en-US"/>
              <a:t>Scope Management Plan</a:t>
            </a:r>
          </a:p>
        </p:txBody>
      </p:sp>
      <p:sp>
        <p:nvSpPr>
          <p:cNvPr id="28" name="Slide Number Placeholder 27"/>
          <p:cNvSpPr>
            <a:spLocks noGrp="1"/>
          </p:cNvSpPr>
          <p:nvPr>
            <p:ph type="sldNum" sz="quarter" idx="12"/>
          </p:nvPr>
        </p:nvSpPr>
        <p:spPr/>
        <p:txBody>
          <a:bodyPr/>
          <a:lstStyle/>
          <a:p>
            <a:pPr>
              <a:defRPr/>
            </a:pPr>
            <a:fld id="{0CDA5513-FC50-406E-B5D0-32F11DB4BA17}" type="slidenum">
              <a:rPr lang="en-US" smtClean="0"/>
              <a:pPr>
                <a:defRPr/>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Scope Planning</a:t>
            </a:r>
          </a:p>
        </p:txBody>
      </p:sp>
      <p:sp>
        <p:nvSpPr>
          <p:cNvPr id="19459" name="Content Placeholder 2"/>
          <p:cNvSpPr>
            <a:spLocks noGrp="1"/>
          </p:cNvSpPr>
          <p:nvPr>
            <p:ph sz="quarter" idx="1"/>
          </p:nvPr>
        </p:nvSpPr>
        <p:spPr>
          <a:xfrm>
            <a:off x="228600" y="1143000"/>
            <a:ext cx="8686800" cy="5013325"/>
          </a:xfrm>
        </p:spPr>
        <p:txBody>
          <a:bodyPr/>
          <a:lstStyle/>
          <a:p>
            <a:pPr eaLnBrk="1" hangingPunct="1"/>
            <a:r>
              <a:rPr lang="en-US" sz="2200" dirty="0" smtClean="0"/>
              <a:t>Initiating process to begin defining and documenting the project work (i.e., deliverables) needed to achieve the project’s MOV</a:t>
            </a:r>
          </a:p>
          <a:p>
            <a:pPr lvl="1" eaLnBrk="1" hangingPunct="1"/>
            <a:r>
              <a:rPr lang="en-US" sz="2200" dirty="0" smtClean="0"/>
              <a:t>Extra work that will not help the project achieve it’s MOV will only needlessly increase the project’s schedule and budget</a:t>
            </a:r>
          </a:p>
          <a:p>
            <a:pPr eaLnBrk="1" hangingPunct="1"/>
            <a:r>
              <a:rPr lang="en-US" sz="2200" dirty="0" smtClean="0"/>
              <a:t>This process begins at a high level and will become more detailed as the project progresses and more information becomes available</a:t>
            </a:r>
          </a:p>
          <a:p>
            <a:pPr eaLnBrk="1" hangingPunct="1"/>
            <a:r>
              <a:rPr lang="en-US" sz="2200" dirty="0" smtClean="0"/>
              <a:t>Attempts to answer the question:  What is and what is not to be delivered by this project?</a:t>
            </a:r>
          </a:p>
          <a:p>
            <a:pPr lvl="1" eaLnBrk="1" hangingPunct="1"/>
            <a:r>
              <a:rPr lang="en-US" sz="2200" dirty="0" smtClean="0"/>
              <a:t>Need to know what work is to be done in order to estimate time and cost</a:t>
            </a:r>
          </a:p>
          <a:p>
            <a:pPr lvl="1" eaLnBrk="1" hangingPunct="1"/>
            <a:r>
              <a:rPr lang="en-US" sz="2200" dirty="0" smtClean="0"/>
              <a:t>Makes the project sponsor’s needs and expectations explicit</a:t>
            </a:r>
          </a:p>
          <a:p>
            <a:pPr eaLnBrk="1" hangingPunct="1"/>
            <a:r>
              <a:rPr lang="en-US" sz="2200" dirty="0" smtClean="0"/>
              <a:t>Tools:</a:t>
            </a:r>
          </a:p>
          <a:p>
            <a:pPr lvl="1" eaLnBrk="1" hangingPunct="1"/>
            <a:r>
              <a:rPr lang="en-US" sz="2200" dirty="0" smtClean="0"/>
              <a:t>Scope Boundary</a:t>
            </a:r>
          </a:p>
          <a:p>
            <a:pPr lvl="1" eaLnBrk="1" hangingPunct="1"/>
            <a:r>
              <a:rPr lang="en-US" sz="2200" dirty="0" smtClean="0"/>
              <a:t>Scope Statement</a:t>
            </a:r>
          </a:p>
          <a:p>
            <a:pPr lvl="1" eaLnBrk="1" hangingPunct="1"/>
            <a:endParaRPr lang="en-US" sz="2000" dirty="0" smtClean="0"/>
          </a:p>
        </p:txBody>
      </p:sp>
      <p:sp>
        <p:nvSpPr>
          <p:cNvPr id="4" name="Slide Number Placeholder 3"/>
          <p:cNvSpPr>
            <a:spLocks noGrp="1"/>
          </p:cNvSpPr>
          <p:nvPr>
            <p:ph type="sldNum" sz="quarter" idx="12"/>
          </p:nvPr>
        </p:nvSpPr>
        <p:spPr/>
        <p:txBody>
          <a:bodyPr/>
          <a:lstStyle/>
          <a:p>
            <a:pPr>
              <a:defRPr/>
            </a:pPr>
            <a:fld id="{241E3E38-1896-47EA-98CE-F95FA8C4A3D0}"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SCOPE Boundary"/>
          <p:cNvPicPr>
            <a:picLocks noChangeAspect="1" noChangeArrowheads="1"/>
          </p:cNvPicPr>
          <p:nvPr/>
        </p:nvPicPr>
        <p:blipFill>
          <a:blip r:embed="rId2" cstate="print"/>
          <a:srcRect/>
          <a:stretch>
            <a:fillRect/>
          </a:stretch>
        </p:blipFill>
        <p:spPr bwMode="auto">
          <a:xfrm>
            <a:off x="1066800" y="1371600"/>
            <a:ext cx="6604000" cy="4953000"/>
          </a:xfrm>
          <a:prstGeom prst="rect">
            <a:avLst/>
          </a:prstGeom>
          <a:noFill/>
          <a:ln w="9525">
            <a:noFill/>
            <a:miter lim="800000"/>
            <a:headEnd/>
            <a:tailEnd/>
          </a:ln>
        </p:spPr>
      </p:pic>
      <p:sp>
        <p:nvSpPr>
          <p:cNvPr id="20483" name="Rectangle 4"/>
          <p:cNvSpPr>
            <a:spLocks noChangeArrowheads="1"/>
          </p:cNvSpPr>
          <p:nvPr/>
        </p:nvSpPr>
        <p:spPr bwMode="auto">
          <a:xfrm>
            <a:off x="914400" y="1371600"/>
            <a:ext cx="7315200" cy="4724400"/>
          </a:xfrm>
          <a:prstGeom prst="rect">
            <a:avLst/>
          </a:prstGeom>
          <a:noFill/>
          <a:ln w="9525" algn="ctr">
            <a:solidFill>
              <a:schemeClr val="tx1"/>
            </a:solidFill>
            <a:miter lim="800000"/>
            <a:headEnd/>
            <a:tailEnd/>
          </a:ln>
        </p:spPr>
        <p:txBody>
          <a:bodyPr wrap="none" anchor="ctr"/>
          <a:lstStyle/>
          <a:p>
            <a:endParaRPr lang="en-US"/>
          </a:p>
        </p:txBody>
      </p:sp>
      <p:sp>
        <p:nvSpPr>
          <p:cNvPr id="20484" name="Title 3"/>
          <p:cNvSpPr>
            <a:spLocks noGrp="1"/>
          </p:cNvSpPr>
          <p:nvPr>
            <p:ph type="title"/>
          </p:nvPr>
        </p:nvSpPr>
        <p:spPr/>
        <p:txBody>
          <a:bodyPr/>
          <a:lstStyle/>
          <a:p>
            <a:pPr eaLnBrk="1" hangingPunct="1"/>
            <a:r>
              <a:rPr lang="en-US" smtClean="0"/>
              <a:t>Scope Boundary</a:t>
            </a:r>
          </a:p>
        </p:txBody>
      </p:sp>
      <p:sp>
        <p:nvSpPr>
          <p:cNvPr id="5" name="Slide Number Placeholder 4"/>
          <p:cNvSpPr>
            <a:spLocks noGrp="1"/>
          </p:cNvSpPr>
          <p:nvPr>
            <p:ph type="sldNum" sz="quarter" idx="12"/>
          </p:nvPr>
        </p:nvSpPr>
        <p:spPr/>
        <p:txBody>
          <a:bodyPr/>
          <a:lstStyle/>
          <a:p>
            <a:pPr>
              <a:defRPr/>
            </a:pPr>
            <a:fld id="{5F244ACD-77F5-45AE-AE00-BF0A5553CDD0}" type="slidenum">
              <a:rPr lang="en-US" smtClean="0"/>
              <a:pPr>
                <a:defRPr/>
              </a:pPr>
              <a:t>9</a:t>
            </a:fld>
            <a:endParaRPr lang="en-US"/>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882</TotalTime>
  <Words>1540</Words>
  <Application>Microsoft Office PowerPoint</Application>
  <PresentationFormat>On-screen Show (4:3)</PresentationFormat>
  <Paragraphs>225</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Origin</vt:lpstr>
      <vt:lpstr>Information Technology Project Management – Third Edition</vt:lpstr>
      <vt:lpstr>Defining and Managing Project Scope</vt:lpstr>
      <vt:lpstr>Slide 3</vt:lpstr>
      <vt:lpstr>Scope Management Processes</vt:lpstr>
      <vt:lpstr>Scope Management Processes</vt:lpstr>
      <vt:lpstr>Scope Management Plan</vt:lpstr>
      <vt:lpstr>Slide 7</vt:lpstr>
      <vt:lpstr>Scope Planning</vt:lpstr>
      <vt:lpstr>Scope Boundary</vt:lpstr>
      <vt:lpstr>Scope Statement</vt:lpstr>
      <vt:lpstr>Out of Scope</vt:lpstr>
      <vt:lpstr>Project Scope Definition</vt:lpstr>
      <vt:lpstr>Scope</vt:lpstr>
      <vt:lpstr>Slide 14</vt:lpstr>
      <vt:lpstr>Slide 15</vt:lpstr>
      <vt:lpstr>Scope</vt:lpstr>
      <vt:lpstr>Slide 17</vt:lpstr>
      <vt:lpstr>Scope</vt:lpstr>
      <vt:lpstr>Slide 19</vt:lpstr>
      <vt:lpstr>Project Scope Verification</vt:lpstr>
      <vt:lpstr>Scope Change Control</vt:lpstr>
      <vt:lpstr>Slide 22</vt:lpstr>
      <vt:lpstr>Slide 23</vt:lpstr>
      <vt:lpstr>Benefits of Scope Control</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Project Management – Third Edition</dc:title>
  <dc:creator>JM</dc:creator>
  <cp:lastModifiedBy>Authorized User</cp:lastModifiedBy>
  <cp:revision>23</cp:revision>
  <dcterms:created xsi:type="dcterms:W3CDTF">2008-11-08T14:02:49Z</dcterms:created>
  <dcterms:modified xsi:type="dcterms:W3CDTF">2012-03-01T23:22:38Z</dcterms:modified>
</cp:coreProperties>
</file>