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73" r:id="rId7"/>
    <p:sldId id="282" r:id="rId8"/>
    <p:sldId id="257" r:id="rId9"/>
    <p:sldId id="276" r:id="rId10"/>
    <p:sldId id="277" r:id="rId11"/>
    <p:sldId id="278" r:id="rId12"/>
    <p:sldId id="281" r:id="rId13"/>
    <p:sldId id="279" r:id="rId14"/>
    <p:sldId id="280" r:id="rId15"/>
    <p:sldId id="270" r:id="rId16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0041" tIns="45020" rIns="90041" bIns="450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0041" tIns="45020" rIns="90041" bIns="450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015BBA-2950-4695-BBA2-449C6E5F2071}" type="datetimeFigureOut">
              <a:rPr lang="en-US"/>
              <a:pPr>
                <a:defRPr/>
              </a:pPr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0041" tIns="45020" rIns="90041" bIns="450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wrap="square" lIns="90041" tIns="45020" rIns="90041" bIns="450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B9BA959-2AD1-4D1C-A9D5-CE72B1C81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80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751" tIns="45876" rIns="91751" bIns="458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751" tIns="45876" rIns="91751" bIns="458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ECC4E1-F6C2-4186-8DE0-11BEEB247CE8}" type="datetimeFigureOut">
              <a:rPr lang="en-US"/>
              <a:pPr>
                <a:defRPr/>
              </a:pPr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688975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1" tIns="45876" rIns="91751" bIns="4587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0388"/>
            <a:ext cx="5486400" cy="4138612"/>
          </a:xfrm>
          <a:prstGeom prst="rect">
            <a:avLst/>
          </a:prstGeom>
        </p:spPr>
        <p:txBody>
          <a:bodyPr vert="horz" lIns="91751" tIns="45876" rIns="91751" bIns="4587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751" tIns="45876" rIns="91751" bIns="458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wrap="square" lIns="91751" tIns="45876" rIns="91751" bIns="4587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25B880-F9D1-45DC-81CE-5002F1592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5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B880-F9D1-45DC-81CE-5002F159299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81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Scrolling through and interpreting specific VA payment type from the VBA website can</a:t>
            </a:r>
            <a:r>
              <a:rPr lang="en-US" baseline="0" dirty="0"/>
              <a:t> be cumbersome and confusing.   We have created a quick reference table to assist field staff.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B880-F9D1-45DC-81CE-5002F159299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7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12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1851025"/>
            <a:ext cx="4637087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7772400" cy="12192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0F880-1BD9-4D88-801F-2FA12AE338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76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686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066800"/>
            <a:ext cx="8686800" cy="36607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367338"/>
            <a:ext cx="8686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CC2164-9DE2-489D-A4AE-6FE3E64E3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1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47D318-97CD-48EE-A025-5784E0F3C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2BC95B-EB75-4A98-8133-04352013C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83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1"/>
            <a:ext cx="4038600" cy="373380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1"/>
            <a:ext cx="4038600" cy="373380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AC29E2-A468-4121-8195-7769AB3168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30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4040188" cy="3048001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36220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48001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E3CF75-F288-4307-8F35-2AA612EB6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49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E67168-B41B-4FA1-80BE-7134A95DA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1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FE602D-70F8-4D7E-8AD2-4CFF1B26A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7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AFB87A-A7BA-4DD1-AF99-D0E3817F7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686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066800"/>
            <a:ext cx="8686800" cy="36607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367338"/>
            <a:ext cx="8686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AC8FD4-9023-491C-85BF-4517C0B04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>
            <a:off x="0" y="5867400"/>
            <a:ext cx="9144000" cy="9906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D8D8D"/>
                </a:solidFill>
                <a:latin typeface="Lucida Sans Unicode" panose="020B0602030504020204" pitchFamily="34" charset="0"/>
              </a:defRPr>
            </a:lvl1pPr>
          </a:lstStyle>
          <a:p>
            <a:fld id="{F70FC4A1-3435-49A6-8C0B-1492754D4A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31" name="Picture 1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469063"/>
            <a:ext cx="27432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12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304800"/>
            <a:ext cx="1985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 spc="-5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5406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5406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5406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5406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alibri" panose="020F0502020204030204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alibri" panose="020F0502020204030204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nefits.va.gov/COMPENSATION/rates-index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efits.va.gov/pension/current_rates_veteran_pen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nefits.va.gov/pension/current_rates_survivor_pen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tim.dahlin@hca.wa.gov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f.hhs.gov/par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8229600" cy="1676400"/>
          </a:xfrm>
        </p:spPr>
        <p:txBody>
          <a:bodyPr anchor="b"/>
          <a:lstStyle/>
          <a:p>
            <a:pPr algn="l" eaLnBrk="1" hangingPunct="1">
              <a:spcBef>
                <a:spcPct val="0"/>
              </a:spcBef>
            </a:pPr>
            <a:r>
              <a:rPr lang="en-US" altLang="en-US" sz="2400" dirty="0"/>
              <a:t>Tim Dahlin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en-US" sz="2400" dirty="0"/>
              <a:t>Program Manager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en-US" sz="2400" dirty="0"/>
              <a:t>Medicaid Program Integrity Office</a:t>
            </a:r>
          </a:p>
          <a:p>
            <a:pPr algn="l" eaLnBrk="1" hangingPunct="1">
              <a:spcBef>
                <a:spcPct val="0"/>
              </a:spcBef>
            </a:pPr>
            <a:endParaRPr lang="en-US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2296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200" dirty="0"/>
              <a:t>VA File 101 &amp; Veterans 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10</a:t>
            </a:fld>
            <a:endParaRPr lang="en-US" altLang="en-US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067800" cy="5181600"/>
          </a:xfrm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b="1" dirty="0">
                <a:solidFill>
                  <a:schemeClr val="tx1"/>
                </a:solidFill>
              </a:rPr>
              <a:t>Compensation</a:t>
            </a:r>
            <a:r>
              <a:rPr lang="en-US" altLang="en-US" sz="3200" dirty="0">
                <a:solidFill>
                  <a:schemeClr val="tx1"/>
                </a:solidFill>
              </a:rPr>
              <a:t>: no income test; pays the exact rate  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</a:rPr>
              <a:t>Veterans (regular), Special Monthly (SMC), Dependency &amp; Indemnity (DIC), Parents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</a:rPr>
              <a:t>Veterans may receive regular compensation with SMC (SMC-K)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200" u="sng" dirty="0">
                <a:solidFill>
                  <a:schemeClr val="tx1"/>
                </a:solidFill>
              </a:rPr>
              <a:t>Aid &amp; Attendance </a:t>
            </a:r>
            <a:r>
              <a:rPr lang="en-US" altLang="en-US" sz="3200" dirty="0">
                <a:solidFill>
                  <a:schemeClr val="tx1"/>
                </a:solidFill>
              </a:rPr>
              <a:t>add-on for DIC (Spouse A&amp;A for compensation).   Specific rates each benefit type.  Typically not countable as income.   Improper denials?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hlinkClick r:id="rId2"/>
              </a:rPr>
              <a:t>https://www.benefits.va.gov/COMPENSATION/rates-index.asp</a:t>
            </a:r>
            <a:r>
              <a:rPr lang="en-US" altLang="en-US" sz="3200" dirty="0">
                <a:solidFill>
                  <a:schemeClr val="tx1"/>
                </a:solidFill>
              </a:rPr>
              <a:t> - VA Compensation Rates Website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Interpreting VA Payments</a:t>
            </a:r>
          </a:p>
        </p:txBody>
      </p:sp>
    </p:spTree>
    <p:extLst>
      <p:ext uri="{BB962C8B-B14F-4D97-AF65-F5344CB8AC3E}">
        <p14:creationId xmlns:p14="http://schemas.microsoft.com/office/powerpoint/2010/main" val="423236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11</a:t>
            </a:fld>
            <a:endParaRPr lang="en-US" altLang="en-US" dirty="0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b="1" dirty="0">
                <a:solidFill>
                  <a:schemeClr val="tx1"/>
                </a:solidFill>
              </a:rPr>
              <a:t>Pension</a:t>
            </a:r>
            <a:r>
              <a:rPr lang="en-US" altLang="en-US" sz="3200" dirty="0">
                <a:solidFill>
                  <a:schemeClr val="tx1"/>
                </a:solidFill>
              </a:rPr>
              <a:t>:  needs-based, rates listed are maximum and </a:t>
            </a:r>
            <a:r>
              <a:rPr lang="en-US" altLang="en-US" sz="3200" u="sng" dirty="0">
                <a:solidFill>
                  <a:schemeClr val="tx1"/>
                </a:solidFill>
              </a:rPr>
              <a:t>annualized</a:t>
            </a:r>
            <a:r>
              <a:rPr lang="en-US" altLang="en-US" sz="3200" dirty="0">
                <a:solidFill>
                  <a:schemeClr val="tx1"/>
                </a:solidFill>
              </a:rPr>
              <a:t>.   Paid in Whole Dollar.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Veterans Pension:  </a:t>
            </a:r>
            <a:r>
              <a:rPr lang="en-US" altLang="en-US" sz="3000" dirty="0">
                <a:solidFill>
                  <a:schemeClr val="tx1"/>
                </a:solidFill>
                <a:hlinkClick r:id="rId3"/>
              </a:rPr>
              <a:t>Veterans Pension Rate Table – Effective 12/1/19 - Pension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Survivors Pension:  </a:t>
            </a:r>
            <a:r>
              <a:rPr lang="fr-FR" altLang="en-US" sz="3000" dirty="0" err="1">
                <a:solidFill>
                  <a:schemeClr val="tx1"/>
                </a:solidFill>
                <a:hlinkClick r:id="rId4"/>
              </a:rPr>
              <a:t>Survivors</a:t>
            </a:r>
            <a:r>
              <a:rPr lang="fr-FR" altLang="en-US" sz="3000" dirty="0">
                <a:solidFill>
                  <a:schemeClr val="tx1"/>
                </a:solidFill>
                <a:hlinkClick r:id="rId4"/>
              </a:rPr>
              <a:t> Pension Rate Tables - Effective 12/1/19 - Pension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Aid &amp; Attendance (A&amp;A) add-on.   Specific rates each pension type.  Typically not countable as income.   For some, entire award is considered A&amp;A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A&amp;A, Unusual Medical Expense (UME) calculator may be helpful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Interpreting VA Payments II</a:t>
            </a:r>
          </a:p>
        </p:txBody>
      </p:sp>
    </p:spTree>
    <p:extLst>
      <p:ext uri="{BB962C8B-B14F-4D97-AF65-F5344CB8AC3E}">
        <p14:creationId xmlns:p14="http://schemas.microsoft.com/office/powerpoint/2010/main" val="181212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483CD4-6735-441A-8BA9-8FFECE3175D5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12</a:t>
            </a:fld>
            <a:endParaRPr lang="en-US" altLang="en-US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8229600" cy="51212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Tim Dahlin, Program Manager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Medicaid Program Integrity Office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Health Care Authority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0253F"/>
                </a:solidFill>
                <a:hlinkClick r:id="rId2"/>
              </a:rPr>
              <a:t>tim.dahlin@hca.wa.gov</a:t>
            </a:r>
            <a:endParaRPr lang="en-US" altLang="en-US" sz="3200" dirty="0">
              <a:solidFill>
                <a:srgbClr val="10253F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0253F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Tel: 360-725-2077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4A549-58B6-417F-A0A8-3B84DBC9C4BA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2</a:t>
            </a:fld>
            <a:endParaRPr lang="en-US" altLang="en-US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33400" y="1828800"/>
            <a:ext cx="8077200" cy="50292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Records (SSNs) submitted are matched against Veterans Benefit Admin VETSNET Compensation and Pension (C&amp;P) extract</a:t>
            </a:r>
          </a:p>
          <a:p>
            <a:r>
              <a:rPr lang="en-US" sz="3000" dirty="0"/>
              <a:t>VETSNET replaces Benefits Delivery Network (BDN), retains some BDN elements</a:t>
            </a:r>
          </a:p>
          <a:p>
            <a:r>
              <a:rPr lang="en-US" sz="3000" dirty="0"/>
              <a:t>Provides information on client eligibility for VA benefits and confirms if clients are receiving income and/or Third Party Resource payments from Veterans Benefits Admin (VBA)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8382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5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PARIS VA File Background</a:t>
            </a:r>
          </a:p>
        </p:txBody>
      </p:sp>
    </p:spTree>
    <p:extLst>
      <p:ext uri="{BB962C8B-B14F-4D97-AF65-F5344CB8AC3E}">
        <p14:creationId xmlns:p14="http://schemas.microsoft.com/office/powerpoint/2010/main" val="283647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4A549-58B6-417F-A0A8-3B84DBC9C4BA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3</a:t>
            </a:fld>
            <a:endParaRPr lang="en-US" altLang="en-US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33400" y="1676400"/>
            <a:ext cx="8077200" cy="51816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dirty="0"/>
              <a:t>Reduces state expenditures and reimbursements</a:t>
            </a:r>
          </a:p>
          <a:p>
            <a:pPr lvl="0"/>
            <a:r>
              <a:rPr lang="en-US" sz="3200" dirty="0"/>
              <a:t>Facilitates program integrity efforts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Reduce improper payments</a:t>
            </a:r>
          </a:p>
          <a:p>
            <a:pPr lvl="0"/>
            <a:r>
              <a:rPr lang="en-US" sz="3200" dirty="0"/>
              <a:t>Maximizes VA payments and medical benefits to veterans and family members</a:t>
            </a:r>
          </a:p>
          <a:p>
            <a:pPr lvl="0"/>
            <a:r>
              <a:rPr lang="en-US" sz="3200" dirty="0"/>
              <a:t>Improves customer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Outreach efforts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620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5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5406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Benefits of VA File Match</a:t>
            </a:r>
          </a:p>
        </p:txBody>
      </p:sp>
    </p:spTree>
    <p:extLst>
      <p:ext uri="{BB962C8B-B14F-4D97-AF65-F5344CB8AC3E}">
        <p14:creationId xmlns:p14="http://schemas.microsoft.com/office/powerpoint/2010/main" val="6109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D318-97CD-48EE-A025-5784E0F3C3B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33800"/>
          </a:xfrm>
        </p:spPr>
        <p:txBody>
          <a:bodyPr/>
          <a:lstStyle/>
          <a:p>
            <a:r>
              <a:rPr lang="en-US" sz="3200" dirty="0">
                <a:cs typeface="Calibri" panose="020F0502020204030204" pitchFamily="34" charset="0"/>
                <a:hlinkClick r:id="rId3"/>
              </a:rPr>
              <a:t>https://www.acf.hhs.gov/paris</a:t>
            </a:r>
            <a:r>
              <a:rPr lang="en-US" sz="3200" dirty="0">
                <a:cs typeface="Calibri" panose="020F0502020204030204" pitchFamily="34" charset="0"/>
              </a:rPr>
              <a:t>  - PARIS Homepage</a:t>
            </a:r>
          </a:p>
          <a:p>
            <a:r>
              <a:rPr lang="en-US" sz="3200" dirty="0">
                <a:cs typeface="Calibri" panose="020F0502020204030204" pitchFamily="34" charset="0"/>
              </a:rPr>
              <a:t>System Info &gt; </a:t>
            </a:r>
            <a:r>
              <a:rPr lang="en-US" sz="3200" b="1" dirty="0">
                <a:cs typeface="Calibri" panose="020F0502020204030204" pitchFamily="34" charset="0"/>
              </a:rPr>
              <a:t>DMDC Output Record Formats &gt; Veterans (VETSNET) Output Record Format</a:t>
            </a:r>
          </a:p>
          <a:p>
            <a:r>
              <a:rPr lang="en-US" sz="3200" b="1" dirty="0">
                <a:cs typeface="Calibri" panose="020F0502020204030204" pitchFamily="34" charset="0"/>
              </a:rPr>
              <a:t>Extract Layout </a:t>
            </a:r>
            <a:r>
              <a:rPr lang="en-US" sz="3200" dirty="0">
                <a:cs typeface="Calibri" panose="020F0502020204030204" pitchFamily="34" charset="0"/>
              </a:rPr>
              <a:t>lists and defines all fields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- VA File Detail</a:t>
            </a:r>
          </a:p>
        </p:txBody>
      </p:sp>
    </p:spTree>
    <p:extLst>
      <p:ext uri="{BB962C8B-B14F-4D97-AF65-F5344CB8AC3E}">
        <p14:creationId xmlns:p14="http://schemas.microsoft.com/office/powerpoint/2010/main" val="15351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5</a:t>
            </a:fld>
            <a:endParaRPr lang="en-US" altLang="en-US" dirty="0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VA File Number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May be veteran SSN or other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Veteran SSN – Beneficiary SSN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Payee Type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00 = veteran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10 = spouse 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11-29 = child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Key Data Elements 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6</a:t>
            </a:fld>
            <a:endParaRPr lang="en-US" altLang="en-US" dirty="0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86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Award Type (general)</a:t>
            </a:r>
          </a:p>
          <a:p>
            <a:pPr lvl="1" eaLnBrk="1" hangingPunct="1">
              <a:lnSpc>
                <a:spcPts val="18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CP</a:t>
            </a:r>
            <a:r>
              <a:rPr lang="en-US" altLang="en-US" sz="2800" b="1" u="sng" dirty="0">
                <a:solidFill>
                  <a:schemeClr val="tx1"/>
                </a:solidFill>
              </a:rPr>
              <a:t>L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= compensation &amp; pension </a:t>
            </a:r>
            <a:r>
              <a:rPr lang="en-US" altLang="en-US" sz="2800" b="1" dirty="0">
                <a:solidFill>
                  <a:schemeClr val="tx1"/>
                </a:solidFill>
              </a:rPr>
              <a:t>L</a:t>
            </a:r>
            <a:r>
              <a:rPr lang="en-US" altLang="en-US" sz="2800" dirty="0">
                <a:solidFill>
                  <a:schemeClr val="tx1"/>
                </a:solidFill>
              </a:rPr>
              <a:t>ive (veteran)</a:t>
            </a:r>
          </a:p>
          <a:p>
            <a:pPr lvl="1" eaLnBrk="1" hangingPunct="1">
              <a:lnSpc>
                <a:spcPts val="18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CP</a:t>
            </a:r>
            <a:r>
              <a:rPr lang="en-US" altLang="en-US" sz="2800" b="1" u="sng" dirty="0">
                <a:solidFill>
                  <a:schemeClr val="tx1"/>
                </a:solidFill>
              </a:rPr>
              <a:t>DS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= compensation &amp; pension </a:t>
            </a:r>
            <a:r>
              <a:rPr lang="en-US" altLang="en-US" sz="2800" b="1" dirty="0">
                <a:solidFill>
                  <a:schemeClr val="tx1"/>
                </a:solidFill>
              </a:rPr>
              <a:t>D</a:t>
            </a:r>
            <a:r>
              <a:rPr lang="en-US" altLang="en-US" sz="2800" dirty="0">
                <a:solidFill>
                  <a:schemeClr val="tx1"/>
                </a:solidFill>
              </a:rPr>
              <a:t>eath - </a:t>
            </a:r>
            <a:r>
              <a:rPr lang="en-US" altLang="en-US" sz="2800" b="1" dirty="0">
                <a:solidFill>
                  <a:schemeClr val="tx1"/>
                </a:solidFill>
              </a:rPr>
              <a:t>S</a:t>
            </a:r>
            <a:r>
              <a:rPr lang="en-US" altLang="en-US" sz="2800" dirty="0">
                <a:solidFill>
                  <a:schemeClr val="tx1"/>
                </a:solidFill>
              </a:rPr>
              <a:t>pouse</a:t>
            </a:r>
          </a:p>
          <a:p>
            <a:pPr lvl="1" eaLnBrk="1" hangingPunct="1">
              <a:lnSpc>
                <a:spcPts val="18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CP</a:t>
            </a:r>
            <a:r>
              <a:rPr lang="en-US" altLang="en-US" sz="2800" b="1" u="sng" dirty="0">
                <a:solidFill>
                  <a:schemeClr val="tx1"/>
                </a:solidFill>
              </a:rPr>
              <a:t>DC</a:t>
            </a:r>
            <a:r>
              <a:rPr lang="en-US" altLang="en-US" sz="2800" dirty="0">
                <a:solidFill>
                  <a:schemeClr val="tx1"/>
                </a:solidFill>
              </a:rPr>
              <a:t> = compensation &amp; pension </a:t>
            </a:r>
            <a:r>
              <a:rPr lang="en-US" altLang="en-US" sz="2800" b="1" dirty="0">
                <a:solidFill>
                  <a:schemeClr val="tx1"/>
                </a:solidFill>
              </a:rPr>
              <a:t>D</a:t>
            </a:r>
            <a:r>
              <a:rPr lang="en-US" altLang="en-US" sz="2800" dirty="0">
                <a:solidFill>
                  <a:schemeClr val="tx1"/>
                </a:solidFill>
              </a:rPr>
              <a:t>eath - </a:t>
            </a:r>
            <a:r>
              <a:rPr lang="en-US" altLang="en-US" sz="2800" b="1" dirty="0">
                <a:solidFill>
                  <a:schemeClr val="tx1"/>
                </a:solidFill>
              </a:rPr>
              <a:t>C</a:t>
            </a:r>
            <a:r>
              <a:rPr lang="en-US" altLang="en-US" sz="2800" dirty="0">
                <a:solidFill>
                  <a:schemeClr val="tx1"/>
                </a:solidFill>
              </a:rPr>
              <a:t>hild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Award Line Type:  Compensation vs. Pension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Compensation (C) or Pension (IP) : veteran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Death Pension: survivor (IDP)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Dependency &amp; Indemnity Compensation survivor (DIC)      *includes children *     [TPL]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Key Data Elements II</a:t>
            </a:r>
          </a:p>
        </p:txBody>
      </p:sp>
    </p:spTree>
    <p:extLst>
      <p:ext uri="{BB962C8B-B14F-4D97-AF65-F5344CB8AC3E}">
        <p14:creationId xmlns:p14="http://schemas.microsoft.com/office/powerpoint/2010/main" val="8974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7</a:t>
            </a:fld>
            <a:endParaRPr lang="en-US" altLang="en-US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26075"/>
          </a:xfrm>
        </p:spPr>
        <p:txBody>
          <a:bodyPr/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Award Status:  </a:t>
            </a:r>
            <a:r>
              <a:rPr lang="en-US" altLang="en-US" sz="2200" b="1" u="sng" dirty="0">
                <a:solidFill>
                  <a:schemeClr val="tx1"/>
                </a:solidFill>
              </a:rPr>
              <a:t>A</a:t>
            </a:r>
            <a:r>
              <a:rPr lang="en-US" altLang="en-US" sz="2200" dirty="0">
                <a:solidFill>
                  <a:schemeClr val="tx1"/>
                </a:solidFill>
              </a:rPr>
              <a:t>ctive, </a:t>
            </a:r>
            <a:r>
              <a:rPr lang="en-US" altLang="en-US" sz="2200" b="1" u="sng" dirty="0">
                <a:solidFill>
                  <a:schemeClr val="tx1"/>
                </a:solidFill>
              </a:rPr>
              <a:t>S</a:t>
            </a:r>
            <a:r>
              <a:rPr lang="en-US" altLang="en-US" sz="2200" dirty="0">
                <a:solidFill>
                  <a:schemeClr val="tx1"/>
                </a:solidFill>
              </a:rPr>
              <a:t>uspended, </a:t>
            </a:r>
            <a:r>
              <a:rPr lang="en-US" altLang="en-US" sz="2200" b="1" u="sng" dirty="0">
                <a:solidFill>
                  <a:schemeClr val="tx1"/>
                </a:solidFill>
              </a:rPr>
              <a:t>T</a:t>
            </a:r>
            <a:r>
              <a:rPr lang="en-US" altLang="en-US" sz="2200" dirty="0">
                <a:solidFill>
                  <a:schemeClr val="tx1"/>
                </a:solidFill>
              </a:rPr>
              <a:t>erminated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Change Reasons (up to 3); Suspense Reason (e.g., Bad Address)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Veteran </a:t>
            </a:r>
            <a:r>
              <a:rPr lang="en-US" altLang="en-US" sz="2200" b="1" u="sng" dirty="0">
                <a:solidFill>
                  <a:schemeClr val="tx1"/>
                </a:solidFill>
              </a:rPr>
              <a:t>AA</a:t>
            </a:r>
            <a:r>
              <a:rPr lang="en-US" altLang="en-US" sz="2200" dirty="0">
                <a:solidFill>
                  <a:schemeClr val="tx1"/>
                </a:solidFill>
              </a:rPr>
              <a:t> (Aid &amp; Attendance)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</a:rPr>
              <a:t>Actually “Beneficiary AA”; can be survivor claim with A&amp;A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</a:rPr>
              <a:t>Not income, but can be considered Third Party Resource applied to cost of Long Term Care services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Spouse indicator (Y/N)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Child count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Combined Degree:  disability % [TPL, VA nursing coverage]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Key Data Elements III</a:t>
            </a:r>
          </a:p>
        </p:txBody>
      </p:sp>
    </p:spTree>
    <p:extLst>
      <p:ext uri="{BB962C8B-B14F-4D97-AF65-F5344CB8AC3E}">
        <p14:creationId xmlns:p14="http://schemas.microsoft.com/office/powerpoint/2010/main" val="38388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200"/>
              </a:lnSpc>
            </a:pPr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>
                <a:lnSpc>
                  <a:spcPts val="2200"/>
                </a:lnSpc>
              </a:pPr>
              <a:t>8</a:t>
            </a:fld>
            <a:endParaRPr lang="en-US" altLang="en-US" dirty="0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>
              <a:lnSpc>
                <a:spcPts val="22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Entitlement Code (from BDN)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Similar to Award Line / Type, but provides service period</a:t>
            </a:r>
          </a:p>
          <a:p>
            <a:pPr eaLnBrk="1" hangingPunct="1">
              <a:lnSpc>
                <a:spcPts val="22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Gross – Net – Payment amounts</a:t>
            </a:r>
          </a:p>
          <a:p>
            <a:pPr lvl="1" eaLnBrk="1" hangingPunct="1">
              <a:lnSpc>
                <a:spcPts val="22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Apportionments ($ to family):  tied to original claim (Gross=0, but there is a Pay Amount)</a:t>
            </a:r>
          </a:p>
          <a:p>
            <a:pPr eaLnBrk="1" hangingPunct="1">
              <a:lnSpc>
                <a:spcPts val="22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Other Income Sources and Amounts</a:t>
            </a:r>
          </a:p>
          <a:p>
            <a:pPr lvl="1" eaLnBrk="1" hangingPunct="1">
              <a:lnSpc>
                <a:spcPts val="22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</a:rPr>
              <a:t>Annualized;  cross-ref for unreported income?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Receivables, Proceeds: $ owed to VA, $ due from VA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Address; Fiduciary info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Key Data Elements IV</a:t>
            </a:r>
          </a:p>
        </p:txBody>
      </p:sp>
    </p:spTree>
    <p:extLst>
      <p:ext uri="{BB962C8B-B14F-4D97-AF65-F5344CB8AC3E}">
        <p14:creationId xmlns:p14="http://schemas.microsoft.com/office/powerpoint/2010/main" val="84482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33D3E7-4393-45F8-AA3A-16A7CEC56B7D}" type="slidenum">
              <a:rPr lang="en-US" altLang="en-US">
                <a:solidFill>
                  <a:srgbClr val="8D8D8D"/>
                </a:solidFill>
                <a:latin typeface="Lucida Sans Unicode" panose="020B0602030504020204" pitchFamily="34" charset="0"/>
              </a:rPr>
              <a:pPr eaLnBrk="1" hangingPunct="1"/>
              <a:t>9</a:t>
            </a:fld>
            <a:endParaRPr lang="en-US" altLang="en-US">
              <a:solidFill>
                <a:srgbClr val="8D8D8D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539875"/>
            <a:ext cx="9067800" cy="5318125"/>
          </a:xfrm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Last Paid Date is provided, but not First Paid Date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Can be difficult to ascertain when benefit began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Effective Date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Payment begins month after Eff Date (in theory)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In reality, new awards typically delayed several months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en-US" sz="3200" dirty="0">
                <a:solidFill>
                  <a:schemeClr val="tx1"/>
                </a:solidFill>
              </a:rPr>
              <a:t>Gross/Net/Pay Amount data in whole dollars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Compensation paid to the cent now</a:t>
            </a:r>
          </a:p>
          <a:p>
            <a:pPr lvl="1" eaLnBrk="1" hangingPunct="1">
              <a:lnSpc>
                <a:spcPts val="2400"/>
              </a:lnSpc>
              <a:spcBef>
                <a:spcPct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chemeClr val="tx1"/>
                </a:solidFill>
              </a:rPr>
              <a:t>Pensions paid in whole dollars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7857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ealth Care Authority">
      <a:dk1>
        <a:srgbClr val="262626"/>
      </a:dk1>
      <a:lt1>
        <a:sysClr val="window" lastClr="FFFFFF"/>
      </a:lt1>
      <a:dk2>
        <a:srgbClr val="1B3668"/>
      </a:dk2>
      <a:lt2>
        <a:srgbClr val="EEECE1"/>
      </a:lt2>
      <a:accent1>
        <a:srgbClr val="1C639F"/>
      </a:accent1>
      <a:accent2>
        <a:srgbClr val="8CC640"/>
      </a:accent2>
      <a:accent3>
        <a:srgbClr val="FDE17D"/>
      </a:accent3>
      <a:accent4>
        <a:srgbClr val="CFA052"/>
      </a:accent4>
      <a:accent5>
        <a:srgbClr val="F2682A"/>
      </a:accent5>
      <a:accent6>
        <a:srgbClr val="644C78"/>
      </a:accent6>
      <a:hlink>
        <a:srgbClr val="1C639F"/>
      </a:hlink>
      <a:folHlink>
        <a:srgbClr val="72A54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HCA_template 11-2016 [Compatibility Mode]" id="{06AABCC1-0D68-4A5B-9A5B-8B7FF6187DEB}" vid="{742801F2-F0C6-4B15-93AA-BB1349CC99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9800EA983D8458422EE6C10E7D87D" ma:contentTypeVersion="1" ma:contentTypeDescription="Create a new document." ma:contentTypeScope="" ma:versionID="ac35c6ee723de243170065e16a1b121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5BA1A2E-263B-4523-8781-CFA1B7C013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29ACE8-3B54-4E10-B4B2-8A56AA7EE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D48AA86-AD55-4ECA-BF76-A5EAD560B7D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733</Words>
  <Application>Microsoft Office PowerPoint</Application>
  <PresentationFormat>On-screen Show (4:3)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Unicode</vt:lpstr>
      <vt:lpstr>Tahoma</vt:lpstr>
      <vt:lpstr>Wingdings</vt:lpstr>
      <vt:lpstr>Office Theme</vt:lpstr>
      <vt:lpstr>VA File 101 &amp; Veterans Benefits</vt:lpstr>
      <vt:lpstr>PowerPoint Presentation</vt:lpstr>
      <vt:lpstr>PowerPoint Presentation</vt:lpstr>
      <vt:lpstr>PARIS - VA File Detail</vt:lpstr>
      <vt:lpstr>Key Data Elements I</vt:lpstr>
      <vt:lpstr>Key Data Elements II</vt:lpstr>
      <vt:lpstr>Key Data Elements III</vt:lpstr>
      <vt:lpstr>Key Data Elements IV</vt:lpstr>
      <vt:lpstr>Observations</vt:lpstr>
      <vt:lpstr>Interpreting VA Payments</vt:lpstr>
      <vt:lpstr>Interpreting VA Payments II</vt:lpstr>
      <vt:lpstr>Questions?</vt:lpstr>
    </vt:vector>
  </TitlesOfParts>
  <Company>WA State Health Care 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VA File 101 &amp; Veterans Benefits</dc:title>
  <dc:subject>An overview of the PARIS VA file and veterans benefits.</dc:subject>
  <dc:creator>Washington State Health Care Authority</dc:creator>
  <cp:keywords>"Public Reporting Information System"; PARIS</cp:keywords>
  <cp:lastModifiedBy>Chris</cp:lastModifiedBy>
  <cp:revision>118</cp:revision>
  <dcterms:created xsi:type="dcterms:W3CDTF">2011-08-23T23:36:37Z</dcterms:created>
  <dcterms:modified xsi:type="dcterms:W3CDTF">2020-08-12T14:27:56Z</dcterms:modified>
</cp:coreProperties>
</file>