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5" r:id="rId8"/>
    <p:sldId id="260" r:id="rId9"/>
    <p:sldId id="266" r:id="rId10"/>
    <p:sldId id="268" r:id="rId11"/>
    <p:sldId id="267" r:id="rId12"/>
    <p:sldId id="269" r:id="rId13"/>
    <p:sldId id="261" r:id="rId14"/>
    <p:sldId id="270" r:id="rId15"/>
    <p:sldId id="271" r:id="rId16"/>
    <p:sldId id="272" r:id="rId17"/>
    <p:sldId id="262" r:id="rId18"/>
    <p:sldId id="273" r:id="rId19"/>
    <p:sldId id="274" r:id="rId20"/>
    <p:sldId id="279" r:id="rId21"/>
    <p:sldId id="276" r:id="rId22"/>
    <p:sldId id="275" r:id="rId23"/>
    <p:sldId id="277" r:id="rId24"/>
    <p:sldId id="278" r:id="rId25"/>
    <p:sldId id="280" r:id="rId26"/>
    <p:sldId id="286" r:id="rId27"/>
    <p:sldId id="281" r:id="rId28"/>
    <p:sldId id="283" r:id="rId29"/>
    <p:sldId id="285" r:id="rId30"/>
    <p:sldId id="288" r:id="rId31"/>
    <p:sldId id="289" r:id="rId32"/>
    <p:sldId id="290" r:id="rId33"/>
    <p:sldId id="291" r:id="rId34"/>
    <p:sldId id="29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7" d="100"/>
          <a:sy n="117" d="100"/>
        </p:scale>
        <p:origin x="9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Citation count  in Google scholar</a:t>
            </a:r>
            <a:endParaRPr lang="zh-CN" altLang="en-US"/>
          </a:p>
        </c:rich>
      </c:tx>
      <c:layout/>
      <c:overlay val="0"/>
    </c:title>
    <c:autoTitleDeleted val="0"/>
    <c:plotArea>
      <c:layout/>
      <c:barChart>
        <c:barDir val="col"/>
        <c:grouping val="clustered"/>
        <c:varyColors val="0"/>
        <c:ser>
          <c:idx val="0"/>
          <c:order val="0"/>
          <c:invertIfNegative val="0"/>
          <c:dLbls>
            <c:spPr>
              <a:noFill/>
              <a:ln>
                <a:noFill/>
              </a:ln>
              <a:effectLst/>
            </c:spPr>
            <c:txPr>
              <a:bodyPr/>
              <a:lstStyle/>
              <a:p>
                <a:pPr>
                  <a:defRPr sz="11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Sheet1!$A$1:$A$9</c:f>
              <c:strCache>
                <c:ptCount val="9"/>
                <c:pt idx="0">
                  <c:v>Disco (1997)</c:v>
                </c:pt>
                <c:pt idx="1">
                  <c:v>A fast file system for UNIX (1984)</c:v>
                </c:pt>
                <c:pt idx="2">
                  <c:v>SPIN (1995)</c:v>
                </c:pt>
                <c:pt idx="3">
                  <c:v>Exokernel (1995)</c:v>
                </c:pt>
                <c:pt idx="4">
                  <c:v>Coda (1990)</c:v>
                </c:pt>
                <c:pt idx="5">
                  <c:v>Log-structured file system (1992)</c:v>
                </c:pt>
                <c:pt idx="6">
                  <c:v>The UNIX time-sharing system (1974)</c:v>
                </c:pt>
                <c:pt idx="7">
                  <c:v>End-to-end arguments in system design (1984)</c:v>
                </c:pt>
                <c:pt idx="8">
                  <c:v>Xen(2003)</c:v>
                </c:pt>
              </c:strCache>
            </c:strRef>
          </c:cat>
          <c:val>
            <c:numRef>
              <c:f>Sheet1!$D$1:$D$9</c:f>
              <c:numCache>
                <c:formatCode>General</c:formatCode>
                <c:ptCount val="9"/>
                <c:pt idx="0">
                  <c:v>461</c:v>
                </c:pt>
                <c:pt idx="1">
                  <c:v>1093</c:v>
                </c:pt>
                <c:pt idx="2">
                  <c:v>1219</c:v>
                </c:pt>
                <c:pt idx="3">
                  <c:v>1222</c:v>
                </c:pt>
                <c:pt idx="4">
                  <c:v>1229</c:v>
                </c:pt>
                <c:pt idx="5">
                  <c:v>1413</c:v>
                </c:pt>
                <c:pt idx="6">
                  <c:v>1796</c:v>
                </c:pt>
                <c:pt idx="7">
                  <c:v>2286</c:v>
                </c:pt>
                <c:pt idx="8">
                  <c:v>5153</c:v>
                </c:pt>
              </c:numCache>
            </c:numRef>
          </c:val>
        </c:ser>
        <c:dLbls>
          <c:showLegendKey val="0"/>
          <c:showVal val="0"/>
          <c:showCatName val="0"/>
          <c:showSerName val="0"/>
          <c:showPercent val="0"/>
          <c:showBubbleSize val="0"/>
        </c:dLbls>
        <c:gapWidth val="150"/>
        <c:axId val="397100640"/>
        <c:axId val="397101424"/>
      </c:barChart>
      <c:catAx>
        <c:axId val="397100640"/>
        <c:scaling>
          <c:orientation val="minMax"/>
        </c:scaling>
        <c:delete val="0"/>
        <c:axPos val="b"/>
        <c:numFmt formatCode="General" sourceLinked="0"/>
        <c:majorTickMark val="none"/>
        <c:minorTickMark val="none"/>
        <c:tickLblPos val="nextTo"/>
        <c:txPr>
          <a:bodyPr/>
          <a:lstStyle/>
          <a:p>
            <a:pPr>
              <a:defRPr sz="1050"/>
            </a:pPr>
            <a:endParaRPr lang="en-US"/>
          </a:p>
        </c:txPr>
        <c:crossAx val="397101424"/>
        <c:crosses val="autoZero"/>
        <c:auto val="1"/>
        <c:lblAlgn val="ctr"/>
        <c:lblOffset val="100"/>
        <c:noMultiLvlLbl val="0"/>
      </c:catAx>
      <c:valAx>
        <c:axId val="397101424"/>
        <c:scaling>
          <c:orientation val="minMax"/>
        </c:scaling>
        <c:delete val="0"/>
        <c:axPos val="l"/>
        <c:majorGridlines/>
        <c:numFmt formatCode="General" sourceLinked="1"/>
        <c:majorTickMark val="none"/>
        <c:minorTickMark val="none"/>
        <c:tickLblPos val="nextTo"/>
        <c:crossAx val="397100640"/>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Virtualization Technology</a:t>
            </a:r>
            <a:endParaRPr lang="en-US" dirty="0"/>
          </a:p>
        </p:txBody>
      </p:sp>
      <p:sp>
        <p:nvSpPr>
          <p:cNvPr id="3" name="副标题 2"/>
          <p:cNvSpPr>
            <a:spLocks noGrp="1"/>
          </p:cNvSpPr>
          <p:nvPr>
            <p:ph type="subTitle" idx="1"/>
          </p:nvPr>
        </p:nvSpPr>
        <p:spPr/>
        <p:txBody>
          <a:bodyPr/>
          <a:lstStyle/>
          <a:p>
            <a:r>
              <a:rPr lang="en-US" dirty="0" err="1" smtClean="0"/>
              <a:t>Zhiming</a:t>
            </a:r>
            <a:r>
              <a:rPr lang="en-US" dirty="0" smtClean="0"/>
              <a:t> </a:t>
            </a:r>
            <a:r>
              <a:rPr lang="en-US" dirty="0" err="1" smtClean="0"/>
              <a:t>Shen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Shadow page table</a:t>
            </a:r>
            <a:endParaRPr lang="en-US" dirty="0"/>
          </a:p>
        </p:txBody>
      </p:sp>
      <p:pic>
        <p:nvPicPr>
          <p:cNvPr id="21506" name="Picture 2" descr="File:X86 Paging 4K.svg"/>
          <p:cNvPicPr>
            <a:picLocks noChangeAspect="1" noChangeArrowheads="1"/>
          </p:cNvPicPr>
          <p:nvPr/>
        </p:nvPicPr>
        <p:blipFill>
          <a:blip r:embed="rId2" cstate="print"/>
          <a:srcRect/>
          <a:stretch>
            <a:fillRect/>
          </a:stretch>
        </p:blipFill>
        <p:spPr bwMode="auto">
          <a:xfrm>
            <a:off x="827584" y="1296144"/>
            <a:ext cx="7375594" cy="530120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Shadow page table</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763688" y="1556792"/>
            <a:ext cx="5216196" cy="4824536"/>
          </a:xfrm>
          <a:prstGeom prst="rect">
            <a:avLst/>
          </a:prstGeom>
          <a:noFill/>
          <a:ln w="9525">
            <a:noFill/>
            <a:miter lim="800000"/>
            <a:headEnd/>
            <a:tailEnd/>
          </a:ln>
        </p:spPr>
      </p:pic>
      <p:sp>
        <p:nvSpPr>
          <p:cNvPr id="5" name="矩形标注 4"/>
          <p:cNvSpPr/>
          <p:nvPr/>
        </p:nvSpPr>
        <p:spPr>
          <a:xfrm>
            <a:off x="1619672" y="1772816"/>
            <a:ext cx="1584176" cy="864096"/>
          </a:xfrm>
          <a:prstGeom prst="wedgeRectCallout">
            <a:avLst>
              <a:gd name="adj1" fmla="val 125393"/>
              <a:gd name="adj2" fmla="val 147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Guest page table</a:t>
            </a:r>
            <a:endParaRPr lang="en-US" sz="2000" dirty="0"/>
          </a:p>
        </p:txBody>
      </p:sp>
      <p:sp>
        <p:nvSpPr>
          <p:cNvPr id="6" name="矩形标注 5"/>
          <p:cNvSpPr/>
          <p:nvPr/>
        </p:nvSpPr>
        <p:spPr>
          <a:xfrm>
            <a:off x="7092280" y="4005064"/>
            <a:ext cx="1584176" cy="864096"/>
          </a:xfrm>
          <a:prstGeom prst="wedgeRectCallout">
            <a:avLst>
              <a:gd name="adj1" fmla="val -131856"/>
              <a:gd name="adj2" fmla="val -50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Shadow page table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Shadow page table</a:t>
            </a:r>
            <a:endParaRPr lang="en-US" dirty="0"/>
          </a:p>
        </p:txBody>
      </p:sp>
      <p:sp>
        <p:nvSpPr>
          <p:cNvPr id="3" name="内容占位符 2"/>
          <p:cNvSpPr>
            <a:spLocks noGrp="1"/>
          </p:cNvSpPr>
          <p:nvPr>
            <p:ph idx="1"/>
          </p:nvPr>
        </p:nvSpPr>
        <p:spPr/>
        <p:txBody>
          <a:bodyPr>
            <a:normAutofit/>
          </a:bodyPr>
          <a:lstStyle/>
          <a:p>
            <a:r>
              <a:rPr lang="en-US" dirty="0" smtClean="0"/>
              <a:t>Pros:</a:t>
            </a:r>
          </a:p>
          <a:p>
            <a:pPr lvl="1"/>
            <a:r>
              <a:rPr lang="en-US" dirty="0" smtClean="0"/>
              <a:t>Transparent to guest VMs</a:t>
            </a:r>
          </a:p>
          <a:p>
            <a:pPr lvl="1"/>
            <a:r>
              <a:rPr lang="en-US" dirty="0" smtClean="0"/>
              <a:t>Good performance when working set </a:t>
            </a:r>
            <a:r>
              <a:rPr lang="en-US" dirty="0" smtClean="0"/>
              <a:t>is stable</a:t>
            </a:r>
            <a:endParaRPr lang="en-US" dirty="0" smtClean="0"/>
          </a:p>
          <a:p>
            <a:r>
              <a:rPr lang="en-US" dirty="0" smtClean="0"/>
              <a:t>Cons:</a:t>
            </a:r>
          </a:p>
          <a:p>
            <a:pPr lvl="1"/>
            <a:r>
              <a:rPr lang="en-US" dirty="0" smtClean="0"/>
              <a:t>Big overhead of keeping two page tables consistent</a:t>
            </a:r>
          </a:p>
          <a:p>
            <a:pPr lvl="1"/>
            <a:r>
              <a:rPr lang="en-US" dirty="0" smtClean="0"/>
              <a:t>Introducing more issues: hidden fault, double paging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Hardware support</a:t>
            </a:r>
            <a:endParaRPr lang="en-US" dirty="0"/>
          </a:p>
        </p:txBody>
      </p:sp>
      <p:sp>
        <p:nvSpPr>
          <p:cNvPr id="3" name="内容占位符 2"/>
          <p:cNvSpPr>
            <a:spLocks noGrp="1"/>
          </p:cNvSpPr>
          <p:nvPr>
            <p:ph idx="1"/>
          </p:nvPr>
        </p:nvSpPr>
        <p:spPr/>
        <p:txBody>
          <a:bodyPr/>
          <a:lstStyle/>
          <a:p>
            <a:r>
              <a:rPr lang="en-US" dirty="0" smtClean="0"/>
              <a:t>First generation - processor</a:t>
            </a:r>
          </a:p>
          <a:p>
            <a:r>
              <a:rPr lang="en-US" dirty="0" smtClean="0"/>
              <a:t>Second generation - memory</a:t>
            </a:r>
          </a:p>
          <a:p>
            <a:r>
              <a:rPr lang="en-US" dirty="0" smtClean="0"/>
              <a:t>Third generation – I/O device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First generation: Intel VT-x &amp; AMD SVM</a:t>
            </a:r>
            <a:endParaRPr lang="en-US" dirty="0"/>
          </a:p>
        </p:txBody>
      </p:sp>
      <p:sp>
        <p:nvSpPr>
          <p:cNvPr id="3" name="内容占位符 2"/>
          <p:cNvSpPr>
            <a:spLocks noGrp="1"/>
          </p:cNvSpPr>
          <p:nvPr>
            <p:ph idx="1"/>
          </p:nvPr>
        </p:nvSpPr>
        <p:spPr/>
        <p:txBody>
          <a:bodyPr/>
          <a:lstStyle/>
          <a:p>
            <a:r>
              <a:rPr lang="en-US" dirty="0" smtClean="0"/>
              <a:t>Eliminating the need of binary translation</a:t>
            </a:r>
            <a:endParaRPr lang="en-US" dirty="0"/>
          </a:p>
        </p:txBody>
      </p:sp>
      <p:grpSp>
        <p:nvGrpSpPr>
          <p:cNvPr id="30" name="组合 29"/>
          <p:cNvGrpSpPr/>
          <p:nvPr/>
        </p:nvGrpSpPr>
        <p:grpSpPr>
          <a:xfrm>
            <a:off x="1907704" y="2852936"/>
            <a:ext cx="1944216" cy="2592288"/>
            <a:chOff x="2267744" y="2852936"/>
            <a:chExt cx="1944216" cy="2592288"/>
          </a:xfrm>
        </p:grpSpPr>
        <p:sp>
          <p:nvSpPr>
            <p:cNvPr id="29" name="矩形 28"/>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组合 18"/>
            <p:cNvGrpSpPr/>
            <p:nvPr/>
          </p:nvGrpSpPr>
          <p:grpSpPr>
            <a:xfrm>
              <a:off x="2555776" y="3068960"/>
              <a:ext cx="1368152" cy="2261865"/>
              <a:chOff x="2555776" y="3068960"/>
              <a:chExt cx="1368152" cy="2261865"/>
            </a:xfrm>
          </p:grpSpPr>
          <p:cxnSp>
            <p:nvCxnSpPr>
              <p:cNvPr id="7" name="直接连接符 6"/>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1800" y="4869160"/>
                <a:ext cx="883575" cy="461665"/>
              </a:xfrm>
              <a:prstGeom prst="rect">
                <a:avLst/>
              </a:prstGeom>
              <a:noFill/>
            </p:spPr>
            <p:txBody>
              <a:bodyPr wrap="none" rtlCol="0">
                <a:spAutoFit/>
              </a:bodyPr>
              <a:lstStyle/>
              <a:p>
                <a:r>
                  <a:rPr lang="en-US" sz="2400" dirty="0" smtClean="0"/>
                  <a:t>Ring0</a:t>
                </a:r>
                <a:endParaRPr lang="en-US" sz="2400" dirty="0"/>
              </a:p>
            </p:txBody>
          </p:sp>
          <p:cxnSp>
            <p:nvCxnSpPr>
              <p:cNvPr id="13" name="直接连接符 12"/>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293096"/>
                <a:ext cx="883575" cy="461665"/>
              </a:xfrm>
              <a:prstGeom prst="rect">
                <a:avLst/>
              </a:prstGeom>
              <a:noFill/>
            </p:spPr>
            <p:txBody>
              <a:bodyPr wrap="none" rtlCol="0">
                <a:spAutoFit/>
              </a:bodyPr>
              <a:lstStyle/>
              <a:p>
                <a:r>
                  <a:rPr lang="en-US" sz="2400" dirty="0" smtClean="0"/>
                  <a:t>Ring1</a:t>
                </a:r>
                <a:endParaRPr lang="en-US" sz="2400" dirty="0"/>
              </a:p>
            </p:txBody>
          </p:sp>
          <p:cxnSp>
            <p:nvCxnSpPr>
              <p:cNvPr id="15" name="直接连接符 14"/>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1800" y="3717032"/>
                <a:ext cx="883575" cy="461665"/>
              </a:xfrm>
              <a:prstGeom prst="rect">
                <a:avLst/>
              </a:prstGeom>
              <a:noFill/>
            </p:spPr>
            <p:txBody>
              <a:bodyPr wrap="none" rtlCol="0">
                <a:spAutoFit/>
              </a:bodyPr>
              <a:lstStyle/>
              <a:p>
                <a:r>
                  <a:rPr lang="en-US" sz="2400" dirty="0" smtClean="0"/>
                  <a:t>Ring2</a:t>
                </a:r>
                <a:endParaRPr lang="en-US" sz="2400" dirty="0"/>
              </a:p>
            </p:txBody>
          </p:sp>
          <p:cxnSp>
            <p:nvCxnSpPr>
              <p:cNvPr id="17" name="直接连接符 16"/>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71800" y="3140968"/>
                <a:ext cx="883575" cy="461665"/>
              </a:xfrm>
              <a:prstGeom prst="rect">
                <a:avLst/>
              </a:prstGeom>
              <a:noFill/>
            </p:spPr>
            <p:txBody>
              <a:bodyPr wrap="none" rtlCol="0">
                <a:spAutoFit/>
              </a:bodyPr>
              <a:lstStyle/>
              <a:p>
                <a:r>
                  <a:rPr lang="en-US" sz="2400" dirty="0" smtClean="0"/>
                  <a:t>Ring3</a:t>
                </a:r>
                <a:endParaRPr lang="en-US" sz="2400" dirty="0"/>
              </a:p>
            </p:txBody>
          </p:sp>
        </p:grpSp>
      </p:grpSp>
      <p:grpSp>
        <p:nvGrpSpPr>
          <p:cNvPr id="31" name="组合 30"/>
          <p:cNvGrpSpPr/>
          <p:nvPr/>
        </p:nvGrpSpPr>
        <p:grpSpPr>
          <a:xfrm>
            <a:off x="5292080" y="2852936"/>
            <a:ext cx="1944216" cy="2592288"/>
            <a:chOff x="2267744" y="2852936"/>
            <a:chExt cx="1944216" cy="2592288"/>
          </a:xfrm>
        </p:grpSpPr>
        <p:sp>
          <p:nvSpPr>
            <p:cNvPr id="32" name="矩形 31"/>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组合 18"/>
            <p:cNvGrpSpPr/>
            <p:nvPr/>
          </p:nvGrpSpPr>
          <p:grpSpPr>
            <a:xfrm>
              <a:off x="2555776" y="3068960"/>
              <a:ext cx="1368152" cy="2261865"/>
              <a:chOff x="2555776" y="3068960"/>
              <a:chExt cx="1368152" cy="2261865"/>
            </a:xfrm>
          </p:grpSpPr>
          <p:cxnSp>
            <p:nvCxnSpPr>
              <p:cNvPr id="34" name="直接连接符 33"/>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71800" y="4869160"/>
                <a:ext cx="883575" cy="461665"/>
              </a:xfrm>
              <a:prstGeom prst="rect">
                <a:avLst/>
              </a:prstGeom>
              <a:noFill/>
            </p:spPr>
            <p:txBody>
              <a:bodyPr wrap="none" rtlCol="0">
                <a:spAutoFit/>
              </a:bodyPr>
              <a:lstStyle/>
              <a:p>
                <a:r>
                  <a:rPr lang="en-US" sz="2400" dirty="0" smtClean="0"/>
                  <a:t>Ring0</a:t>
                </a:r>
                <a:endParaRPr lang="en-US" sz="2400" dirty="0"/>
              </a:p>
            </p:txBody>
          </p:sp>
          <p:cxnSp>
            <p:nvCxnSpPr>
              <p:cNvPr id="36" name="直接连接符 35"/>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4293096"/>
                <a:ext cx="883575" cy="461665"/>
              </a:xfrm>
              <a:prstGeom prst="rect">
                <a:avLst/>
              </a:prstGeom>
              <a:noFill/>
            </p:spPr>
            <p:txBody>
              <a:bodyPr wrap="none" rtlCol="0">
                <a:spAutoFit/>
              </a:bodyPr>
              <a:lstStyle/>
              <a:p>
                <a:r>
                  <a:rPr lang="en-US" sz="2400" dirty="0" smtClean="0"/>
                  <a:t>Ring1</a:t>
                </a:r>
                <a:endParaRPr lang="en-US" sz="2400" dirty="0"/>
              </a:p>
            </p:txBody>
          </p:sp>
          <p:cxnSp>
            <p:nvCxnSpPr>
              <p:cNvPr id="38" name="直接连接符 37"/>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71800" y="3717032"/>
                <a:ext cx="883575" cy="461665"/>
              </a:xfrm>
              <a:prstGeom prst="rect">
                <a:avLst/>
              </a:prstGeom>
              <a:noFill/>
            </p:spPr>
            <p:txBody>
              <a:bodyPr wrap="none" rtlCol="0">
                <a:spAutoFit/>
              </a:bodyPr>
              <a:lstStyle/>
              <a:p>
                <a:r>
                  <a:rPr lang="en-US" sz="2400" dirty="0" smtClean="0"/>
                  <a:t>Ring2</a:t>
                </a:r>
                <a:endParaRPr lang="en-US" sz="2400" dirty="0"/>
              </a:p>
            </p:txBody>
          </p:sp>
          <p:cxnSp>
            <p:nvCxnSpPr>
              <p:cNvPr id="40" name="直接连接符 39"/>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1800" y="3140968"/>
                <a:ext cx="883575" cy="461665"/>
              </a:xfrm>
              <a:prstGeom prst="rect">
                <a:avLst/>
              </a:prstGeom>
              <a:noFill/>
            </p:spPr>
            <p:txBody>
              <a:bodyPr wrap="none" rtlCol="0">
                <a:spAutoFit/>
              </a:bodyPr>
              <a:lstStyle/>
              <a:p>
                <a:r>
                  <a:rPr lang="en-US" sz="2400" dirty="0" smtClean="0"/>
                  <a:t>Ring3</a:t>
                </a:r>
                <a:endParaRPr lang="en-US" sz="2400" dirty="0"/>
              </a:p>
            </p:txBody>
          </p:sp>
        </p:grpSp>
      </p:grpSp>
      <p:sp>
        <p:nvSpPr>
          <p:cNvPr id="42" name="TextBox 41"/>
          <p:cNvSpPr txBox="1"/>
          <p:nvPr/>
        </p:nvSpPr>
        <p:spPr>
          <a:xfrm>
            <a:off x="2123728" y="2348880"/>
            <a:ext cx="1550168" cy="461665"/>
          </a:xfrm>
          <a:prstGeom prst="rect">
            <a:avLst/>
          </a:prstGeom>
          <a:noFill/>
        </p:spPr>
        <p:txBody>
          <a:bodyPr wrap="none" rtlCol="0">
            <a:spAutoFit/>
          </a:bodyPr>
          <a:lstStyle/>
          <a:p>
            <a:r>
              <a:rPr lang="en-US" sz="2400" dirty="0" smtClean="0"/>
              <a:t>Host mode</a:t>
            </a:r>
            <a:endParaRPr lang="en-US" sz="2400" dirty="0"/>
          </a:p>
        </p:txBody>
      </p:sp>
      <p:sp>
        <p:nvSpPr>
          <p:cNvPr id="43" name="TextBox 42"/>
          <p:cNvSpPr txBox="1"/>
          <p:nvPr/>
        </p:nvSpPr>
        <p:spPr>
          <a:xfrm>
            <a:off x="5364088" y="2348880"/>
            <a:ext cx="1705660" cy="461665"/>
          </a:xfrm>
          <a:prstGeom prst="rect">
            <a:avLst/>
          </a:prstGeom>
          <a:noFill/>
        </p:spPr>
        <p:txBody>
          <a:bodyPr wrap="none" rtlCol="0">
            <a:spAutoFit/>
          </a:bodyPr>
          <a:lstStyle/>
          <a:p>
            <a:r>
              <a:rPr lang="en-US" sz="2400" dirty="0" smtClean="0"/>
              <a:t>Guest mode</a:t>
            </a:r>
            <a:endParaRPr lang="en-US" sz="2400" dirty="0"/>
          </a:p>
        </p:txBody>
      </p:sp>
      <p:sp>
        <p:nvSpPr>
          <p:cNvPr id="44" name="右箭头 43"/>
          <p:cNvSpPr/>
          <p:nvPr/>
        </p:nvSpPr>
        <p:spPr>
          <a:xfrm>
            <a:off x="3995936" y="3501008"/>
            <a:ext cx="115212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VMRUN</a:t>
            </a:r>
            <a:endParaRPr lang="en-US" dirty="0"/>
          </a:p>
        </p:txBody>
      </p:sp>
      <p:sp>
        <p:nvSpPr>
          <p:cNvPr id="46" name="左箭头 45"/>
          <p:cNvSpPr/>
          <p:nvPr/>
        </p:nvSpPr>
        <p:spPr>
          <a:xfrm>
            <a:off x="3923928" y="4365104"/>
            <a:ext cx="1152128"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VMEXIT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0.36806 -0.00023 L 3.61111E-6 -2.59259E-6 " pathEditMode="relative" rAng="0" ptsTypes="AA">
                                      <p:cBhvr>
                                        <p:cTn id="9" dur="2000" fill="hold"/>
                                        <p:tgtEl>
                                          <p:spTgt spid="31"/>
                                        </p:tgtEl>
                                        <p:attrNameLst>
                                          <p:attrName>ppt_x</p:attrName>
                                          <p:attrName>ppt_y</p:attrName>
                                        </p:attrNameLst>
                                      </p:cBhvr>
                                      <p:rCtr x="184" y="0"/>
                                    </p:animMotion>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slide(fromBottom)">
                                      <p:cBhvr>
                                        <p:cTn id="14" dur="500"/>
                                        <p:tgtEl>
                                          <p:spTgt spid="42"/>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lide(fromBottom)">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lide(fromBottom)">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slide(fromBottom)">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Second generation: Intel EPT &amp; AMD NPT </a:t>
            </a:r>
            <a:endParaRPr lang="en-US" dirty="0"/>
          </a:p>
        </p:txBody>
      </p:sp>
      <p:sp>
        <p:nvSpPr>
          <p:cNvPr id="3" name="内容占位符 2"/>
          <p:cNvSpPr>
            <a:spLocks noGrp="1"/>
          </p:cNvSpPr>
          <p:nvPr>
            <p:ph idx="1"/>
          </p:nvPr>
        </p:nvSpPr>
        <p:spPr/>
        <p:txBody>
          <a:bodyPr/>
          <a:lstStyle/>
          <a:p>
            <a:r>
              <a:rPr lang="en-US" dirty="0" smtClean="0"/>
              <a:t>Eliminating the need to shadow page table</a:t>
            </a:r>
            <a:endParaRPr lang="en-US" dirty="0"/>
          </a:p>
        </p:txBody>
      </p:sp>
      <p:pic>
        <p:nvPicPr>
          <p:cNvPr id="26626" name="Picture 2" descr="http://virtualization.info/images/EPT-716833.png"/>
          <p:cNvPicPr>
            <a:picLocks noChangeAspect="1" noChangeArrowheads="1"/>
          </p:cNvPicPr>
          <p:nvPr/>
        </p:nvPicPr>
        <p:blipFill>
          <a:blip r:embed="rId2" cstate="print"/>
          <a:srcRect/>
          <a:stretch>
            <a:fillRect/>
          </a:stretch>
        </p:blipFill>
        <p:spPr bwMode="auto">
          <a:xfrm>
            <a:off x="1547664" y="2160240"/>
            <a:ext cx="6012160" cy="450912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Third generation: Intel VT-d &amp; AMD IOMMU</a:t>
            </a:r>
            <a:endParaRPr lang="en-US" dirty="0"/>
          </a:p>
        </p:txBody>
      </p:sp>
      <p:sp>
        <p:nvSpPr>
          <p:cNvPr id="3" name="内容占位符 2"/>
          <p:cNvSpPr>
            <a:spLocks noGrp="1"/>
          </p:cNvSpPr>
          <p:nvPr>
            <p:ph idx="1"/>
          </p:nvPr>
        </p:nvSpPr>
        <p:spPr/>
        <p:txBody>
          <a:bodyPr/>
          <a:lstStyle/>
          <a:p>
            <a:r>
              <a:rPr lang="en-US" dirty="0" smtClean="0"/>
              <a:t>I/O device assignment</a:t>
            </a:r>
          </a:p>
          <a:p>
            <a:pPr lvl="1"/>
            <a:r>
              <a:rPr lang="en-US" dirty="0" smtClean="0"/>
              <a:t>VM owns real device</a:t>
            </a:r>
          </a:p>
          <a:p>
            <a:r>
              <a:rPr lang="en-US" dirty="0" smtClean="0"/>
              <a:t>DMA remapping</a:t>
            </a:r>
          </a:p>
          <a:p>
            <a:pPr lvl="1"/>
            <a:r>
              <a:rPr lang="en-US" dirty="0" smtClean="0"/>
              <a:t>Support address translation for DMA</a:t>
            </a:r>
          </a:p>
          <a:p>
            <a:r>
              <a:rPr lang="en-US" dirty="0" smtClean="0"/>
              <a:t>Interrupt remapping</a:t>
            </a:r>
          </a:p>
          <a:p>
            <a:pPr lvl="1"/>
            <a:r>
              <a:rPr lang="en-US" dirty="0" smtClean="0"/>
              <a:t>Routing device interrupt</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Para-virtualization</a:t>
            </a:r>
            <a:endParaRPr lang="en-US" dirty="0"/>
          </a:p>
        </p:txBody>
      </p:sp>
      <p:sp>
        <p:nvSpPr>
          <p:cNvPr id="3" name="内容占位符 2"/>
          <p:cNvSpPr>
            <a:spLocks noGrp="1"/>
          </p:cNvSpPr>
          <p:nvPr>
            <p:ph idx="1"/>
          </p:nvPr>
        </p:nvSpPr>
        <p:spPr/>
        <p:txBody>
          <a:bodyPr/>
          <a:lstStyle/>
          <a:p>
            <a:r>
              <a:rPr lang="en-US" dirty="0" smtClean="0"/>
              <a:t>Full vs. </a:t>
            </a:r>
            <a:r>
              <a:rPr lang="en-US" dirty="0" err="1" smtClean="0"/>
              <a:t>para</a:t>
            </a:r>
            <a:r>
              <a:rPr lang="en-US" dirty="0" smtClean="0"/>
              <a:t> virtualization</a:t>
            </a:r>
            <a:endParaRPr lang="en-US" dirty="0"/>
          </a:p>
        </p:txBody>
      </p:sp>
      <p:pic>
        <p:nvPicPr>
          <p:cNvPr id="1025" name="Picture 1"/>
          <p:cNvPicPr>
            <a:picLocks noChangeAspect="1" noChangeArrowheads="1"/>
          </p:cNvPicPr>
          <p:nvPr/>
        </p:nvPicPr>
        <p:blipFill>
          <a:blip r:embed="rId2" cstate="print"/>
          <a:srcRect/>
          <a:stretch>
            <a:fillRect/>
          </a:stretch>
        </p:blipFill>
        <p:spPr bwMode="auto">
          <a:xfrm>
            <a:off x="1475656" y="2348880"/>
            <a:ext cx="6552728" cy="3523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Xen</a:t>
            </a:r>
            <a:r>
              <a:rPr lang="en-US" dirty="0" smtClean="0"/>
              <a:t> and the art of virtualization</a:t>
            </a:r>
            <a:endParaRPr lang="en-US" dirty="0"/>
          </a:p>
        </p:txBody>
      </p:sp>
      <p:sp>
        <p:nvSpPr>
          <p:cNvPr id="3" name="内容占位符 2"/>
          <p:cNvSpPr>
            <a:spLocks noGrp="1"/>
          </p:cNvSpPr>
          <p:nvPr>
            <p:ph idx="1"/>
          </p:nvPr>
        </p:nvSpPr>
        <p:spPr/>
        <p:txBody>
          <a:bodyPr/>
          <a:lstStyle/>
          <a:p>
            <a:r>
              <a:rPr lang="en-US" dirty="0" smtClean="0"/>
              <a:t>SOSP’03</a:t>
            </a:r>
          </a:p>
          <a:p>
            <a:r>
              <a:rPr lang="en-US" dirty="0" smtClean="0"/>
              <a:t>Very high </a:t>
            </a:r>
            <a:r>
              <a:rPr lang="en-US" dirty="0" smtClean="0"/>
              <a:t>impact (data collected in 2013)</a:t>
            </a:r>
            <a:endParaRPr lang="en-US" dirty="0"/>
          </a:p>
        </p:txBody>
      </p:sp>
      <p:graphicFrame>
        <p:nvGraphicFramePr>
          <p:cNvPr id="4" name="图表 3"/>
          <p:cNvGraphicFramePr/>
          <p:nvPr/>
        </p:nvGraphicFramePr>
        <p:xfrm>
          <a:off x="683568" y="2780928"/>
          <a:ext cx="7800355" cy="388843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596336" y="3140968"/>
            <a:ext cx="775170" cy="30963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Overview of the </a:t>
            </a:r>
            <a:r>
              <a:rPr lang="en-US" dirty="0" err="1" smtClean="0"/>
              <a:t>Xen</a:t>
            </a:r>
            <a:r>
              <a:rPr lang="en-US" dirty="0" smtClean="0"/>
              <a:t> approach</a:t>
            </a:r>
            <a:endParaRPr lang="en-US" dirty="0"/>
          </a:p>
        </p:txBody>
      </p:sp>
      <p:sp>
        <p:nvSpPr>
          <p:cNvPr id="3" name="内容占位符 2"/>
          <p:cNvSpPr>
            <a:spLocks noGrp="1"/>
          </p:cNvSpPr>
          <p:nvPr>
            <p:ph idx="1"/>
          </p:nvPr>
        </p:nvSpPr>
        <p:spPr/>
        <p:txBody>
          <a:bodyPr/>
          <a:lstStyle/>
          <a:p>
            <a:r>
              <a:rPr lang="en-US" dirty="0" smtClean="0"/>
              <a:t>Support for unmodified application binaries (but not OS)</a:t>
            </a:r>
          </a:p>
          <a:p>
            <a:pPr lvl="1"/>
            <a:r>
              <a:rPr lang="en-US" dirty="0" smtClean="0"/>
              <a:t>Keep Application Binary Interface (ABI) </a:t>
            </a:r>
          </a:p>
          <a:p>
            <a:r>
              <a:rPr lang="en-US" dirty="0" smtClean="0"/>
              <a:t>Modify guest OS to be aware of virtualization</a:t>
            </a:r>
          </a:p>
          <a:p>
            <a:pPr lvl="1"/>
            <a:r>
              <a:rPr lang="en-US" dirty="0" smtClean="0"/>
              <a:t>Get around issues of x86 architecture</a:t>
            </a:r>
          </a:p>
          <a:p>
            <a:pPr lvl="1"/>
            <a:r>
              <a:rPr lang="en-US" dirty="0" smtClean="0"/>
              <a:t>Better performance</a:t>
            </a:r>
          </a:p>
          <a:p>
            <a:r>
              <a:rPr lang="en-US" dirty="0" smtClean="0"/>
              <a:t>Keep hypervisor as small as possible</a:t>
            </a:r>
          </a:p>
          <a:p>
            <a:pPr lvl="1"/>
            <a:r>
              <a:rPr lang="en-US" dirty="0" smtClean="0"/>
              <a:t>Device driver is in Dom0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Virtualization: rejuvenation</a:t>
            </a:r>
            <a:endParaRPr lang="en-US" dirty="0"/>
          </a:p>
        </p:txBody>
      </p:sp>
      <p:sp>
        <p:nvSpPr>
          <p:cNvPr id="3" name="内容占位符 2"/>
          <p:cNvSpPr>
            <a:spLocks noGrp="1"/>
          </p:cNvSpPr>
          <p:nvPr>
            <p:ph idx="1"/>
          </p:nvPr>
        </p:nvSpPr>
        <p:spPr/>
        <p:txBody>
          <a:bodyPr>
            <a:normAutofit fontScale="85000" lnSpcReduction="20000"/>
          </a:bodyPr>
          <a:lstStyle/>
          <a:p>
            <a:r>
              <a:rPr lang="en-US" dirty="0" smtClean="0"/>
              <a:t>1960’s: first track of virtualization</a:t>
            </a:r>
          </a:p>
          <a:p>
            <a:pPr lvl="1"/>
            <a:r>
              <a:rPr lang="en-US" dirty="0" smtClean="0"/>
              <a:t>Time and resource sharing on expensive mainframes</a:t>
            </a:r>
          </a:p>
          <a:p>
            <a:pPr lvl="1"/>
            <a:r>
              <a:rPr lang="en-US" dirty="0" smtClean="0"/>
              <a:t>IBM VM/370</a:t>
            </a:r>
          </a:p>
          <a:p>
            <a:r>
              <a:rPr lang="en-US" dirty="0" smtClean="0"/>
              <a:t>Late 1970’s and early 1980’s: became unpopular</a:t>
            </a:r>
          </a:p>
          <a:p>
            <a:pPr lvl="1"/>
            <a:r>
              <a:rPr lang="en-US" dirty="0" smtClean="0"/>
              <a:t>Cheap hardware and multiprocessing OS</a:t>
            </a:r>
          </a:p>
          <a:p>
            <a:r>
              <a:rPr lang="en-US" dirty="0" smtClean="0"/>
              <a:t>Late 1990’s: became popular again</a:t>
            </a:r>
          </a:p>
          <a:p>
            <a:pPr lvl="1"/>
            <a:r>
              <a:rPr lang="en-US" dirty="0" smtClean="0"/>
              <a:t>Wide variety of OS and hardware configurations</a:t>
            </a:r>
          </a:p>
          <a:p>
            <a:pPr lvl="1"/>
            <a:r>
              <a:rPr lang="en-US" dirty="0" err="1" smtClean="0"/>
              <a:t>VMWare</a:t>
            </a:r>
            <a:endParaRPr lang="en-US" dirty="0" smtClean="0"/>
          </a:p>
          <a:p>
            <a:r>
              <a:rPr lang="en-US" dirty="0" smtClean="0"/>
              <a:t>Since 2000: hot and important</a:t>
            </a:r>
          </a:p>
          <a:p>
            <a:pPr lvl="1"/>
            <a:r>
              <a:rPr lang="en-US" dirty="0" smtClean="0"/>
              <a:t>Cloud  </a:t>
            </a:r>
            <a:r>
              <a:rPr lang="en-US" dirty="0" smtClean="0"/>
              <a:t>computing</a:t>
            </a:r>
          </a:p>
          <a:p>
            <a:pPr lvl="1"/>
            <a:r>
              <a:rPr lang="en-US" dirty="0" smtClean="0"/>
              <a:t>Docker containers</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lide(fromBottom)">
                                      <p:cBhvr>
                                        <p:cTn id="15" dur="500"/>
                                        <p:tgtEl>
                                          <p:spTgt spid="3">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lide(fromBottom)">
                                      <p:cBhvr>
                                        <p:cTn id="18" dur="500"/>
                                        <p:tgtEl>
                                          <p:spTgt spid="3">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slide(fromBottom)">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slide(fromBottom)">
                                      <p:cBhvr>
                                        <p:cTn id="26" dur="500"/>
                                        <p:tgtEl>
                                          <p:spTgt spid="3">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slide(fromBottom)">
                                      <p:cBhvr>
                                        <p:cTn id="29" dur="500"/>
                                        <p:tgtEl>
                                          <p:spTgt spid="3">
                                            <p:txEl>
                                              <p:pRg st="9" end="9"/>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slide(fromBottom)">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Xen</a:t>
            </a:r>
            <a:r>
              <a:rPr lang="en-US" dirty="0" smtClean="0"/>
              <a:t> architecture</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683568" y="1412776"/>
            <a:ext cx="7704856" cy="4971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Virtualization on x86 architecture</a:t>
            </a:r>
            <a:endParaRPr lang="en-US" dirty="0"/>
          </a:p>
        </p:txBody>
      </p:sp>
      <p:sp>
        <p:nvSpPr>
          <p:cNvPr id="3" name="内容占位符 2"/>
          <p:cNvSpPr>
            <a:spLocks noGrp="1"/>
          </p:cNvSpPr>
          <p:nvPr>
            <p:ph idx="1"/>
          </p:nvPr>
        </p:nvSpPr>
        <p:spPr/>
        <p:txBody>
          <a:bodyPr/>
          <a:lstStyle/>
          <a:p>
            <a:r>
              <a:rPr lang="en-US" dirty="0" smtClean="0"/>
              <a:t>Challenges</a:t>
            </a:r>
          </a:p>
          <a:p>
            <a:pPr lvl="1"/>
            <a:r>
              <a:rPr lang="en-US" dirty="0" smtClean="0"/>
              <a:t>Correctness: not all privileged instructions produce traps!</a:t>
            </a:r>
          </a:p>
          <a:p>
            <a:pPr lvl="2"/>
            <a:r>
              <a:rPr lang="en-US" dirty="0" smtClean="0"/>
              <a:t>Example: </a:t>
            </a:r>
            <a:r>
              <a:rPr lang="en-US" dirty="0" err="1" smtClean="0"/>
              <a:t>popf</a:t>
            </a:r>
            <a:endParaRPr lang="en-US" dirty="0" smtClean="0"/>
          </a:p>
          <a:p>
            <a:pPr lvl="1"/>
            <a:r>
              <a:rPr lang="en-US" dirty="0" smtClean="0"/>
              <a:t>Performance:</a:t>
            </a:r>
          </a:p>
          <a:p>
            <a:pPr lvl="2"/>
            <a:r>
              <a:rPr lang="en-US" dirty="0" smtClean="0"/>
              <a:t>System calls: traps in both enter and exit (10X)</a:t>
            </a:r>
          </a:p>
          <a:p>
            <a:pPr lvl="2"/>
            <a:r>
              <a:rPr lang="en-US" dirty="0" smtClean="0"/>
              <a:t>I/O performance: high CPU overhead</a:t>
            </a:r>
          </a:p>
          <a:p>
            <a:pPr lvl="2"/>
            <a:r>
              <a:rPr lang="en-US" dirty="0" smtClean="0"/>
              <a:t>Virtual memory: no software-controlled TLB</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CPU virtualization</a:t>
            </a:r>
            <a:endParaRPr lang="en-US" dirty="0"/>
          </a:p>
        </p:txBody>
      </p:sp>
      <p:sp>
        <p:nvSpPr>
          <p:cNvPr id="3" name="内容占位符 2"/>
          <p:cNvSpPr>
            <a:spLocks noGrp="1"/>
          </p:cNvSpPr>
          <p:nvPr>
            <p:ph idx="1"/>
          </p:nvPr>
        </p:nvSpPr>
        <p:spPr/>
        <p:txBody>
          <a:bodyPr>
            <a:normAutofit/>
          </a:bodyPr>
          <a:lstStyle/>
          <a:p>
            <a:r>
              <a:rPr lang="en-US" dirty="0" smtClean="0"/>
              <a:t>Protection</a:t>
            </a:r>
          </a:p>
          <a:p>
            <a:pPr lvl="1"/>
            <a:r>
              <a:rPr lang="en-US" dirty="0" err="1" smtClean="0"/>
              <a:t>Xen</a:t>
            </a:r>
            <a:r>
              <a:rPr lang="en-US" dirty="0" smtClean="0"/>
              <a:t> in ring0, guest kernel in ring1</a:t>
            </a:r>
          </a:p>
          <a:p>
            <a:pPr lvl="1"/>
            <a:r>
              <a:rPr lang="en-US" dirty="0" smtClean="0"/>
              <a:t>Privileged instructions are replaced with </a:t>
            </a:r>
            <a:r>
              <a:rPr lang="en-US" dirty="0" err="1" smtClean="0"/>
              <a:t>hypercalls</a:t>
            </a:r>
            <a:endParaRPr lang="en-US" dirty="0" smtClean="0"/>
          </a:p>
          <a:p>
            <a:r>
              <a:rPr lang="en-US" dirty="0" smtClean="0"/>
              <a:t>Exception and system calls</a:t>
            </a:r>
          </a:p>
          <a:p>
            <a:pPr lvl="1"/>
            <a:r>
              <a:rPr lang="en-US" dirty="0" smtClean="0"/>
              <a:t>Guest OS registers handles validated by </a:t>
            </a:r>
            <a:r>
              <a:rPr lang="en-US" dirty="0" err="1" smtClean="0"/>
              <a:t>Xen</a:t>
            </a:r>
            <a:endParaRPr lang="en-US" dirty="0" smtClean="0"/>
          </a:p>
          <a:p>
            <a:pPr lvl="1"/>
            <a:r>
              <a:rPr lang="en-US" dirty="0" smtClean="0"/>
              <a:t>Allowing direct system call from app into guest OS</a:t>
            </a:r>
          </a:p>
          <a:p>
            <a:pPr lvl="1"/>
            <a:r>
              <a:rPr lang="en-US" dirty="0" smtClean="0"/>
              <a:t>Page fault: redirected by </a:t>
            </a:r>
            <a:r>
              <a:rPr lang="en-US" dirty="0" err="1" smtClean="0"/>
              <a:t>Xen</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CPU virtualization (cont.)</a:t>
            </a:r>
            <a:endParaRPr lang="en-US" dirty="0"/>
          </a:p>
        </p:txBody>
      </p:sp>
      <p:sp>
        <p:nvSpPr>
          <p:cNvPr id="3" name="内容占位符 2"/>
          <p:cNvSpPr>
            <a:spLocks noGrp="1"/>
          </p:cNvSpPr>
          <p:nvPr>
            <p:ph idx="1"/>
          </p:nvPr>
        </p:nvSpPr>
        <p:spPr/>
        <p:txBody>
          <a:bodyPr/>
          <a:lstStyle/>
          <a:p>
            <a:r>
              <a:rPr lang="en-US" dirty="0" smtClean="0"/>
              <a:t>Interrupts:</a:t>
            </a:r>
          </a:p>
          <a:p>
            <a:pPr lvl="1"/>
            <a:r>
              <a:rPr lang="en-US" dirty="0" err="1" smtClean="0"/>
              <a:t>Lighweight</a:t>
            </a:r>
            <a:r>
              <a:rPr lang="en-US" dirty="0" smtClean="0"/>
              <a:t> event system</a:t>
            </a:r>
          </a:p>
          <a:p>
            <a:r>
              <a:rPr lang="en-US" dirty="0" smtClean="0"/>
              <a:t>Time:</a:t>
            </a:r>
          </a:p>
          <a:p>
            <a:pPr lvl="1"/>
            <a:r>
              <a:rPr lang="en-US" dirty="0" smtClean="0"/>
              <a:t>Interfaces for both real and virtual time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Memory virtualization</a:t>
            </a:r>
            <a:endParaRPr lang="en-US" dirty="0"/>
          </a:p>
        </p:txBody>
      </p:sp>
      <p:sp>
        <p:nvSpPr>
          <p:cNvPr id="3" name="内容占位符 2"/>
          <p:cNvSpPr>
            <a:spLocks noGrp="1"/>
          </p:cNvSpPr>
          <p:nvPr>
            <p:ph idx="1"/>
          </p:nvPr>
        </p:nvSpPr>
        <p:spPr/>
        <p:txBody>
          <a:bodyPr/>
          <a:lstStyle/>
          <a:p>
            <a:r>
              <a:rPr lang="en-US" dirty="0" err="1" smtClean="0"/>
              <a:t>Xen</a:t>
            </a:r>
            <a:r>
              <a:rPr lang="en-US" dirty="0" smtClean="0"/>
              <a:t> exists in a 64MB section at the top of every address space</a:t>
            </a:r>
          </a:p>
          <a:p>
            <a:r>
              <a:rPr lang="en-US" dirty="0" smtClean="0"/>
              <a:t>Guest sees real physical address</a:t>
            </a:r>
          </a:p>
          <a:p>
            <a:r>
              <a:rPr lang="en-US" dirty="0" smtClean="0"/>
              <a:t>Guest kernels are responsible for allocating and managing the hardware page tables.</a:t>
            </a:r>
          </a:p>
          <a:p>
            <a:r>
              <a:rPr lang="en-US" dirty="0" smtClean="0"/>
              <a:t>After registering the page table to </a:t>
            </a:r>
            <a:r>
              <a:rPr lang="en-US" dirty="0" err="1" smtClean="0"/>
              <a:t>Xen</a:t>
            </a:r>
            <a:r>
              <a:rPr lang="en-US" dirty="0" smtClean="0"/>
              <a:t>, all subsequent updates must be validated.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 virtualization</a:t>
            </a:r>
            <a:endParaRPr lang="en-US" dirty="0"/>
          </a:p>
        </p:txBody>
      </p:sp>
      <p:sp>
        <p:nvSpPr>
          <p:cNvPr id="3" name="内容占位符 2"/>
          <p:cNvSpPr>
            <a:spLocks noGrp="1"/>
          </p:cNvSpPr>
          <p:nvPr>
            <p:ph idx="1"/>
          </p:nvPr>
        </p:nvSpPr>
        <p:spPr/>
        <p:txBody>
          <a:bodyPr/>
          <a:lstStyle/>
          <a:p>
            <a:r>
              <a:rPr lang="en-US" dirty="0" smtClean="0"/>
              <a:t>Shared-memory, asynchronous buffer descriptor rings</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1331640" y="2708919"/>
            <a:ext cx="6192688" cy="40840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Porting effort</a:t>
            </a:r>
            <a:endParaRPr lang="en-US" dirty="0"/>
          </a:p>
        </p:txBody>
      </p:sp>
      <p:sp>
        <p:nvSpPr>
          <p:cNvPr id="3" name="内容占位符 2"/>
          <p:cNvSpPr>
            <a:spLocks noGrp="1"/>
          </p:cNvSpPr>
          <p:nvPr>
            <p:ph idx="1"/>
          </p:nvPr>
        </p:nvSpPr>
        <p:spPr/>
        <p:txBody>
          <a:bodyPr/>
          <a:lstStyle/>
          <a:p>
            <a:endParaRPr lang="en-US"/>
          </a:p>
        </p:txBody>
      </p:sp>
      <p:pic>
        <p:nvPicPr>
          <p:cNvPr id="38914" name="Picture 2"/>
          <p:cNvPicPr>
            <a:picLocks noChangeAspect="1" noChangeArrowheads="1"/>
          </p:cNvPicPr>
          <p:nvPr/>
        </p:nvPicPr>
        <p:blipFill>
          <a:blip r:embed="rId2" cstate="print"/>
          <a:srcRect/>
          <a:stretch>
            <a:fillRect/>
          </a:stretch>
        </p:blipFill>
        <p:spPr bwMode="auto">
          <a:xfrm>
            <a:off x="1907704" y="2348880"/>
            <a:ext cx="5231025"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Evaluation</a:t>
            </a:r>
            <a:endParaRPr lang="en-US" dirty="0"/>
          </a:p>
        </p:txBody>
      </p:sp>
      <p:sp>
        <p:nvSpPr>
          <p:cNvPr id="3" name="内容占位符 2"/>
          <p:cNvSpPr>
            <a:spLocks noGrp="1"/>
          </p:cNvSpPr>
          <p:nvPr>
            <p:ph idx="1"/>
          </p:nvPr>
        </p:nvSpPr>
        <p:spPr/>
        <p:txBody>
          <a:bodyPr/>
          <a:lstStyle/>
          <a:p>
            <a:endParaRPr lang="en-US" dirty="0"/>
          </a:p>
        </p:txBody>
      </p:sp>
      <p:pic>
        <p:nvPicPr>
          <p:cNvPr id="34819" name="Picture 3"/>
          <p:cNvPicPr>
            <a:picLocks noChangeAspect="1" noChangeArrowheads="1"/>
          </p:cNvPicPr>
          <p:nvPr/>
        </p:nvPicPr>
        <p:blipFill>
          <a:blip r:embed="rId2" cstate="print"/>
          <a:srcRect/>
          <a:stretch>
            <a:fillRect/>
          </a:stretch>
        </p:blipFill>
        <p:spPr bwMode="auto">
          <a:xfrm>
            <a:off x="107504" y="1671369"/>
            <a:ext cx="8892480" cy="42059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Evaluation</a:t>
            </a:r>
            <a:endParaRPr lang="en-US" dirty="0"/>
          </a:p>
        </p:txBody>
      </p:sp>
      <p:sp>
        <p:nvSpPr>
          <p:cNvPr id="3" name="内容占位符 2"/>
          <p:cNvSpPr>
            <a:spLocks noGrp="1"/>
          </p:cNvSpPr>
          <p:nvPr>
            <p:ph idx="1"/>
          </p:nvPr>
        </p:nvSpPr>
        <p:spPr/>
        <p:txBody>
          <a:bodyPr/>
          <a:lstStyle/>
          <a:p>
            <a:endParaRPr lang="en-US"/>
          </a:p>
        </p:txBody>
      </p:sp>
      <p:pic>
        <p:nvPicPr>
          <p:cNvPr id="36866" name="Picture 2"/>
          <p:cNvPicPr>
            <a:picLocks noChangeAspect="1" noChangeArrowheads="1"/>
          </p:cNvPicPr>
          <p:nvPr/>
        </p:nvPicPr>
        <p:blipFill>
          <a:blip r:embed="rId2" cstate="print"/>
          <a:srcRect/>
          <a:stretch>
            <a:fillRect/>
          </a:stretch>
        </p:blipFill>
        <p:spPr bwMode="auto">
          <a:xfrm>
            <a:off x="72008" y="1691746"/>
            <a:ext cx="8964488" cy="43295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内容占位符 2"/>
          <p:cNvSpPr>
            <a:spLocks noGrp="1"/>
          </p:cNvSpPr>
          <p:nvPr>
            <p:ph idx="1"/>
          </p:nvPr>
        </p:nvSpPr>
        <p:spPr/>
        <p:txBody>
          <a:bodyPr>
            <a:normAutofit fontScale="92500" lnSpcReduction="10000"/>
          </a:bodyPr>
          <a:lstStyle/>
          <a:p>
            <a:r>
              <a:rPr lang="en-US" dirty="0" smtClean="0"/>
              <a:t>x86 architecture makes virtualization challenging</a:t>
            </a:r>
          </a:p>
          <a:p>
            <a:r>
              <a:rPr lang="en-US" dirty="0" smtClean="0"/>
              <a:t>Full virtualization</a:t>
            </a:r>
          </a:p>
          <a:p>
            <a:pPr lvl="1"/>
            <a:r>
              <a:rPr lang="en-US" dirty="0" smtClean="0"/>
              <a:t>unmodified guest OS; good isolation</a:t>
            </a:r>
          </a:p>
          <a:p>
            <a:pPr lvl="1"/>
            <a:r>
              <a:rPr lang="en-US" dirty="0" smtClean="0"/>
              <a:t>Performance issue (especially I/O)</a:t>
            </a:r>
          </a:p>
          <a:p>
            <a:r>
              <a:rPr lang="en-US" dirty="0" smtClean="0"/>
              <a:t>Para virtualization: </a:t>
            </a:r>
          </a:p>
          <a:p>
            <a:pPr lvl="1"/>
            <a:r>
              <a:rPr lang="en-US" dirty="0" smtClean="0"/>
              <a:t>Better performance (potentially)</a:t>
            </a:r>
          </a:p>
          <a:p>
            <a:pPr lvl="1"/>
            <a:r>
              <a:rPr lang="en-US" dirty="0" smtClean="0"/>
              <a:t>Need to update guest kernel</a:t>
            </a:r>
          </a:p>
          <a:p>
            <a:r>
              <a:rPr lang="en-US" dirty="0" smtClean="0"/>
              <a:t>Full and </a:t>
            </a:r>
            <a:r>
              <a:rPr lang="en-US" dirty="0" err="1" smtClean="0"/>
              <a:t>para</a:t>
            </a:r>
            <a:r>
              <a:rPr lang="en-US" dirty="0" smtClean="0"/>
              <a:t> virtualization will keep evolving together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IBM VM/370</a:t>
            </a:r>
            <a:endParaRPr lang="en-US" dirty="0"/>
          </a:p>
        </p:txBody>
      </p:sp>
      <p:sp>
        <p:nvSpPr>
          <p:cNvPr id="3" name="内容占位符 2"/>
          <p:cNvSpPr>
            <a:spLocks noGrp="1"/>
          </p:cNvSpPr>
          <p:nvPr>
            <p:ph idx="1"/>
          </p:nvPr>
        </p:nvSpPr>
        <p:spPr/>
        <p:txBody>
          <a:bodyPr/>
          <a:lstStyle/>
          <a:p>
            <a:r>
              <a:rPr lang="en-US" dirty="0" smtClean="0"/>
              <a:t>Robert Jay Creasy (1939-2005)</a:t>
            </a:r>
          </a:p>
          <a:p>
            <a:pPr lvl="1"/>
            <a:r>
              <a:rPr lang="en-US" dirty="0" smtClean="0"/>
              <a:t>Project leader of the first full virtualization hypervisor: IBM CP-40, a core component in the VM system</a:t>
            </a:r>
          </a:p>
          <a:p>
            <a:pPr lvl="1"/>
            <a:r>
              <a:rPr lang="en-US" dirty="0" smtClean="0"/>
              <a:t>The first VM system: VM/370</a:t>
            </a:r>
            <a:endParaRPr lang="en-US" dirty="0"/>
          </a:p>
        </p:txBody>
      </p:sp>
      <p:pic>
        <p:nvPicPr>
          <p:cNvPr id="5122" name="Picture 2" descr="http://upload.wikimedia.org/wikipedia/en/thumb/6/66/Rj_creasy.jpg/220px-Rj_creasy.jpg"/>
          <p:cNvPicPr>
            <a:picLocks noChangeAspect="1" noChangeArrowheads="1"/>
          </p:cNvPicPr>
          <p:nvPr/>
        </p:nvPicPr>
        <p:blipFill>
          <a:blip r:embed="rId2" cstate="print"/>
          <a:srcRect/>
          <a:stretch>
            <a:fillRect/>
          </a:stretch>
        </p:blipFill>
        <p:spPr bwMode="auto">
          <a:xfrm>
            <a:off x="3635896" y="4138278"/>
            <a:ext cx="2072782" cy="245907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Microkernel vs. VMM(</a:t>
            </a:r>
            <a:r>
              <a:rPr lang="en-US" dirty="0" err="1" smtClean="0"/>
              <a:t>Xen</a:t>
            </a:r>
            <a:r>
              <a:rPr lang="en-US" dirty="0" smtClean="0"/>
              <a:t>)</a:t>
            </a:r>
            <a:endParaRPr lang="en-US" dirty="0"/>
          </a:p>
        </p:txBody>
      </p:sp>
      <p:pic>
        <p:nvPicPr>
          <p:cNvPr id="39938" name="Picture 2" descr="File:OS-structure.svg"/>
          <p:cNvPicPr>
            <a:picLocks noChangeAspect="1" noChangeArrowheads="1"/>
          </p:cNvPicPr>
          <p:nvPr/>
        </p:nvPicPr>
        <p:blipFill>
          <a:blip r:embed="rId2" cstate="print"/>
          <a:srcRect/>
          <a:stretch>
            <a:fillRect/>
          </a:stretch>
        </p:blipFill>
        <p:spPr bwMode="auto">
          <a:xfrm>
            <a:off x="71500" y="1268760"/>
            <a:ext cx="5400600" cy="2880320"/>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155543" y="1670623"/>
            <a:ext cx="3952961" cy="2550465"/>
          </a:xfrm>
          <a:prstGeom prst="rect">
            <a:avLst/>
          </a:prstGeom>
          <a:noFill/>
          <a:ln w="9525">
            <a:noFill/>
            <a:miter lim="800000"/>
            <a:headEnd/>
            <a:tailEnd/>
          </a:ln>
        </p:spPr>
      </p:pic>
      <p:sp>
        <p:nvSpPr>
          <p:cNvPr id="6" name="TextBox 5"/>
          <p:cNvSpPr txBox="1"/>
          <p:nvPr/>
        </p:nvSpPr>
        <p:spPr>
          <a:xfrm>
            <a:off x="251520" y="4338970"/>
            <a:ext cx="8640960" cy="1754326"/>
          </a:xfrm>
          <a:prstGeom prst="rect">
            <a:avLst/>
          </a:prstGeom>
          <a:noFill/>
        </p:spPr>
        <p:txBody>
          <a:bodyPr wrap="square" rtlCol="0">
            <a:spAutoFit/>
          </a:bodyPr>
          <a:lstStyle/>
          <a:p>
            <a:r>
              <a:rPr lang="en-US" sz="1600" b="1" i="1" dirty="0" smtClean="0"/>
              <a:t>Virtual Machine Monitor (VMM)</a:t>
            </a:r>
            <a:r>
              <a:rPr lang="en-US" sz="1600" i="1" dirty="0" smtClean="0"/>
              <a:t>: “… software which transforms the single machine interface into the illusion of many. Each of these interfaces (virtual machines) is an efficient replica of the original computer system, complete with all of the processor instructions …“</a:t>
            </a:r>
          </a:p>
          <a:p>
            <a:pPr algn="r"/>
            <a:r>
              <a:rPr lang="en-US" sz="1400" i="1" dirty="0" smtClean="0"/>
              <a:t>-- Robert P. Goldberg. Survey of virtual machine research. 1974 </a:t>
            </a:r>
          </a:p>
          <a:p>
            <a:endParaRPr lang="en-US" sz="1600" i="1" dirty="0" smtClean="0"/>
          </a:p>
          <a:p>
            <a:r>
              <a:rPr lang="en-US" sz="1600" b="1" i="1" dirty="0" smtClean="0"/>
              <a:t>Microkernel</a:t>
            </a:r>
            <a:r>
              <a:rPr lang="en-US" sz="1600" i="1" dirty="0" smtClean="0"/>
              <a:t>: "... to minimize the kernel and to implement whatever possible outside of the kernel…“</a:t>
            </a:r>
          </a:p>
          <a:p>
            <a:pPr algn="r"/>
            <a:r>
              <a:rPr lang="en-US" sz="1400" i="1" dirty="0" smtClean="0"/>
              <a:t>-- </a:t>
            </a:r>
            <a:r>
              <a:rPr lang="en-US" sz="1400" i="1" dirty="0" err="1" smtClean="0"/>
              <a:t>Jochen</a:t>
            </a:r>
            <a:r>
              <a:rPr lang="en-US" sz="1400" i="1" dirty="0" smtClean="0"/>
              <a:t> </a:t>
            </a:r>
            <a:r>
              <a:rPr lang="en-US" sz="1400" i="1" dirty="0" err="1" smtClean="0"/>
              <a:t>Liedtke</a:t>
            </a:r>
            <a:r>
              <a:rPr lang="en-US" sz="1400" i="1" dirty="0" smtClean="0"/>
              <a:t>. Towards real </a:t>
            </a:r>
            <a:r>
              <a:rPr lang="en-US" sz="1400" i="1" dirty="0" err="1" smtClean="0"/>
              <a:t>microkernels</a:t>
            </a:r>
            <a:r>
              <a:rPr lang="en-US" sz="1400" i="1" dirty="0" smtClean="0"/>
              <a:t>. 1996</a:t>
            </a:r>
            <a:endParaRPr lang="en-US" sz="1400" i="1" dirty="0"/>
          </a:p>
        </p:txBody>
      </p:sp>
    </p:spTree>
    <p:extLst>
      <p:ext uri="{BB962C8B-B14F-4D97-AF65-F5344CB8AC3E}">
        <p14:creationId xmlns:p14="http://schemas.microsoft.com/office/powerpoint/2010/main" val="3263491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Are Virtual Machine Monitors </a:t>
            </a:r>
            <a:r>
              <a:rPr lang="en-US" dirty="0" err="1" smtClean="0"/>
              <a:t>Microkernels</a:t>
            </a:r>
            <a:r>
              <a:rPr lang="en-US" dirty="0" smtClean="0"/>
              <a:t> Done Right?</a:t>
            </a:r>
            <a:endParaRPr lang="en-US" dirty="0"/>
          </a:p>
        </p:txBody>
      </p:sp>
      <p:sp>
        <p:nvSpPr>
          <p:cNvPr id="3" name="内容占位符 2"/>
          <p:cNvSpPr>
            <a:spLocks noGrp="1"/>
          </p:cNvSpPr>
          <p:nvPr>
            <p:ph idx="1"/>
          </p:nvPr>
        </p:nvSpPr>
        <p:spPr/>
        <p:txBody>
          <a:bodyPr/>
          <a:lstStyle/>
          <a:p>
            <a:endParaRPr lang="en-US" dirty="0" smtClean="0"/>
          </a:p>
          <a:p>
            <a:r>
              <a:rPr lang="en-US" dirty="0" smtClean="0"/>
              <a:t>VMMs (especially </a:t>
            </a:r>
            <a:r>
              <a:rPr lang="en-US" dirty="0" err="1" smtClean="0"/>
              <a:t>Xen</a:t>
            </a:r>
            <a:r>
              <a:rPr lang="en-US" dirty="0" smtClean="0"/>
              <a:t>) are </a:t>
            </a:r>
            <a:r>
              <a:rPr lang="en-US" dirty="0" err="1" smtClean="0"/>
              <a:t>microkernels</a:t>
            </a:r>
            <a:r>
              <a:rPr lang="en-US" dirty="0" smtClean="0"/>
              <a:t> done right</a:t>
            </a:r>
          </a:p>
          <a:p>
            <a:pPr lvl="1"/>
            <a:r>
              <a:rPr lang="en-US" dirty="0" smtClean="0"/>
              <a:t>Avoid liability inversion: </a:t>
            </a:r>
          </a:p>
          <a:p>
            <a:pPr lvl="2"/>
            <a:r>
              <a:rPr lang="en-US" dirty="0" err="1" smtClean="0"/>
              <a:t>Microkernels</a:t>
            </a:r>
            <a:r>
              <a:rPr lang="en-US" dirty="0" smtClean="0"/>
              <a:t> depend on some user level components</a:t>
            </a:r>
          </a:p>
          <a:p>
            <a:pPr lvl="1"/>
            <a:r>
              <a:rPr lang="en-US" dirty="0" smtClean="0"/>
              <a:t>Make IPC performance irrelevant: </a:t>
            </a:r>
          </a:p>
          <a:p>
            <a:pPr lvl="2"/>
            <a:r>
              <a:rPr lang="en-US" dirty="0" smtClean="0"/>
              <a:t>IPC performance is the key in </a:t>
            </a:r>
            <a:r>
              <a:rPr lang="en-US" dirty="0" err="1" smtClean="0"/>
              <a:t>microkernels</a:t>
            </a:r>
            <a:endParaRPr lang="en-US" dirty="0" smtClean="0"/>
          </a:p>
          <a:p>
            <a:pPr lvl="1"/>
            <a:r>
              <a:rPr lang="en-US" dirty="0" smtClean="0"/>
              <a:t>Treat the OS as a component</a:t>
            </a:r>
          </a:p>
          <a:p>
            <a:pPr lvl="2"/>
            <a:r>
              <a:rPr lang="en-US" dirty="0" smtClean="0"/>
              <a:t>Hard for </a:t>
            </a:r>
            <a:r>
              <a:rPr lang="en-US" dirty="0" err="1" smtClean="0"/>
              <a:t>microkernels</a:t>
            </a:r>
            <a:r>
              <a:rPr lang="en-US" dirty="0" smtClean="0"/>
              <a:t> to support legacy applications</a:t>
            </a:r>
          </a:p>
          <a:p>
            <a:pPr lvl="1"/>
            <a:endParaRPr lang="en-US" dirty="0" smtClean="0"/>
          </a:p>
          <a:p>
            <a:pPr lvl="1"/>
            <a:endParaRPr lang="en-US" dirty="0" smtClean="0"/>
          </a:p>
          <a:p>
            <a:pPr lvl="1"/>
            <a:endParaRPr lang="en-US" dirty="0" smtClean="0"/>
          </a:p>
          <a:p>
            <a:pPr lvl="1"/>
            <a:endParaRPr lang="en-US" dirty="0"/>
          </a:p>
        </p:txBody>
      </p:sp>
      <p:sp>
        <p:nvSpPr>
          <p:cNvPr id="4" name="TextBox 3"/>
          <p:cNvSpPr txBox="1"/>
          <p:nvPr/>
        </p:nvSpPr>
        <p:spPr>
          <a:xfrm>
            <a:off x="2051720" y="1484784"/>
            <a:ext cx="4824536" cy="646331"/>
          </a:xfrm>
          <a:prstGeom prst="rect">
            <a:avLst/>
          </a:prstGeom>
          <a:noFill/>
        </p:spPr>
        <p:txBody>
          <a:bodyPr wrap="square" rtlCol="0">
            <a:spAutoFit/>
          </a:bodyPr>
          <a:lstStyle/>
          <a:p>
            <a:pPr algn="ctr"/>
            <a:r>
              <a:rPr lang="en-US" i="1" dirty="0" smtClean="0"/>
              <a:t>Steven Hand, Andrew </a:t>
            </a:r>
            <a:r>
              <a:rPr lang="en-US" i="1" dirty="0" err="1" smtClean="0"/>
              <a:t>Wareld</a:t>
            </a:r>
            <a:r>
              <a:rPr lang="en-US" i="1" dirty="0" smtClean="0"/>
              <a:t>, </a:t>
            </a:r>
            <a:r>
              <a:rPr lang="en-US" i="1" dirty="0" err="1" smtClean="0"/>
              <a:t>Keir</a:t>
            </a:r>
            <a:r>
              <a:rPr lang="en-US" i="1" dirty="0" smtClean="0"/>
              <a:t> Fraser</a:t>
            </a:r>
          </a:p>
          <a:p>
            <a:pPr algn="ctr"/>
            <a:r>
              <a:rPr lang="en-US" i="1" dirty="0" smtClean="0"/>
              <a:t>HotOS’05</a:t>
            </a:r>
            <a:endParaRPr lang="en-US" i="1" dirty="0"/>
          </a:p>
        </p:txBody>
      </p:sp>
    </p:spTree>
    <p:extLst>
      <p:ext uri="{BB962C8B-B14F-4D97-AF65-F5344CB8AC3E}">
        <p14:creationId xmlns:p14="http://schemas.microsoft.com/office/powerpoint/2010/main" val="2405358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Are Virtual Machine Monitors </a:t>
            </a:r>
            <a:r>
              <a:rPr lang="en-US" dirty="0" err="1" smtClean="0"/>
              <a:t>Microkernels</a:t>
            </a:r>
            <a:r>
              <a:rPr lang="en-US" dirty="0" smtClean="0"/>
              <a:t> Done Right?</a:t>
            </a:r>
            <a:endParaRPr lang="en-US" dirty="0"/>
          </a:p>
        </p:txBody>
      </p:sp>
      <p:sp>
        <p:nvSpPr>
          <p:cNvPr id="3" name="内容占位符 2"/>
          <p:cNvSpPr>
            <a:spLocks noGrp="1"/>
          </p:cNvSpPr>
          <p:nvPr>
            <p:ph idx="1"/>
          </p:nvPr>
        </p:nvSpPr>
        <p:spPr/>
        <p:txBody>
          <a:bodyPr/>
          <a:lstStyle/>
          <a:p>
            <a:endParaRPr lang="en-US" dirty="0" smtClean="0"/>
          </a:p>
          <a:p>
            <a:r>
              <a:rPr lang="en-US" dirty="0" smtClean="0"/>
              <a:t>VMMs (especially </a:t>
            </a:r>
            <a:r>
              <a:rPr lang="en-US" dirty="0" err="1" smtClean="0"/>
              <a:t>Xen</a:t>
            </a:r>
            <a:r>
              <a:rPr lang="en-US" dirty="0" smtClean="0"/>
              <a:t>) are </a:t>
            </a:r>
            <a:r>
              <a:rPr lang="en-US" dirty="0" err="1" smtClean="0"/>
              <a:t>microkernels</a:t>
            </a:r>
            <a:r>
              <a:rPr lang="en-US" dirty="0" smtClean="0"/>
              <a:t> done right. </a:t>
            </a:r>
          </a:p>
          <a:p>
            <a:pPr lvl="1"/>
            <a:r>
              <a:rPr lang="en-US" dirty="0" smtClean="0"/>
              <a:t>Avoid liability inversion: </a:t>
            </a:r>
          </a:p>
          <a:p>
            <a:pPr lvl="2"/>
            <a:r>
              <a:rPr lang="en-US" dirty="0" err="1" smtClean="0"/>
              <a:t>Microkernels</a:t>
            </a:r>
            <a:r>
              <a:rPr lang="en-US" dirty="0" smtClean="0"/>
              <a:t> depend on some user level components</a:t>
            </a:r>
          </a:p>
          <a:p>
            <a:pPr lvl="1"/>
            <a:r>
              <a:rPr lang="en-US" dirty="0" smtClean="0"/>
              <a:t>Make IPC performance irrelevant: </a:t>
            </a:r>
          </a:p>
          <a:p>
            <a:pPr lvl="2"/>
            <a:r>
              <a:rPr lang="en-US" dirty="0" smtClean="0"/>
              <a:t>IPC performance is the key in </a:t>
            </a:r>
            <a:r>
              <a:rPr lang="en-US" dirty="0" err="1" smtClean="0"/>
              <a:t>microkernels</a:t>
            </a:r>
            <a:endParaRPr lang="en-US" dirty="0" smtClean="0"/>
          </a:p>
          <a:p>
            <a:pPr lvl="1"/>
            <a:r>
              <a:rPr lang="en-US" dirty="0" smtClean="0"/>
              <a:t>Treat the OS as a component</a:t>
            </a:r>
          </a:p>
          <a:p>
            <a:pPr lvl="2"/>
            <a:r>
              <a:rPr lang="en-US" dirty="0" smtClean="0"/>
              <a:t>Hard for </a:t>
            </a:r>
            <a:r>
              <a:rPr lang="en-US" dirty="0" err="1" smtClean="0"/>
              <a:t>microkernels</a:t>
            </a:r>
            <a:r>
              <a:rPr lang="en-US" dirty="0" smtClean="0"/>
              <a:t> to support legacy applications</a:t>
            </a:r>
          </a:p>
        </p:txBody>
      </p:sp>
      <p:sp>
        <p:nvSpPr>
          <p:cNvPr id="4" name="TextBox 3"/>
          <p:cNvSpPr txBox="1"/>
          <p:nvPr/>
        </p:nvSpPr>
        <p:spPr>
          <a:xfrm>
            <a:off x="2051720" y="1484784"/>
            <a:ext cx="4824536" cy="646331"/>
          </a:xfrm>
          <a:prstGeom prst="rect">
            <a:avLst/>
          </a:prstGeom>
          <a:noFill/>
        </p:spPr>
        <p:txBody>
          <a:bodyPr wrap="square" rtlCol="0">
            <a:spAutoFit/>
          </a:bodyPr>
          <a:lstStyle/>
          <a:p>
            <a:pPr algn="ctr"/>
            <a:r>
              <a:rPr lang="en-US" i="1" dirty="0" err="1" smtClean="0"/>
              <a:t>Gernot</a:t>
            </a:r>
            <a:r>
              <a:rPr lang="en-US" i="1" dirty="0" smtClean="0"/>
              <a:t> </a:t>
            </a:r>
            <a:r>
              <a:rPr lang="en-US" i="1" dirty="0" err="1" smtClean="0"/>
              <a:t>Heiser</a:t>
            </a:r>
            <a:r>
              <a:rPr lang="en-US" i="1" dirty="0" smtClean="0"/>
              <a:t>, </a:t>
            </a:r>
            <a:r>
              <a:rPr lang="en-US" i="1" dirty="0" err="1" smtClean="0"/>
              <a:t>Volkmar</a:t>
            </a:r>
            <a:r>
              <a:rPr lang="en-US" i="1" dirty="0" smtClean="0"/>
              <a:t> </a:t>
            </a:r>
            <a:r>
              <a:rPr lang="en-US" i="1" dirty="0" err="1" smtClean="0"/>
              <a:t>Uhlig</a:t>
            </a:r>
            <a:r>
              <a:rPr lang="en-US" i="1" dirty="0" smtClean="0"/>
              <a:t>, Joshua </a:t>
            </a:r>
            <a:r>
              <a:rPr lang="en-US" i="1" dirty="0" err="1" smtClean="0"/>
              <a:t>LeVasseur</a:t>
            </a:r>
            <a:endParaRPr lang="en-US" i="1" dirty="0" smtClean="0"/>
          </a:p>
          <a:p>
            <a:pPr algn="ctr"/>
            <a:r>
              <a:rPr lang="en-US" i="1" dirty="0" smtClean="0"/>
              <a:t>ACM SIGOPS’06</a:t>
            </a:r>
            <a:endParaRPr lang="en-US" i="1" dirty="0"/>
          </a:p>
        </p:txBody>
      </p:sp>
      <p:sp>
        <p:nvSpPr>
          <p:cNvPr id="5" name="圆角矩形标注 4"/>
          <p:cNvSpPr/>
          <p:nvPr/>
        </p:nvSpPr>
        <p:spPr>
          <a:xfrm>
            <a:off x="5364088" y="2780928"/>
            <a:ext cx="2232248" cy="792088"/>
          </a:xfrm>
          <a:prstGeom prst="wedgeRoundRectCallout">
            <a:avLst>
              <a:gd name="adj1" fmla="val -74821"/>
              <a:gd name="adj2" fmla="val 90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Xen</a:t>
            </a:r>
            <a:r>
              <a:rPr lang="en-US" sz="2400" dirty="0" smtClean="0"/>
              <a:t> also relies on Dom0!</a:t>
            </a:r>
            <a:endParaRPr lang="en-US" sz="2400" dirty="0"/>
          </a:p>
        </p:txBody>
      </p:sp>
      <p:sp>
        <p:nvSpPr>
          <p:cNvPr id="6" name="圆角矩形标注 5"/>
          <p:cNvSpPr/>
          <p:nvPr/>
        </p:nvSpPr>
        <p:spPr>
          <a:xfrm>
            <a:off x="6983760" y="4293096"/>
            <a:ext cx="2124744" cy="1440160"/>
          </a:xfrm>
          <a:prstGeom prst="wedgeRoundRectCallout">
            <a:avLst>
              <a:gd name="adj1" fmla="val -111563"/>
              <a:gd name="adj2" fmla="val -18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Xen</a:t>
            </a:r>
            <a:r>
              <a:rPr lang="en-US" sz="2400" dirty="0" smtClean="0"/>
              <a:t> performs the same number of IPC!</a:t>
            </a:r>
            <a:endParaRPr lang="en-US" sz="2400" dirty="0"/>
          </a:p>
        </p:txBody>
      </p:sp>
      <p:sp>
        <p:nvSpPr>
          <p:cNvPr id="7" name="圆角矩形标注 6"/>
          <p:cNvSpPr/>
          <p:nvPr/>
        </p:nvSpPr>
        <p:spPr>
          <a:xfrm>
            <a:off x="0" y="6021288"/>
            <a:ext cx="1619672" cy="764704"/>
          </a:xfrm>
          <a:prstGeom prst="wedgeRoundRectCallout">
            <a:avLst>
              <a:gd name="adj1" fmla="val 102114"/>
              <a:gd name="adj2" fmla="val -50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Look at L4Linux!</a:t>
            </a:r>
            <a:endParaRPr lang="en-US" sz="2400" dirty="0"/>
          </a:p>
        </p:txBody>
      </p:sp>
      <p:sp>
        <p:nvSpPr>
          <p:cNvPr id="8" name="TextBox 7"/>
          <p:cNvSpPr txBox="1"/>
          <p:nvPr/>
        </p:nvSpPr>
        <p:spPr>
          <a:xfrm>
            <a:off x="1763688" y="2636912"/>
            <a:ext cx="1872208" cy="584775"/>
          </a:xfrm>
          <a:prstGeom prst="rect">
            <a:avLst/>
          </a:prstGeom>
          <a:noFill/>
        </p:spPr>
        <p:txBody>
          <a:bodyPr wrap="square" rtlCol="0">
            <a:spAutoFit/>
          </a:bodyPr>
          <a:lstStyle/>
          <a:p>
            <a:r>
              <a:rPr lang="en-US" sz="3200" dirty="0" smtClean="0">
                <a:solidFill>
                  <a:srgbClr val="FF0000"/>
                </a:solidFill>
              </a:rPr>
              <a:t>Really??</a:t>
            </a:r>
            <a:endParaRPr lang="en-US" sz="3200" dirty="0">
              <a:solidFill>
                <a:srgbClr val="FF0000"/>
              </a:solidFill>
            </a:endParaRPr>
          </a:p>
        </p:txBody>
      </p:sp>
    </p:spTree>
    <p:extLst>
      <p:ext uri="{BB962C8B-B14F-4D97-AF65-F5344CB8AC3E}">
        <p14:creationId xmlns:p14="http://schemas.microsoft.com/office/powerpoint/2010/main" val="161964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lide(fromBottom)">
                                      <p:cBhvr>
                                        <p:cTn id="13" dur="500"/>
                                        <p:tgtEl>
                                          <p:spTgt spid="3">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lide(fromBottom)">
                                      <p:cBhvr>
                                        <p:cTn id="16" dur="500"/>
                                        <p:tgtEl>
                                          <p:spTgt spid="3">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lide(fromBottom)">
                                      <p:cBhvr>
                                        <p:cTn id="19" dur="500"/>
                                        <p:tgtEl>
                                          <p:spTgt spid="3">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lide(fromBottom)">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Discussion</a:t>
            </a:r>
            <a:endParaRPr lang="en-US" dirty="0"/>
          </a:p>
        </p:txBody>
      </p:sp>
      <p:sp>
        <p:nvSpPr>
          <p:cNvPr id="3" name="内容占位符 2"/>
          <p:cNvSpPr>
            <a:spLocks noGrp="1"/>
          </p:cNvSpPr>
          <p:nvPr>
            <p:ph idx="1"/>
          </p:nvPr>
        </p:nvSpPr>
        <p:spPr/>
        <p:txBody>
          <a:bodyPr/>
          <a:lstStyle/>
          <a:p>
            <a:r>
              <a:rPr lang="en-US" dirty="0" smtClean="0"/>
              <a:t>What is the difference between VMMs and </a:t>
            </a:r>
            <a:r>
              <a:rPr lang="en-US" dirty="0" err="1" smtClean="0"/>
              <a:t>microkernels</a:t>
            </a:r>
            <a:r>
              <a:rPr lang="en-US" dirty="0" smtClean="0"/>
              <a:t>?</a:t>
            </a:r>
          </a:p>
          <a:p>
            <a:r>
              <a:rPr lang="en-US" dirty="0" smtClean="0"/>
              <a:t>Why do VMMs seem to be more successful than </a:t>
            </a:r>
            <a:r>
              <a:rPr lang="en-US" dirty="0" err="1" smtClean="0"/>
              <a:t>microkernels</a:t>
            </a:r>
            <a:r>
              <a:rPr lang="en-US" dirty="0" smtClean="0"/>
              <a:t>?</a:t>
            </a:r>
          </a:p>
          <a:p>
            <a:pPr>
              <a:buNone/>
            </a:pPr>
            <a:endParaRPr lang="en-US" dirty="0"/>
          </a:p>
        </p:txBody>
      </p:sp>
    </p:spTree>
    <p:extLst>
      <p:ext uri="{BB962C8B-B14F-4D97-AF65-F5344CB8AC3E}">
        <p14:creationId xmlns:p14="http://schemas.microsoft.com/office/powerpoint/2010/main" val="3320050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 (again)</a:t>
            </a:r>
            <a:endParaRPr lang="en-US" dirty="0"/>
          </a:p>
        </p:txBody>
      </p:sp>
      <p:sp>
        <p:nvSpPr>
          <p:cNvPr id="3" name="内容占位符 2"/>
          <p:cNvSpPr>
            <a:spLocks noGrp="1"/>
          </p:cNvSpPr>
          <p:nvPr>
            <p:ph idx="1"/>
          </p:nvPr>
        </p:nvSpPr>
        <p:spPr/>
        <p:txBody>
          <a:bodyPr/>
          <a:lstStyle/>
          <a:p>
            <a:r>
              <a:rPr lang="en-US" dirty="0" smtClean="0"/>
              <a:t>Virtualization: creating a illusion of something</a:t>
            </a:r>
          </a:p>
          <a:p>
            <a:r>
              <a:rPr lang="en-US" dirty="0" smtClean="0"/>
              <a:t>Virtualization is a principle approach in system design</a:t>
            </a:r>
          </a:p>
          <a:p>
            <a:pPr lvl="1"/>
            <a:r>
              <a:rPr lang="en-US" dirty="0" smtClean="0"/>
              <a:t>OS is </a:t>
            </a:r>
            <a:r>
              <a:rPr lang="en-US" dirty="0" err="1" smtClean="0"/>
              <a:t>virtualizing</a:t>
            </a:r>
            <a:r>
              <a:rPr lang="en-US" dirty="0" smtClean="0"/>
              <a:t> CPU, memory, I/O …</a:t>
            </a:r>
          </a:p>
          <a:p>
            <a:pPr lvl="1"/>
            <a:r>
              <a:rPr lang="en-US" dirty="0" smtClean="0"/>
              <a:t>VMM is </a:t>
            </a:r>
            <a:r>
              <a:rPr lang="en-US" dirty="0" err="1" smtClean="0"/>
              <a:t>virtualizing</a:t>
            </a:r>
            <a:r>
              <a:rPr lang="en-US" dirty="0" smtClean="0"/>
              <a:t> the whole architecture</a:t>
            </a:r>
          </a:p>
          <a:p>
            <a:pPr lvl="1"/>
            <a:r>
              <a:rPr lang="en-US" dirty="0" smtClean="0"/>
              <a:t>What else? What next?</a:t>
            </a:r>
          </a:p>
          <a:p>
            <a:endParaRPr lang="en-US" dirty="0" smtClean="0"/>
          </a:p>
          <a:p>
            <a:endParaRPr lang="en-US" dirty="0"/>
          </a:p>
        </p:txBody>
      </p:sp>
    </p:spTree>
    <p:extLst>
      <p:ext uri="{BB962C8B-B14F-4D97-AF65-F5344CB8AC3E}">
        <p14:creationId xmlns:p14="http://schemas.microsoft.com/office/powerpoint/2010/main" val="1239642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IBM VM/370</a:t>
            </a:r>
            <a:endParaRPr lang="en-US" dirty="0"/>
          </a:p>
        </p:txBody>
      </p:sp>
      <p:sp>
        <p:nvSpPr>
          <p:cNvPr id="4" name="矩形 3"/>
          <p:cNvSpPr/>
          <p:nvPr/>
        </p:nvSpPr>
        <p:spPr>
          <a:xfrm>
            <a:off x="1547664" y="4581128"/>
            <a:ext cx="64087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System/370</a:t>
            </a:r>
            <a:endParaRPr lang="en-US" sz="2000" dirty="0"/>
          </a:p>
        </p:txBody>
      </p:sp>
      <p:sp>
        <p:nvSpPr>
          <p:cNvPr id="5" name="矩形 4"/>
          <p:cNvSpPr/>
          <p:nvPr/>
        </p:nvSpPr>
        <p:spPr>
          <a:xfrm>
            <a:off x="1547664" y="3861048"/>
            <a:ext cx="64087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Program (CP)</a:t>
            </a:r>
            <a:endParaRPr lang="en-US" sz="2000" dirty="0"/>
          </a:p>
        </p:txBody>
      </p:sp>
      <p:sp>
        <p:nvSpPr>
          <p:cNvPr id="6" name="矩形 5"/>
          <p:cNvSpPr/>
          <p:nvPr/>
        </p:nvSpPr>
        <p:spPr>
          <a:xfrm>
            <a:off x="1547664" y="2060848"/>
            <a:ext cx="151216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Conversational Monitor System (CMS)</a:t>
            </a:r>
            <a:endParaRPr lang="en-US" sz="2000" dirty="0"/>
          </a:p>
        </p:txBody>
      </p:sp>
      <p:sp>
        <p:nvSpPr>
          <p:cNvPr id="7" name="矩形 6"/>
          <p:cNvSpPr/>
          <p:nvPr/>
        </p:nvSpPr>
        <p:spPr>
          <a:xfrm>
            <a:off x="4860032" y="2060848"/>
            <a:ext cx="151216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Mainstream OS (MVS, DOS/VSE etc.)</a:t>
            </a:r>
            <a:endParaRPr lang="en-US" sz="2000" dirty="0"/>
          </a:p>
        </p:txBody>
      </p:sp>
      <p:sp>
        <p:nvSpPr>
          <p:cNvPr id="8" name="矩形 7"/>
          <p:cNvSpPr/>
          <p:nvPr/>
        </p:nvSpPr>
        <p:spPr>
          <a:xfrm>
            <a:off x="3203848" y="2060848"/>
            <a:ext cx="151216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Specialized VM subsystem (RSCS, RACF, GCS)</a:t>
            </a:r>
            <a:endParaRPr lang="en-US" sz="2000" dirty="0"/>
          </a:p>
        </p:txBody>
      </p:sp>
      <p:sp>
        <p:nvSpPr>
          <p:cNvPr id="9" name="矩形 8"/>
          <p:cNvSpPr/>
          <p:nvPr/>
        </p:nvSpPr>
        <p:spPr>
          <a:xfrm>
            <a:off x="6516216" y="2060848"/>
            <a:ext cx="1440160"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Another copy of VM</a:t>
            </a:r>
            <a:endParaRPr lang="en-US" sz="2000" dirty="0"/>
          </a:p>
        </p:txBody>
      </p:sp>
      <p:cxnSp>
        <p:nvCxnSpPr>
          <p:cNvPr id="11" name="直接连接符 10"/>
          <p:cNvCxnSpPr/>
          <p:nvPr/>
        </p:nvCxnSpPr>
        <p:spPr>
          <a:xfrm>
            <a:off x="251520" y="4509120"/>
            <a:ext cx="835292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1520" y="4715852"/>
            <a:ext cx="1207190" cy="400110"/>
          </a:xfrm>
          <a:prstGeom prst="rect">
            <a:avLst/>
          </a:prstGeom>
          <a:noFill/>
        </p:spPr>
        <p:txBody>
          <a:bodyPr wrap="none" rtlCol="0">
            <a:spAutoFit/>
          </a:bodyPr>
          <a:lstStyle/>
          <a:p>
            <a:r>
              <a:rPr lang="en-US" sz="2000" dirty="0" smtClean="0"/>
              <a:t>Hardware</a:t>
            </a:r>
            <a:endParaRPr lang="en-US" sz="2000" dirty="0"/>
          </a:p>
        </p:txBody>
      </p:sp>
      <p:cxnSp>
        <p:nvCxnSpPr>
          <p:cNvPr id="14" name="直接连接符 13"/>
          <p:cNvCxnSpPr/>
          <p:nvPr/>
        </p:nvCxnSpPr>
        <p:spPr>
          <a:xfrm>
            <a:off x="251520" y="3717032"/>
            <a:ext cx="835292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0103" y="3892986"/>
            <a:ext cx="1315553" cy="400110"/>
          </a:xfrm>
          <a:prstGeom prst="rect">
            <a:avLst/>
          </a:prstGeom>
          <a:noFill/>
        </p:spPr>
        <p:txBody>
          <a:bodyPr wrap="none" rtlCol="0">
            <a:spAutoFit/>
          </a:bodyPr>
          <a:lstStyle/>
          <a:p>
            <a:r>
              <a:rPr lang="en-US" sz="2000" dirty="0" smtClean="0"/>
              <a:t>Hypervisor</a:t>
            </a:r>
            <a:endParaRPr lang="en-US" sz="2000" dirty="0"/>
          </a:p>
        </p:txBody>
      </p:sp>
      <p:sp>
        <p:nvSpPr>
          <p:cNvPr id="16" name="TextBox 15"/>
          <p:cNvSpPr txBox="1"/>
          <p:nvPr/>
        </p:nvSpPr>
        <p:spPr>
          <a:xfrm>
            <a:off x="251520" y="2577098"/>
            <a:ext cx="1296144" cy="707886"/>
          </a:xfrm>
          <a:prstGeom prst="rect">
            <a:avLst/>
          </a:prstGeom>
          <a:noFill/>
        </p:spPr>
        <p:txBody>
          <a:bodyPr wrap="square" rtlCol="0">
            <a:spAutoFit/>
          </a:bodyPr>
          <a:lstStyle/>
          <a:p>
            <a:r>
              <a:rPr lang="en-US" sz="2000" dirty="0" smtClean="0"/>
              <a:t>Virtual machines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IBM VM/370</a:t>
            </a:r>
            <a:endParaRPr lang="en-US" dirty="0"/>
          </a:p>
        </p:txBody>
      </p:sp>
      <p:sp>
        <p:nvSpPr>
          <p:cNvPr id="3" name="内容占位符 2"/>
          <p:cNvSpPr>
            <a:spLocks noGrp="1"/>
          </p:cNvSpPr>
          <p:nvPr>
            <p:ph idx="1"/>
          </p:nvPr>
        </p:nvSpPr>
        <p:spPr/>
        <p:txBody>
          <a:bodyPr/>
          <a:lstStyle/>
          <a:p>
            <a:r>
              <a:rPr lang="en-US" dirty="0" smtClean="0"/>
              <a:t>Technology: trap-and-emulate</a:t>
            </a:r>
            <a:endParaRPr lang="en-US" dirty="0"/>
          </a:p>
        </p:txBody>
      </p:sp>
      <p:sp>
        <p:nvSpPr>
          <p:cNvPr id="4" name="矩形 3"/>
          <p:cNvSpPr/>
          <p:nvPr/>
        </p:nvSpPr>
        <p:spPr>
          <a:xfrm>
            <a:off x="3563888" y="2564904"/>
            <a:ext cx="2088232" cy="2376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3779912" y="4005064"/>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Kernel</a:t>
            </a:r>
            <a:endParaRPr lang="en-US" sz="2400" dirty="0"/>
          </a:p>
        </p:txBody>
      </p:sp>
      <p:sp>
        <p:nvSpPr>
          <p:cNvPr id="6" name="圆角矩形 5"/>
          <p:cNvSpPr/>
          <p:nvPr/>
        </p:nvSpPr>
        <p:spPr>
          <a:xfrm>
            <a:off x="3779912" y="2780928"/>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Application</a:t>
            </a:r>
            <a:endParaRPr lang="en-US" sz="2400" dirty="0"/>
          </a:p>
        </p:txBody>
      </p:sp>
      <p:grpSp>
        <p:nvGrpSpPr>
          <p:cNvPr id="15" name="组合 14"/>
          <p:cNvGrpSpPr/>
          <p:nvPr/>
        </p:nvGrpSpPr>
        <p:grpSpPr>
          <a:xfrm>
            <a:off x="683568" y="2924944"/>
            <a:ext cx="6912768" cy="1757809"/>
            <a:chOff x="683568" y="2924944"/>
            <a:chExt cx="6912768" cy="1757809"/>
          </a:xfrm>
        </p:grpSpPr>
        <p:grpSp>
          <p:nvGrpSpPr>
            <p:cNvPr id="14" name="组合 13"/>
            <p:cNvGrpSpPr/>
            <p:nvPr/>
          </p:nvGrpSpPr>
          <p:grpSpPr>
            <a:xfrm>
              <a:off x="683568" y="3789040"/>
              <a:ext cx="6912768" cy="893713"/>
              <a:chOff x="683568" y="3789040"/>
              <a:chExt cx="6912768" cy="893713"/>
            </a:xfrm>
          </p:grpSpPr>
          <p:cxnSp>
            <p:nvCxnSpPr>
              <p:cNvPr id="8" name="直接连接符 7"/>
              <p:cNvCxnSpPr/>
              <p:nvPr/>
            </p:nvCxnSpPr>
            <p:spPr>
              <a:xfrm>
                <a:off x="683568" y="3789040"/>
                <a:ext cx="691276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6545" y="4221088"/>
                <a:ext cx="1413207" cy="461665"/>
              </a:xfrm>
              <a:prstGeom prst="rect">
                <a:avLst/>
              </a:prstGeom>
              <a:noFill/>
            </p:spPr>
            <p:txBody>
              <a:bodyPr wrap="none" rtlCol="0">
                <a:spAutoFit/>
              </a:bodyPr>
              <a:lstStyle/>
              <a:p>
                <a:r>
                  <a:rPr lang="en-US" sz="2400" dirty="0" smtClean="0"/>
                  <a:t>Privileged</a:t>
                </a:r>
                <a:endParaRPr lang="en-US" sz="2400" dirty="0"/>
              </a:p>
            </p:txBody>
          </p:sp>
        </p:grpSp>
        <p:sp>
          <p:nvSpPr>
            <p:cNvPr id="10" name="TextBox 9"/>
            <p:cNvSpPr txBox="1"/>
            <p:nvPr/>
          </p:nvSpPr>
          <p:spPr>
            <a:xfrm>
              <a:off x="971600" y="2924944"/>
              <a:ext cx="1239314" cy="461665"/>
            </a:xfrm>
            <a:prstGeom prst="rect">
              <a:avLst/>
            </a:prstGeom>
            <a:noFill/>
          </p:spPr>
          <p:txBody>
            <a:bodyPr wrap="none" rtlCol="0">
              <a:spAutoFit/>
            </a:bodyPr>
            <a:lstStyle/>
            <a:p>
              <a:r>
                <a:rPr lang="en-US" sz="2400" dirty="0" smtClean="0"/>
                <a:t>Problem</a:t>
              </a:r>
              <a:endParaRPr lang="en-US" sz="2400" dirty="0"/>
            </a:p>
          </p:txBody>
        </p:sp>
      </p:grpSp>
      <p:sp>
        <p:nvSpPr>
          <p:cNvPr id="11" name="圆角矩形 10"/>
          <p:cNvSpPr/>
          <p:nvPr/>
        </p:nvSpPr>
        <p:spPr>
          <a:xfrm>
            <a:off x="2987824" y="5517232"/>
            <a:ext cx="33843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CP</a:t>
            </a:r>
            <a:endParaRPr lang="en-US" sz="2400" dirty="0"/>
          </a:p>
        </p:txBody>
      </p:sp>
      <p:grpSp>
        <p:nvGrpSpPr>
          <p:cNvPr id="24" name="组合 23"/>
          <p:cNvGrpSpPr/>
          <p:nvPr/>
        </p:nvGrpSpPr>
        <p:grpSpPr>
          <a:xfrm>
            <a:off x="3635896" y="4725144"/>
            <a:ext cx="1044116" cy="792088"/>
            <a:chOff x="3635896" y="4725144"/>
            <a:chExt cx="1044116" cy="792088"/>
          </a:xfrm>
        </p:grpSpPr>
        <p:cxnSp>
          <p:nvCxnSpPr>
            <p:cNvPr id="17" name="直接箭头连接符 16"/>
            <p:cNvCxnSpPr>
              <a:endCxn id="11" idx="0"/>
            </p:cNvCxnSpPr>
            <p:nvPr/>
          </p:nvCxnSpPr>
          <p:spPr>
            <a:xfrm>
              <a:off x="4211960" y="4725144"/>
              <a:ext cx="468052" cy="7920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35896" y="4983559"/>
              <a:ext cx="726737" cy="461665"/>
            </a:xfrm>
            <a:prstGeom prst="rect">
              <a:avLst/>
            </a:prstGeom>
            <a:solidFill>
              <a:schemeClr val="bg1"/>
            </a:solidFill>
          </p:spPr>
          <p:txBody>
            <a:bodyPr wrap="none" rtlCol="0">
              <a:spAutoFit/>
            </a:bodyPr>
            <a:lstStyle/>
            <a:p>
              <a:r>
                <a:rPr lang="en-US" sz="2400" dirty="0" smtClean="0"/>
                <a:t>Trap</a:t>
              </a:r>
              <a:endParaRPr lang="en-US" sz="2400" dirty="0"/>
            </a:p>
          </p:txBody>
        </p:sp>
      </p:grpSp>
      <p:grpSp>
        <p:nvGrpSpPr>
          <p:cNvPr id="25" name="组合 24"/>
          <p:cNvGrpSpPr/>
          <p:nvPr/>
        </p:nvGrpSpPr>
        <p:grpSpPr>
          <a:xfrm>
            <a:off x="4680012" y="4653136"/>
            <a:ext cx="1620180" cy="864096"/>
            <a:chOff x="4680012" y="4581128"/>
            <a:chExt cx="1620180" cy="864096"/>
          </a:xfrm>
        </p:grpSpPr>
        <p:cxnSp>
          <p:nvCxnSpPr>
            <p:cNvPr id="19" name="直接箭头连接符 18"/>
            <p:cNvCxnSpPr>
              <a:stCxn id="11" idx="0"/>
            </p:cNvCxnSpPr>
            <p:nvPr/>
          </p:nvCxnSpPr>
          <p:spPr>
            <a:xfrm flipV="1">
              <a:off x="4680012" y="4581128"/>
              <a:ext cx="468052" cy="8640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89411" y="4911551"/>
              <a:ext cx="1210781" cy="461665"/>
            </a:xfrm>
            <a:prstGeom prst="rect">
              <a:avLst/>
            </a:prstGeom>
            <a:solidFill>
              <a:schemeClr val="bg1"/>
            </a:solidFill>
          </p:spPr>
          <p:txBody>
            <a:bodyPr wrap="none" rtlCol="0">
              <a:spAutoFit/>
            </a:bodyPr>
            <a:lstStyle/>
            <a:p>
              <a:r>
                <a:rPr lang="en-US" sz="2400" dirty="0" smtClean="0"/>
                <a:t>Emulate</a:t>
              </a:r>
              <a:endParaRPr 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3.7037E-7 L 2.22222E-6 0.21829 " pathEditMode="relative" rAng="0" ptsTypes="AA">
                                      <p:cBhvr>
                                        <p:cTn id="11" dur="2000" fill="hold"/>
                                        <p:tgtEl>
                                          <p:spTgt spid="15"/>
                                        </p:tgtEl>
                                        <p:attrNameLst>
                                          <p:attrName>ppt_x</p:attrName>
                                          <p:attrName>ppt_y</p:attrName>
                                        </p:attrNameLst>
                                      </p:cBhvr>
                                      <p:rCtr x="0" y="109"/>
                                    </p:animMotion>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To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Bottom)">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Virtualization on x86 architecture</a:t>
            </a:r>
            <a:endParaRPr lang="en-US" dirty="0"/>
          </a:p>
        </p:txBody>
      </p:sp>
      <p:sp>
        <p:nvSpPr>
          <p:cNvPr id="3" name="内容占位符 2"/>
          <p:cNvSpPr>
            <a:spLocks noGrp="1"/>
          </p:cNvSpPr>
          <p:nvPr>
            <p:ph idx="1"/>
          </p:nvPr>
        </p:nvSpPr>
        <p:spPr/>
        <p:txBody>
          <a:bodyPr/>
          <a:lstStyle/>
          <a:p>
            <a:r>
              <a:rPr lang="en-US" dirty="0" smtClean="0"/>
              <a:t>Challenges</a:t>
            </a:r>
          </a:p>
          <a:p>
            <a:pPr lvl="1"/>
            <a:r>
              <a:rPr lang="en-US" dirty="0" smtClean="0"/>
              <a:t>Correctness: not all privileged instructions produce traps!</a:t>
            </a:r>
          </a:p>
          <a:p>
            <a:pPr lvl="2"/>
            <a:r>
              <a:rPr lang="en-US" dirty="0" smtClean="0"/>
              <a:t>Example: </a:t>
            </a:r>
            <a:r>
              <a:rPr lang="en-US" dirty="0" err="1" smtClean="0"/>
              <a:t>popf</a:t>
            </a:r>
            <a:endParaRPr lang="en-US" dirty="0" smtClean="0"/>
          </a:p>
          <a:p>
            <a:pPr lvl="1"/>
            <a:r>
              <a:rPr lang="en-US" dirty="0" smtClean="0"/>
              <a:t>Performance:</a:t>
            </a:r>
          </a:p>
          <a:p>
            <a:pPr lvl="2"/>
            <a:r>
              <a:rPr lang="en-US" dirty="0" smtClean="0"/>
              <a:t>System calls: traps in both enter and exit (10X)</a:t>
            </a:r>
          </a:p>
          <a:p>
            <a:pPr lvl="2"/>
            <a:r>
              <a:rPr lang="en-US" dirty="0" smtClean="0"/>
              <a:t>I/O performance: high CPU overhead</a:t>
            </a:r>
          </a:p>
          <a:p>
            <a:pPr lvl="2"/>
            <a:r>
              <a:rPr lang="en-US" dirty="0" smtClean="0"/>
              <a:t>Virtual memory: no software-controlled TLB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Virtualization on x86 architecture</a:t>
            </a:r>
            <a:endParaRPr lang="en-US" dirty="0"/>
          </a:p>
        </p:txBody>
      </p:sp>
      <p:sp>
        <p:nvSpPr>
          <p:cNvPr id="3" name="内容占位符 2"/>
          <p:cNvSpPr>
            <a:spLocks noGrp="1"/>
          </p:cNvSpPr>
          <p:nvPr>
            <p:ph idx="1"/>
          </p:nvPr>
        </p:nvSpPr>
        <p:spPr/>
        <p:txBody>
          <a:bodyPr/>
          <a:lstStyle/>
          <a:p>
            <a:r>
              <a:rPr lang="en-US" dirty="0" smtClean="0"/>
              <a:t>Solutions:</a:t>
            </a:r>
          </a:p>
          <a:p>
            <a:pPr lvl="1"/>
            <a:r>
              <a:rPr lang="en-US" dirty="0" smtClean="0"/>
              <a:t>Dynamic binary translation &amp; shadow page table</a:t>
            </a:r>
          </a:p>
          <a:p>
            <a:pPr lvl="1"/>
            <a:r>
              <a:rPr lang="en-US" dirty="0" smtClean="0"/>
              <a:t>Hardware extension</a:t>
            </a:r>
          </a:p>
          <a:p>
            <a:pPr lvl="1"/>
            <a:r>
              <a:rPr lang="en-US" dirty="0" smtClean="0"/>
              <a:t>Para-virtualization (</a:t>
            </a:r>
            <a:r>
              <a:rPr lang="en-US" dirty="0" err="1" smtClean="0"/>
              <a:t>Xen</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Dynamic binary translation</a:t>
            </a:r>
            <a:endParaRPr lang="en-US" dirty="0"/>
          </a:p>
        </p:txBody>
      </p:sp>
      <p:sp>
        <p:nvSpPr>
          <p:cNvPr id="3" name="内容占位符 2"/>
          <p:cNvSpPr>
            <a:spLocks noGrp="1"/>
          </p:cNvSpPr>
          <p:nvPr>
            <p:ph idx="1"/>
          </p:nvPr>
        </p:nvSpPr>
        <p:spPr/>
        <p:txBody>
          <a:bodyPr/>
          <a:lstStyle/>
          <a:p>
            <a:r>
              <a:rPr lang="en-US" dirty="0" smtClean="0"/>
              <a:t>Idea: intercept privileged instructions by changing the binary</a:t>
            </a:r>
          </a:p>
          <a:p>
            <a:r>
              <a:rPr lang="en-US" dirty="0" smtClean="0"/>
              <a:t>Cannot patch the guest kernel directly (would be visible to guests)</a:t>
            </a:r>
          </a:p>
          <a:p>
            <a:r>
              <a:rPr lang="en-US" dirty="0" smtClean="0"/>
              <a:t>Solution: make a copy, change it, and execute it from there</a:t>
            </a:r>
          </a:p>
          <a:p>
            <a:pPr lvl="1"/>
            <a:r>
              <a:rPr lang="en-US" dirty="0" smtClean="0"/>
              <a:t>Use a cache to improve the performance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Dynamic binary translation</a:t>
            </a:r>
            <a:endParaRPr lang="en-US" dirty="0"/>
          </a:p>
        </p:txBody>
      </p:sp>
      <p:sp>
        <p:nvSpPr>
          <p:cNvPr id="3" name="内容占位符 2"/>
          <p:cNvSpPr>
            <a:spLocks noGrp="1"/>
          </p:cNvSpPr>
          <p:nvPr>
            <p:ph idx="1"/>
          </p:nvPr>
        </p:nvSpPr>
        <p:spPr/>
        <p:txBody>
          <a:bodyPr/>
          <a:lstStyle/>
          <a:p>
            <a:r>
              <a:rPr lang="en-US" dirty="0" smtClean="0"/>
              <a:t>Pros:</a:t>
            </a:r>
          </a:p>
          <a:p>
            <a:pPr lvl="1"/>
            <a:r>
              <a:rPr lang="en-US" dirty="0" smtClean="0"/>
              <a:t>Make x86 </a:t>
            </a:r>
            <a:r>
              <a:rPr lang="en-US" dirty="0" err="1" smtClean="0"/>
              <a:t>virtualizable</a:t>
            </a:r>
            <a:endParaRPr lang="en-US" dirty="0" smtClean="0"/>
          </a:p>
          <a:p>
            <a:pPr lvl="1"/>
            <a:r>
              <a:rPr lang="en-US" dirty="0" smtClean="0"/>
              <a:t>Can reduce traps</a:t>
            </a:r>
          </a:p>
          <a:p>
            <a:r>
              <a:rPr lang="en-US" dirty="0" smtClean="0"/>
              <a:t>Cons:</a:t>
            </a:r>
          </a:p>
          <a:p>
            <a:pPr lvl="1"/>
            <a:r>
              <a:rPr lang="en-US" dirty="0" smtClean="0"/>
              <a:t>Overhead</a:t>
            </a:r>
          </a:p>
          <a:p>
            <a:pPr lvl="1"/>
            <a:r>
              <a:rPr lang="en-US" dirty="0" smtClean="0"/>
              <a:t>Hard to improve system calls, I/O operations</a:t>
            </a:r>
          </a:p>
          <a:p>
            <a:pPr lvl="1"/>
            <a:r>
              <a:rPr lang="en-US" dirty="0" smtClean="0"/>
              <a:t>Hard to handle complex 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1470</TotalTime>
  <Words>993</Words>
  <Application>Microsoft Office PowerPoint</Application>
  <PresentationFormat>On-screen Show (4:3)</PresentationFormat>
  <Paragraphs>201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宋体</vt:lpstr>
      <vt:lpstr>Arial</vt:lpstr>
      <vt:lpstr>Calibri</vt:lpstr>
      <vt:lpstr>Office 主题</vt:lpstr>
      <vt:lpstr>Virtualization Technology</vt:lpstr>
      <vt:lpstr>Virtualization: rejuvenation</vt:lpstr>
      <vt:lpstr>IBM VM/370</vt:lpstr>
      <vt:lpstr>IBM VM/370</vt:lpstr>
      <vt:lpstr>IBM VM/370</vt:lpstr>
      <vt:lpstr>Virtualization on x86 architecture</vt:lpstr>
      <vt:lpstr>Virtualization on x86 architecture</vt:lpstr>
      <vt:lpstr>Dynamic binary translation</vt:lpstr>
      <vt:lpstr>Dynamic binary translation</vt:lpstr>
      <vt:lpstr>Shadow page table</vt:lpstr>
      <vt:lpstr>Shadow page table</vt:lpstr>
      <vt:lpstr>Shadow page table</vt:lpstr>
      <vt:lpstr>Hardware support</vt:lpstr>
      <vt:lpstr>First generation: Intel VT-x &amp; AMD SVM</vt:lpstr>
      <vt:lpstr>Second generation: Intel EPT &amp; AMD NPT </vt:lpstr>
      <vt:lpstr>Third generation: Intel VT-d &amp; AMD IOMMU</vt:lpstr>
      <vt:lpstr>Para-virtualization</vt:lpstr>
      <vt:lpstr>Xen and the art of virtualization</vt:lpstr>
      <vt:lpstr>Overview of the Xen approach</vt:lpstr>
      <vt:lpstr>Xen architecture</vt:lpstr>
      <vt:lpstr>Virtualization on x86 architecture</vt:lpstr>
      <vt:lpstr>CPU virtualization</vt:lpstr>
      <vt:lpstr>CPU virtualization (cont.)</vt:lpstr>
      <vt:lpstr>Memory virtualization</vt:lpstr>
      <vt:lpstr>I/O virtualization</vt:lpstr>
      <vt:lpstr>Porting effort</vt:lpstr>
      <vt:lpstr>Evaluation</vt:lpstr>
      <vt:lpstr>Evaluation</vt:lpstr>
      <vt:lpstr>Conclusion</vt:lpstr>
      <vt:lpstr>Microkernel vs. VMM(Xen)</vt:lpstr>
      <vt:lpstr>Are Virtual Machine Monitors Microkernels Done Right?</vt:lpstr>
      <vt:lpstr>Are Virtual Machine Monitors Microkernels Done Right?</vt:lpstr>
      <vt:lpstr>Discussion</vt:lpstr>
      <vt:lpstr>Conclusion (again)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Technology</dc:title>
  <dc:creator>Zhiming</dc:creator>
  <cp:lastModifiedBy>Zhiming Shen</cp:lastModifiedBy>
  <cp:revision>93</cp:revision>
  <dcterms:created xsi:type="dcterms:W3CDTF">2013-10-04T18:47:24Z</dcterms:created>
  <dcterms:modified xsi:type="dcterms:W3CDTF">2016-09-12T22:22:48Z</dcterms:modified>
</cp:coreProperties>
</file>