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7"/>
  </p:notesMasterIdLst>
  <p:sldIdLst>
    <p:sldId id="256" r:id="rId2"/>
    <p:sldId id="301" r:id="rId3"/>
    <p:sldId id="305" r:id="rId4"/>
    <p:sldId id="302" r:id="rId5"/>
    <p:sldId id="306"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6" autoAdjust="0"/>
    <p:restoredTop sz="94660"/>
  </p:normalViewPr>
  <p:slideViewPr>
    <p:cSldViewPr snapToGrid="0">
      <p:cViewPr varScale="1">
        <p:scale>
          <a:sx n="61" d="100"/>
          <a:sy n="61" d="100"/>
        </p:scale>
        <p:origin x="134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D1227-DC6E-0A4F-8FAD-7D6BD84C38EC}" type="datetimeFigureOut">
              <a:rPr lang="en-US" smtClean="0"/>
              <a:t>10/11/2022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58DD1-652E-5246-A55D-149085299C69}" type="slidenum">
              <a:rPr lang="en-US" smtClean="0"/>
              <a:t>‹#›</a:t>
            </a:fld>
            <a:endParaRPr lang="en-US"/>
          </a:p>
        </p:txBody>
      </p:sp>
    </p:spTree>
    <p:extLst>
      <p:ext uri="{BB962C8B-B14F-4D97-AF65-F5344CB8AC3E}">
        <p14:creationId xmlns:p14="http://schemas.microsoft.com/office/powerpoint/2010/main" val="412705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3AE16-2159-4F26-A7D3-0D10B3039774}" type="datetimeFigureOut">
              <a:rPr lang="en-US" smtClean="0"/>
              <a:t>10/11/2022</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12A88F9-5F70-472B-AA8B-6FC0E2CE4514}" type="slidenum">
              <a:rPr lang="en-US" smtClean="0"/>
              <a:t>‹#›</a:t>
            </a:fld>
            <a:endParaRPr lang="en-US"/>
          </a:p>
        </p:txBody>
      </p:sp>
    </p:spTree>
    <p:extLst>
      <p:ext uri="{BB962C8B-B14F-4D97-AF65-F5344CB8AC3E}">
        <p14:creationId xmlns:p14="http://schemas.microsoft.com/office/powerpoint/2010/main" val="167362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AE16-2159-4F26-A7D3-0D10B3039774}"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411407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AE16-2159-4F26-A7D3-0D10B3039774}"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3799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AE16-2159-4F26-A7D3-0D10B3039774}"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180036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84D3AE16-2159-4F26-A7D3-0D10B3039774}" type="datetimeFigureOut">
              <a:rPr lang="en-US" smtClean="0"/>
              <a:t>10/11/2022</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A12A88F9-5F70-472B-AA8B-6FC0E2CE4514}" type="slidenum">
              <a:rPr lang="en-US" smtClean="0"/>
              <a:t>‹#›</a:t>
            </a:fld>
            <a:endParaRPr lang="en-US"/>
          </a:p>
        </p:txBody>
      </p:sp>
    </p:spTree>
    <p:extLst>
      <p:ext uri="{BB962C8B-B14F-4D97-AF65-F5344CB8AC3E}">
        <p14:creationId xmlns:p14="http://schemas.microsoft.com/office/powerpoint/2010/main" val="7179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3AE16-2159-4F26-A7D3-0D10B3039774}"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210650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3AE16-2159-4F26-A7D3-0D10B3039774}"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260746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4D3AE16-2159-4F26-A7D3-0D10B3039774}" type="datetimeFigureOut">
              <a:rPr lang="en-US" smtClean="0"/>
              <a:t>10/11/2022</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302129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3AE16-2159-4F26-A7D3-0D10B3039774}"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246816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4D3AE16-2159-4F26-A7D3-0D10B3039774}" type="datetimeFigureOut">
              <a:rPr lang="en-US" smtClean="0"/>
              <a:t>10/11/2022</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316281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84D3AE16-2159-4F26-A7D3-0D10B3039774}" type="datetimeFigureOut">
              <a:rPr lang="en-US" smtClean="0"/>
              <a:t>10/11/2022</a:t>
            </a:fld>
            <a:endParaRPr lang="en-US"/>
          </a:p>
        </p:txBody>
      </p:sp>
      <p:sp>
        <p:nvSpPr>
          <p:cNvPr id="10" name="Slide Number Placeholder 9"/>
          <p:cNvSpPr>
            <a:spLocks noGrp="1"/>
          </p:cNvSpPr>
          <p:nvPr>
            <p:ph type="sldNum" sz="quarter" idx="12"/>
          </p:nvPr>
        </p:nvSpPr>
        <p:spPr/>
        <p:txBody>
          <a:bodyPr/>
          <a:lstStyle/>
          <a:p>
            <a:fld id="{A12A88F9-5F70-472B-AA8B-6FC0E2CE4514}" type="slidenum">
              <a:rPr lang="en-US" smtClean="0"/>
              <a:t>‹#›</a:t>
            </a:fld>
            <a:endParaRPr lang="en-US"/>
          </a:p>
        </p:txBody>
      </p:sp>
    </p:spTree>
    <p:extLst>
      <p:ext uri="{BB962C8B-B14F-4D97-AF65-F5344CB8AC3E}">
        <p14:creationId xmlns:p14="http://schemas.microsoft.com/office/powerpoint/2010/main" val="177442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84D3AE16-2159-4F26-A7D3-0D10B3039774}" type="datetimeFigureOut">
              <a:rPr lang="en-US" smtClean="0"/>
              <a:t>10/11/2022</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A12A88F9-5F70-472B-AA8B-6FC0E2CE4514}" type="slidenum">
              <a:rPr lang="en-US" smtClean="0"/>
              <a:t>‹#›</a:t>
            </a:fld>
            <a:endParaRPr lang="en-US"/>
          </a:p>
        </p:txBody>
      </p:sp>
    </p:spTree>
    <p:extLst>
      <p:ext uri="{BB962C8B-B14F-4D97-AF65-F5344CB8AC3E}">
        <p14:creationId xmlns:p14="http://schemas.microsoft.com/office/powerpoint/2010/main" val="2423784700"/>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ercot.com/files/docs/2022/09/23/2023_Ancillary_Service_Methodology_KickOff_09132022_v2_REVISED.zi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Wholesale Market Working </a:t>
            </a:r>
            <a:r>
              <a:rPr lang="en-US" sz="4800" dirty="0" smtClean="0"/>
              <a:t>Group</a:t>
            </a:r>
            <a:endParaRPr lang="en-US" sz="4800" dirty="0"/>
          </a:p>
        </p:txBody>
      </p:sp>
      <p:sp>
        <p:nvSpPr>
          <p:cNvPr id="3" name="Subtitle 2"/>
          <p:cNvSpPr>
            <a:spLocks noGrp="1"/>
          </p:cNvSpPr>
          <p:nvPr>
            <p:ph type="subTitle" idx="1"/>
          </p:nvPr>
        </p:nvSpPr>
        <p:spPr/>
        <p:txBody>
          <a:bodyPr>
            <a:normAutofit fontScale="92500" lnSpcReduction="10000"/>
          </a:bodyPr>
          <a:lstStyle/>
          <a:p>
            <a:r>
              <a:rPr lang="en-US" dirty="0" smtClean="0"/>
              <a:t>Bryan Sams</a:t>
            </a:r>
            <a:endParaRPr lang="en-US" dirty="0"/>
          </a:p>
          <a:p>
            <a:r>
              <a:rPr lang="en-US" dirty="0"/>
              <a:t>Murali </a:t>
            </a:r>
            <a:r>
              <a:rPr lang="en-US" dirty="0" smtClean="0"/>
              <a:t>Sithuraj</a:t>
            </a:r>
            <a:endParaRPr lang="en-US" dirty="0"/>
          </a:p>
          <a:p>
            <a:r>
              <a:rPr lang="en-US" dirty="0" smtClean="0"/>
              <a:t>October</a:t>
            </a:r>
            <a:r>
              <a:rPr lang="en-US" dirty="0" smtClean="0"/>
              <a:t> </a:t>
            </a:r>
            <a:r>
              <a:rPr lang="en-US" dirty="0" smtClean="0"/>
              <a:t>12</a:t>
            </a:r>
            <a:r>
              <a:rPr lang="en-US" dirty="0" smtClean="0"/>
              <a:t>, 2022</a:t>
            </a:r>
            <a:endParaRPr lang="en-US" dirty="0"/>
          </a:p>
        </p:txBody>
      </p:sp>
    </p:spTree>
    <p:extLst>
      <p:ext uri="{BB962C8B-B14F-4D97-AF65-F5344CB8AC3E}">
        <p14:creationId xmlns:p14="http://schemas.microsoft.com/office/powerpoint/2010/main" val="300313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5103-B4E9-4739-95D6-739E1C458019}"/>
              </a:ext>
            </a:extLst>
          </p:cNvPr>
          <p:cNvSpPr>
            <a:spLocks noGrp="1"/>
          </p:cNvSpPr>
          <p:nvPr>
            <p:ph type="title"/>
          </p:nvPr>
        </p:nvSpPr>
        <p:spPr>
          <a:xfrm>
            <a:off x="685800" y="484632"/>
            <a:ext cx="7772400" cy="812945"/>
          </a:xfrm>
        </p:spPr>
        <p:txBody>
          <a:bodyPr>
            <a:normAutofit fontScale="90000"/>
          </a:bodyPr>
          <a:lstStyle/>
          <a:p>
            <a:r>
              <a:rPr lang="en-US" dirty="0" smtClean="0"/>
              <a:t>September</a:t>
            </a:r>
            <a:r>
              <a:rPr lang="en-US" dirty="0" smtClean="0"/>
              <a:t> </a:t>
            </a:r>
            <a:r>
              <a:rPr lang="en-US" dirty="0" smtClean="0"/>
              <a:t>WMWG Meeting</a:t>
            </a:r>
            <a:endParaRPr lang="en-US" dirty="0"/>
          </a:p>
        </p:txBody>
      </p:sp>
      <p:sp>
        <p:nvSpPr>
          <p:cNvPr id="3" name="Content Placeholder 2">
            <a:extLst>
              <a:ext uri="{FF2B5EF4-FFF2-40B4-BE49-F238E27FC236}">
                <a16:creationId xmlns:a16="http://schemas.microsoft.com/office/drawing/2014/main" id="{9829B909-C3A4-4FE9-A789-E2F8620CD59F}"/>
              </a:ext>
            </a:extLst>
          </p:cNvPr>
          <p:cNvSpPr>
            <a:spLocks noGrp="1"/>
          </p:cNvSpPr>
          <p:nvPr>
            <p:ph idx="1"/>
          </p:nvPr>
        </p:nvSpPr>
        <p:spPr>
          <a:xfrm>
            <a:off x="685800" y="1297577"/>
            <a:ext cx="7772400" cy="4555375"/>
          </a:xfrm>
        </p:spPr>
        <p:txBody>
          <a:bodyPr>
            <a:normAutofit/>
          </a:bodyPr>
          <a:lstStyle/>
          <a:p>
            <a:pPr lvl="0"/>
            <a:r>
              <a:rPr lang="en-US" b="1" dirty="0" smtClean="0"/>
              <a:t>ERCOT presented </a:t>
            </a:r>
            <a:r>
              <a:rPr lang="en-US" b="1" dirty="0" smtClean="0"/>
              <a:t>2023 Ancillary Service Methodology</a:t>
            </a:r>
            <a:endParaRPr lang="en-US" b="1" dirty="0"/>
          </a:p>
          <a:p>
            <a:pPr lvl="1"/>
            <a:r>
              <a:rPr lang="en-US" sz="2000" dirty="0" smtClean="0"/>
              <a:t>No changes </a:t>
            </a:r>
            <a:r>
              <a:rPr lang="en-US" sz="2000" dirty="0"/>
              <a:t>to Regulation Service. </a:t>
            </a:r>
            <a:endParaRPr lang="en-US" sz="2000" dirty="0" smtClean="0"/>
          </a:p>
          <a:p>
            <a:pPr lvl="1"/>
            <a:r>
              <a:rPr lang="en-US" sz="2000" dirty="0"/>
              <a:t>M</a:t>
            </a:r>
            <a:r>
              <a:rPr lang="en-US" sz="2000" dirty="0" smtClean="0"/>
              <a:t>inimum </a:t>
            </a:r>
            <a:r>
              <a:rPr lang="en-US" sz="2000" dirty="0"/>
              <a:t>Primary Frequency Response (PFR) </a:t>
            </a:r>
            <a:r>
              <a:rPr lang="en-US" sz="2000" dirty="0" smtClean="0"/>
              <a:t>increasing to </a:t>
            </a:r>
            <a:r>
              <a:rPr lang="en-US" sz="2000" dirty="0"/>
              <a:t>1,390 MW based on North American Electric Reliability Corporation (NERC) Standards. </a:t>
            </a:r>
            <a:endParaRPr lang="en-US" sz="2000" dirty="0" smtClean="0"/>
          </a:p>
          <a:p>
            <a:pPr lvl="1"/>
            <a:r>
              <a:rPr lang="en-US" sz="2000" dirty="0" smtClean="0"/>
              <a:t>ERCOT Staff provided estimates </a:t>
            </a:r>
            <a:r>
              <a:rPr lang="en-US" sz="2000" dirty="0"/>
              <a:t>of the procurement volumes for the ERCOT Contingency Reserve Service (ECRS). </a:t>
            </a:r>
            <a:endParaRPr lang="en-US" sz="2000" dirty="0"/>
          </a:p>
          <a:p>
            <a:pPr lvl="1"/>
            <a:r>
              <a:rPr lang="en-US" sz="2000" dirty="0" smtClean="0"/>
              <a:t>ERCOT evaluating both </a:t>
            </a:r>
            <a:r>
              <a:rPr lang="en-US" sz="2000" dirty="0"/>
              <a:t>the pre and post ECRS implementation </a:t>
            </a:r>
            <a:r>
              <a:rPr lang="en-US" sz="2000" dirty="0" smtClean="0"/>
              <a:t>volumes and we expect to see the </a:t>
            </a:r>
            <a:r>
              <a:rPr lang="en-US" sz="2000" dirty="0"/>
              <a:t>full proposed Methodology to the </a:t>
            </a:r>
            <a:r>
              <a:rPr lang="en-US" sz="2000" dirty="0" smtClean="0"/>
              <a:t>October 21 </a:t>
            </a:r>
            <a:r>
              <a:rPr lang="en-US" sz="2000" dirty="0"/>
              <a:t>WMWG meeting. </a:t>
            </a:r>
            <a:endParaRPr lang="en-US" sz="2000" dirty="0" smtClean="0"/>
          </a:p>
          <a:p>
            <a:pPr lvl="1"/>
            <a:r>
              <a:rPr lang="en-US" dirty="0"/>
              <a:t>AS Methodology Materials Here:</a:t>
            </a:r>
          </a:p>
          <a:p>
            <a:pPr lvl="3"/>
            <a:r>
              <a:rPr lang="en-US" sz="1800" dirty="0">
                <a:hlinkClick r:id="rId2"/>
              </a:rPr>
              <a:t>https://www.ercot.com/files/docs/2022/09/23/2023_Ancillary_Service_Methodology_KickOff_09132022_v2_REVISED.zip</a:t>
            </a:r>
            <a:r>
              <a:rPr lang="en-US" sz="1800" dirty="0"/>
              <a:t>  </a:t>
            </a:r>
          </a:p>
          <a:p>
            <a:endParaRPr lang="en-US" b="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261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713547"/>
          </a:xfrm>
        </p:spPr>
        <p:txBody>
          <a:bodyPr/>
          <a:lstStyle/>
          <a:p>
            <a:r>
              <a:rPr lang="en-US" dirty="0" smtClean="0"/>
              <a:t>2023 AS Framework</a:t>
            </a:r>
            <a:endParaRPr lang="en-US" dirty="0"/>
          </a:p>
        </p:txBody>
      </p:sp>
      <p:pic>
        <p:nvPicPr>
          <p:cNvPr id="6" name="Content Placeholder 5"/>
          <p:cNvPicPr>
            <a:picLocks noGrp="1" noChangeAspect="1"/>
          </p:cNvPicPr>
          <p:nvPr>
            <p:ph idx="1"/>
          </p:nvPr>
        </p:nvPicPr>
        <p:blipFill>
          <a:blip r:embed="rId2"/>
          <a:stretch>
            <a:fillRect/>
          </a:stretch>
        </p:blipFill>
        <p:spPr>
          <a:xfrm>
            <a:off x="294628" y="1371601"/>
            <a:ext cx="8456766" cy="4800600"/>
          </a:xfrm>
          <a:prstGeom prst="rect">
            <a:avLst/>
          </a:prstGeom>
        </p:spPr>
      </p:pic>
    </p:spTree>
    <p:extLst>
      <p:ext uri="{BB962C8B-B14F-4D97-AF65-F5344CB8AC3E}">
        <p14:creationId xmlns:p14="http://schemas.microsoft.com/office/powerpoint/2010/main" val="34582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5103-B4E9-4739-95D6-739E1C458019}"/>
              </a:ext>
            </a:extLst>
          </p:cNvPr>
          <p:cNvSpPr>
            <a:spLocks noGrp="1"/>
          </p:cNvSpPr>
          <p:nvPr>
            <p:ph type="title"/>
          </p:nvPr>
        </p:nvSpPr>
        <p:spPr>
          <a:xfrm>
            <a:off x="685800" y="484632"/>
            <a:ext cx="7772400" cy="812945"/>
          </a:xfrm>
        </p:spPr>
        <p:txBody>
          <a:bodyPr>
            <a:normAutofit fontScale="90000"/>
          </a:bodyPr>
          <a:lstStyle/>
          <a:p>
            <a:r>
              <a:rPr lang="en-US" dirty="0" smtClean="0"/>
              <a:t>September</a:t>
            </a:r>
            <a:r>
              <a:rPr lang="en-US" dirty="0" smtClean="0"/>
              <a:t> </a:t>
            </a:r>
            <a:r>
              <a:rPr lang="en-US" dirty="0" smtClean="0"/>
              <a:t>WMWG Meeting</a:t>
            </a:r>
            <a:endParaRPr lang="en-US" dirty="0"/>
          </a:p>
        </p:txBody>
      </p:sp>
      <p:sp>
        <p:nvSpPr>
          <p:cNvPr id="3" name="Content Placeholder 2">
            <a:extLst>
              <a:ext uri="{FF2B5EF4-FFF2-40B4-BE49-F238E27FC236}">
                <a16:creationId xmlns:a16="http://schemas.microsoft.com/office/drawing/2014/main" id="{9829B909-C3A4-4FE9-A789-E2F8620CD59F}"/>
              </a:ext>
            </a:extLst>
          </p:cNvPr>
          <p:cNvSpPr>
            <a:spLocks noGrp="1"/>
          </p:cNvSpPr>
          <p:nvPr>
            <p:ph idx="1"/>
          </p:nvPr>
        </p:nvSpPr>
        <p:spPr>
          <a:xfrm>
            <a:off x="685800" y="1297577"/>
            <a:ext cx="7985234" cy="5087457"/>
          </a:xfrm>
        </p:spPr>
        <p:txBody>
          <a:bodyPr>
            <a:normAutofit fontScale="40000" lnSpcReduction="20000"/>
          </a:bodyPr>
          <a:lstStyle/>
          <a:p>
            <a:pPr>
              <a:lnSpc>
                <a:spcPct val="120000"/>
              </a:lnSpc>
            </a:pPr>
            <a:r>
              <a:rPr lang="en-US" sz="3400" b="1" dirty="0" smtClean="0"/>
              <a:t>Update on Battery Storage KTC 15.3 regarding Switchable ESRs. </a:t>
            </a:r>
          </a:p>
          <a:p>
            <a:pPr lvl="1">
              <a:lnSpc>
                <a:spcPct val="120000"/>
              </a:lnSpc>
            </a:pPr>
            <a:r>
              <a:rPr lang="en-US" sz="3400" dirty="0" smtClean="0"/>
              <a:t>Jupiter power provided a brief update that there are outstanding jurisdictional policy issues </a:t>
            </a:r>
            <a:r>
              <a:rPr lang="en-US" sz="3400" dirty="0"/>
              <a:t>that the Federal Energy Regulatory Commission (FERC) and Public Utility Commission of Texas (PUCT) </a:t>
            </a:r>
            <a:r>
              <a:rPr lang="en-US" sz="3400" dirty="0" smtClean="0"/>
              <a:t>need </a:t>
            </a:r>
            <a:r>
              <a:rPr lang="en-US" sz="3400" dirty="0"/>
              <a:t>to address</a:t>
            </a:r>
            <a:r>
              <a:rPr lang="en-US" sz="3400" dirty="0" smtClean="0"/>
              <a:t>.  E.g. charging in one ISO and discharging in another.</a:t>
            </a:r>
            <a:endParaRPr lang="en-US" sz="3400" dirty="0"/>
          </a:p>
          <a:p>
            <a:pPr>
              <a:lnSpc>
                <a:spcPct val="120000"/>
              </a:lnSpc>
            </a:pPr>
            <a:r>
              <a:rPr lang="en-US" sz="3400" b="1" dirty="0"/>
              <a:t>NPRR 1132, Hot Weather Operating Limits. </a:t>
            </a:r>
            <a:endParaRPr lang="en-US" sz="3400" b="1" dirty="0"/>
          </a:p>
          <a:p>
            <a:pPr lvl="1">
              <a:lnSpc>
                <a:spcPct val="120000"/>
              </a:lnSpc>
            </a:pPr>
            <a:r>
              <a:rPr lang="en-US" sz="3400" dirty="0" smtClean="0"/>
              <a:t>This </a:t>
            </a:r>
            <a:r>
              <a:rPr lang="en-US" sz="3400" dirty="0"/>
              <a:t>Nodal Protocol Revision Request (NPRR), and its companion, Resource Registration Guide Revision Request (RRGRR) 032, specifies </a:t>
            </a:r>
            <a:r>
              <a:rPr lang="en-US" sz="3400" dirty="0" smtClean="0"/>
              <a:t>that </a:t>
            </a:r>
            <a:r>
              <a:rPr lang="en-US" sz="3400" dirty="0"/>
              <a:t>during local cold weather conditions, each Qualified Scheduling Entity (QSE) must update its Generation Resources’ and Energy Storage Resources’ Current Operating Plan (COP), Real-Time telemetry, and Outage and </a:t>
            </a:r>
            <a:r>
              <a:rPr lang="en-US" sz="3400" dirty="0" err="1"/>
              <a:t>Derate</a:t>
            </a:r>
            <a:r>
              <a:rPr lang="en-US" sz="3400" dirty="0"/>
              <a:t> reporting to reflect any cold weather limitations. </a:t>
            </a:r>
            <a:endParaRPr lang="en-US" sz="3400" dirty="0" smtClean="0"/>
          </a:p>
          <a:p>
            <a:pPr lvl="1">
              <a:lnSpc>
                <a:spcPct val="120000"/>
              </a:lnSpc>
            </a:pPr>
            <a:r>
              <a:rPr lang="en-US" sz="3400" dirty="0" smtClean="0"/>
              <a:t>This </a:t>
            </a:r>
            <a:r>
              <a:rPr lang="en-US" sz="3400" dirty="0"/>
              <a:t>NPRR also requires each Resource Entity to provide Resource-specific cold weather minimum temperature limits, hot weather maximum temperature limits, and alternate fuel capability information in its Resource Registration data submitted pursuant to Planning Guide Section 6.8.2, Resource Registration Process, and update this information as necessary. </a:t>
            </a:r>
          </a:p>
          <a:p>
            <a:pPr>
              <a:lnSpc>
                <a:spcPct val="120000"/>
              </a:lnSpc>
            </a:pPr>
            <a:r>
              <a:rPr lang="en-US" sz="3400" b="1" dirty="0"/>
              <a:t>NPRR 1138, Communication of Capability and Status of Online IRRs at 0 MW Output. </a:t>
            </a:r>
            <a:endParaRPr lang="en-US" sz="3400" b="1" dirty="0" smtClean="0"/>
          </a:p>
          <a:p>
            <a:pPr lvl="1">
              <a:lnSpc>
                <a:spcPct val="120000"/>
              </a:lnSpc>
            </a:pPr>
            <a:r>
              <a:rPr lang="en-US" sz="3400" dirty="0" smtClean="0"/>
              <a:t>This </a:t>
            </a:r>
            <a:r>
              <a:rPr lang="en-US" sz="3400" dirty="0"/>
              <a:t>NPRR requires each Resource Entity to ensure that the reactive capability curve submitted for any Intermittent Renewable Resource (IRR) accurately reflects the IRR’s reactive capability when it is not providing real power and at lower levels of real power </a:t>
            </a:r>
            <a:r>
              <a:rPr lang="en-US" sz="3400" dirty="0" smtClean="0"/>
              <a:t>output</a:t>
            </a:r>
            <a:endParaRPr lang="en-US" sz="3400" dirty="0"/>
          </a:p>
          <a:p>
            <a:pPr>
              <a:lnSpc>
                <a:spcPct val="120000"/>
              </a:lnSpc>
            </a:pPr>
            <a:r>
              <a:rPr lang="en-US" sz="3500" b="1" dirty="0" smtClean="0"/>
              <a:t>Update on MDRPOC Review</a:t>
            </a:r>
            <a:r>
              <a:rPr lang="en-US" sz="3500" dirty="0" smtClean="0"/>
              <a:t>. </a:t>
            </a:r>
            <a:endParaRPr lang="en-US" sz="3500" dirty="0"/>
          </a:p>
          <a:p>
            <a:pPr marL="0" indent="0">
              <a:buNone/>
            </a:pPr>
            <a:endParaRPr lang="en-US" dirty="0"/>
          </a:p>
          <a:p>
            <a:pPr lvl="0"/>
            <a:endParaRPr lang="en-US" dirty="0"/>
          </a:p>
          <a:p>
            <a:pPr marL="0" indent="0">
              <a:buNone/>
            </a:pPr>
            <a:endParaRPr lang="en-US" dirty="0"/>
          </a:p>
        </p:txBody>
      </p:sp>
    </p:spTree>
    <p:extLst>
      <p:ext uri="{BB962C8B-B14F-4D97-AF65-F5344CB8AC3E}">
        <p14:creationId xmlns:p14="http://schemas.microsoft.com/office/powerpoint/2010/main" val="113854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5103-B4E9-4739-95D6-739E1C458019}"/>
              </a:ext>
            </a:extLst>
          </p:cNvPr>
          <p:cNvSpPr>
            <a:spLocks noGrp="1"/>
          </p:cNvSpPr>
          <p:nvPr>
            <p:ph type="title"/>
          </p:nvPr>
        </p:nvSpPr>
        <p:spPr>
          <a:xfrm>
            <a:off x="685800" y="484632"/>
            <a:ext cx="7772400" cy="812945"/>
          </a:xfrm>
        </p:spPr>
        <p:txBody>
          <a:bodyPr>
            <a:normAutofit fontScale="90000"/>
          </a:bodyPr>
          <a:lstStyle/>
          <a:p>
            <a:r>
              <a:rPr lang="en-US" dirty="0" smtClean="0"/>
              <a:t>Draft October </a:t>
            </a:r>
            <a:r>
              <a:rPr lang="en-US" dirty="0" smtClean="0"/>
              <a:t>WMWG Meeting</a:t>
            </a:r>
            <a:endParaRPr lang="en-US" dirty="0"/>
          </a:p>
        </p:txBody>
      </p:sp>
      <p:sp>
        <p:nvSpPr>
          <p:cNvPr id="3" name="Content Placeholder 2">
            <a:extLst>
              <a:ext uri="{FF2B5EF4-FFF2-40B4-BE49-F238E27FC236}">
                <a16:creationId xmlns:a16="http://schemas.microsoft.com/office/drawing/2014/main" id="{9829B909-C3A4-4FE9-A789-E2F8620CD59F}"/>
              </a:ext>
            </a:extLst>
          </p:cNvPr>
          <p:cNvSpPr>
            <a:spLocks noGrp="1"/>
          </p:cNvSpPr>
          <p:nvPr>
            <p:ph idx="1"/>
          </p:nvPr>
        </p:nvSpPr>
        <p:spPr>
          <a:xfrm>
            <a:off x="685800" y="1297577"/>
            <a:ext cx="7985234" cy="5087457"/>
          </a:xfrm>
        </p:spPr>
        <p:txBody>
          <a:bodyPr>
            <a:normAutofit fontScale="92500" lnSpcReduction="20000"/>
          </a:bodyPr>
          <a:lstStyle/>
          <a:p>
            <a:pPr lvl="0"/>
            <a:endParaRPr lang="en-US" dirty="0" smtClean="0"/>
          </a:p>
          <a:p>
            <a:pPr lvl="0"/>
            <a:r>
              <a:rPr lang="en-US" dirty="0" smtClean="0"/>
              <a:t>NPRR </a:t>
            </a:r>
            <a:r>
              <a:rPr lang="en-US" dirty="0"/>
              <a:t>1145, Use of State Estimator-Calculated ERCOT-Wide TLFs in Lieu of Seasonal Base Case ERCOT-Wide TLFs for Settlement </a:t>
            </a:r>
            <a:r>
              <a:rPr lang="en-US" i="1" dirty="0"/>
              <a:t>(Discussion at September WMS was to take this matter up in October at WMWG)</a:t>
            </a:r>
            <a:endParaRPr lang="en-US" dirty="0"/>
          </a:p>
          <a:p>
            <a:pPr lvl="1"/>
            <a:r>
              <a:rPr lang="en-US" dirty="0"/>
              <a:t>Review correlation between load and EMS TLF compared to the existing calculation. </a:t>
            </a:r>
            <a:endParaRPr lang="en-US" dirty="0"/>
          </a:p>
          <a:p>
            <a:pPr lvl="1"/>
            <a:r>
              <a:rPr lang="en-US" dirty="0"/>
              <a:t>Review correlation between wind generation using EMS TLF vs. existing calculation as well as the seasonal differences between the two methods.</a:t>
            </a:r>
            <a:endParaRPr lang="en-US" dirty="0"/>
          </a:p>
          <a:p>
            <a:pPr lvl="1"/>
            <a:r>
              <a:rPr lang="en-US" dirty="0"/>
              <a:t>Review allocation factors for Unaccounted for Energy (UFE), which have not changed since 2001.</a:t>
            </a:r>
            <a:endParaRPr lang="en-US" dirty="0"/>
          </a:p>
          <a:p>
            <a:pPr lvl="0"/>
            <a:r>
              <a:rPr lang="en-US" dirty="0"/>
              <a:t>Discussion/Progress on Verifiable Cost Revisions</a:t>
            </a:r>
            <a:endParaRPr lang="en-US" dirty="0"/>
          </a:p>
          <a:p>
            <a:r>
              <a:rPr lang="en-US" dirty="0"/>
              <a:t>NPRR1143, Provide ERCOT Flexibility to Determine When ESRs May Charge During an EEA Level 3 (WMWG</a:t>
            </a:r>
            <a:r>
              <a:rPr lang="en-US" dirty="0" smtClean="0"/>
              <a:t>)</a:t>
            </a:r>
            <a:endParaRPr lang="en-US" dirty="0"/>
          </a:p>
          <a:p>
            <a:pPr lvl="0"/>
            <a:r>
              <a:rPr lang="en-US" dirty="0" smtClean="0"/>
              <a:t>NPRR </a:t>
            </a:r>
            <a:r>
              <a:rPr lang="en-US" dirty="0"/>
              <a:t>1147, Update and Improve Notification and Evaluation Processes Associated with Reliability Must-Run (RMR) </a:t>
            </a:r>
            <a:r>
              <a:rPr lang="en-US" i="1" dirty="0"/>
              <a:t>(If assigned to WMWG)</a:t>
            </a:r>
            <a:endParaRPr lang="en-US" dirty="0"/>
          </a:p>
          <a:p>
            <a:pPr lvl="0"/>
            <a:r>
              <a:rPr lang="en-US" dirty="0"/>
              <a:t>NPRR 1148, Language Cleanup Related to ERCOT Contingency Reserve Service (ECRS) </a:t>
            </a:r>
            <a:r>
              <a:rPr lang="en-US" i="1" dirty="0"/>
              <a:t>(If assigned to WMWG)</a:t>
            </a:r>
            <a:endParaRPr lang="en-US" dirty="0"/>
          </a:p>
          <a:p>
            <a:pPr marL="0" indent="0">
              <a:buNone/>
            </a:pPr>
            <a:endParaRPr lang="en-US" dirty="0"/>
          </a:p>
          <a:p>
            <a:pPr lvl="0"/>
            <a:endParaRPr lang="en-US" dirty="0"/>
          </a:p>
          <a:p>
            <a:pPr marL="0" indent="0">
              <a:buNone/>
            </a:pPr>
            <a:endParaRPr lang="en-US" dirty="0"/>
          </a:p>
        </p:txBody>
      </p:sp>
    </p:spTree>
    <p:extLst>
      <p:ext uri="{BB962C8B-B14F-4D97-AF65-F5344CB8AC3E}">
        <p14:creationId xmlns:p14="http://schemas.microsoft.com/office/powerpoint/2010/main" val="1801446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9626</TotalTime>
  <Words>514</Words>
  <Application>Microsoft Office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Wingdings</vt:lpstr>
      <vt:lpstr>Wood Type</vt:lpstr>
      <vt:lpstr>Wholesale Market Working Group</vt:lpstr>
      <vt:lpstr>September WMWG Meeting</vt:lpstr>
      <vt:lpstr>2023 AS Framework</vt:lpstr>
      <vt:lpstr>September WMWG Meeting</vt:lpstr>
      <vt:lpstr>Draft October WMWG Meeting</vt:lpstr>
    </vt:vector>
  </TitlesOfParts>
  <Company>CPS Energy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Action Items Review</dc:title>
  <dc:creator>Detelich, David J.</dc:creator>
  <cp:lastModifiedBy>Bryan Sams</cp:lastModifiedBy>
  <cp:revision>411</cp:revision>
  <dcterms:created xsi:type="dcterms:W3CDTF">2019-02-22T15:15:24Z</dcterms:created>
  <dcterms:modified xsi:type="dcterms:W3CDTF">2022-10-12T02:38:17Z</dcterms:modified>
</cp:coreProperties>
</file>