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9" r:id="rId2"/>
    <p:sldId id="264" r:id="rId3"/>
    <p:sldId id="263" r:id="rId4"/>
    <p:sldId id="261" r:id="rId5"/>
    <p:sldId id="262" r:id="rId6"/>
    <p:sldId id="265" r:id="rId7"/>
    <p:sldId id="303" r:id="rId8"/>
    <p:sldId id="266" r:id="rId9"/>
    <p:sldId id="267" r:id="rId10"/>
    <p:sldId id="268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292" r:id="rId24"/>
    <p:sldId id="293" r:id="rId25"/>
    <p:sldId id="294" r:id="rId26"/>
    <p:sldId id="295" r:id="rId27"/>
  </p:sldIdLst>
  <p:sldSz cx="9144000" cy="6858000" type="letter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F5F5F"/>
    <a:srgbClr val="777777"/>
    <a:srgbClr val="616161"/>
    <a:srgbClr val="7AAAA7"/>
    <a:srgbClr val="F9B47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63" autoAdjust="0"/>
    <p:restoredTop sz="90896" autoAdjust="0"/>
  </p:normalViewPr>
  <p:slideViewPr>
    <p:cSldViewPr>
      <p:cViewPr>
        <p:scale>
          <a:sx n="90" d="100"/>
          <a:sy n="90" d="100"/>
        </p:scale>
        <p:origin x="-492" y="-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3" tIns="44450" rIns="87313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  <a:defRPr/>
            </a:pPr>
            <a:r>
              <a:rPr lang="en-GB" sz="1200">
                <a:latin typeface="Arial" charset="0"/>
              </a:rPr>
              <a:t>Page </a:t>
            </a:r>
            <a:fld id="{F79C8482-44CD-4DC4-82B2-B4557FA8DBF5}" type="slidenum">
              <a:rPr lang="en-GB" sz="1200">
                <a:latin typeface="Arial" charset="0"/>
              </a:rPr>
              <a:pPr algn="ctr" defTabSz="868363" eaLnBrk="0" hangingPunct="0">
                <a:lnSpc>
                  <a:spcPct val="90000"/>
                </a:lnSpc>
                <a:defRPr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5160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51175" y="8710613"/>
            <a:ext cx="75723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87313" tIns="44450" rIns="87313" bIns="44450">
            <a:spAutoFit/>
          </a:bodyPr>
          <a:lstStyle/>
          <a:p>
            <a:pPr algn="ctr" defTabSz="868363" eaLnBrk="0" hangingPunct="0">
              <a:lnSpc>
                <a:spcPct val="90000"/>
              </a:lnSpc>
              <a:defRPr/>
            </a:pPr>
            <a:r>
              <a:rPr lang="en-GB" sz="1200">
                <a:latin typeface="Arial" charset="0"/>
              </a:rPr>
              <a:t>Page </a:t>
            </a:r>
            <a:fld id="{E647D0DF-C67E-48D8-AA4C-C3EBAC0A05E7}" type="slidenum">
              <a:rPr lang="en-GB" sz="1200">
                <a:latin typeface="Arial" charset="0"/>
              </a:rPr>
              <a:pPr algn="ctr" defTabSz="868363" eaLnBrk="0" hangingPunct="0">
                <a:lnSpc>
                  <a:spcPct val="90000"/>
                </a:lnSpc>
                <a:defRPr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Body Text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3523085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48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481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4A481F1-FDA4-4D5E-A93C-909BC5D56B1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935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935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1124744"/>
            <a:ext cx="7772400" cy="1847056"/>
          </a:xfrm>
        </p:spPr>
        <p:txBody>
          <a:bodyPr/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PSY325</a:t>
            </a:r>
            <a:br>
              <a:rPr lang="en-GB" b="1" dirty="0" smtClean="0"/>
            </a:br>
            <a:r>
              <a:rPr lang="en-GB" b="1" dirty="0" smtClean="0"/>
              <a:t>Psychology of Expertise</a:t>
            </a:r>
            <a:endParaRPr lang="en-GB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Coursework essay</a:t>
            </a:r>
          </a:p>
          <a:p>
            <a:pPr lvl="1"/>
            <a:r>
              <a:rPr lang="en-GB" dirty="0" smtClean="0"/>
              <a:t>Weighting: 25%</a:t>
            </a:r>
          </a:p>
          <a:p>
            <a:pPr lvl="1"/>
            <a:r>
              <a:rPr lang="en-GB" dirty="0" smtClean="0"/>
              <a:t>1 question from a choice of 6 questions</a:t>
            </a:r>
          </a:p>
          <a:p>
            <a:r>
              <a:rPr lang="en-GB" dirty="0" smtClean="0"/>
              <a:t>Unseen written exam (two hours)</a:t>
            </a:r>
          </a:p>
          <a:p>
            <a:pPr lvl="1"/>
            <a:r>
              <a:rPr lang="en-GB" dirty="0"/>
              <a:t>Weighting: </a:t>
            </a:r>
            <a:r>
              <a:rPr lang="en-GB" dirty="0" smtClean="0"/>
              <a:t>75</a:t>
            </a:r>
            <a:r>
              <a:rPr lang="en-GB" dirty="0"/>
              <a:t>%</a:t>
            </a:r>
          </a:p>
          <a:p>
            <a:pPr lvl="1"/>
            <a:r>
              <a:rPr lang="en-GB" dirty="0" smtClean="0"/>
              <a:t>2 questions </a:t>
            </a:r>
            <a:r>
              <a:rPr lang="en-GB" dirty="0"/>
              <a:t>from a choice of 6 questions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Definitions of Expertise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Dual Meaning of “Expertise”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Definition of th</a:t>
            </a:r>
            <a:r>
              <a:rPr lang="en-GB" dirty="0" smtClean="0"/>
              <a:t>e </a:t>
            </a: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Oxford Talking Dictionary (1998):</a:t>
            </a:r>
          </a:p>
          <a:p>
            <a:pPr lvl="1"/>
            <a:r>
              <a:rPr lang="en-GB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Expert opinion or knowledge; know-how, skill, or expertness in something</a:t>
            </a:r>
          </a:p>
          <a:p>
            <a:r>
              <a:rPr lang="en-GB" dirty="0" smtClean="0"/>
              <a:t>Two essentials aspects: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knowledge or even opinion – </a:t>
            </a:r>
            <a:r>
              <a:rPr lang="en-GB" i="1" dirty="0" smtClean="0">
                <a:solidFill>
                  <a:schemeClr val="tx1"/>
                </a:solidFill>
                <a:latin typeface="+mn-lt"/>
              </a:rPr>
              <a:t>knowing that</a:t>
            </a:r>
            <a:endParaRPr lang="en-GB" dirty="0" smtClean="0">
              <a:solidFill>
                <a:schemeClr val="tx1"/>
              </a:solidFill>
              <a:latin typeface="+mn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+mn-lt"/>
              </a:rPr>
              <a:t>skill – </a:t>
            </a:r>
            <a:r>
              <a:rPr lang="en-GB" i="1" dirty="0" smtClean="0"/>
              <a:t>k</a:t>
            </a:r>
            <a:r>
              <a:rPr lang="en-GB" i="1" dirty="0" smtClean="0">
                <a:solidFill>
                  <a:schemeClr val="tx1"/>
                </a:solidFill>
                <a:latin typeface="+mn-lt"/>
              </a:rPr>
              <a:t>nowing how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</a:t>
            </a:r>
            <a:r>
              <a:rPr lang="en-GB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xpertise </a:t>
            </a:r>
            <a:r>
              <a:rPr lang="en-GB" dirty="0" smtClean="0"/>
              <a:t>as E</a:t>
            </a:r>
            <a:r>
              <a:rPr lang="en-GB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xperience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</a:t>
            </a: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mount of time an individual has spent in a domain</a:t>
            </a:r>
          </a:p>
          <a:p>
            <a:r>
              <a:rPr lang="en-GB" dirty="0" smtClean="0"/>
              <a:t>A weak definition</a:t>
            </a:r>
          </a:p>
          <a:p>
            <a:pPr lvl="1"/>
            <a:r>
              <a:rPr lang="en-GB" dirty="0" smtClean="0"/>
              <a:t>Experience does not correlate much with expertise</a:t>
            </a:r>
          </a:p>
          <a:p>
            <a:pPr lvl="1"/>
            <a:r>
              <a:rPr lang="en-GB" dirty="0" smtClean="0"/>
              <a:t>e.g., amateur tennis players</a:t>
            </a:r>
          </a:p>
          <a:p>
            <a:r>
              <a:rPr lang="en-GB" i="1" dirty="0" smtClean="0"/>
              <a:t>Deliberate</a:t>
            </a:r>
            <a:r>
              <a:rPr lang="en-GB" dirty="0" smtClean="0"/>
              <a:t> practice offers a better measure</a:t>
            </a:r>
          </a:p>
          <a:p>
            <a:pPr lvl="1"/>
            <a:r>
              <a:rPr lang="en-GB" dirty="0" smtClean="0"/>
              <a:t>Ericsson et al. (1993)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Expertise Defined by Diplomas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e.g. use of PhDs, professional certificates</a:t>
            </a:r>
          </a:p>
          <a:p>
            <a:r>
              <a:rPr lang="en-GB" dirty="0" smtClean="0"/>
              <a:t>Common definition</a:t>
            </a:r>
          </a:p>
          <a:p>
            <a:r>
              <a:rPr lang="en-GB" dirty="0" smtClean="0"/>
              <a:t>D</a:t>
            </a:r>
            <a:r>
              <a:rPr lang="en-GB" dirty="0" smtClean="0">
                <a:solidFill>
                  <a:schemeClr val="tx1"/>
                </a:solidFill>
                <a:latin typeface="+mn-lt"/>
              </a:rPr>
              <a:t>iplomas </a:t>
            </a:r>
            <a:r>
              <a:rPr lang="en-GB" dirty="0" smtClean="0"/>
              <a:t>have weaknesses</a:t>
            </a:r>
          </a:p>
          <a:p>
            <a:pPr lvl="1"/>
            <a:r>
              <a:rPr lang="en-GB" dirty="0" smtClean="0"/>
              <a:t>B</a:t>
            </a:r>
            <a:r>
              <a:rPr lang="en-GB" dirty="0" smtClean="0">
                <a:solidFill>
                  <a:schemeClr val="tx1"/>
                </a:solidFill>
                <a:latin typeface="+mn-lt"/>
              </a:rPr>
              <a:t>ased on socio-cultural criteria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  <a:latin typeface="+mn-lt"/>
              </a:rPr>
              <a:t>Often do not test “real-life” skills, but declarative knowledge</a:t>
            </a:r>
          </a:p>
          <a:p>
            <a:pPr lvl="2"/>
            <a:r>
              <a:rPr lang="en-GB" dirty="0" smtClean="0"/>
              <a:t>e.g. </a:t>
            </a:r>
            <a:r>
              <a:rPr lang="en-GB" dirty="0" err="1" smtClean="0"/>
              <a:t>medecine</a:t>
            </a:r>
            <a:r>
              <a:rPr lang="en-GB" dirty="0" smtClean="0"/>
              <a:t>, psychology</a:t>
            </a:r>
          </a:p>
          <a:p>
            <a:pPr lvl="1"/>
            <a:r>
              <a:rPr lang="en-GB" dirty="0" smtClean="0"/>
              <a:t>Provide little detail about level and nature of expertise</a:t>
            </a:r>
          </a:p>
          <a:p>
            <a:pPr lvl="2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Ecological Measures (I)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Measures that </a:t>
            </a: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part of the culture of the domain</a:t>
            </a:r>
          </a:p>
          <a:p>
            <a:pPr lvl="1"/>
            <a:r>
              <a:rPr lang="en-GB" dirty="0" smtClean="0">
                <a:ea typeface="+mn-ea"/>
                <a:cs typeface="+mn-cs"/>
              </a:rPr>
              <a:t>Business – amount of wealth</a:t>
            </a:r>
          </a:p>
          <a:p>
            <a:pPr lvl="1"/>
            <a:r>
              <a:rPr lang="en-GB" dirty="0" smtClean="0">
                <a:ea typeface="+mn-ea"/>
                <a:cs typeface="+mn-cs"/>
              </a:rPr>
              <a:t>Science – </a:t>
            </a:r>
            <a:r>
              <a:rPr lang="en-GB" dirty="0" smtClean="0">
                <a:solidFill>
                  <a:schemeClr val="tx1"/>
                </a:solidFill>
                <a:latin typeface="+mn-lt"/>
              </a:rPr>
              <a:t>number of citations </a:t>
            </a:r>
          </a:p>
          <a:p>
            <a:pPr lvl="1"/>
            <a:r>
              <a:rPr lang="en-GB" dirty="0" smtClean="0"/>
              <a:t>W</a:t>
            </a:r>
            <a:r>
              <a:rPr lang="en-GB" dirty="0" smtClean="0">
                <a:solidFill>
                  <a:schemeClr val="tx1"/>
                </a:solidFill>
                <a:latin typeface="+mn-lt"/>
              </a:rPr>
              <a:t>riting – number of books sold</a:t>
            </a:r>
          </a:p>
          <a:p>
            <a:r>
              <a:rPr lang="en-GB" dirty="0" smtClean="0"/>
              <a:t>Socio-cultural biases are possible</a:t>
            </a:r>
          </a:p>
          <a:p>
            <a:pPr lvl="1"/>
            <a:r>
              <a:rPr lang="en-GB" dirty="0" smtClean="0"/>
              <a:t>e.g. fashion, random factors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Ecological Measures (II)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Ideal: objective quantitative measure of expert performance within a domain</a:t>
            </a:r>
          </a:p>
          <a:p>
            <a:pPr lvl="1"/>
            <a:r>
              <a:rPr lang="en-GB" dirty="0" smtClean="0"/>
              <a:t>Time to run 100 m</a:t>
            </a:r>
          </a:p>
          <a:p>
            <a:r>
              <a:rPr lang="en-GB" dirty="0" smtClean="0"/>
              <a:t>This is rare outside sports</a:t>
            </a:r>
          </a:p>
          <a:p>
            <a:r>
              <a:rPr lang="en-GB" dirty="0" smtClean="0"/>
              <a:t>Rank-ordering systems</a:t>
            </a:r>
          </a:p>
          <a:p>
            <a:pPr lvl="1"/>
            <a:r>
              <a:rPr lang="en-GB" dirty="0" smtClean="0"/>
              <a:t>Belt system in karate</a:t>
            </a:r>
          </a:p>
          <a:p>
            <a:pPr lvl="1"/>
            <a:r>
              <a:rPr lang="en-GB" dirty="0" smtClean="0"/>
              <a:t>FIFA’s ranking of national football teams</a:t>
            </a:r>
          </a:p>
          <a:p>
            <a:pPr lvl="1"/>
            <a:r>
              <a:rPr lang="en-GB" dirty="0" smtClean="0"/>
              <a:t>ATP ranking in tennis</a:t>
            </a:r>
          </a:p>
          <a:p>
            <a:r>
              <a:rPr lang="en-GB" dirty="0" smtClean="0"/>
              <a:t>These systems have limitations</a:t>
            </a:r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Ecological Measures (III)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Elo rating</a:t>
            </a:r>
          </a:p>
          <a:p>
            <a:pPr lvl="1"/>
            <a:r>
              <a:rPr lang="en-GB" dirty="0" smtClean="0"/>
              <a:t>Elo (1965)</a:t>
            </a:r>
          </a:p>
          <a:p>
            <a:pPr lvl="1"/>
            <a:r>
              <a:rPr lang="en-GB" dirty="0" smtClean="0"/>
              <a:t>Mostly used in chess, but also in table tennis</a:t>
            </a:r>
          </a:p>
          <a:p>
            <a:pPr lvl="1"/>
            <a:r>
              <a:rPr lang="en-GB" dirty="0" smtClean="0"/>
              <a:t>Takes into account</a:t>
            </a:r>
          </a:p>
          <a:p>
            <a:pPr lvl="2"/>
            <a:r>
              <a:rPr lang="en-GB" dirty="0" smtClean="0"/>
              <a:t>outcome of a game (win, loss or draw)</a:t>
            </a:r>
          </a:p>
          <a:p>
            <a:pPr lvl="2"/>
            <a:r>
              <a:rPr lang="en-GB" dirty="0" smtClean="0"/>
              <a:t>skill level of the opponent</a:t>
            </a:r>
          </a:p>
          <a:p>
            <a:pPr lvl="1"/>
            <a:r>
              <a:rPr lang="en-GB" dirty="0" smtClean="0"/>
              <a:t>Updated after every competitive game</a:t>
            </a:r>
          </a:p>
          <a:p>
            <a:pPr lvl="1"/>
            <a:r>
              <a:rPr lang="en-GB" dirty="0" smtClean="0"/>
              <a:t>Provides a precise and up-to-date measure of expertise</a:t>
            </a:r>
          </a:p>
          <a:p>
            <a:pPr lvl="1"/>
            <a:r>
              <a:rPr lang="en-GB" dirty="0" smtClean="0"/>
              <a:t>Explains why much research has been done on chess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Expertise as Replicable Performance in the Laboratory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Ericsson and Smith (1991)</a:t>
            </a:r>
          </a:p>
          <a:p>
            <a:pPr lvl="1"/>
            <a:r>
              <a:rPr lang="en-GB" dirty="0" smtClean="0"/>
              <a:t>Chess masters must find good moves in chess problems</a:t>
            </a:r>
          </a:p>
          <a:p>
            <a:pPr lvl="1"/>
            <a:r>
              <a:rPr lang="en-GB" dirty="0" smtClean="0"/>
              <a:t>Medical doctors should find the correct diagnosis</a:t>
            </a:r>
          </a:p>
          <a:p>
            <a:r>
              <a:rPr lang="en-GB" dirty="0" smtClean="0"/>
              <a:t>A reasonable requirement, at least in some domains</a:t>
            </a:r>
          </a:p>
          <a:p>
            <a:r>
              <a:rPr lang="en-GB" dirty="0" smtClean="0"/>
              <a:t>But there are exceptions:</a:t>
            </a:r>
          </a:p>
          <a:p>
            <a:pPr lvl="1"/>
            <a:r>
              <a:rPr lang="en-GB" dirty="0" smtClean="0"/>
              <a:t>Developing a new ground-breaking theory in physics</a:t>
            </a:r>
          </a:p>
          <a:p>
            <a:pPr lvl="1"/>
            <a:r>
              <a:rPr lang="en-GB" dirty="0" smtClean="0"/>
              <a:t>Creating a new style in 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Expertise is Acquired…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… with effort and intentionally </a:t>
            </a:r>
          </a:p>
          <a:p>
            <a:pPr lvl="1"/>
            <a:r>
              <a:rPr lang="en-GB" dirty="0" err="1" smtClean="0"/>
              <a:t>Bereiter</a:t>
            </a:r>
            <a:r>
              <a:rPr lang="en-GB" dirty="0" smtClean="0"/>
              <a:t> and </a:t>
            </a:r>
            <a:r>
              <a:rPr lang="en-GB" dirty="0" err="1" smtClean="0"/>
              <a:t>Scardamalia</a:t>
            </a:r>
            <a:r>
              <a:rPr lang="en-GB" dirty="0" smtClean="0"/>
              <a:t> (1993)</a:t>
            </a:r>
          </a:p>
          <a:p>
            <a:r>
              <a:rPr lang="en-GB" dirty="0" smtClean="0"/>
              <a:t>… without effort and implicitly, through talent</a:t>
            </a:r>
          </a:p>
          <a:p>
            <a:pPr lvl="1"/>
            <a:r>
              <a:rPr lang="en-GB" dirty="0" err="1" smtClean="0"/>
              <a:t>Eysenck</a:t>
            </a:r>
            <a:r>
              <a:rPr lang="en-GB" dirty="0" smtClean="0"/>
              <a:t> (1995) </a:t>
            </a:r>
          </a:p>
          <a:p>
            <a:r>
              <a:rPr lang="en-GB" dirty="0" smtClean="0"/>
              <a:t>Arguably, the way expertise is acquired is not relevant to its definition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What is an Expert?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Expertise as Fluid Behaviour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Behaviour is automatic and requires little conscious control</a:t>
            </a:r>
          </a:p>
          <a:p>
            <a:r>
              <a:rPr lang="en-GB" dirty="0" smtClean="0"/>
              <a:t>Valid with many types of expertise, but not all</a:t>
            </a:r>
          </a:p>
          <a:p>
            <a:r>
              <a:rPr lang="en-GB" dirty="0" smtClean="0"/>
              <a:t>The opposite definition has also been proposed:</a:t>
            </a:r>
          </a:p>
          <a:p>
            <a:pPr lvl="1"/>
            <a:r>
              <a:rPr lang="en-GB" dirty="0" smtClean="0"/>
              <a:t>“The expert addresses problems whereas the experienced </a:t>
            </a:r>
            <a:r>
              <a:rPr lang="en-GB" dirty="0" err="1" smtClean="0"/>
              <a:t>nonexpert</a:t>
            </a:r>
            <a:r>
              <a:rPr lang="en-GB" dirty="0" smtClean="0"/>
              <a:t> carries out practiced routines”  (</a:t>
            </a:r>
            <a:r>
              <a:rPr lang="en-GB" dirty="0" err="1" smtClean="0"/>
              <a:t>Bereiter</a:t>
            </a:r>
            <a:r>
              <a:rPr lang="en-GB" dirty="0" smtClean="0"/>
              <a:t> &amp; </a:t>
            </a:r>
            <a:r>
              <a:rPr lang="en-GB" dirty="0" err="1" smtClean="0"/>
              <a:t>Scardamalia</a:t>
            </a:r>
            <a:r>
              <a:rPr lang="en-GB" dirty="0" smtClean="0"/>
              <a:t>, 1993) </a:t>
            </a:r>
          </a:p>
          <a:p>
            <a:pPr lvl="1"/>
            <a:r>
              <a:rPr lang="en-GB" dirty="0" smtClean="0"/>
              <a:t>Routine actions hinder the development of expertise (Ericsson et al., 1993)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Expertise as Social Label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Label given by</a:t>
            </a:r>
          </a:p>
          <a:p>
            <a:pPr lvl="1"/>
            <a:r>
              <a:rPr lang="en-GB" dirty="0" smtClean="0"/>
              <a:t>Society</a:t>
            </a:r>
          </a:p>
          <a:p>
            <a:pPr lvl="1"/>
            <a:r>
              <a:rPr lang="en-GB" dirty="0" smtClean="0"/>
              <a:t>Group of people</a:t>
            </a:r>
          </a:p>
          <a:p>
            <a:pPr lvl="1"/>
            <a:r>
              <a:rPr lang="en-GB" dirty="0" smtClean="0"/>
              <a:t>Sometimes irrespectively of real competences</a:t>
            </a:r>
          </a:p>
          <a:p>
            <a:r>
              <a:rPr lang="en-GB" dirty="0" smtClean="0"/>
              <a:t> “Expertise” can only be used within a specific context</a:t>
            </a:r>
          </a:p>
          <a:p>
            <a:pPr lvl="1"/>
            <a:r>
              <a:rPr lang="en-GB" dirty="0" smtClean="0"/>
              <a:t>Stein (1997)</a:t>
            </a:r>
          </a:p>
          <a:p>
            <a:pPr lvl="1"/>
            <a:r>
              <a:rPr lang="en-GB" dirty="0" smtClean="0"/>
              <a:t>Expertise resides both in the expert and a social system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Definition Used in this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An expert is somebody who obtains results that are vastly superior to those obtained by the majority of the population</a:t>
            </a:r>
          </a:p>
          <a:p>
            <a:r>
              <a:rPr lang="en-GB" dirty="0" smtClean="0"/>
              <a:t>Can be applied recursively</a:t>
            </a:r>
          </a:p>
          <a:p>
            <a:pPr lvl="1"/>
            <a:r>
              <a:rPr lang="en-GB" dirty="0" smtClean="0"/>
              <a:t>A “super-expert” is somebody whose performance is vastly superior to the majority of experts</a:t>
            </a:r>
          </a:p>
          <a:p>
            <a:r>
              <a:rPr lang="en-GB" dirty="0" smtClean="0"/>
              <a:t>Can be applied to “common” domains of expertise</a:t>
            </a:r>
          </a:p>
          <a:p>
            <a:pPr lvl="1"/>
            <a:r>
              <a:rPr lang="en-GB" dirty="0" smtClean="0"/>
              <a:t> language, walking, breathing</a:t>
            </a:r>
          </a:p>
          <a:p>
            <a:r>
              <a:rPr lang="en-GB" dirty="0" smtClean="0"/>
              <a:t>Can be used with </a:t>
            </a:r>
            <a:r>
              <a:rPr lang="en-GB" i="1" dirty="0" smtClean="0"/>
              <a:t>know how </a:t>
            </a:r>
            <a:r>
              <a:rPr lang="en-GB" dirty="0" smtClean="0"/>
              <a:t>and </a:t>
            </a:r>
            <a:r>
              <a:rPr lang="en-GB" i="1" smtClean="0"/>
              <a:t>know that</a:t>
            </a:r>
            <a:endParaRPr lang="en-GB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Why Study Expertise?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Studying Expertise…               (I)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Sheds important light on learning</a:t>
            </a:r>
          </a:p>
          <a:p>
            <a:pPr lvl="1"/>
            <a:r>
              <a:rPr lang="en-GB" dirty="0" smtClean="0"/>
              <a:t>This can lead to better methods of instruction and training in general</a:t>
            </a:r>
          </a:p>
          <a:p>
            <a:r>
              <a:rPr lang="en-GB" dirty="0" smtClean="0"/>
              <a:t>Can lead to better ways of coaching experts</a:t>
            </a:r>
          </a:p>
          <a:p>
            <a:pPr lvl="1"/>
            <a:r>
              <a:rPr lang="en-GB" dirty="0" smtClean="0"/>
              <a:t>Better methods can have stunning effects</a:t>
            </a:r>
          </a:p>
          <a:p>
            <a:pPr lvl="1"/>
            <a:r>
              <a:rPr lang="en-GB" dirty="0" smtClean="0"/>
              <a:t>e.g. Swimmer Mark Spitz wouldn’t qualify for semi-finals now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Studying Expertise…              (II)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Can inform the development of artificial expert systems</a:t>
            </a:r>
          </a:p>
          <a:p>
            <a:r>
              <a:rPr lang="en-GB" dirty="0" smtClean="0"/>
              <a:t>Offers a unique window on human cognition</a:t>
            </a:r>
          </a:p>
          <a:p>
            <a:pPr lvl="1"/>
            <a:r>
              <a:rPr lang="en-GB" dirty="0" smtClean="0"/>
              <a:t>Research on expertise has identified several general cognitive mechanisms</a:t>
            </a:r>
          </a:p>
          <a:p>
            <a:pPr lvl="2"/>
            <a:r>
              <a:rPr lang="en-GB" dirty="0" smtClean="0"/>
              <a:t>role of pattern recognition in decision making</a:t>
            </a:r>
          </a:p>
          <a:p>
            <a:pPr lvl="2"/>
            <a:r>
              <a:rPr lang="en-GB" dirty="0" smtClean="0"/>
              <a:t>progressive deepening</a:t>
            </a:r>
          </a:p>
          <a:p>
            <a:pPr lvl="2"/>
            <a:r>
              <a:rPr lang="en-GB" dirty="0" smtClean="0"/>
              <a:t>selective search</a:t>
            </a:r>
          </a:p>
          <a:p>
            <a:r>
              <a:rPr lang="en-GB" dirty="0" smtClean="0"/>
              <a:t>Mirror image to neuropsychology</a:t>
            </a:r>
          </a:p>
          <a:p>
            <a:pPr lvl="1"/>
            <a:r>
              <a:rPr lang="en-GB" dirty="0" smtClean="0"/>
              <a:t>Impaired performance vs. amazing performance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Studying Expertise…             (III)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Emphasises the positive aspects of human psychology</a:t>
            </a:r>
          </a:p>
          <a:p>
            <a:pPr lvl="1"/>
            <a:r>
              <a:rPr lang="en-GB" dirty="0" smtClean="0"/>
              <a:t>Contrary to most psychology, which focuses on negative aspects of human psychology (e.g. pathology)</a:t>
            </a:r>
          </a:p>
          <a:p>
            <a:r>
              <a:rPr lang="en-GB" dirty="0" smtClean="0"/>
              <a:t>Has anticipated at least some of the claims of positive psychology</a:t>
            </a:r>
          </a:p>
          <a:p>
            <a:pPr lvl="1"/>
            <a:r>
              <a:rPr lang="en-GB" dirty="0" smtClean="0"/>
              <a:t>Seligman and </a:t>
            </a:r>
            <a:r>
              <a:rPr lang="en-GB" dirty="0" err="1" smtClean="0"/>
              <a:t>Csikszentmihalyi</a:t>
            </a:r>
            <a:r>
              <a:rPr lang="en-GB" dirty="0" smtClean="0"/>
              <a:t> (2000)</a:t>
            </a:r>
          </a:p>
          <a:p>
            <a:pPr lvl="1"/>
            <a:r>
              <a:rPr lang="en-GB" dirty="0" smtClean="0"/>
              <a:t>Focuses on hope, optimism, strengths and virtues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WINDOWS\Desktop\Current-FG\Inaugural lecture\mozart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128"/>
            <a:ext cx="2771800" cy="369818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-9128"/>
            <a:ext cx="2987824" cy="4144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s://encrypted-tbn3.gstatic.com/images?q=tbn:ANd9GcSDLfQT5QuuAPEt0ljV9cGVdCgoGjd9XO7er-gyYjxvIvJXeFmj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-9128"/>
            <a:ext cx="3384376" cy="43135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646187"/>
            <a:ext cx="4672230" cy="3206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0" name="Picture 4" descr="http://www.iaaf.org/mm/Photo/06/62/84/66284_FULL-LN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2228" y="3935437"/>
            <a:ext cx="4471771" cy="29811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</a:t>
            </a:r>
            <a:r>
              <a:rPr lang="en-GB" dirty="0" smtClean="0"/>
              <a:t>Convenor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80000"/>
              </a:lnSpc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en-GB" sz="2800" dirty="0" err="1"/>
              <a:t>Prof.</a:t>
            </a:r>
            <a:r>
              <a:rPr lang="en-GB" sz="2800" dirty="0"/>
              <a:t> Fernand Gobet </a:t>
            </a:r>
            <a:endParaRPr lang="en-GB" dirty="0" smtClean="0"/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GB" dirty="0" smtClean="0"/>
              <a:t>E-mail: fgobet@liv.ac.uk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GB" dirty="0" smtClean="0"/>
              <a:t>Office hours: 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GB" dirty="0" smtClean="0"/>
              <a:t>Thursdays    1 pm – 5 pm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GB" dirty="0" smtClean="0"/>
              <a:t>ERB </a:t>
            </a:r>
            <a:r>
              <a:rPr lang="en-GB" dirty="0"/>
              <a:t>2.57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GB" dirty="0" smtClean="0"/>
              <a:t>Current research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GB" dirty="0" smtClean="0"/>
              <a:t>Psychology of expert behaviour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GB" dirty="0" smtClean="0"/>
              <a:t>Computer modelling of expert behaviour 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GB" dirty="0" smtClean="0"/>
              <a:t>Computer modelling of the acquisition of language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Aims of Lectures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provide an understanding of the psychological factors underpinning expert performance</a:t>
            </a:r>
            <a:endParaRPr lang="en-GB" dirty="0" smtClean="0"/>
          </a:p>
          <a:p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describe a wide range of research methods used to study expertise</a:t>
            </a:r>
            <a:endParaRPr lang="en-GB" dirty="0" smtClean="0"/>
          </a:p>
          <a:p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provide an understanding of the role of experts in society</a:t>
            </a:r>
            <a:r>
              <a:rPr lang="en-GB" dirty="0" smtClean="0"/>
              <a:t>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844824"/>
            <a:ext cx="4464496" cy="4824536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  <a:latin typeface="+mn-lt"/>
              </a:rPr>
              <a:t>Textbook</a:t>
            </a:r>
          </a:p>
          <a:p>
            <a:pPr lvl="1"/>
            <a:r>
              <a:rPr lang="en-GB" dirty="0" smtClean="0"/>
              <a:t>Gobet, F. (2015) </a:t>
            </a:r>
            <a:r>
              <a:rPr lang="en-GB" i="1" dirty="0" smtClean="0"/>
              <a:t>Understanding expertise</a:t>
            </a:r>
            <a:r>
              <a:rPr lang="en-GB" dirty="0" smtClean="0"/>
              <a:t>. London: Palgrave.</a:t>
            </a:r>
            <a:endParaRPr lang="en-GB" dirty="0" smtClean="0">
              <a:solidFill>
                <a:schemeClr val="tx1"/>
              </a:solidFill>
              <a:latin typeface="+mn-lt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+mn-lt"/>
              </a:rPr>
              <a:t>VITAL</a:t>
            </a:r>
          </a:p>
          <a:p>
            <a:pPr lvl="1"/>
            <a:r>
              <a:rPr lang="en-GB" dirty="0" smtClean="0">
                <a:ea typeface="+mn-ea"/>
                <a:cs typeface="+mn-cs"/>
              </a:rPr>
              <a:t>PPT presentations</a:t>
            </a:r>
            <a:endParaRPr lang="en-GB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dirty="0" smtClean="0"/>
              <a:t>Books in the library</a:t>
            </a:r>
          </a:p>
          <a:p>
            <a:pPr lvl="1"/>
            <a:r>
              <a:rPr lang="en-GB" dirty="0" smtClean="0"/>
              <a:t>http://readinglists.liverpool.ac.uk/lists/EFF9082D-8D33-5C2C-0B13-2BA9B6D057A3.html</a:t>
            </a: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GB" dirty="0"/>
          </a:p>
        </p:txBody>
      </p:sp>
      <p:pic>
        <p:nvPicPr>
          <p:cNvPr id="41986" name="Picture 2" descr="http://ecx.images-amazon.com/images/I/51J-EJ0Y87L._SX331_BO1,204,203,20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1844824"/>
            <a:ext cx="3171825" cy="47529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Articles </a:t>
            </a:r>
          </a:p>
          <a:p>
            <a:pPr lvl="1"/>
            <a:r>
              <a:rPr lang="en-GB" dirty="0" smtClean="0"/>
              <a:t>http://chrest.info/PY3602-Psychology-of-Expertise/PY3602-Psychology-of-Expertise.html</a:t>
            </a:r>
          </a:p>
          <a:p>
            <a:r>
              <a:rPr lang="en-GB" dirty="0" smtClean="0"/>
              <a:t>Library: DISCOVER...</a:t>
            </a:r>
            <a:endParaRPr lang="fr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 of Lectures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Introduction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Perception and memory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 solving and decision making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and education: practice vs. talent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Development and aging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Creativity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 startAt="6"/>
            </a:pP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Personality and intelligence</a:t>
            </a:r>
            <a:endParaRPr lang="en-GB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Gender differences</a:t>
            </a:r>
            <a:endParaRPr lang="en-GB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GB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neuroscience of expertise</a:t>
            </a:r>
            <a:endParaRPr lang="en-GB" dirty="0" smtClean="0"/>
          </a:p>
          <a:p>
            <a:pPr marL="514350" indent="-514350">
              <a:buFont typeface="+mj-lt"/>
              <a:buAutoNum type="arabicPeriod" startAt="6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Broader aspects: sociology, philosophy and artificial intelligence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GB" dirty="0" smtClean="0"/>
              <a:t>Exam preparation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1547</TotalTime>
  <Words>909</Words>
  <Application>Microsoft Office PowerPoint</Application>
  <PresentationFormat>Letter Paper (8.5x11 in)</PresentationFormat>
  <Paragraphs>150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Blends</vt:lpstr>
      <vt:lpstr>   PSY325 Psychology of Expertise</vt:lpstr>
      <vt:lpstr>What is an Expert?</vt:lpstr>
      <vt:lpstr>Slide 3</vt:lpstr>
      <vt:lpstr>Module Convenor</vt:lpstr>
      <vt:lpstr>Aims of Lectures</vt:lpstr>
      <vt:lpstr>Readings</vt:lpstr>
      <vt:lpstr>Slide 7</vt:lpstr>
      <vt:lpstr>Content of Lectures</vt:lpstr>
      <vt:lpstr>Slide 9</vt:lpstr>
      <vt:lpstr>Evaluation</vt:lpstr>
      <vt:lpstr>Definitions of Expertise</vt:lpstr>
      <vt:lpstr>The Dual Meaning of “Expertise”</vt:lpstr>
      <vt:lpstr>Expertise as Experience</vt:lpstr>
      <vt:lpstr>Expertise Defined by Diplomas </vt:lpstr>
      <vt:lpstr>Ecological Measures (I)</vt:lpstr>
      <vt:lpstr>Ecological Measures (II)</vt:lpstr>
      <vt:lpstr>Ecological Measures (III)</vt:lpstr>
      <vt:lpstr>Expertise as Replicable Performance in the Laboratory</vt:lpstr>
      <vt:lpstr>Expertise is Acquired…</vt:lpstr>
      <vt:lpstr>Expertise as Fluid Behaviour</vt:lpstr>
      <vt:lpstr>Expertise as Social Label</vt:lpstr>
      <vt:lpstr>The Definition Used in this Class</vt:lpstr>
      <vt:lpstr>Why Study Expertise?</vt:lpstr>
      <vt:lpstr>Studying Expertise…               (I)</vt:lpstr>
      <vt:lpstr>Studying Expertise…              (II)</vt:lpstr>
      <vt:lpstr>Studying Expertise…             (III)</vt:lpstr>
    </vt:vector>
  </TitlesOfParts>
  <Company>Nottingham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School of Psychology</dc:creator>
  <cp:lastModifiedBy>Fernand</cp:lastModifiedBy>
  <cp:revision>287</cp:revision>
  <dcterms:created xsi:type="dcterms:W3CDTF">2002-03-15T12:45:08Z</dcterms:created>
  <dcterms:modified xsi:type="dcterms:W3CDTF">2016-05-05T19:12:06Z</dcterms:modified>
</cp:coreProperties>
</file>