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7" r:id="rId2"/>
    <p:sldId id="258" r:id="rId3"/>
    <p:sldId id="273" r:id="rId4"/>
    <p:sldId id="261" r:id="rId5"/>
    <p:sldId id="274" r:id="rId6"/>
    <p:sldId id="259" r:id="rId7"/>
    <p:sldId id="262" r:id="rId8"/>
    <p:sldId id="263" r:id="rId9"/>
    <p:sldId id="275" r:id="rId10"/>
    <p:sldId id="276" r:id="rId11"/>
    <p:sldId id="283" r:id="rId12"/>
    <p:sldId id="284" r:id="rId13"/>
    <p:sldId id="264" r:id="rId14"/>
    <p:sldId id="265" r:id="rId15"/>
    <p:sldId id="280" r:id="rId16"/>
    <p:sldId id="281" r:id="rId17"/>
    <p:sldId id="277" r:id="rId18"/>
    <p:sldId id="278" r:id="rId19"/>
    <p:sldId id="279" r:id="rId20"/>
    <p:sldId id="285" r:id="rId21"/>
    <p:sldId id="268" r:id="rId22"/>
    <p:sldId id="269" r:id="rId23"/>
    <p:sldId id="270"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51" autoAdjust="0"/>
  </p:normalViewPr>
  <p:slideViewPr>
    <p:cSldViewPr showGuides="1">
      <p:cViewPr varScale="1">
        <p:scale>
          <a:sx n="104" d="100"/>
          <a:sy n="104" d="100"/>
        </p:scale>
        <p:origin x="83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'3.1'!$D$55:$D$59</c:f>
              <c:strCache>
                <c:ptCount val="5"/>
                <c:pt idx="0">
                  <c:v>Infrastructure project preparation</c:v>
                </c:pt>
                <c:pt idx="1">
                  <c:v>Decision and prioritization of infrastructure</c:v>
                </c:pt>
                <c:pt idx="2">
                  <c:v>Evaluation of infrastructure needs</c:v>
                </c:pt>
                <c:pt idx="3">
                  <c:v>Construction</c:v>
                </c:pt>
                <c:pt idx="4">
                  <c:v>Other</c:v>
                </c:pt>
              </c:strCache>
            </c:strRef>
          </c:cat>
          <c:val>
            <c:numRef>
              <c:f>'3.1'!$E$55:$E$59</c:f>
              <c:numCache>
                <c:formatCode>General</c:formatCode>
                <c:ptCount val="5"/>
                <c:pt idx="0">
                  <c:v>17</c:v>
                </c:pt>
                <c:pt idx="1">
                  <c:v>14</c:v>
                </c:pt>
                <c:pt idx="2">
                  <c:v>12</c:v>
                </c:pt>
                <c:pt idx="3">
                  <c:v>6</c:v>
                </c:pt>
                <c:pt idx="4">
                  <c:v>1</c:v>
                </c:pt>
              </c:numCache>
            </c:numRef>
          </c:val>
        </c:ser>
        <c:dLbls>
          <c:showLegendKey val="0"/>
          <c:showVal val="0"/>
          <c:showCatName val="0"/>
          <c:showSerName val="0"/>
          <c:showPercent val="0"/>
          <c:showBubbleSize val="0"/>
        </c:dLbls>
        <c:gapWidth val="150"/>
        <c:axId val="304976480"/>
        <c:axId val="304974304"/>
      </c:barChart>
      <c:catAx>
        <c:axId val="304976480"/>
        <c:scaling>
          <c:orientation val="maxMin"/>
        </c:scaling>
        <c:delete val="0"/>
        <c:axPos val="l"/>
        <c:numFmt formatCode="General" sourceLinked="0"/>
        <c:majorTickMark val="out"/>
        <c:minorTickMark val="none"/>
        <c:tickLblPos val="nextTo"/>
        <c:crossAx val="304974304"/>
        <c:crosses val="autoZero"/>
        <c:auto val="1"/>
        <c:lblAlgn val="ctr"/>
        <c:lblOffset val="100"/>
        <c:noMultiLvlLbl val="0"/>
      </c:catAx>
      <c:valAx>
        <c:axId val="304974304"/>
        <c:scaling>
          <c:orientation val="minMax"/>
        </c:scaling>
        <c:delete val="1"/>
        <c:axPos val="b"/>
        <c:majorGridlines/>
        <c:numFmt formatCode="General" sourceLinked="1"/>
        <c:majorTickMark val="out"/>
        <c:minorTickMark val="none"/>
        <c:tickLblPos val="nextTo"/>
        <c:crossAx val="304976480"/>
        <c:crosses val="max"/>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917535027004922"/>
          <c:y val="0.10889476104732285"/>
          <c:w val="0.47728030457999654"/>
          <c:h val="0.78221047790535436"/>
        </c:manualLayout>
      </c:layout>
      <c:barChart>
        <c:barDir val="bar"/>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'4.5'!$E$46:$H$46</c:f>
              <c:strCache>
                <c:ptCount val="4"/>
                <c:pt idx="0">
                  <c:v>Cost-benefit analysis including TCO during the life-cycle</c:v>
                </c:pt>
                <c:pt idx="1">
                  <c:v>Cash-flow estimates over the project cycle</c:v>
                </c:pt>
                <c:pt idx="2">
                  <c:v>Business case methodology</c:v>
                </c:pt>
                <c:pt idx="3">
                  <c:v>Other</c:v>
                </c:pt>
              </c:strCache>
            </c:strRef>
          </c:cat>
          <c:val>
            <c:numRef>
              <c:f>'4.5'!$E$45:$H$45</c:f>
              <c:numCache>
                <c:formatCode>General</c:formatCode>
                <c:ptCount val="4"/>
                <c:pt idx="0">
                  <c:v>20</c:v>
                </c:pt>
                <c:pt idx="1">
                  <c:v>16</c:v>
                </c:pt>
                <c:pt idx="2">
                  <c:v>12</c:v>
                </c:pt>
                <c:pt idx="3">
                  <c:v>3</c:v>
                </c:pt>
              </c:numCache>
            </c:numRef>
          </c:val>
        </c:ser>
        <c:dLbls>
          <c:showLegendKey val="0"/>
          <c:showVal val="1"/>
          <c:showCatName val="0"/>
          <c:showSerName val="0"/>
          <c:showPercent val="0"/>
          <c:showBubbleSize val="0"/>
        </c:dLbls>
        <c:gapWidth val="150"/>
        <c:overlap val="-25"/>
        <c:axId val="304973760"/>
        <c:axId val="304962336"/>
      </c:barChart>
      <c:catAx>
        <c:axId val="304973760"/>
        <c:scaling>
          <c:orientation val="maxMin"/>
        </c:scaling>
        <c:delete val="0"/>
        <c:axPos val="l"/>
        <c:numFmt formatCode="General" sourceLinked="1"/>
        <c:majorTickMark val="none"/>
        <c:minorTickMark val="none"/>
        <c:tickLblPos val="nextTo"/>
        <c:crossAx val="304962336"/>
        <c:crosses val="autoZero"/>
        <c:auto val="1"/>
        <c:lblAlgn val="ctr"/>
        <c:lblOffset val="100"/>
        <c:noMultiLvlLbl val="0"/>
      </c:catAx>
      <c:valAx>
        <c:axId val="304962336"/>
        <c:scaling>
          <c:orientation val="minMax"/>
        </c:scaling>
        <c:delete val="1"/>
        <c:axPos val="t"/>
        <c:numFmt formatCode="General" sourceLinked="1"/>
        <c:majorTickMark val="out"/>
        <c:minorTickMark val="none"/>
        <c:tickLblPos val="nextTo"/>
        <c:crossAx val="30497376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'5.2'!$B$48</c:f>
              <c:strCache>
                <c:ptCount val="1"/>
                <c:pt idx="0">
                  <c:v>Political sensitivity</c:v>
                </c:pt>
              </c:strCache>
            </c:strRef>
          </c:tx>
          <c:invertIfNegative val="0"/>
          <c:cat>
            <c:multiLvlStrRef>
              <c:f>'5.2'!$C$46:$H$47</c:f>
              <c:multiLvlStrCache>
                <c:ptCount val="6"/>
                <c:lvl>
                  <c:pt idx="0">
                    <c:v>Open tendering </c:v>
                  </c:pt>
                  <c:pt idx="1">
                    <c:v>Selective tendering</c:v>
                  </c:pt>
                  <c:pt idx="2">
                    <c:v>Negotiated tendering </c:v>
                  </c:pt>
                  <c:pt idx="3">
                    <c:v>Single-stage tendering </c:v>
                  </c:pt>
                  <c:pt idx="4">
                    <c:v>Two-stage tendering</c:v>
                  </c:pt>
                  <c:pt idx="5">
                    <c:v>Other</c:v>
                  </c:pt>
                </c:lvl>
                <c:lvl>
                  <c:pt idx="0">
                    <c:v>Form of tendering </c:v>
                  </c:pt>
                </c:lvl>
              </c:multiLvlStrCache>
            </c:multiLvlStrRef>
          </c:cat>
          <c:val>
            <c:numRef>
              <c:f>'5.2'!$C$48:$H$48</c:f>
              <c:numCache>
                <c:formatCode>General</c:formatCode>
                <c:ptCount val="6"/>
                <c:pt idx="0">
                  <c:v>10</c:v>
                </c:pt>
                <c:pt idx="1">
                  <c:v>1</c:v>
                </c:pt>
                <c:pt idx="2">
                  <c:v>5</c:v>
                </c:pt>
                <c:pt idx="3">
                  <c:v>0</c:v>
                </c:pt>
                <c:pt idx="4">
                  <c:v>0</c:v>
                </c:pt>
                <c:pt idx="5">
                  <c:v>2</c:v>
                </c:pt>
              </c:numCache>
            </c:numRef>
          </c:val>
        </c:ser>
        <c:ser>
          <c:idx val="1"/>
          <c:order val="1"/>
          <c:tx>
            <c:strRef>
              <c:f>'5.2'!$B$49</c:f>
              <c:strCache>
                <c:ptCount val="1"/>
                <c:pt idx="0">
                  <c:v>Tradition in the sector for a certain tendering form</c:v>
                </c:pt>
              </c:strCache>
            </c:strRef>
          </c:tx>
          <c:invertIfNegative val="0"/>
          <c:cat>
            <c:multiLvlStrRef>
              <c:f>'5.2'!$C$46:$H$47</c:f>
              <c:multiLvlStrCache>
                <c:ptCount val="6"/>
                <c:lvl>
                  <c:pt idx="0">
                    <c:v>Open tendering </c:v>
                  </c:pt>
                  <c:pt idx="1">
                    <c:v>Selective tendering</c:v>
                  </c:pt>
                  <c:pt idx="2">
                    <c:v>Negotiated tendering </c:v>
                  </c:pt>
                  <c:pt idx="3">
                    <c:v>Single-stage tendering </c:v>
                  </c:pt>
                  <c:pt idx="4">
                    <c:v>Two-stage tendering</c:v>
                  </c:pt>
                  <c:pt idx="5">
                    <c:v>Other</c:v>
                  </c:pt>
                </c:lvl>
                <c:lvl>
                  <c:pt idx="0">
                    <c:v>Form of tendering </c:v>
                  </c:pt>
                </c:lvl>
              </c:multiLvlStrCache>
            </c:multiLvlStrRef>
          </c:cat>
          <c:val>
            <c:numRef>
              <c:f>'5.2'!$C$49:$H$49</c:f>
              <c:numCache>
                <c:formatCode>General</c:formatCode>
                <c:ptCount val="6"/>
                <c:pt idx="0">
                  <c:v>8</c:v>
                </c:pt>
                <c:pt idx="1">
                  <c:v>1</c:v>
                </c:pt>
                <c:pt idx="2">
                  <c:v>2</c:v>
                </c:pt>
                <c:pt idx="3">
                  <c:v>1</c:v>
                </c:pt>
                <c:pt idx="4">
                  <c:v>0</c:v>
                </c:pt>
                <c:pt idx="5">
                  <c:v>5</c:v>
                </c:pt>
              </c:numCache>
            </c:numRef>
          </c:val>
        </c:ser>
        <c:ser>
          <c:idx val="2"/>
          <c:order val="2"/>
          <c:tx>
            <c:strRef>
              <c:f>'5.2'!$B$50</c:f>
              <c:strCache>
                <c:ptCount val="1"/>
                <c:pt idx="0">
                  <c:v>The need for increased innovation</c:v>
                </c:pt>
              </c:strCache>
            </c:strRef>
          </c:tx>
          <c:invertIfNegative val="0"/>
          <c:cat>
            <c:multiLvlStrRef>
              <c:f>'5.2'!$C$46:$H$47</c:f>
              <c:multiLvlStrCache>
                <c:ptCount val="6"/>
                <c:lvl>
                  <c:pt idx="0">
                    <c:v>Open tendering </c:v>
                  </c:pt>
                  <c:pt idx="1">
                    <c:v>Selective tendering</c:v>
                  </c:pt>
                  <c:pt idx="2">
                    <c:v>Negotiated tendering </c:v>
                  </c:pt>
                  <c:pt idx="3">
                    <c:v>Single-stage tendering </c:v>
                  </c:pt>
                  <c:pt idx="4">
                    <c:v>Two-stage tendering</c:v>
                  </c:pt>
                  <c:pt idx="5">
                    <c:v>Other</c:v>
                  </c:pt>
                </c:lvl>
                <c:lvl>
                  <c:pt idx="0">
                    <c:v>Form of tendering </c:v>
                  </c:pt>
                </c:lvl>
              </c:multiLvlStrCache>
            </c:multiLvlStrRef>
          </c:cat>
          <c:val>
            <c:numRef>
              <c:f>'5.2'!$C$50:$H$50</c:f>
              <c:numCache>
                <c:formatCode>General</c:formatCode>
                <c:ptCount val="6"/>
                <c:pt idx="0">
                  <c:v>4</c:v>
                </c:pt>
                <c:pt idx="1">
                  <c:v>5</c:v>
                </c:pt>
                <c:pt idx="2">
                  <c:v>9</c:v>
                </c:pt>
                <c:pt idx="3">
                  <c:v>0</c:v>
                </c:pt>
                <c:pt idx="4">
                  <c:v>3</c:v>
                </c:pt>
                <c:pt idx="5">
                  <c:v>2</c:v>
                </c:pt>
              </c:numCache>
            </c:numRef>
          </c:val>
        </c:ser>
        <c:ser>
          <c:idx val="3"/>
          <c:order val="3"/>
          <c:tx>
            <c:strRef>
              <c:f>'5.2'!$B$51</c:f>
              <c:strCache>
                <c:ptCount val="1"/>
                <c:pt idx="0">
                  <c:v>Ensuring sufficient level of competition</c:v>
                </c:pt>
              </c:strCache>
            </c:strRef>
          </c:tx>
          <c:invertIfNegative val="0"/>
          <c:cat>
            <c:multiLvlStrRef>
              <c:f>'5.2'!$C$46:$H$47</c:f>
              <c:multiLvlStrCache>
                <c:ptCount val="6"/>
                <c:lvl>
                  <c:pt idx="0">
                    <c:v>Open tendering </c:v>
                  </c:pt>
                  <c:pt idx="1">
                    <c:v>Selective tendering</c:v>
                  </c:pt>
                  <c:pt idx="2">
                    <c:v>Negotiated tendering </c:v>
                  </c:pt>
                  <c:pt idx="3">
                    <c:v>Single-stage tendering </c:v>
                  </c:pt>
                  <c:pt idx="4">
                    <c:v>Two-stage tendering</c:v>
                  </c:pt>
                  <c:pt idx="5">
                    <c:v>Other</c:v>
                  </c:pt>
                </c:lvl>
                <c:lvl>
                  <c:pt idx="0">
                    <c:v>Form of tendering </c:v>
                  </c:pt>
                </c:lvl>
              </c:multiLvlStrCache>
            </c:multiLvlStrRef>
          </c:cat>
          <c:val>
            <c:numRef>
              <c:f>'5.2'!$C$51:$H$51</c:f>
              <c:numCache>
                <c:formatCode>General</c:formatCode>
                <c:ptCount val="6"/>
                <c:pt idx="0">
                  <c:v>16</c:v>
                </c:pt>
                <c:pt idx="1">
                  <c:v>4</c:v>
                </c:pt>
                <c:pt idx="2">
                  <c:v>4</c:v>
                </c:pt>
                <c:pt idx="3">
                  <c:v>0</c:v>
                </c:pt>
                <c:pt idx="4">
                  <c:v>1</c:v>
                </c:pt>
                <c:pt idx="5">
                  <c:v>2</c:v>
                </c:pt>
              </c:numCache>
            </c:numRef>
          </c:val>
        </c:ser>
        <c:ser>
          <c:idx val="4"/>
          <c:order val="4"/>
          <c:tx>
            <c:strRef>
              <c:f>'5.2'!$B$52</c:f>
              <c:strCache>
                <c:ptCount val="1"/>
                <c:pt idx="0">
                  <c:v>Unknown parameters of the output</c:v>
                </c:pt>
              </c:strCache>
            </c:strRef>
          </c:tx>
          <c:invertIfNegative val="0"/>
          <c:cat>
            <c:multiLvlStrRef>
              <c:f>'5.2'!$C$46:$H$47</c:f>
              <c:multiLvlStrCache>
                <c:ptCount val="6"/>
                <c:lvl>
                  <c:pt idx="0">
                    <c:v>Open tendering </c:v>
                  </c:pt>
                  <c:pt idx="1">
                    <c:v>Selective tendering</c:v>
                  </c:pt>
                  <c:pt idx="2">
                    <c:v>Negotiated tendering </c:v>
                  </c:pt>
                  <c:pt idx="3">
                    <c:v>Single-stage tendering </c:v>
                  </c:pt>
                  <c:pt idx="4">
                    <c:v>Two-stage tendering</c:v>
                  </c:pt>
                  <c:pt idx="5">
                    <c:v>Other</c:v>
                  </c:pt>
                </c:lvl>
                <c:lvl>
                  <c:pt idx="0">
                    <c:v>Form of tendering </c:v>
                  </c:pt>
                </c:lvl>
              </c:multiLvlStrCache>
            </c:multiLvlStrRef>
          </c:cat>
          <c:val>
            <c:numRef>
              <c:f>'5.2'!$C$52:$H$52</c:f>
              <c:numCache>
                <c:formatCode>General</c:formatCode>
                <c:ptCount val="6"/>
                <c:pt idx="0">
                  <c:v>3</c:v>
                </c:pt>
                <c:pt idx="1">
                  <c:v>3</c:v>
                </c:pt>
                <c:pt idx="2">
                  <c:v>6</c:v>
                </c:pt>
                <c:pt idx="3">
                  <c:v>0</c:v>
                </c:pt>
                <c:pt idx="4">
                  <c:v>4</c:v>
                </c:pt>
                <c:pt idx="5">
                  <c:v>2</c:v>
                </c:pt>
              </c:numCache>
            </c:numRef>
          </c:val>
        </c:ser>
        <c:dLbls>
          <c:showLegendKey val="0"/>
          <c:showVal val="0"/>
          <c:showCatName val="0"/>
          <c:showSerName val="0"/>
          <c:showPercent val="0"/>
          <c:showBubbleSize val="0"/>
        </c:dLbls>
        <c:gapWidth val="150"/>
        <c:axId val="304977568"/>
        <c:axId val="304966144"/>
      </c:barChart>
      <c:catAx>
        <c:axId val="304977568"/>
        <c:scaling>
          <c:orientation val="minMax"/>
        </c:scaling>
        <c:delete val="0"/>
        <c:axPos val="b"/>
        <c:numFmt formatCode="General" sourceLinked="0"/>
        <c:majorTickMark val="out"/>
        <c:minorTickMark val="none"/>
        <c:tickLblPos val="nextTo"/>
        <c:txPr>
          <a:bodyPr rot="-5400000"/>
          <a:lstStyle/>
          <a:p>
            <a:pPr>
              <a:defRPr/>
            </a:pPr>
            <a:endParaRPr lang="es-ES"/>
          </a:p>
        </c:txPr>
        <c:crossAx val="304966144"/>
        <c:crosses val="autoZero"/>
        <c:auto val="1"/>
        <c:lblAlgn val="ctr"/>
        <c:lblOffset val="100"/>
        <c:noMultiLvlLbl val="0"/>
      </c:catAx>
      <c:valAx>
        <c:axId val="304966144"/>
        <c:scaling>
          <c:orientation val="minMax"/>
        </c:scaling>
        <c:delete val="0"/>
        <c:axPos val="l"/>
        <c:majorGridlines/>
        <c:numFmt formatCode="General" sourceLinked="1"/>
        <c:majorTickMark val="out"/>
        <c:minorTickMark val="none"/>
        <c:tickLblPos val="nextTo"/>
        <c:crossAx val="304977568"/>
        <c:crosses val="autoZero"/>
        <c:crossBetween val="between"/>
      </c:valAx>
    </c:plotArea>
    <c:legend>
      <c:legendPos val="r"/>
      <c:layout>
        <c:manualLayout>
          <c:xMode val="edge"/>
          <c:yMode val="edge"/>
          <c:x val="0.68959166958340856"/>
          <c:y val="0.12307820735968547"/>
          <c:w val="0.29758773677303779"/>
          <c:h val="0.72689293288803292"/>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AABD9-EE94-40BF-B474-CFAC24CB8CA5}" type="datetimeFigureOut">
              <a:rPr lang="en-GB" smtClean="0"/>
              <a:t>17/11/2016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75337-F197-4653-AA0E-D43A1D93CA80}" type="slidenum">
              <a:rPr lang="en-GB" smtClean="0"/>
              <a:t>‹Nº›</a:t>
            </a:fld>
            <a:endParaRPr lang="en-GB"/>
          </a:p>
        </p:txBody>
      </p:sp>
    </p:spTree>
    <p:extLst>
      <p:ext uri="{BB962C8B-B14F-4D97-AF65-F5344CB8AC3E}">
        <p14:creationId xmlns:p14="http://schemas.microsoft.com/office/powerpoint/2010/main" val="2557319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21499-5775-48DA-907B-26C79CFD835B}" type="slidenum">
              <a:rPr lang="en-GB" smtClean="0"/>
              <a:t>1</a:t>
            </a:fld>
            <a:endParaRPr lang="en-GB" dirty="0"/>
          </a:p>
        </p:txBody>
      </p:sp>
    </p:spTree>
    <p:extLst>
      <p:ext uri="{BB962C8B-B14F-4D97-AF65-F5344CB8AC3E}">
        <p14:creationId xmlns:p14="http://schemas.microsoft.com/office/powerpoint/2010/main" val="101766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C9417B-CC28-49AF-9C5F-3332ED891336}" type="slidenum">
              <a:rPr lang="en-GB" smtClean="0"/>
              <a:t>15</a:t>
            </a:fld>
            <a:endParaRPr lang="en-GB"/>
          </a:p>
        </p:txBody>
      </p:sp>
    </p:spTree>
    <p:extLst>
      <p:ext uri="{BB962C8B-B14F-4D97-AF65-F5344CB8AC3E}">
        <p14:creationId xmlns:p14="http://schemas.microsoft.com/office/powerpoint/2010/main" val="8781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C9417B-CC28-49AF-9C5F-3332ED891336}" type="slidenum">
              <a:rPr lang="en-GB" smtClean="0"/>
              <a:t>16</a:t>
            </a:fld>
            <a:endParaRPr lang="en-GB"/>
          </a:p>
        </p:txBody>
      </p:sp>
    </p:spTree>
    <p:extLst>
      <p:ext uri="{BB962C8B-B14F-4D97-AF65-F5344CB8AC3E}">
        <p14:creationId xmlns:p14="http://schemas.microsoft.com/office/powerpoint/2010/main" val="8781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C9417B-CC28-49AF-9C5F-3332ED891336}" type="slidenum">
              <a:rPr lang="en-GB" smtClean="0"/>
              <a:t>19</a:t>
            </a:fld>
            <a:endParaRPr lang="en-GB"/>
          </a:p>
        </p:txBody>
      </p:sp>
    </p:spTree>
    <p:extLst>
      <p:ext uri="{BB962C8B-B14F-4D97-AF65-F5344CB8AC3E}">
        <p14:creationId xmlns:p14="http://schemas.microsoft.com/office/powerpoint/2010/main" val="8781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kern="1200" dirty="0" smtClean="0">
                <a:solidFill>
                  <a:schemeClr val="tx1"/>
                </a:solidFill>
                <a:effectLst/>
                <a:latin typeface="+mn-lt"/>
                <a:ea typeface="+mn-ea"/>
                <a:cs typeface="+mn-cs"/>
              </a:rPr>
              <a:t>The Mexican</a:t>
            </a:r>
            <a:r>
              <a:rPr lang="en-GB" sz="1800" kern="1200" baseline="0" dirty="0" smtClean="0">
                <a:solidFill>
                  <a:schemeClr val="tx1"/>
                </a:solidFill>
                <a:effectLst/>
                <a:latin typeface="+mn-lt"/>
                <a:ea typeface="+mn-ea"/>
                <a:cs typeface="+mn-cs"/>
              </a:rPr>
              <a:t> Law </a:t>
            </a:r>
            <a:r>
              <a:rPr lang="en-GB" sz="1800" kern="1200" dirty="0" smtClean="0">
                <a:solidFill>
                  <a:schemeClr val="tx1"/>
                </a:solidFill>
                <a:effectLst/>
                <a:latin typeface="+mn-lt"/>
                <a:ea typeface="+mn-ea"/>
                <a:cs typeface="+mn-cs"/>
              </a:rPr>
              <a:t>stipulates that a social witness (</a:t>
            </a:r>
            <a:r>
              <a:rPr lang="en-GB" sz="1800" i="1" kern="1200" dirty="0" err="1" smtClean="0">
                <a:solidFill>
                  <a:schemeClr val="tx1"/>
                </a:solidFill>
                <a:effectLst/>
                <a:latin typeface="+mn-lt"/>
                <a:ea typeface="+mn-ea"/>
                <a:cs typeface="+mn-cs"/>
              </a:rPr>
              <a:t>testigos</a:t>
            </a:r>
            <a:r>
              <a:rPr lang="en-GB" sz="1800" i="1" kern="1200" dirty="0" smtClean="0">
                <a:solidFill>
                  <a:schemeClr val="tx1"/>
                </a:solidFill>
                <a:effectLst/>
                <a:latin typeface="+mn-lt"/>
                <a:ea typeface="+mn-ea"/>
                <a:cs typeface="+mn-cs"/>
              </a:rPr>
              <a:t> </a:t>
            </a:r>
            <a:r>
              <a:rPr lang="en-GB" sz="1800" i="1" kern="1200" dirty="0" err="1" smtClean="0">
                <a:solidFill>
                  <a:schemeClr val="tx1"/>
                </a:solidFill>
                <a:effectLst/>
                <a:latin typeface="+mn-lt"/>
                <a:ea typeface="+mn-ea"/>
                <a:cs typeface="+mn-cs"/>
              </a:rPr>
              <a:t>sociales</a:t>
            </a:r>
            <a:r>
              <a:rPr lang="en-GB" sz="1800" kern="1200" dirty="0" smtClean="0">
                <a:solidFill>
                  <a:schemeClr val="tx1"/>
                </a:solidFill>
                <a:effectLst/>
                <a:latin typeface="+mn-lt"/>
                <a:ea typeface="+mn-ea"/>
                <a:cs typeface="+mn-cs"/>
              </a:rPr>
              <a:t>) shall participate in all phases of open public tender procedures whose estimated value exceeds approximately USD 46 million, below participation is optional. Yet, the authority</a:t>
            </a:r>
            <a:r>
              <a:rPr lang="en-GB" sz="1800" kern="1200" baseline="0" dirty="0" smtClean="0">
                <a:solidFill>
                  <a:schemeClr val="tx1"/>
                </a:solidFill>
                <a:effectLst/>
                <a:latin typeface="+mn-lt"/>
                <a:ea typeface="+mn-ea"/>
                <a:cs typeface="+mn-cs"/>
              </a:rPr>
              <a:t> in charge of the construction decided to involve social witnesses in all procurement </a:t>
            </a:r>
            <a:r>
              <a:rPr lang="en-GB" sz="1800" kern="1200" baseline="0" dirty="0" err="1" smtClean="0">
                <a:solidFill>
                  <a:schemeClr val="tx1"/>
                </a:solidFill>
                <a:effectLst/>
                <a:latin typeface="+mn-lt"/>
                <a:ea typeface="+mn-ea"/>
                <a:cs typeface="+mn-cs"/>
              </a:rPr>
              <a:t>procurement</a:t>
            </a:r>
            <a:r>
              <a:rPr lang="en-GB" sz="1800" kern="1200" baseline="0" dirty="0" smtClean="0">
                <a:solidFill>
                  <a:schemeClr val="tx1"/>
                </a:solidFill>
                <a:effectLst/>
                <a:latin typeface="+mn-lt"/>
                <a:ea typeface="+mn-ea"/>
                <a:cs typeface="+mn-cs"/>
              </a:rPr>
              <a:t> processes irrespective of their amounts.</a:t>
            </a:r>
            <a:endParaRPr lang="en-GB" sz="1800" kern="1200" dirty="0" smtClean="0">
              <a:solidFill>
                <a:schemeClr val="tx1"/>
              </a:solidFill>
              <a:effectLst/>
              <a:latin typeface="+mn-lt"/>
              <a:ea typeface="+mn-ea"/>
              <a:cs typeface="+mn-cs"/>
            </a:endParaRPr>
          </a:p>
          <a:p>
            <a:endParaRPr lang="en-GB" sz="1800" kern="1200" dirty="0" smtClean="0">
              <a:solidFill>
                <a:schemeClr val="tx1"/>
              </a:solidFill>
              <a:effectLst/>
              <a:latin typeface="+mn-lt"/>
              <a:ea typeface="+mn-ea"/>
              <a:cs typeface="+mn-cs"/>
            </a:endParaRPr>
          </a:p>
          <a:p>
            <a:r>
              <a:rPr lang="en-GB" sz="1800" kern="1200" dirty="0" smtClean="0">
                <a:solidFill>
                  <a:schemeClr val="tx1"/>
                </a:solidFill>
                <a:effectLst/>
                <a:latin typeface="+mn-lt"/>
                <a:ea typeface="+mn-ea"/>
                <a:cs typeface="+mn-cs"/>
              </a:rPr>
              <a:t>In addition to reinforcing citizen trust in public procurement by integrating social oversight in processes, social witnesses can also prove useful in providing non-binding advice in the process. </a:t>
            </a:r>
            <a:endParaRPr lang="en-GB" sz="1800" dirty="0"/>
          </a:p>
        </p:txBody>
      </p:sp>
      <p:sp>
        <p:nvSpPr>
          <p:cNvPr id="4" name="Slide Number Placeholder 3"/>
          <p:cNvSpPr>
            <a:spLocks noGrp="1"/>
          </p:cNvSpPr>
          <p:nvPr>
            <p:ph type="sldNum" sz="quarter" idx="10"/>
          </p:nvPr>
        </p:nvSpPr>
        <p:spPr/>
        <p:txBody>
          <a:bodyPr/>
          <a:lstStyle/>
          <a:p>
            <a:fld id="{D8021499-5775-48DA-907B-26C79CFD835B}" type="slidenum">
              <a:rPr lang="en-GB" smtClean="0"/>
              <a:t>21</a:t>
            </a:fld>
            <a:endParaRPr lang="en-GB"/>
          </a:p>
        </p:txBody>
      </p:sp>
    </p:spTree>
    <p:extLst>
      <p:ext uri="{BB962C8B-B14F-4D97-AF65-F5344CB8AC3E}">
        <p14:creationId xmlns:p14="http://schemas.microsoft.com/office/powerpoint/2010/main" val="263592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dirty="0" smtClean="0">
                <a:latin typeface="Bell MT" panose="02020503060305020303" pitchFamily="18" charset="0"/>
              </a:rPr>
              <a:t>Italy hosted the</a:t>
            </a:r>
            <a:r>
              <a:rPr lang="en-GB" sz="1800" baseline="0" dirty="0" smtClean="0">
                <a:latin typeface="Bell MT" panose="02020503060305020303" pitchFamily="18" charset="0"/>
              </a:rPr>
              <a:t> 2015 Universal Expo. </a:t>
            </a:r>
            <a:r>
              <a:rPr lang="en-GB" sz="1800" dirty="0" smtClean="0">
                <a:latin typeface="Bell MT" panose="02020503060305020303" pitchFamily="18" charset="0"/>
              </a:rPr>
              <a:t>Just one year earlier, when the works for most of the exhibition site had not yet begun, came to light corruption phenomena that had put at risk the hosting of the Expo. </a:t>
            </a:r>
            <a:r>
              <a:rPr lang="en-US" sz="1800" dirty="0" smtClean="0">
                <a:latin typeface="Bell MT" panose="02020503060305020303" pitchFamily="18" charset="0"/>
              </a:rPr>
              <a:t>In this context the OECD and ANAC decided to collaborate in developing a new methodological experience aimed at increasing transparency and integrity in the tender procedures.</a:t>
            </a:r>
            <a:r>
              <a:rPr lang="en-GB" sz="1800" dirty="0" smtClean="0">
                <a:latin typeface="Bell MT" panose="02020503060305020303" pitchFamily="18" charset="0"/>
              </a:rPr>
              <a:t> </a:t>
            </a:r>
          </a:p>
          <a:p>
            <a:endParaRPr lang="fr-FR" sz="1800" dirty="0" smtClean="0">
              <a:latin typeface="Bell MT" panose="02020503060305020303" pitchFamily="18" charset="0"/>
            </a:endParaRPr>
          </a:p>
          <a:p>
            <a:r>
              <a:rPr lang="fr-FR" sz="1800" dirty="0" smtClean="0">
                <a:latin typeface="Bell MT" panose="02020503060305020303" pitchFamily="18" charset="0"/>
              </a:rPr>
              <a:t>As a </a:t>
            </a:r>
            <a:r>
              <a:rPr lang="fr-FR" sz="1800" dirty="0" err="1" smtClean="0">
                <a:latin typeface="Bell MT" panose="02020503060305020303" pitchFamily="18" charset="0"/>
              </a:rPr>
              <a:t>result</a:t>
            </a:r>
            <a:r>
              <a:rPr lang="fr-FR" sz="1800" dirty="0" smtClean="0">
                <a:latin typeface="Bell MT" panose="02020503060305020303" pitchFamily="18" charset="0"/>
              </a:rPr>
              <a:t>, more </a:t>
            </a:r>
            <a:r>
              <a:rPr lang="fr-FR" sz="1800" dirty="0" err="1" smtClean="0">
                <a:latin typeface="Bell MT" panose="02020503060305020303" pitchFamily="18" charset="0"/>
              </a:rPr>
              <a:t>than</a:t>
            </a:r>
            <a:r>
              <a:rPr lang="fr-FR" sz="1800" dirty="0" smtClean="0">
                <a:latin typeface="Bell MT" panose="02020503060305020303" pitchFamily="18" charset="0"/>
              </a:rPr>
              <a:t> </a:t>
            </a:r>
            <a:r>
              <a:rPr lang="en-US" sz="1800" dirty="0" smtClean="0">
                <a:latin typeface="Bell MT" panose="02020503060305020303" pitchFamily="18" charset="0"/>
              </a:rPr>
              <a:t>200 procurement procedures have been supervised.</a:t>
            </a:r>
            <a:r>
              <a:rPr lang="en-US" sz="1800" baseline="0" dirty="0" smtClean="0">
                <a:latin typeface="Bell MT" panose="02020503060305020303" pitchFamily="18" charset="0"/>
              </a:rPr>
              <a:t> The controlling authority developed ex-ante controls </a:t>
            </a:r>
            <a:r>
              <a:rPr lang="en-US" sz="1800" dirty="0" smtClean="0">
                <a:latin typeface="Bell MT" panose="02020503060305020303" pitchFamily="18" charset="0"/>
              </a:rPr>
              <a:t>promoting a “constructive” rather than a “destructive” approach. To</a:t>
            </a:r>
            <a:r>
              <a:rPr lang="en-US" sz="1800" baseline="0" dirty="0" smtClean="0">
                <a:latin typeface="Bell MT" panose="02020503060305020303" pitchFamily="18" charset="0"/>
              </a:rPr>
              <a:t> </a:t>
            </a:r>
            <a:r>
              <a:rPr lang="en-US" sz="1800" baseline="0" smtClean="0">
                <a:latin typeface="Bell MT" panose="02020503060305020303" pitchFamily="18" charset="0"/>
              </a:rPr>
              <a:t>ensure efficiency, </a:t>
            </a:r>
            <a:r>
              <a:rPr lang="en-US" sz="1800" baseline="0" dirty="0" smtClean="0">
                <a:latin typeface="Bell MT" panose="02020503060305020303" pitchFamily="18" charset="0"/>
              </a:rPr>
              <a:t>those controls were given in less than 5 days following requests of contracting authorities.</a:t>
            </a:r>
            <a:endParaRPr lang="en-GB" sz="1800" dirty="0"/>
          </a:p>
        </p:txBody>
      </p:sp>
      <p:sp>
        <p:nvSpPr>
          <p:cNvPr id="4" name="Slide Number Placeholder 3"/>
          <p:cNvSpPr>
            <a:spLocks noGrp="1"/>
          </p:cNvSpPr>
          <p:nvPr>
            <p:ph type="sldNum" sz="quarter" idx="10"/>
          </p:nvPr>
        </p:nvSpPr>
        <p:spPr/>
        <p:txBody>
          <a:bodyPr/>
          <a:lstStyle/>
          <a:p>
            <a:fld id="{D8021499-5775-48DA-907B-26C79CFD835B}" type="slidenum">
              <a:rPr lang="en-GB" smtClean="0"/>
              <a:t>22</a:t>
            </a:fld>
            <a:endParaRPr lang="en-GB"/>
          </a:p>
        </p:txBody>
      </p:sp>
    </p:spTree>
    <p:extLst>
      <p:ext uri="{BB962C8B-B14F-4D97-AF65-F5344CB8AC3E}">
        <p14:creationId xmlns:p14="http://schemas.microsoft.com/office/powerpoint/2010/main" val="755669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z="1800" dirty="0" smtClean="0"/>
              <a:t>The </a:t>
            </a:r>
            <a:r>
              <a:rPr lang="fr-FR" sz="1800" dirty="0" err="1" smtClean="0"/>
              <a:t>Italian</a:t>
            </a:r>
            <a:r>
              <a:rPr lang="fr-FR" sz="1800" baseline="0" dirty="0" smtClean="0"/>
              <a:t> Ministry of Infrastructure and Transport </a:t>
            </a:r>
            <a:r>
              <a:rPr lang="fr-FR" sz="1800" baseline="0" dirty="0" err="1" smtClean="0"/>
              <a:t>realased</a:t>
            </a:r>
            <a:r>
              <a:rPr lang="fr-FR" sz="1800" baseline="0" dirty="0" smtClean="0"/>
              <a:t> on 15 </a:t>
            </a:r>
            <a:r>
              <a:rPr lang="fr-FR" sz="1800" baseline="0" dirty="0" err="1" smtClean="0"/>
              <a:t>Feb</a:t>
            </a:r>
            <a:r>
              <a:rPr lang="fr-FR" sz="1800" baseline="0" dirty="0" smtClean="0"/>
              <a:t> 2016 the </a:t>
            </a:r>
            <a:r>
              <a:rPr lang="fr-FR" sz="1800" baseline="0" dirty="0" err="1" smtClean="0"/>
              <a:t>Opencantieri</a:t>
            </a:r>
            <a:r>
              <a:rPr lang="fr-FR" sz="1800" baseline="0" dirty="0" smtClean="0"/>
              <a:t> </a:t>
            </a:r>
            <a:r>
              <a:rPr lang="fr-FR" sz="1800" baseline="0" dirty="0" err="1" smtClean="0"/>
              <a:t>platform</a:t>
            </a:r>
            <a:r>
              <a:rPr lang="fr-FR" sz="1800" baseline="0" dirty="0" smtClean="0"/>
              <a:t> </a:t>
            </a:r>
            <a:r>
              <a:rPr lang="fr-FR" sz="1800" baseline="0" dirty="0" err="1" smtClean="0"/>
              <a:t>whereby</a:t>
            </a:r>
            <a:r>
              <a:rPr lang="fr-FR" sz="1800" baseline="0" dirty="0" smtClean="0"/>
              <a:t> </a:t>
            </a:r>
            <a:r>
              <a:rPr lang="fr-FR" sz="1800" baseline="0" dirty="0" err="1" smtClean="0"/>
              <a:t>progress</a:t>
            </a:r>
            <a:r>
              <a:rPr lang="fr-FR" sz="1800" baseline="0" dirty="0" smtClean="0"/>
              <a:t> in infrastructure </a:t>
            </a:r>
            <a:r>
              <a:rPr lang="fr-FR" sz="1800" baseline="0" dirty="0" err="1" smtClean="0"/>
              <a:t>works</a:t>
            </a:r>
            <a:r>
              <a:rPr lang="fr-FR" sz="1800" baseline="0" dirty="0" smtClean="0"/>
              <a:t> </a:t>
            </a:r>
            <a:r>
              <a:rPr lang="fr-FR" sz="1800" baseline="0" dirty="0" err="1" smtClean="0"/>
              <a:t>can</a:t>
            </a:r>
            <a:r>
              <a:rPr lang="fr-FR" sz="1800" baseline="0" dirty="0" smtClean="0"/>
              <a:t> </a:t>
            </a:r>
            <a:r>
              <a:rPr lang="fr-FR" sz="1800" baseline="0" dirty="0" err="1" smtClean="0"/>
              <a:t>be</a:t>
            </a:r>
            <a:r>
              <a:rPr lang="fr-FR" sz="1800" baseline="0" dirty="0" smtClean="0"/>
              <a:t> </a:t>
            </a:r>
            <a:r>
              <a:rPr lang="fr-FR" sz="1800" baseline="0" dirty="0" err="1" smtClean="0"/>
              <a:t>assessed</a:t>
            </a:r>
            <a:r>
              <a:rPr lang="fr-FR" sz="1800" baseline="0" dirty="0" smtClean="0"/>
              <a:t> </a:t>
            </a:r>
            <a:r>
              <a:rPr lang="fr-FR" sz="1800" baseline="0" dirty="0" err="1" smtClean="0"/>
              <a:t>against</a:t>
            </a:r>
            <a:r>
              <a:rPr lang="fr-FR" sz="1800" baseline="0" dirty="0" smtClean="0"/>
              <a:t> a </a:t>
            </a:r>
            <a:r>
              <a:rPr lang="fr-FR" sz="1800" baseline="0" dirty="0" err="1" smtClean="0"/>
              <a:t>number</a:t>
            </a:r>
            <a:r>
              <a:rPr lang="fr-FR" sz="1800" baseline="0" dirty="0" smtClean="0"/>
              <a:t> of key performance </a:t>
            </a:r>
            <a:r>
              <a:rPr lang="fr-FR" sz="1800" baseline="0" dirty="0" err="1" smtClean="0"/>
              <a:t>indicators</a:t>
            </a:r>
            <a:r>
              <a:rPr lang="fr-FR" sz="1800" baseline="0" dirty="0" smtClean="0"/>
              <a:t>.</a:t>
            </a:r>
            <a:endParaRPr lang="en-GB" sz="1800" dirty="0"/>
          </a:p>
        </p:txBody>
      </p:sp>
      <p:sp>
        <p:nvSpPr>
          <p:cNvPr id="4" name="Slide Number Placeholder 3"/>
          <p:cNvSpPr>
            <a:spLocks noGrp="1"/>
          </p:cNvSpPr>
          <p:nvPr>
            <p:ph type="sldNum" sz="quarter" idx="10"/>
          </p:nvPr>
        </p:nvSpPr>
        <p:spPr/>
        <p:txBody>
          <a:bodyPr/>
          <a:lstStyle/>
          <a:p>
            <a:fld id="{D8021499-5775-48DA-907B-26C79CFD835B}" type="slidenum">
              <a:rPr lang="en-GB" smtClean="0"/>
              <a:t>23</a:t>
            </a:fld>
            <a:endParaRPr lang="en-GB"/>
          </a:p>
        </p:txBody>
      </p:sp>
    </p:spTree>
    <p:extLst>
      <p:ext uri="{BB962C8B-B14F-4D97-AF65-F5344CB8AC3E}">
        <p14:creationId xmlns:p14="http://schemas.microsoft.com/office/powerpoint/2010/main" val="173576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21499-5775-48DA-907B-26C79CFD835B}" type="slidenum">
              <a:rPr lang="en-GB" smtClean="0"/>
              <a:t>24</a:t>
            </a:fld>
            <a:endParaRPr lang="en-GB"/>
          </a:p>
        </p:txBody>
      </p:sp>
    </p:spTree>
    <p:extLst>
      <p:ext uri="{BB962C8B-B14F-4D97-AF65-F5344CB8AC3E}">
        <p14:creationId xmlns:p14="http://schemas.microsoft.com/office/powerpoint/2010/main" val="72157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z="1800" dirty="0" err="1" smtClean="0"/>
              <a:t>According</a:t>
            </a:r>
            <a:r>
              <a:rPr lang="fr-FR" sz="1800" dirty="0" smtClean="0"/>
              <a:t> to an IMF report on </a:t>
            </a:r>
            <a:r>
              <a:rPr lang="fr-FR" sz="1800" dirty="0" err="1" smtClean="0"/>
              <a:t>investment</a:t>
            </a:r>
            <a:r>
              <a:rPr lang="fr-FR" sz="1800" baseline="0" dirty="0" smtClean="0"/>
              <a:t> </a:t>
            </a:r>
            <a:r>
              <a:rPr lang="fr-FR" sz="1800" baseline="0" dirty="0" err="1" smtClean="0"/>
              <a:t>shocks</a:t>
            </a:r>
            <a:r>
              <a:rPr lang="fr-FR" sz="1800" baseline="0" dirty="0" smtClean="0"/>
              <a:t> in infrastructure </a:t>
            </a:r>
            <a:r>
              <a:rPr lang="fr-FR" sz="1800" dirty="0" smtClean="0"/>
              <a:t>(2014) </a:t>
            </a:r>
            <a:r>
              <a:rPr lang="en-US" sz="1800" dirty="0" smtClean="0"/>
              <a:t>an unanticipated 1 percentage point of GDP increase in investment spending increases the level of output by about 0.4 percent in the same year and by 1.5 percent four years after the shock.</a:t>
            </a:r>
          </a:p>
        </p:txBody>
      </p:sp>
      <p:sp>
        <p:nvSpPr>
          <p:cNvPr id="4" name="Slide Number Placeholder 3"/>
          <p:cNvSpPr>
            <a:spLocks noGrp="1"/>
          </p:cNvSpPr>
          <p:nvPr>
            <p:ph type="sldNum" sz="quarter" idx="10"/>
          </p:nvPr>
        </p:nvSpPr>
        <p:spPr/>
        <p:txBody>
          <a:bodyPr/>
          <a:lstStyle/>
          <a:p>
            <a:fld id="{D8021499-5775-48DA-907B-26C79CFD835B}" type="slidenum">
              <a:rPr lang="en-GB" smtClean="0"/>
              <a:t>2</a:t>
            </a:fld>
            <a:endParaRPr lang="en-GB"/>
          </a:p>
        </p:txBody>
      </p:sp>
    </p:spTree>
    <p:extLst>
      <p:ext uri="{BB962C8B-B14F-4D97-AF65-F5344CB8AC3E}">
        <p14:creationId xmlns:p14="http://schemas.microsoft.com/office/powerpoint/2010/main" val="375924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021499-5775-48DA-907B-26C79CFD835B}" type="slidenum">
              <a:rPr lang="en-GB" smtClean="0"/>
              <a:t>3</a:t>
            </a:fld>
            <a:endParaRPr lang="en-GB"/>
          </a:p>
        </p:txBody>
      </p:sp>
    </p:spTree>
    <p:extLst>
      <p:ext uri="{BB962C8B-B14F-4D97-AF65-F5344CB8AC3E}">
        <p14:creationId xmlns:p14="http://schemas.microsoft.com/office/powerpoint/2010/main" val="55985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021499-5775-48DA-907B-26C79CFD835B}" type="slidenum">
              <a:rPr lang="en-GB" smtClean="0"/>
              <a:t>4</a:t>
            </a:fld>
            <a:endParaRPr lang="en-GB"/>
          </a:p>
        </p:txBody>
      </p:sp>
    </p:spTree>
    <p:extLst>
      <p:ext uri="{BB962C8B-B14F-4D97-AF65-F5344CB8AC3E}">
        <p14:creationId xmlns:p14="http://schemas.microsoft.com/office/powerpoint/2010/main" val="55985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021499-5775-48DA-907B-26C79CFD835B}" type="slidenum">
              <a:rPr lang="en-GB" smtClean="0"/>
              <a:t>6</a:t>
            </a:fld>
            <a:endParaRPr lang="en-GB"/>
          </a:p>
        </p:txBody>
      </p:sp>
    </p:spTree>
    <p:extLst>
      <p:ext uri="{BB962C8B-B14F-4D97-AF65-F5344CB8AC3E}">
        <p14:creationId xmlns:p14="http://schemas.microsoft.com/office/powerpoint/2010/main" val="378363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Autofit/>
          </a:bodyPr>
          <a:lstStyle/>
          <a:p>
            <a:pPr>
              <a:defRPr/>
            </a:pPr>
            <a:r>
              <a:rPr lang="fr-FR" sz="1800" dirty="0" err="1" smtClean="0"/>
              <a:t>Efficiency</a:t>
            </a:r>
            <a:r>
              <a:rPr lang="fr-FR" sz="1800" dirty="0" smtClean="0"/>
              <a:t>,</a:t>
            </a:r>
            <a:r>
              <a:rPr lang="fr-FR" sz="1800" baseline="0" dirty="0" smtClean="0"/>
              <a:t> </a:t>
            </a:r>
            <a:r>
              <a:rPr lang="fr-FR" sz="1800" baseline="0" dirty="0" err="1" smtClean="0"/>
              <a:t>Integrity</a:t>
            </a:r>
            <a:r>
              <a:rPr lang="fr-FR" sz="1800" baseline="0" dirty="0" smtClean="0"/>
              <a:t> and </a:t>
            </a:r>
            <a:r>
              <a:rPr lang="fr-FR" sz="1800" baseline="0" dirty="0" err="1" smtClean="0"/>
              <a:t>Transparency</a:t>
            </a:r>
            <a:r>
              <a:rPr lang="fr-FR" sz="1800" baseline="0" dirty="0" smtClean="0"/>
              <a:t> fuel all </a:t>
            </a:r>
            <a:r>
              <a:rPr lang="fr-FR" sz="1800" baseline="0" dirty="0" err="1" smtClean="0"/>
              <a:t>these</a:t>
            </a:r>
            <a:r>
              <a:rPr lang="fr-FR" sz="1800" baseline="0" dirty="0" smtClean="0"/>
              <a:t> </a:t>
            </a:r>
            <a:r>
              <a:rPr lang="fr-FR" sz="1800" baseline="0" dirty="0" err="1" smtClean="0"/>
              <a:t>integrated</a:t>
            </a:r>
            <a:r>
              <a:rPr lang="fr-FR" sz="1800" baseline="0" dirty="0" smtClean="0"/>
              <a:t> </a:t>
            </a:r>
            <a:r>
              <a:rPr lang="fr-FR" sz="1800" baseline="0" dirty="0" err="1" smtClean="0"/>
              <a:t>principles</a:t>
            </a:r>
            <a:r>
              <a:rPr lang="fr-FR" sz="1800" baseline="0" dirty="0" smtClean="0"/>
              <a:t> </a:t>
            </a:r>
            <a:r>
              <a:rPr lang="fr-FR" sz="1800" baseline="0" dirty="0" err="1" smtClean="0"/>
              <a:t>summarising</a:t>
            </a:r>
            <a:r>
              <a:rPr lang="fr-FR" sz="1800" baseline="0" dirty="0" smtClean="0"/>
              <a:t> OECD best practices in public </a:t>
            </a:r>
            <a:r>
              <a:rPr lang="fr-FR" sz="1800" baseline="0" dirty="0" err="1" smtClean="0"/>
              <a:t>procurement</a:t>
            </a:r>
            <a:r>
              <a:rPr lang="fr-FR" sz="1800" baseline="0" dirty="0" smtClean="0"/>
              <a:t>. </a:t>
            </a:r>
            <a:r>
              <a:rPr lang="fr-FR" sz="1800" baseline="0" dirty="0" err="1" smtClean="0"/>
              <a:t>They</a:t>
            </a:r>
            <a:r>
              <a:rPr lang="fr-FR" sz="1800" baseline="0" dirty="0" smtClean="0"/>
              <a:t> </a:t>
            </a:r>
            <a:r>
              <a:rPr lang="fr-FR" sz="1800" baseline="0" dirty="0" err="1" smtClean="0"/>
              <a:t>apply</a:t>
            </a:r>
            <a:r>
              <a:rPr lang="fr-FR" sz="1800" baseline="0" dirty="0" smtClean="0"/>
              <a:t> to all </a:t>
            </a:r>
            <a:r>
              <a:rPr lang="fr-FR" sz="1800" baseline="0" dirty="0" err="1" smtClean="0"/>
              <a:t>delivery</a:t>
            </a:r>
            <a:r>
              <a:rPr lang="fr-FR" sz="1800" baseline="0" dirty="0" smtClean="0"/>
              <a:t> </a:t>
            </a:r>
            <a:r>
              <a:rPr lang="fr-FR" sz="1800" baseline="0" dirty="0" err="1" smtClean="0"/>
              <a:t>models</a:t>
            </a:r>
            <a:r>
              <a:rPr lang="fr-FR" sz="1800" baseline="0" dirty="0" smtClean="0"/>
              <a:t> of infrastructure.</a:t>
            </a:r>
            <a:endParaRPr lang="en-GB" sz="1800"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5105" indent="-286579" eaLnBrk="0" hangingPunct="0">
              <a:spcBef>
                <a:spcPct val="30000"/>
              </a:spcBef>
              <a:defRPr sz="1200">
                <a:solidFill>
                  <a:schemeClr val="tx1"/>
                </a:solidFill>
                <a:latin typeface="Calibri" pitchFamily="34" charset="0"/>
              </a:defRPr>
            </a:lvl2pPr>
            <a:lvl3pPr marL="1146315" indent="-229263" eaLnBrk="0" hangingPunct="0">
              <a:spcBef>
                <a:spcPct val="30000"/>
              </a:spcBef>
              <a:defRPr sz="1200">
                <a:solidFill>
                  <a:schemeClr val="tx1"/>
                </a:solidFill>
                <a:latin typeface="Calibri" pitchFamily="34" charset="0"/>
              </a:defRPr>
            </a:lvl3pPr>
            <a:lvl4pPr marL="1604841" indent="-229263" eaLnBrk="0" hangingPunct="0">
              <a:spcBef>
                <a:spcPct val="30000"/>
              </a:spcBef>
              <a:defRPr sz="1200">
                <a:solidFill>
                  <a:schemeClr val="tx1"/>
                </a:solidFill>
                <a:latin typeface="Calibri" pitchFamily="34" charset="0"/>
              </a:defRPr>
            </a:lvl4pPr>
            <a:lvl5pPr marL="2063366" indent="-229263" eaLnBrk="0" hangingPunct="0">
              <a:spcBef>
                <a:spcPct val="30000"/>
              </a:spcBef>
              <a:defRPr sz="1200">
                <a:solidFill>
                  <a:schemeClr val="tx1"/>
                </a:solidFill>
                <a:latin typeface="Calibri" pitchFamily="34" charset="0"/>
              </a:defRPr>
            </a:lvl5pPr>
            <a:lvl6pPr marL="2521892" indent="-229263" eaLnBrk="0" fontAlgn="base" hangingPunct="0">
              <a:spcBef>
                <a:spcPct val="30000"/>
              </a:spcBef>
              <a:spcAft>
                <a:spcPct val="0"/>
              </a:spcAft>
              <a:defRPr sz="1200">
                <a:solidFill>
                  <a:schemeClr val="tx1"/>
                </a:solidFill>
                <a:latin typeface="Calibri" pitchFamily="34" charset="0"/>
              </a:defRPr>
            </a:lvl6pPr>
            <a:lvl7pPr marL="2980418" indent="-229263" eaLnBrk="0" fontAlgn="base" hangingPunct="0">
              <a:spcBef>
                <a:spcPct val="30000"/>
              </a:spcBef>
              <a:spcAft>
                <a:spcPct val="0"/>
              </a:spcAft>
              <a:defRPr sz="1200">
                <a:solidFill>
                  <a:schemeClr val="tx1"/>
                </a:solidFill>
                <a:latin typeface="Calibri" pitchFamily="34" charset="0"/>
              </a:defRPr>
            </a:lvl7pPr>
            <a:lvl8pPr marL="3438944" indent="-229263" eaLnBrk="0" fontAlgn="base" hangingPunct="0">
              <a:spcBef>
                <a:spcPct val="30000"/>
              </a:spcBef>
              <a:spcAft>
                <a:spcPct val="0"/>
              </a:spcAft>
              <a:defRPr sz="1200">
                <a:solidFill>
                  <a:schemeClr val="tx1"/>
                </a:solidFill>
                <a:latin typeface="Calibri" pitchFamily="34" charset="0"/>
              </a:defRPr>
            </a:lvl8pPr>
            <a:lvl9pPr marL="3897470" indent="-229263"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B26E818-963F-4FF8-898B-B4605D59CAB9}" type="slidenum">
              <a:rPr lang="en-GB" altLang="en-US" smtClean="0"/>
              <a:pPr eaLnBrk="1" hangingPunct="1">
                <a:spcBef>
                  <a:spcPct val="0"/>
                </a:spcBef>
              </a:pPr>
              <a:t>7</a:t>
            </a:fld>
            <a:endParaRPr lang="en-GB" altLang="en-US" smtClean="0"/>
          </a:p>
        </p:txBody>
      </p:sp>
    </p:spTree>
    <p:extLst>
      <p:ext uri="{BB962C8B-B14F-4D97-AF65-F5344CB8AC3E}">
        <p14:creationId xmlns:p14="http://schemas.microsoft.com/office/powerpoint/2010/main" val="57515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kern="1200" dirty="0" smtClean="0">
                <a:solidFill>
                  <a:schemeClr val="tx1"/>
                </a:solidFill>
                <a:effectLst/>
                <a:latin typeface="+mn-lt"/>
                <a:ea typeface="+mn-ea"/>
                <a:cs typeface="+mn-cs"/>
              </a:rPr>
              <a:t>The infrastructure sector is particularly vulnerable to corruption and undue influence due to the extent of public officials’ discretion over the investment decision, the multiple stages and the large sums of money and stakeholders involved, including elected and non-elected public officials, lobbyists, civil society organisations, trade unions, regulators, contractors, consultants, engineers and suppliers.</a:t>
            </a:r>
          </a:p>
          <a:p>
            <a:r>
              <a:rPr lang="en-GB" sz="1800" kern="1200" dirty="0" smtClean="0">
                <a:solidFill>
                  <a:schemeClr val="tx1"/>
                </a:solidFill>
                <a:effectLst/>
                <a:latin typeface="+mn-lt"/>
                <a:ea typeface="+mn-ea"/>
                <a:cs typeface="+mn-cs"/>
              </a:rPr>
              <a:t>According to COST, annual losses in global construction through mismanagement, inefficiency and corruption could reach USD 2.5 trillion by 2020.</a:t>
            </a:r>
            <a:endParaRPr lang="en-GB" dirty="0"/>
          </a:p>
        </p:txBody>
      </p:sp>
      <p:sp>
        <p:nvSpPr>
          <p:cNvPr id="4" name="Slide Number Placeholder 3"/>
          <p:cNvSpPr>
            <a:spLocks noGrp="1"/>
          </p:cNvSpPr>
          <p:nvPr>
            <p:ph type="sldNum" sz="quarter" idx="10"/>
          </p:nvPr>
        </p:nvSpPr>
        <p:spPr/>
        <p:txBody>
          <a:bodyPr/>
          <a:lstStyle/>
          <a:p>
            <a:fld id="{D8021499-5775-48DA-907B-26C79CFD835B}" type="slidenum">
              <a:rPr lang="en-GB" smtClean="0"/>
              <a:t>8</a:t>
            </a:fld>
            <a:endParaRPr lang="en-GB"/>
          </a:p>
        </p:txBody>
      </p:sp>
    </p:spTree>
    <p:extLst>
      <p:ext uri="{BB962C8B-B14F-4D97-AF65-F5344CB8AC3E}">
        <p14:creationId xmlns:p14="http://schemas.microsoft.com/office/powerpoint/2010/main" val="193442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kern="1200" dirty="0" smtClean="0">
                <a:solidFill>
                  <a:schemeClr val="tx1"/>
                </a:solidFill>
                <a:effectLst/>
                <a:latin typeface="+mn-lt"/>
                <a:ea typeface="+mn-ea"/>
                <a:cs typeface="+mn-cs"/>
              </a:rPr>
              <a:t> </a:t>
            </a:r>
            <a:endParaRPr lang="en-GB" sz="1800" dirty="0"/>
          </a:p>
        </p:txBody>
      </p:sp>
      <p:sp>
        <p:nvSpPr>
          <p:cNvPr id="4" name="Slide Number Placeholder 3"/>
          <p:cNvSpPr>
            <a:spLocks noGrp="1"/>
          </p:cNvSpPr>
          <p:nvPr>
            <p:ph type="sldNum" sz="quarter" idx="10"/>
          </p:nvPr>
        </p:nvSpPr>
        <p:spPr/>
        <p:txBody>
          <a:bodyPr/>
          <a:lstStyle/>
          <a:p>
            <a:fld id="{D8021499-5775-48DA-907B-26C79CFD835B}" type="slidenum">
              <a:rPr lang="en-GB" smtClean="0"/>
              <a:t>13</a:t>
            </a:fld>
            <a:endParaRPr lang="en-GB"/>
          </a:p>
        </p:txBody>
      </p:sp>
    </p:spTree>
    <p:extLst>
      <p:ext uri="{BB962C8B-B14F-4D97-AF65-F5344CB8AC3E}">
        <p14:creationId xmlns:p14="http://schemas.microsoft.com/office/powerpoint/2010/main" val="389703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err="1" smtClean="0"/>
              <a:t>Crossrail</a:t>
            </a:r>
            <a:r>
              <a:rPr lang="fr-FR" sz="1800" baseline="0" dirty="0" smtClean="0"/>
              <a:t> </a:t>
            </a:r>
            <a:r>
              <a:rPr lang="fr-FR" sz="1800" baseline="0" dirty="0" err="1" smtClean="0"/>
              <a:t>is</a:t>
            </a:r>
            <a:r>
              <a:rPr lang="fr-FR" sz="1800" dirty="0" smtClean="0"/>
              <a:t> one of the </a:t>
            </a:r>
            <a:r>
              <a:rPr lang="fr-FR" sz="1800" dirty="0" err="1" smtClean="0"/>
              <a:t>largest</a:t>
            </a:r>
            <a:r>
              <a:rPr lang="fr-FR" sz="1800" dirty="0" smtClean="0"/>
              <a:t> EU infrastructure </a:t>
            </a:r>
            <a:r>
              <a:rPr lang="fr-FR" sz="1800" dirty="0" err="1" smtClean="0"/>
              <a:t>projects</a:t>
            </a:r>
            <a:r>
              <a:rPr lang="fr-FR" sz="1800" dirty="0" smtClean="0"/>
              <a:t> (more </a:t>
            </a:r>
            <a:r>
              <a:rPr lang="fr-FR" sz="1800" dirty="0" err="1" smtClean="0"/>
              <a:t>than</a:t>
            </a:r>
            <a:r>
              <a:rPr lang="fr-FR" sz="1800" dirty="0" smtClean="0"/>
              <a:t> USD</a:t>
            </a:r>
            <a:r>
              <a:rPr lang="fr-FR" sz="1800" baseline="0" dirty="0" smtClean="0"/>
              <a:t> 20 </a:t>
            </a:r>
            <a:r>
              <a:rPr lang="fr-FR" sz="1800" baseline="0" dirty="0" err="1" smtClean="0"/>
              <a:t>bn</a:t>
            </a:r>
            <a:r>
              <a:rPr lang="fr-FR" sz="1800" baseline="0" dirty="0" smtClean="0"/>
              <a:t> in construction </a:t>
            </a:r>
            <a:r>
              <a:rPr lang="fr-FR" sz="1800" baseline="0" dirty="0" err="1" smtClean="0"/>
              <a:t>cost</a:t>
            </a:r>
            <a:r>
              <a:rPr lang="fr-FR" sz="1800" baseline="0" dirty="0" smtClean="0"/>
              <a:t>). </a:t>
            </a:r>
            <a:r>
              <a:rPr lang="en-US" sz="1800" baseline="0" dirty="0" smtClean="0">
                <a:ea typeface="ＭＳ Ｐゴシック" pitchFamily="34" charset="-128"/>
              </a:rPr>
              <a:t>42 km of tunnels being currently constructed under central London (red line new tunnels, blue is upgraded railway and stations).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800" baseline="0" dirty="0" smtClean="0"/>
              <a:t>To manage construction a </a:t>
            </a:r>
            <a:r>
              <a:rPr lang="fr-FR" sz="1800" baseline="0" dirty="0" err="1" smtClean="0"/>
              <a:t>project</a:t>
            </a:r>
            <a:r>
              <a:rPr lang="fr-FR" sz="1800" baseline="0" dirty="0" smtClean="0"/>
              <a:t> </a:t>
            </a:r>
            <a:r>
              <a:rPr lang="fr-FR" sz="1800" baseline="0" dirty="0" err="1" smtClean="0"/>
              <a:t>company</a:t>
            </a:r>
            <a:r>
              <a:rPr lang="fr-FR" sz="1800" baseline="0" dirty="0" smtClean="0"/>
              <a:t> (</a:t>
            </a:r>
            <a:r>
              <a:rPr lang="fr-FR" sz="1800" baseline="0" dirty="0" err="1" smtClean="0"/>
              <a:t>Crossrail</a:t>
            </a:r>
            <a:r>
              <a:rPr lang="fr-FR" sz="1800" baseline="0" dirty="0" smtClean="0"/>
              <a:t> Ltd) has been </a:t>
            </a:r>
            <a:r>
              <a:rPr lang="fr-FR" sz="1800" baseline="0" dirty="0" err="1" smtClean="0"/>
              <a:t>created</a:t>
            </a:r>
            <a:r>
              <a:rPr lang="fr-FR" sz="1800" baseline="0" dirty="0" smtClean="0"/>
              <a:t> but </a:t>
            </a:r>
            <a:r>
              <a:rPr lang="fr-FR" sz="1800" dirty="0" smtClean="0"/>
              <a:t>the full </a:t>
            </a:r>
            <a:r>
              <a:rPr lang="fr-FR" sz="1800" dirty="0" err="1" smtClean="0"/>
              <a:t>procurement</a:t>
            </a:r>
            <a:r>
              <a:rPr lang="fr-FR" sz="1800" dirty="0" smtClean="0"/>
              <a:t> </a:t>
            </a:r>
            <a:r>
              <a:rPr lang="fr-FR" sz="1800" dirty="0" err="1" smtClean="0"/>
              <a:t>authority</a:t>
            </a:r>
            <a:r>
              <a:rPr lang="fr-FR" sz="1800" dirty="0" smtClean="0"/>
              <a:t> has </a:t>
            </a:r>
            <a:r>
              <a:rPr lang="fr-FR" sz="1800" dirty="0" err="1" smtClean="0"/>
              <a:t>only</a:t>
            </a:r>
            <a:r>
              <a:rPr lang="fr-FR" sz="1800" dirty="0" smtClean="0"/>
              <a:t> been </a:t>
            </a:r>
            <a:r>
              <a:rPr lang="fr-FR" sz="1800" dirty="0" err="1" smtClean="0"/>
              <a:t>delegated</a:t>
            </a:r>
            <a:r>
              <a:rPr lang="fr-FR" sz="1800" dirty="0" smtClean="0"/>
              <a:t> by the central </a:t>
            </a:r>
            <a:r>
              <a:rPr lang="fr-FR" sz="1800" dirty="0" err="1" smtClean="0"/>
              <a:t>government</a:t>
            </a:r>
            <a:r>
              <a:rPr lang="fr-FR" sz="1800" baseline="0" dirty="0" smtClean="0"/>
              <a:t> </a:t>
            </a:r>
            <a:r>
              <a:rPr lang="fr-FR" sz="1800" dirty="0" err="1" smtClean="0"/>
              <a:t>nearly</a:t>
            </a:r>
            <a:r>
              <a:rPr lang="fr-FR" sz="1800" baseline="0" dirty="0" smtClean="0"/>
              <a:t> 3 </a:t>
            </a:r>
            <a:r>
              <a:rPr lang="fr-FR" sz="1800" baseline="0" dirty="0" err="1" smtClean="0"/>
              <a:t>years</a:t>
            </a:r>
            <a:r>
              <a:rPr lang="fr-FR" sz="1800" baseline="0" dirty="0" smtClean="0"/>
              <a:t> </a:t>
            </a:r>
            <a:r>
              <a:rPr lang="fr-FR" sz="1800" baseline="0" dirty="0" err="1" smtClean="0"/>
              <a:t>after</a:t>
            </a:r>
            <a:r>
              <a:rPr lang="fr-FR" sz="1800" baseline="0" dirty="0" smtClean="0"/>
              <a:t> </a:t>
            </a:r>
            <a:r>
              <a:rPr lang="fr-FR" sz="1800" baseline="0" dirty="0" err="1" smtClean="0"/>
              <a:t>its</a:t>
            </a:r>
            <a:r>
              <a:rPr lang="fr-FR" sz="1800" baseline="0" dirty="0" smtClean="0"/>
              <a:t> </a:t>
            </a:r>
            <a:r>
              <a:rPr lang="fr-FR" sz="1800" baseline="0" dirty="0" err="1" smtClean="0"/>
              <a:t>inception</a:t>
            </a:r>
            <a:r>
              <a:rPr lang="fr-FR" sz="1800" baseline="0" dirty="0" smtClean="0"/>
              <a:t>. It </a:t>
            </a:r>
            <a:r>
              <a:rPr lang="en-GB" sz="1800" dirty="0" smtClean="0"/>
              <a:t>was first required to prove, at an number of Review Points (gateways), that it had the processes and controls in place, with sufficient, skilled staff to control the procurement risk.</a:t>
            </a:r>
          </a:p>
          <a:p>
            <a:endParaRPr lang="fr-FR" sz="1800" dirty="0" smtClean="0"/>
          </a:p>
          <a:p>
            <a:endParaRPr lang="en-GB" sz="1800" dirty="0"/>
          </a:p>
        </p:txBody>
      </p:sp>
      <p:sp>
        <p:nvSpPr>
          <p:cNvPr id="4" name="Slide Number Placeholder 3"/>
          <p:cNvSpPr>
            <a:spLocks noGrp="1"/>
          </p:cNvSpPr>
          <p:nvPr>
            <p:ph type="sldNum" sz="quarter" idx="10"/>
          </p:nvPr>
        </p:nvSpPr>
        <p:spPr/>
        <p:txBody>
          <a:bodyPr/>
          <a:lstStyle/>
          <a:p>
            <a:fld id="{D8021499-5775-48DA-907B-26C79CFD835B}" type="slidenum">
              <a:rPr lang="en-GB" smtClean="0"/>
              <a:t>14</a:t>
            </a:fld>
            <a:endParaRPr lang="en-GB"/>
          </a:p>
        </p:txBody>
      </p:sp>
    </p:spTree>
    <p:extLst>
      <p:ext uri="{BB962C8B-B14F-4D97-AF65-F5344CB8AC3E}">
        <p14:creationId xmlns:p14="http://schemas.microsoft.com/office/powerpoint/2010/main" val="2471611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8"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8000" y="2628509"/>
            <a:ext cx="3504000" cy="4229631"/>
          </a:xfrm>
          <a:prstGeom prst="rect">
            <a:avLst/>
          </a:prstGeom>
        </p:spPr>
      </p:pic>
      <p:pic>
        <p:nvPicPr>
          <p:cNvPr id="36"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509"/>
            <a:ext cx="3504000" cy="4229631"/>
          </a:xfrm>
          <a:prstGeom prst="rect">
            <a:avLst/>
          </a:prstGeom>
        </p:spPr>
      </p:pic>
      <p:sp>
        <p:nvSpPr>
          <p:cNvPr id="8" name="Title 7"/>
          <p:cNvSpPr>
            <a:spLocks noGrp="1"/>
          </p:cNvSpPr>
          <p:nvPr>
            <p:ph type="ctrTitle" hasCustomPrompt="1"/>
          </p:nvPr>
        </p:nvSpPr>
        <p:spPr>
          <a:xfrm>
            <a:off x="1824000" y="2480400"/>
            <a:ext cx="8400000" cy="1267200"/>
          </a:xfrm>
          <a:prstGeom prst="rect">
            <a:avLst/>
          </a:prstGeom>
        </p:spPr>
        <p:txBody>
          <a:bodyPr lIns="90000" rIns="90000" anchor="b">
            <a:spAutoFit/>
          </a:bodyPr>
          <a:lstStyle>
            <a:lvl1pPr>
              <a:lnSpc>
                <a:spcPts val="4500"/>
              </a:lnSpc>
              <a:defRPr sz="4500" cap="all" baseline="0">
                <a:solidFill>
                  <a:schemeClr val="bg1"/>
                </a:solidFill>
              </a:defRPr>
            </a:lvl1pPr>
          </a:lstStyle>
          <a:p>
            <a:r>
              <a:rPr kumimoji="0" lang="en-US" dirty="0" smtClean="0"/>
              <a:t>Click to edit Presentation title</a:t>
            </a:r>
            <a:endParaRPr kumimoji="0" lang="en-US" dirty="0"/>
          </a:p>
        </p:txBody>
      </p:sp>
      <p:sp>
        <p:nvSpPr>
          <p:cNvPr id="9" name="Subtitle 8"/>
          <p:cNvSpPr>
            <a:spLocks noGrp="1"/>
          </p:cNvSpPr>
          <p:nvPr>
            <p:ph type="subTitle" idx="1" hasCustomPrompt="1"/>
          </p:nvPr>
        </p:nvSpPr>
        <p:spPr>
          <a:xfrm>
            <a:off x="1824000" y="3805200"/>
            <a:ext cx="8400000" cy="352800"/>
          </a:xfrm>
        </p:spPr>
        <p:txBody>
          <a:bodyPr lIns="90000" rIns="90000">
            <a:spAutoFit/>
          </a:bodyPr>
          <a:lstStyle>
            <a:lvl1pPr marL="0" indent="0" algn="l">
              <a:lnSpc>
                <a:spcPts val="2000"/>
              </a:lnSpc>
              <a:spcBef>
                <a:spcPts val="0"/>
              </a:spcBef>
              <a:buNone/>
              <a:defRPr sz="1800" baseline="0">
                <a:solidFill>
                  <a:schemeClr val="bg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Click to </a:t>
            </a:r>
            <a:r>
              <a:rPr kumimoji="0" lang="fr-FR" dirty="0" err="1" smtClean="0"/>
              <a:t>edit</a:t>
            </a:r>
            <a:r>
              <a:rPr kumimoji="0" lang="fr-FR" dirty="0" smtClean="0"/>
              <a:t> </a:t>
            </a:r>
            <a:r>
              <a:rPr kumimoji="0" lang="fr-FR" dirty="0" err="1" smtClean="0"/>
              <a:t>Subtitle</a:t>
            </a:r>
            <a:endParaRPr kumimoji="0" lang="en-US" dirty="0"/>
          </a:p>
        </p:txBody>
      </p:sp>
      <p:pic>
        <p:nvPicPr>
          <p:cNvPr id="37" name="Image 11"/>
          <p:cNvPicPr>
            <a:picLocks noChangeAspect="1"/>
          </p:cNvPicPr>
          <p:nvPr/>
        </p:nvPicPr>
        <p:blipFill>
          <a:blip r:embed="rId3" cstate="print"/>
          <a:stretch>
            <a:fillRect/>
          </a:stretch>
        </p:blipFill>
        <p:spPr>
          <a:xfrm>
            <a:off x="681601" y="432000"/>
            <a:ext cx="923076" cy="1440000"/>
          </a:xfrm>
          <a:prstGeom prst="rect">
            <a:avLst/>
          </a:prstGeom>
        </p:spPr>
      </p:pic>
      <p:sp>
        <p:nvSpPr>
          <p:cNvPr id="12"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43D103DD-F889-461C-B0A3-3B2F031CF44D}" type="datetimeFigureOut">
              <a:rPr lang="en-GB" smtClean="0"/>
              <a:t>17/11/2016</a:t>
            </a:fld>
            <a:endParaRPr lang="en-GB"/>
          </a:p>
        </p:txBody>
      </p:sp>
      <p:sp>
        <p:nvSpPr>
          <p:cNvPr id="13"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pic>
        <p:nvPicPr>
          <p:cNvPr id="10"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2000" y="6055201"/>
            <a:ext cx="2323200" cy="57882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43D103DD-F889-461C-B0A3-3B2F031CF44D}" type="datetimeFigureOut">
              <a:rPr lang="en-GB" smtClean="0"/>
              <a:t>17/11/2016</a:t>
            </a:fld>
            <a:endParaRPr lang="en-GB"/>
          </a:p>
        </p:txBody>
      </p:sp>
      <p:sp>
        <p:nvSpPr>
          <p:cNvPr id="9"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10" name="Slide Number Placeholder 5"/>
          <p:cNvSpPr>
            <a:spLocks noGrp="1"/>
          </p:cNvSpPr>
          <p:nvPr>
            <p:ph type="sldNum" sz="quarter" idx="4"/>
          </p:nvPr>
        </p:nvSpPr>
        <p:spPr>
          <a:xfrm>
            <a:off x="11520000" y="6411600"/>
            <a:ext cx="456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8390400A-2405-42E0-AD94-811E155EB3CC}" type="slidenum">
              <a:rPr lang="en-GB" smtClean="0"/>
              <a:t>‹Nº›</a:t>
            </a:fld>
            <a:endParaRPr lang="en-GB"/>
          </a:p>
        </p:txBody>
      </p:sp>
      <p:sp>
        <p:nvSpPr>
          <p:cNvPr id="11" name="Title Placeholder 1"/>
          <p:cNvSpPr>
            <a:spLocks noGrp="1"/>
          </p:cNvSpPr>
          <p:nvPr>
            <p:ph type="title" hasCustomPrompt="1"/>
          </p:nvPr>
        </p:nvSpPr>
        <p:spPr>
          <a:xfrm>
            <a:off x="1440000" y="237600"/>
            <a:ext cx="9888000" cy="1022400"/>
          </a:xfrm>
          <a:prstGeom prst="rect">
            <a:avLst/>
          </a:prstGeom>
        </p:spPr>
        <p:txBody>
          <a:bodyPr vert="horz" lIns="91440" tIns="45720" rIns="91440" bIns="45720" rtlCol="0" anchor="ctr">
            <a:noAutofit/>
          </a:bodyPr>
          <a:lstStyle>
            <a:lvl1pPr>
              <a:defRPr/>
            </a:lvl1pPr>
          </a:lstStyle>
          <a:p>
            <a:r>
              <a:rPr lang="en-US" dirty="0" smtClean="0"/>
              <a:t>Click to edit Slide title</a:t>
            </a:r>
            <a:br>
              <a:rPr lang="en-US" dirty="0" smtClean="0"/>
            </a:br>
            <a:r>
              <a:rPr lang="en-US" dirty="0" smtClean="0"/>
              <a:t>Slide title can be extended to two lines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stretch>
            <a:fillRect/>
          </a:stretch>
        </p:blipFill>
        <p:spPr>
          <a:xfrm>
            <a:off x="10924801" y="5328000"/>
            <a:ext cx="1267209" cy="1530000"/>
          </a:xfrm>
          <a:prstGeom prst="rect">
            <a:avLst/>
          </a:prstGeom>
        </p:spPr>
      </p:pic>
      <p:pic>
        <p:nvPicPr>
          <p:cNvPr id="8" name="Image 7"/>
          <p:cNvPicPr>
            <a:picLocks noChangeAspect="1"/>
          </p:cNvPicPr>
          <p:nvPr/>
        </p:nvPicPr>
        <p:blipFill>
          <a:blip r:embed="rId3" cstate="print"/>
          <a:stretch>
            <a:fillRect/>
          </a:stretch>
        </p:blipFill>
        <p:spPr>
          <a:xfrm>
            <a:off x="772800" y="468000"/>
            <a:ext cx="923077" cy="1440000"/>
          </a:xfrm>
          <a:prstGeom prst="rect">
            <a:avLst/>
          </a:prstGeom>
        </p:spPr>
      </p:pic>
      <p:sp>
        <p:nvSpPr>
          <p:cNvPr id="9" name="Title 1"/>
          <p:cNvSpPr>
            <a:spLocks noGrp="1"/>
          </p:cNvSpPr>
          <p:nvPr>
            <p:ph type="title" hasCustomPrompt="1"/>
          </p:nvPr>
        </p:nvSpPr>
        <p:spPr>
          <a:xfrm>
            <a:off x="1680000" y="2928144"/>
            <a:ext cx="8832000" cy="1041311"/>
          </a:xfrm>
        </p:spPr>
        <p:txBody>
          <a:bodyPr anchor="ctr" anchorCtr="0">
            <a:spAutoFit/>
          </a:bodyPr>
          <a:lstStyle>
            <a:lvl1pPr algn="ctr">
              <a:lnSpc>
                <a:spcPts val="3700"/>
              </a:lnSpc>
              <a:defRPr sz="3700" b="0" i="0" cap="all" baseline="0">
                <a:solidFill>
                  <a:schemeClr val="bg1"/>
                </a:solidFill>
              </a:defRPr>
            </a:lvl1pPr>
          </a:lstStyle>
          <a:p>
            <a:r>
              <a:rPr lang="en-US" dirty="0" smtClean="0"/>
              <a:t>Click to edit Section Header title</a:t>
            </a:r>
            <a:endParaRPr lang="en-US" dirty="0"/>
          </a:p>
        </p:txBody>
      </p:sp>
      <p:sp>
        <p:nvSpPr>
          <p:cNvPr id="10"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43D103DD-F889-461C-B0A3-3B2F031CF44D}" type="datetimeFigureOut">
              <a:rPr lang="en-GB" smtClean="0"/>
              <a:t>17/11/2016</a:t>
            </a:fld>
            <a:endParaRPr lang="en-GB"/>
          </a:p>
        </p:txBody>
      </p:sp>
      <p:sp>
        <p:nvSpPr>
          <p:cNvPr id="11"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sp>
        <p:nvSpPr>
          <p:cNvPr id="12" name="Slide Number Placeholder 5"/>
          <p:cNvSpPr>
            <a:spLocks noGrp="1"/>
          </p:cNvSpPr>
          <p:nvPr>
            <p:ph type="sldNum" sz="quarter" idx="4"/>
          </p:nvPr>
        </p:nvSpPr>
        <p:spPr>
          <a:xfrm>
            <a:off x="11520000" y="6411600"/>
            <a:ext cx="456000" cy="244800"/>
          </a:xfrm>
          <a:prstGeom prst="rect">
            <a:avLst/>
          </a:prstGeom>
        </p:spPr>
        <p:txBody>
          <a:bodyPr vert="horz" wrap="none" lIns="91440" tIns="45720" rIns="91440" bIns="45720" rtlCol="0" anchor="t" anchorCtr="0"/>
          <a:lstStyle>
            <a:lvl1pPr algn="r">
              <a:defRPr sz="1000" baseline="0">
                <a:solidFill>
                  <a:schemeClr val="tx2"/>
                </a:solidFill>
                <a:latin typeface="Arial"/>
              </a:defRPr>
            </a:lvl1pPr>
          </a:lstStyle>
          <a:p>
            <a:fld id="{8390400A-2405-42E0-AD94-811E155EB3CC}" type="slidenum">
              <a:rPr lang="en-GB" smtClean="0"/>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
          <p:cNvSpPr>
            <a:spLocks noGrp="1"/>
          </p:cNvSpPr>
          <p:nvPr>
            <p:ph type="title"/>
          </p:nvPr>
        </p:nvSpPr>
        <p:spPr>
          <a:xfrm>
            <a:off x="1440000" y="237600"/>
            <a:ext cx="9888000" cy="1022400"/>
          </a:xfrm>
          <a:prstGeom prst="rect">
            <a:avLst/>
          </a:prstGeom>
        </p:spPr>
        <p:txBody>
          <a:bodyPr rtlCol="0">
            <a:noAutofit/>
          </a:bodyPr>
          <a:lstStyle/>
          <a:p>
            <a:r>
              <a:rPr lang="en-US" smtClean="0"/>
              <a:t>Click to edit Master title style</a:t>
            </a:r>
            <a:endParaRPr lang="en-US" dirty="0"/>
          </a:p>
        </p:txBody>
      </p:sp>
      <p:sp>
        <p:nvSpPr>
          <p:cNvPr id="4" name="Date Placeholder 3"/>
          <p:cNvSpPr>
            <a:spLocks noGrp="1"/>
          </p:cNvSpPr>
          <p:nvPr>
            <p:ph type="dt" sz="half" idx="10"/>
          </p:nvPr>
        </p:nvSpPr>
        <p:spPr/>
        <p:txBody>
          <a:bodyPr rtlCol="0"/>
          <a:lstStyle>
            <a:lvl1pPr algn="l">
              <a:defRPr sz="1000" baseline="0">
                <a:solidFill>
                  <a:srgbClr val="727272"/>
                </a:solidFill>
                <a:latin typeface="Arial"/>
              </a:defRPr>
            </a:lvl1pPr>
          </a:lstStyle>
          <a:p>
            <a:pPr>
              <a:defRPr/>
            </a:pPr>
            <a:endParaRPr lang="en-GB"/>
          </a:p>
        </p:txBody>
      </p:sp>
      <p:sp>
        <p:nvSpPr>
          <p:cNvPr id="5" name="Footer Placeholder 4"/>
          <p:cNvSpPr>
            <a:spLocks noGrp="1"/>
          </p:cNvSpPr>
          <p:nvPr>
            <p:ph type="ftr" sz="quarter" idx="11"/>
          </p:nvPr>
        </p:nvSpPr>
        <p:spPr/>
        <p:txBody>
          <a:bodyPr rtlCol="0"/>
          <a:lstStyle>
            <a:lvl1pPr algn="l">
              <a:defRPr sz="1000" kern="1200" baseline="0">
                <a:solidFill>
                  <a:srgbClr val="727272"/>
                </a:solidFill>
                <a:latin typeface="Arial"/>
              </a:defRPr>
            </a:lvl1pPr>
          </a:lstStyle>
          <a:p>
            <a:pPr>
              <a:defRPr/>
            </a:pPr>
            <a:endParaRPr lang="en-GB"/>
          </a:p>
        </p:txBody>
      </p:sp>
      <p:sp>
        <p:nvSpPr>
          <p:cNvPr id="6" name="Slide Number Placeholder 5"/>
          <p:cNvSpPr>
            <a:spLocks noGrp="1"/>
          </p:cNvSpPr>
          <p:nvPr>
            <p:ph type="sldNum" sz="quarter" idx="12"/>
          </p:nvPr>
        </p:nvSpPr>
        <p:spPr/>
        <p:txBody>
          <a:bodyPr rtlCol="0"/>
          <a:lstStyle>
            <a:lvl1pPr algn="r">
              <a:defRPr sz="1000" baseline="0">
                <a:solidFill>
                  <a:schemeClr val="bg1"/>
                </a:solidFill>
                <a:latin typeface="Arial"/>
              </a:defRPr>
            </a:lvl1pPr>
          </a:lstStyle>
          <a:p>
            <a:pPr>
              <a:defRPr/>
            </a:pPr>
            <a:fld id="{9DA53451-6874-4312-BD69-78C24B991B77}" type="slidenum">
              <a:rPr lang="en-GB"/>
              <a:pPr>
                <a:defRPr/>
              </a:pPr>
              <a:t>‹Nº›</a:t>
            </a:fld>
            <a:endParaRPr lang="en-GB"/>
          </a:p>
        </p:txBody>
      </p:sp>
    </p:spTree>
    <p:extLst>
      <p:ext uri="{BB962C8B-B14F-4D97-AF65-F5344CB8AC3E}">
        <p14:creationId xmlns:p14="http://schemas.microsoft.com/office/powerpoint/2010/main" val="8744222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4801" y="5328185"/>
            <a:ext cx="1267209" cy="1529631"/>
          </a:xfrm>
          <a:prstGeom prst="rect">
            <a:avLst/>
          </a:prstGeom>
        </p:spPr>
      </p:pic>
      <p:sp>
        <p:nvSpPr>
          <p:cNvPr id="21" name="Rectangle 20"/>
          <p:cNvSpPr/>
          <p:nvPr/>
        </p:nvSpPr>
        <p:spPr bwMode="auto">
          <a:xfrm>
            <a:off x="672000" y="1306800"/>
            <a:ext cx="10872000" cy="0"/>
          </a:xfrm>
          <a:prstGeom prst="rect">
            <a:avLst/>
          </a:prstGeom>
          <a:noFill/>
          <a:ln w="6350" cap="flat" cmpd="sng" algn="ctr">
            <a:solidFill>
              <a:srgbClr val="72727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65 Medium" pitchFamily="34" charset="0"/>
            </a:endParaRPr>
          </a:p>
        </p:txBody>
      </p:sp>
      <p:pic>
        <p:nvPicPr>
          <p:cNvPr id="24" name="Image 7"/>
          <p:cNvPicPr>
            <a:picLocks noChangeAspect="1"/>
          </p:cNvPicPr>
          <p:nvPr/>
        </p:nvPicPr>
        <p:blipFill>
          <a:blip r:embed="rId7" cstate="print"/>
          <a:stretch>
            <a:fillRect/>
          </a:stretch>
        </p:blipFill>
        <p:spPr>
          <a:xfrm>
            <a:off x="667201" y="288000"/>
            <a:ext cx="611537" cy="954000"/>
          </a:xfrm>
          <a:prstGeom prst="rect">
            <a:avLst/>
          </a:prstGeom>
        </p:spPr>
      </p:pic>
      <p:sp>
        <p:nvSpPr>
          <p:cNvPr id="13" name="Text Placeholder 12"/>
          <p:cNvSpPr>
            <a:spLocks noGrp="1"/>
          </p:cNvSpPr>
          <p:nvPr>
            <p:ph type="body" idx="1"/>
          </p:nvPr>
        </p:nvSpPr>
        <p:spPr>
          <a:xfrm>
            <a:off x="624000" y="1602000"/>
            <a:ext cx="10958400" cy="4525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5" name="Title Placeholder 1"/>
          <p:cNvSpPr>
            <a:spLocks noGrp="1"/>
          </p:cNvSpPr>
          <p:nvPr>
            <p:ph type="title"/>
          </p:nvPr>
        </p:nvSpPr>
        <p:spPr>
          <a:xfrm>
            <a:off x="1440000" y="237600"/>
            <a:ext cx="9888000" cy="1022400"/>
          </a:xfrm>
          <a:prstGeom prst="rect">
            <a:avLst/>
          </a:prstGeom>
        </p:spPr>
        <p:txBody>
          <a:bodyPr vert="horz" lIns="91440" tIns="45720" rIns="91440" bIns="45720" rtlCol="0" anchor="ctr">
            <a:noAutofit/>
          </a:bodyPr>
          <a:lstStyle/>
          <a:p>
            <a:r>
              <a:rPr lang="en-US" dirty="0" smtClean="0"/>
              <a:t>Click to edit Slide title</a:t>
            </a:r>
            <a:br>
              <a:rPr lang="en-US" dirty="0" smtClean="0"/>
            </a:br>
            <a:r>
              <a:rPr lang="en-US" dirty="0" smtClean="0"/>
              <a:t>Slide title can be extended to two lines</a:t>
            </a:r>
            <a:endParaRPr lang="en-US" dirty="0"/>
          </a:p>
        </p:txBody>
      </p:sp>
      <p:sp>
        <p:nvSpPr>
          <p:cNvPr id="26"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43D103DD-F889-461C-B0A3-3B2F031CF44D}" type="datetimeFigureOut">
              <a:rPr lang="en-GB" smtClean="0"/>
              <a:t>17/11/2016</a:t>
            </a:fld>
            <a:endParaRPr lang="en-GB"/>
          </a:p>
        </p:txBody>
      </p:sp>
      <p:sp>
        <p:nvSpPr>
          <p:cNvPr id="27"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41" name="Slide Number Placeholder 5"/>
          <p:cNvSpPr>
            <a:spLocks noGrp="1"/>
          </p:cNvSpPr>
          <p:nvPr>
            <p:ph type="sldNum" sz="quarter" idx="4"/>
          </p:nvPr>
        </p:nvSpPr>
        <p:spPr>
          <a:xfrm>
            <a:off x="11520000" y="6411600"/>
            <a:ext cx="456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8390400A-2405-42E0-AD94-811E155EB3CC}" type="slidenum">
              <a:rPr lang="en-GB" smtClean="0"/>
              <a:t>‹Nº›</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rtl="0" eaLnBrk="1" latinLnBrk="0" hangingPunct="1">
        <a:spcBef>
          <a:spcPct val="0"/>
        </a:spcBef>
        <a:buNone/>
        <a:defRPr kumimoji="0" sz="3200" kern="1200">
          <a:solidFill>
            <a:schemeClr val="tx1"/>
          </a:solidFill>
          <a:latin typeface="+mj-lt"/>
          <a:ea typeface="+mj-ea"/>
          <a:cs typeface="+mj-cs"/>
        </a:defRPr>
      </a:lvl1pPr>
    </p:titleStyle>
    <p:body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Documento_de_Microsoft_Word1.docx"/></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www.oecd.org/gov/ethics/integrityinpublicprocurement.htm" TargetMode="External"/><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hyperlink" Target="http://www.oecd-ilibrary.org/governance/oecd-principles-for-integrity-in-public-procurement_9789264056527-en" TargetMode="Externa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ecd.org/gov/ethics/recommendation-on-public-procurement.ht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5600" y="1700809"/>
            <a:ext cx="7776000" cy="2400657"/>
          </a:xfrm>
        </p:spPr>
        <p:txBody>
          <a:bodyPr/>
          <a:lstStyle/>
          <a:p>
            <a:pPr algn="ctr"/>
            <a:r>
              <a:rPr lang="en-GB" dirty="0" smtClean="0"/>
              <a:t>Effective</a:t>
            </a:r>
            <a:br>
              <a:rPr lang="en-GB" dirty="0" smtClean="0"/>
            </a:br>
            <a:r>
              <a:rPr lang="en-GB" dirty="0" smtClean="0"/>
              <a:t>delivery of infrastructure projects</a:t>
            </a:r>
            <a:endParaRPr lang="en-GB" dirty="0"/>
          </a:p>
        </p:txBody>
      </p:sp>
      <p:sp>
        <p:nvSpPr>
          <p:cNvPr id="3" name="Subtitle 2"/>
          <p:cNvSpPr>
            <a:spLocks noGrp="1"/>
          </p:cNvSpPr>
          <p:nvPr>
            <p:ph type="subTitle" idx="1"/>
          </p:nvPr>
        </p:nvSpPr>
        <p:spPr>
          <a:xfrm>
            <a:off x="1631504" y="5560010"/>
            <a:ext cx="6696744" cy="1253366"/>
          </a:xfrm>
        </p:spPr>
        <p:txBody>
          <a:bodyPr>
            <a:normAutofit/>
          </a:bodyPr>
          <a:lstStyle/>
          <a:p>
            <a:r>
              <a:rPr lang="es-ES_tradnl" i="1" dirty="0"/>
              <a:t>Seminario sobre Gobernanza en conmemoración del 20 aniversario del Centro OCDE para México y América </a:t>
            </a:r>
            <a:r>
              <a:rPr lang="es-ES_tradnl" i="1" dirty="0" smtClean="0"/>
              <a:t>Latina</a:t>
            </a:r>
          </a:p>
          <a:p>
            <a:r>
              <a:rPr lang="es-ES_tradnl" dirty="0" smtClean="0"/>
              <a:t>17 noviembre 2016</a:t>
            </a:r>
          </a:p>
          <a:p>
            <a:r>
              <a:rPr lang="en-GB" dirty="0" smtClean="0"/>
              <a:t>Matthieu CAHEN, Policy Analyst </a:t>
            </a:r>
            <a:endParaRPr lang="en-GB" dirty="0"/>
          </a:p>
        </p:txBody>
      </p:sp>
    </p:spTree>
    <p:extLst>
      <p:ext uri="{BB962C8B-B14F-4D97-AF65-F5344CB8AC3E}">
        <p14:creationId xmlns:p14="http://schemas.microsoft.com/office/powerpoint/2010/main" val="508454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fr-FR" dirty="0" smtClean="0"/>
              <a:t>In 2016, the OECD </a:t>
            </a:r>
            <a:r>
              <a:rPr lang="fr-FR" dirty="0" err="1" smtClean="0"/>
              <a:t>issued</a:t>
            </a:r>
            <a:r>
              <a:rPr lang="fr-FR" dirty="0" smtClean="0"/>
              <a:t> a </a:t>
            </a:r>
            <a:r>
              <a:rPr lang="fr-FR" dirty="0" err="1" smtClean="0"/>
              <a:t>survey</a:t>
            </a:r>
            <a:r>
              <a:rPr lang="fr-FR" dirty="0" smtClean="0"/>
              <a:t> on the </a:t>
            </a:r>
            <a:r>
              <a:rPr lang="fr-FR" dirty="0" err="1" smtClean="0"/>
              <a:t>governance</a:t>
            </a:r>
            <a:r>
              <a:rPr lang="fr-FR" dirty="0" smtClean="0"/>
              <a:t> of infrastructures:</a:t>
            </a:r>
          </a:p>
          <a:p>
            <a:endParaRPr lang="fr-FR" dirty="0" smtClean="0"/>
          </a:p>
          <a:p>
            <a:pPr lvl="1"/>
            <a:r>
              <a:rPr lang="en-GB" dirty="0"/>
              <a:t>Questionnaire responded by 26 OECD members and key partners </a:t>
            </a:r>
          </a:p>
          <a:p>
            <a:pPr marL="860400" lvl="2" indent="0" algn="just">
              <a:buNone/>
            </a:pPr>
            <a:endParaRPr lang="en-GB" dirty="0"/>
          </a:p>
          <a:p>
            <a:pPr lvl="1"/>
            <a:r>
              <a:rPr lang="en-GB" dirty="0"/>
              <a:t>“Good practices” can be found in a majority of countries</a:t>
            </a:r>
          </a:p>
          <a:p>
            <a:pPr lvl="1"/>
            <a:endParaRPr lang="en-GB" dirty="0"/>
          </a:p>
          <a:p>
            <a:pPr lvl="1"/>
            <a:r>
              <a:rPr lang="en-GB" dirty="0"/>
              <a:t>No country is a “best practice”</a:t>
            </a:r>
          </a:p>
          <a:p>
            <a:endParaRPr lang="en-GB" dirty="0"/>
          </a:p>
        </p:txBody>
      </p:sp>
      <p:sp>
        <p:nvSpPr>
          <p:cNvPr id="3" name="Title 2"/>
          <p:cNvSpPr>
            <a:spLocks noGrp="1"/>
          </p:cNvSpPr>
          <p:nvPr>
            <p:ph type="title"/>
          </p:nvPr>
        </p:nvSpPr>
        <p:spPr/>
        <p:txBody>
          <a:bodyPr/>
          <a:lstStyle/>
          <a:p>
            <a:r>
              <a:rPr lang="fr-FR" dirty="0" smtClean="0"/>
              <a:t>Countries’ </a:t>
            </a:r>
            <a:r>
              <a:rPr lang="fr-FR" dirty="0" err="1" smtClean="0"/>
              <a:t>experience</a:t>
            </a:r>
            <a:r>
              <a:rPr lang="fr-FR" dirty="0"/>
              <a:t> </a:t>
            </a:r>
            <a:r>
              <a:rPr lang="fr-FR" dirty="0" smtClean="0"/>
              <a:t>in the </a:t>
            </a:r>
            <a:r>
              <a:rPr lang="fr-FR" dirty="0" err="1" smtClean="0"/>
              <a:t>governance</a:t>
            </a:r>
            <a:r>
              <a:rPr lang="fr-FR" dirty="0" smtClean="0"/>
              <a:t> of infrastructures</a:t>
            </a:r>
            <a:endParaRPr lang="en-GB" dirty="0"/>
          </a:p>
        </p:txBody>
      </p:sp>
    </p:spTree>
    <p:extLst>
      <p:ext uri="{BB962C8B-B14F-4D97-AF65-F5344CB8AC3E}">
        <p14:creationId xmlns:p14="http://schemas.microsoft.com/office/powerpoint/2010/main" val="3160274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Coordination across levels of governments is common in countries with long term strategic plans. However, </a:t>
            </a:r>
            <a:r>
              <a:rPr lang="en-US" b="1" dirty="0"/>
              <a:t>intergovernmental coordination </a:t>
            </a:r>
            <a:r>
              <a:rPr lang="en-US" dirty="0"/>
              <a:t>mechanisms for infrastructure are not frequent</a:t>
            </a:r>
            <a:r>
              <a:rPr lang="en-US" dirty="0" smtClean="0"/>
              <a:t>.</a:t>
            </a:r>
          </a:p>
          <a:p>
            <a:pPr algn="just"/>
            <a:r>
              <a:rPr lang="en-US" dirty="0"/>
              <a:t>The most relevant criteria for determining the </a:t>
            </a:r>
            <a:r>
              <a:rPr lang="en-US" b="1" dirty="0"/>
              <a:t>delivery modality </a:t>
            </a:r>
            <a:r>
              <a:rPr lang="en-US" dirty="0"/>
              <a:t>are financial criteria, such as public sector financial resources, availability of public sector capacity</a:t>
            </a:r>
            <a:r>
              <a:rPr lang="en-US" dirty="0" smtClean="0"/>
              <a:t>, </a:t>
            </a:r>
            <a:r>
              <a:rPr lang="en-US" dirty="0"/>
              <a:t>cost recovery possible from users, as well as the outcome of a quantitative analysis</a:t>
            </a:r>
            <a:r>
              <a:rPr lang="en-US" dirty="0" smtClean="0"/>
              <a:t>.</a:t>
            </a:r>
            <a:endParaRPr lang="en-US" dirty="0"/>
          </a:p>
          <a:p>
            <a:pPr algn="just"/>
            <a:r>
              <a:rPr lang="en-GB" b="1" dirty="0"/>
              <a:t>Governance throughout the </a:t>
            </a:r>
            <a:r>
              <a:rPr lang="en-GB" b="1" dirty="0" smtClean="0"/>
              <a:t>infrastructure lifecycle</a:t>
            </a:r>
            <a:r>
              <a:rPr lang="en-GB" dirty="0" smtClean="0"/>
              <a:t> </a:t>
            </a:r>
            <a:r>
              <a:rPr lang="en-GB" dirty="0"/>
              <a:t>needs to be improved. Most institutions are responsible for the development of infrastructure policy and the improvement of infrastructure performance. Responsibilities for the assessment and monitoring of the projects are less defined.</a:t>
            </a:r>
            <a:endParaRPr lang="en-US" dirty="0"/>
          </a:p>
          <a:p>
            <a:endParaRPr lang="en-GB" dirty="0"/>
          </a:p>
        </p:txBody>
      </p:sp>
      <p:sp>
        <p:nvSpPr>
          <p:cNvPr id="3" name="Title 2"/>
          <p:cNvSpPr>
            <a:spLocks noGrp="1"/>
          </p:cNvSpPr>
          <p:nvPr>
            <p:ph type="title"/>
          </p:nvPr>
        </p:nvSpPr>
        <p:spPr/>
        <p:txBody>
          <a:bodyPr/>
          <a:lstStyle/>
          <a:p>
            <a:r>
              <a:rPr lang="fr-FR" dirty="0" smtClean="0"/>
              <a:t>Main </a:t>
            </a:r>
            <a:r>
              <a:rPr lang="fr-FR" dirty="0" err="1" smtClean="0"/>
              <a:t>findings</a:t>
            </a:r>
            <a:endParaRPr lang="en-GB" dirty="0"/>
          </a:p>
        </p:txBody>
      </p:sp>
    </p:spTree>
    <p:extLst>
      <p:ext uri="{BB962C8B-B14F-4D97-AF65-F5344CB8AC3E}">
        <p14:creationId xmlns:p14="http://schemas.microsoft.com/office/powerpoint/2010/main" val="2123049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84475" y="2690945"/>
            <a:ext cx="6623050" cy="1515800"/>
          </a:xfrm>
        </p:spPr>
        <p:txBody>
          <a:bodyPr/>
          <a:lstStyle/>
          <a:p>
            <a:pPr>
              <a:defRPr/>
            </a:pPr>
            <a:r>
              <a:rPr lang="en-GB" sz="4000" b="1" dirty="0"/>
              <a:t>Key Factors for effective delivery of infrastructures</a:t>
            </a:r>
            <a:endParaRPr lang="en-GB" sz="4000" b="1" dirty="0"/>
          </a:p>
        </p:txBody>
      </p:sp>
      <p:sp>
        <p:nvSpPr>
          <p:cNvPr id="2" name="Slide Number Placeholder 1"/>
          <p:cNvSpPr>
            <a:spLocks noGrp="1"/>
          </p:cNvSpPr>
          <p:nvPr>
            <p:ph type="sldNum" sz="quarter" idx="4"/>
          </p:nvPr>
        </p:nvSpPr>
        <p:spPr/>
        <p:txBody>
          <a:bodyPr/>
          <a:lstStyle/>
          <a:p>
            <a:fld id="{8AA42721-FCA2-4E7A-94DF-E94B69C1B763}" type="slidenum">
              <a:rPr lang="en-GB" smtClean="0"/>
              <a:t>12</a:t>
            </a:fld>
            <a:endParaRPr lang="en-GB"/>
          </a:p>
        </p:txBody>
      </p:sp>
    </p:spTree>
    <p:extLst>
      <p:ext uri="{BB962C8B-B14F-4D97-AF65-F5344CB8AC3E}">
        <p14:creationId xmlns:p14="http://schemas.microsoft.com/office/powerpoint/2010/main" val="180317517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smtClean="0"/>
              <a:t>An infrastructure </a:t>
            </a:r>
            <a:r>
              <a:rPr lang="fr-FR" dirty="0" err="1" smtClean="0"/>
              <a:t>environment</a:t>
            </a:r>
            <a:r>
              <a:rPr lang="fr-FR" dirty="0" smtClean="0"/>
              <a:t> </a:t>
            </a:r>
            <a:r>
              <a:rPr lang="fr-FR" dirty="0" err="1" smtClean="0"/>
              <a:t>conducive</a:t>
            </a:r>
            <a:r>
              <a:rPr lang="fr-FR" dirty="0" smtClean="0"/>
              <a:t> to effective </a:t>
            </a:r>
            <a:r>
              <a:rPr lang="fr-FR" dirty="0" err="1" smtClean="0"/>
              <a:t>delivery</a:t>
            </a:r>
            <a:r>
              <a:rPr lang="fr-FR" dirty="0" smtClean="0"/>
              <a:t> of </a:t>
            </a:r>
            <a:r>
              <a:rPr lang="fr-FR" dirty="0" err="1" smtClean="0"/>
              <a:t>projects</a:t>
            </a:r>
            <a:r>
              <a:rPr lang="fr-FR" dirty="0" smtClean="0"/>
              <a:t> </a:t>
            </a:r>
            <a:r>
              <a:rPr lang="fr-FR" dirty="0" err="1" smtClean="0"/>
              <a:t>starts</a:t>
            </a:r>
            <a:r>
              <a:rPr lang="fr-FR" dirty="0" smtClean="0"/>
              <a:t> </a:t>
            </a:r>
            <a:r>
              <a:rPr lang="fr-FR" dirty="0" err="1" smtClean="0"/>
              <a:t>with</a:t>
            </a:r>
            <a:r>
              <a:rPr lang="fr-FR" dirty="0" smtClean="0"/>
              <a:t> a </a:t>
            </a:r>
            <a:r>
              <a:rPr lang="fr-FR" dirty="0" err="1" smtClean="0"/>
              <a:t>skilled</a:t>
            </a:r>
            <a:r>
              <a:rPr lang="fr-FR" dirty="0" smtClean="0"/>
              <a:t> and mature organisation, </a:t>
            </a:r>
            <a:r>
              <a:rPr lang="fr-FR" dirty="0" err="1" smtClean="0"/>
              <a:t>notably</a:t>
            </a:r>
            <a:r>
              <a:rPr lang="fr-FR" dirty="0" smtClean="0"/>
              <a:t> for the </a:t>
            </a:r>
            <a:r>
              <a:rPr lang="fr-FR" dirty="0" err="1" smtClean="0"/>
              <a:t>procurement</a:t>
            </a:r>
            <a:r>
              <a:rPr lang="fr-FR" dirty="0" smtClean="0"/>
              <a:t> </a:t>
            </a:r>
            <a:r>
              <a:rPr lang="fr-FR" dirty="0" err="1" smtClean="0"/>
              <a:t>workforce</a:t>
            </a:r>
            <a:r>
              <a:rPr lang="fr-FR" dirty="0" smtClean="0"/>
              <a:t>.</a:t>
            </a:r>
          </a:p>
          <a:p>
            <a:pPr marL="0" indent="0">
              <a:buNone/>
            </a:pPr>
            <a:endParaRPr lang="fr-FR" dirty="0" smtClean="0"/>
          </a:p>
          <a:p>
            <a:r>
              <a:rPr lang="en-US" dirty="0" err="1"/>
              <a:t>Organisational</a:t>
            </a:r>
            <a:r>
              <a:rPr lang="en-US" dirty="0"/>
              <a:t> capacity is a prerequisite for public </a:t>
            </a:r>
            <a:r>
              <a:rPr lang="en-US" dirty="0" smtClean="0"/>
              <a:t>procurement</a:t>
            </a:r>
            <a:r>
              <a:rPr lang="fr-FR" dirty="0" smtClean="0"/>
              <a:t>.</a:t>
            </a:r>
          </a:p>
        </p:txBody>
      </p:sp>
      <p:sp>
        <p:nvSpPr>
          <p:cNvPr id="3" name="Title 2"/>
          <p:cNvSpPr>
            <a:spLocks noGrp="1"/>
          </p:cNvSpPr>
          <p:nvPr>
            <p:ph type="title"/>
          </p:nvPr>
        </p:nvSpPr>
        <p:spPr/>
        <p:txBody>
          <a:bodyPr/>
          <a:lstStyle/>
          <a:p>
            <a:r>
              <a:rPr lang="fr-FR" dirty="0" err="1" smtClean="0"/>
              <a:t>Creating</a:t>
            </a:r>
            <a:r>
              <a:rPr lang="fr-FR" dirty="0" smtClean="0"/>
              <a:t> the right </a:t>
            </a:r>
            <a:r>
              <a:rPr lang="fr-FR" dirty="0" err="1" smtClean="0"/>
              <a:t>environment</a:t>
            </a:r>
            <a:endParaRPr lang="en-GB" dirty="0"/>
          </a:p>
        </p:txBody>
      </p:sp>
    </p:spTree>
    <p:extLst>
      <p:ext uri="{BB962C8B-B14F-4D97-AF65-F5344CB8AC3E}">
        <p14:creationId xmlns:p14="http://schemas.microsoft.com/office/powerpoint/2010/main" val="1098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smtClean="0"/>
              <a:t>Capacity</a:t>
            </a:r>
            <a:r>
              <a:rPr lang="fr-FR" dirty="0" smtClean="0"/>
              <a:t> tests</a:t>
            </a:r>
            <a:br>
              <a:rPr lang="fr-FR" dirty="0" smtClean="0"/>
            </a:br>
            <a:r>
              <a:rPr lang="fr-FR" dirty="0" smtClean="0"/>
              <a:t>The </a:t>
            </a:r>
            <a:r>
              <a:rPr lang="fr-FR" dirty="0" err="1" smtClean="0"/>
              <a:t>example</a:t>
            </a:r>
            <a:r>
              <a:rPr lang="fr-FR" dirty="0" smtClean="0"/>
              <a:t> of </a:t>
            </a:r>
            <a:r>
              <a:rPr lang="fr-FR" dirty="0" err="1" smtClean="0"/>
              <a:t>Crossrail</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366424"/>
            <a:ext cx="9144000" cy="3430729"/>
          </a:xfrm>
          <a:prstGeom prst="rect">
            <a:avLst/>
          </a:prstGeom>
        </p:spPr>
      </p:pic>
      <p:grpSp>
        <p:nvGrpSpPr>
          <p:cNvPr id="5" name="Group 4"/>
          <p:cNvGrpSpPr/>
          <p:nvPr/>
        </p:nvGrpSpPr>
        <p:grpSpPr>
          <a:xfrm>
            <a:off x="4502300" y="2708920"/>
            <a:ext cx="4834061" cy="4005064"/>
            <a:chOff x="2915816" y="2564904"/>
            <a:chExt cx="4771578" cy="3961605"/>
          </a:xfrm>
        </p:grpSpPr>
        <p:sp>
          <p:nvSpPr>
            <p:cNvPr id="6" name="Rectangle 5"/>
            <p:cNvSpPr/>
            <p:nvPr/>
          </p:nvSpPr>
          <p:spPr>
            <a:xfrm>
              <a:off x="5301605" y="2564904"/>
              <a:ext cx="1790676" cy="782786"/>
            </a:xfrm>
            <a:prstGeom prst="rect">
              <a:avLst/>
            </a:prstGeom>
            <a:noFill/>
            <a:ln w="15875">
              <a:solidFill>
                <a:srgbClr val="FF0000"/>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ln>
                  <a:solidFill>
                    <a:srgbClr val="78BE20"/>
                  </a:solidFill>
                </a:ln>
                <a:noFill/>
              </a:endParaRP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47291" t="53171" r="29896" b="28847"/>
            <a:stretch/>
          </p:blipFill>
          <p:spPr>
            <a:xfrm>
              <a:off x="2915816" y="3912345"/>
              <a:ext cx="4771578" cy="2614164"/>
            </a:xfrm>
            <a:prstGeom prst="rect">
              <a:avLst/>
            </a:prstGeom>
            <a:ln w="15875">
              <a:solidFill>
                <a:srgbClr val="FF0000"/>
              </a:solidFill>
              <a:prstDash val="sysDash"/>
            </a:ln>
          </p:spPr>
        </p:pic>
        <p:cxnSp>
          <p:nvCxnSpPr>
            <p:cNvPr id="8" name="Straight Connector 7"/>
            <p:cNvCxnSpPr/>
            <p:nvPr/>
          </p:nvCxnSpPr>
          <p:spPr>
            <a:xfrm flipH="1">
              <a:off x="2915816" y="2564904"/>
              <a:ext cx="2385789" cy="1347441"/>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092281" y="2564904"/>
              <a:ext cx="595113" cy="1347441"/>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703512" y="6536378"/>
            <a:ext cx="2232248" cy="276999"/>
          </a:xfrm>
          <a:prstGeom prst="rect">
            <a:avLst/>
          </a:prstGeom>
          <a:noFill/>
        </p:spPr>
        <p:txBody>
          <a:bodyPr wrap="square" rtlCol="0">
            <a:spAutoFit/>
          </a:bodyPr>
          <a:lstStyle/>
          <a:p>
            <a:r>
              <a:rPr lang="fr-FR" sz="1200" i="1" dirty="0"/>
              <a:t>Source:</a:t>
            </a:r>
            <a:r>
              <a:rPr lang="fr-FR" sz="1200" dirty="0"/>
              <a:t> </a:t>
            </a:r>
            <a:r>
              <a:rPr lang="fr-FR" sz="1200" dirty="0" err="1"/>
              <a:t>Crossrail</a:t>
            </a:r>
            <a:endParaRPr lang="en-GB" sz="1200" dirty="0"/>
          </a:p>
        </p:txBody>
      </p:sp>
    </p:spTree>
    <p:extLst>
      <p:ext uri="{BB962C8B-B14F-4D97-AF65-F5344CB8AC3E}">
        <p14:creationId xmlns:p14="http://schemas.microsoft.com/office/powerpoint/2010/main" val="294593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1556792"/>
            <a:ext cx="8640960" cy="5069160"/>
          </a:xfrm>
        </p:spPr>
        <p:txBody>
          <a:bodyPr>
            <a:normAutofit lnSpcReduction="10000"/>
          </a:bodyPr>
          <a:lstStyle/>
          <a:p>
            <a:pPr>
              <a:spcBef>
                <a:spcPts val="1200"/>
              </a:spcBef>
              <a:spcAft>
                <a:spcPts val="600"/>
              </a:spcAft>
            </a:pPr>
            <a:r>
              <a:rPr lang="en-US" dirty="0"/>
              <a:t>Mandatory consultation processes are used at all stage of the infrastructure governance </a:t>
            </a:r>
            <a:r>
              <a:rPr lang="en-US" dirty="0" smtClean="0"/>
              <a:t>process</a:t>
            </a:r>
          </a:p>
          <a:p>
            <a:pPr>
              <a:spcBef>
                <a:spcPts val="1200"/>
              </a:spcBef>
              <a:spcAft>
                <a:spcPts val="600"/>
              </a:spcAft>
            </a:pPr>
            <a:r>
              <a:rPr lang="en-US" dirty="0"/>
              <a:t>In more than half of the countries, consultation is also mandatory for the evaluation of infrastructural needs and for the decision process of </a:t>
            </a:r>
            <a:r>
              <a:rPr lang="en-US" dirty="0" err="1"/>
              <a:t>prioritising</a:t>
            </a:r>
            <a:r>
              <a:rPr lang="en-US" dirty="0"/>
              <a:t> infrastructure projects</a:t>
            </a:r>
            <a:r>
              <a:rPr lang="en-US" dirty="0" smtClean="0"/>
              <a:t>.</a:t>
            </a:r>
          </a:p>
          <a:p>
            <a:pPr>
              <a:spcBef>
                <a:spcPts val="1200"/>
              </a:spcBef>
              <a:spcAft>
                <a:spcPts val="600"/>
              </a:spcAft>
            </a:pPr>
            <a:r>
              <a:rPr lang="en-US" dirty="0" smtClean="0"/>
              <a:t>During </a:t>
            </a:r>
            <a:r>
              <a:rPr lang="en-US" dirty="0"/>
              <a:t>the construction phase, mandatory consultation is less common</a:t>
            </a:r>
            <a:r>
              <a:rPr lang="en-US" dirty="0" smtClean="0"/>
              <a:t>.</a:t>
            </a:r>
          </a:p>
          <a:p>
            <a:pPr lvl="1" algn="just"/>
            <a:endParaRPr lang="en-GB" dirty="0"/>
          </a:p>
        </p:txBody>
      </p:sp>
      <p:sp>
        <p:nvSpPr>
          <p:cNvPr id="4" name="Slide Number Placeholder 3"/>
          <p:cNvSpPr>
            <a:spLocks noGrp="1"/>
          </p:cNvSpPr>
          <p:nvPr>
            <p:ph type="sldNum" sz="quarter" idx="4"/>
          </p:nvPr>
        </p:nvSpPr>
        <p:spPr>
          <a:xfrm>
            <a:off x="10164000" y="6411600"/>
            <a:ext cx="342000" cy="244800"/>
          </a:xfrm>
          <a:prstGeom prst="rect">
            <a:avLst/>
          </a:prstGeom>
        </p:spPr>
        <p:txBody>
          <a:bodyPr/>
          <a:lstStyle/>
          <a:p>
            <a:fld id="{437895AC-53B2-4E9B-8501-13650DCC0EE9}" type="slidenum">
              <a:rPr lang="en-GB" smtClean="0"/>
              <a:t>15</a:t>
            </a:fld>
            <a:endParaRPr lang="en-GB"/>
          </a:p>
        </p:txBody>
      </p:sp>
      <p:sp>
        <p:nvSpPr>
          <p:cNvPr id="2" name="Title 1"/>
          <p:cNvSpPr>
            <a:spLocks noGrp="1"/>
          </p:cNvSpPr>
          <p:nvPr>
            <p:ph type="title"/>
          </p:nvPr>
        </p:nvSpPr>
        <p:spPr/>
        <p:txBody>
          <a:bodyPr/>
          <a:lstStyle/>
          <a:p>
            <a:r>
              <a:rPr lang="en-GB" dirty="0" smtClean="0"/>
              <a:t>Engaging Stakeholders - Consultations</a:t>
            </a:r>
            <a:endParaRPr lang="en-GB" dirty="0"/>
          </a:p>
        </p:txBody>
      </p:sp>
    </p:spTree>
    <p:extLst>
      <p:ext uri="{BB962C8B-B14F-4D97-AF65-F5344CB8AC3E}">
        <p14:creationId xmlns:p14="http://schemas.microsoft.com/office/powerpoint/2010/main" val="109705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10164000" y="6411600"/>
            <a:ext cx="342000" cy="244800"/>
          </a:xfrm>
          <a:prstGeom prst="rect">
            <a:avLst/>
          </a:prstGeom>
        </p:spPr>
        <p:txBody>
          <a:bodyPr/>
          <a:lstStyle/>
          <a:p>
            <a:fld id="{437895AC-53B2-4E9B-8501-13650DCC0EE9}" type="slidenum">
              <a:rPr lang="en-GB" smtClean="0"/>
              <a:t>16</a:t>
            </a:fld>
            <a:endParaRPr lang="en-GB"/>
          </a:p>
        </p:txBody>
      </p:sp>
      <p:sp>
        <p:nvSpPr>
          <p:cNvPr id="2" name="Title 1"/>
          <p:cNvSpPr>
            <a:spLocks noGrp="1"/>
          </p:cNvSpPr>
          <p:nvPr>
            <p:ph type="title"/>
          </p:nvPr>
        </p:nvSpPr>
        <p:spPr/>
        <p:txBody>
          <a:bodyPr/>
          <a:lstStyle/>
          <a:p>
            <a:r>
              <a:rPr lang="en-GB" dirty="0" smtClean="0"/>
              <a:t>Consultation across the project cycle</a:t>
            </a:r>
            <a:endParaRPr lang="en-GB" dirty="0"/>
          </a:p>
        </p:txBody>
      </p:sp>
      <p:graphicFrame>
        <p:nvGraphicFramePr>
          <p:cNvPr id="6" name="Chart 5"/>
          <p:cNvGraphicFramePr/>
          <p:nvPr>
            <p:extLst>
              <p:ext uri="{D42A27DB-BD31-4B8C-83A1-F6EECF244321}">
                <p14:modId xmlns:p14="http://schemas.microsoft.com/office/powerpoint/2010/main" val="2775245281"/>
              </p:ext>
            </p:extLst>
          </p:nvPr>
        </p:nvGraphicFramePr>
        <p:xfrm>
          <a:off x="2495600" y="1700808"/>
          <a:ext cx="7272808"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288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b="1" dirty="0"/>
              <a:t>Infrastructure governance ownership</a:t>
            </a:r>
            <a:r>
              <a:rPr lang="en-GB" dirty="0"/>
              <a:t> </a:t>
            </a:r>
          </a:p>
          <a:p>
            <a:r>
              <a:rPr lang="en-GB" sz="2800" dirty="0"/>
              <a:t>Direct provision</a:t>
            </a:r>
          </a:p>
          <a:p>
            <a:r>
              <a:rPr lang="en-GB" sz="2800" dirty="0"/>
              <a:t>State-owned </a:t>
            </a:r>
            <a:r>
              <a:rPr lang="en-GB" sz="2800" dirty="0"/>
              <a:t>enterprises</a:t>
            </a:r>
          </a:p>
          <a:p>
            <a:r>
              <a:rPr lang="en-GB" sz="2800" dirty="0"/>
              <a:t>Privatisation</a:t>
            </a:r>
            <a:endParaRPr lang="en-GB" sz="2800" dirty="0"/>
          </a:p>
          <a:p>
            <a:pPr marL="0" indent="0">
              <a:buNone/>
            </a:pPr>
            <a:r>
              <a:rPr lang="fr-FR" b="1" dirty="0"/>
              <a:t>Infrastructure </a:t>
            </a:r>
            <a:r>
              <a:rPr lang="fr-FR" b="1" dirty="0" err="1"/>
              <a:t>delivery</a:t>
            </a:r>
            <a:r>
              <a:rPr lang="fr-FR" b="1" dirty="0"/>
              <a:t> modes</a:t>
            </a:r>
          </a:p>
          <a:p>
            <a:r>
              <a:rPr lang="fr-FR" sz="2800" dirty="0" err="1"/>
              <a:t>Traditional</a:t>
            </a:r>
            <a:r>
              <a:rPr lang="fr-FR" sz="2800" dirty="0"/>
              <a:t> public </a:t>
            </a:r>
            <a:r>
              <a:rPr lang="fr-FR" sz="2800" dirty="0" err="1"/>
              <a:t>works</a:t>
            </a:r>
            <a:endParaRPr lang="fr-FR" sz="2800" dirty="0"/>
          </a:p>
          <a:p>
            <a:r>
              <a:rPr lang="fr-FR" sz="2800" dirty="0"/>
              <a:t>Alliance </a:t>
            </a:r>
            <a:r>
              <a:rPr lang="fr-FR" sz="2800" dirty="0" err="1"/>
              <a:t>contracting</a:t>
            </a:r>
            <a:endParaRPr lang="fr-FR" sz="2800" dirty="0"/>
          </a:p>
          <a:p>
            <a:r>
              <a:rPr lang="fr-FR" sz="2800" dirty="0" err="1"/>
              <a:t>PPPs</a:t>
            </a:r>
            <a:r>
              <a:rPr lang="fr-FR" sz="2800" dirty="0"/>
              <a:t> or concessions</a:t>
            </a:r>
            <a:endParaRPr lang="en-GB" sz="2800" dirty="0"/>
          </a:p>
        </p:txBody>
      </p:sp>
      <p:sp>
        <p:nvSpPr>
          <p:cNvPr id="3" name="Title 2"/>
          <p:cNvSpPr>
            <a:spLocks noGrp="1"/>
          </p:cNvSpPr>
          <p:nvPr>
            <p:ph type="title"/>
          </p:nvPr>
        </p:nvSpPr>
        <p:spPr/>
        <p:txBody>
          <a:bodyPr/>
          <a:lstStyle/>
          <a:p>
            <a:r>
              <a:rPr lang="fr-FR" dirty="0" err="1" smtClean="0"/>
              <a:t>Identifying</a:t>
            </a:r>
            <a:r>
              <a:rPr lang="fr-FR" dirty="0" smtClean="0"/>
              <a:t> </a:t>
            </a:r>
            <a:r>
              <a:rPr lang="fr-FR" dirty="0" err="1" smtClean="0"/>
              <a:t>project</a:t>
            </a:r>
            <a:r>
              <a:rPr lang="fr-FR" dirty="0" smtClean="0"/>
              <a:t> </a:t>
            </a:r>
            <a:r>
              <a:rPr lang="fr-FR" dirty="0" err="1" smtClean="0"/>
              <a:t>ownership</a:t>
            </a:r>
            <a:r>
              <a:rPr lang="fr-FR" dirty="0" smtClean="0"/>
              <a:t> and the </a:t>
            </a:r>
            <a:r>
              <a:rPr lang="fr-FR" dirty="0" err="1" smtClean="0"/>
              <a:t>most</a:t>
            </a:r>
            <a:r>
              <a:rPr lang="fr-FR" dirty="0" smtClean="0"/>
              <a:t> effective </a:t>
            </a:r>
            <a:r>
              <a:rPr lang="fr-FR" dirty="0" err="1" smtClean="0"/>
              <a:t>delivery</a:t>
            </a:r>
            <a:r>
              <a:rPr lang="fr-FR" dirty="0" smtClean="0"/>
              <a:t> mode</a:t>
            </a:r>
            <a:endParaRPr lang="en-GB" dirty="0"/>
          </a:p>
        </p:txBody>
      </p:sp>
    </p:spTree>
    <p:extLst>
      <p:ext uri="{BB962C8B-B14F-4D97-AF65-F5344CB8AC3E}">
        <p14:creationId xmlns:p14="http://schemas.microsoft.com/office/powerpoint/2010/main" val="2857779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smtClean="0"/>
              <a:t>Achieving</a:t>
            </a:r>
            <a:r>
              <a:rPr lang="fr-FR" dirty="0" smtClean="0"/>
              <a:t> value for money</a:t>
            </a:r>
            <a:endParaRPr lang="en-GB"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31801707"/>
              </p:ext>
            </p:extLst>
          </p:nvPr>
        </p:nvGraphicFramePr>
        <p:xfrm>
          <a:off x="2053076" y="1700809"/>
          <a:ext cx="8003364" cy="3744415"/>
        </p:xfrm>
        <a:graphic>
          <a:graphicData uri="http://schemas.openxmlformats.org/presentationml/2006/ole">
            <mc:AlternateContent xmlns:mc="http://schemas.openxmlformats.org/markup-compatibility/2006">
              <mc:Choice xmlns:v="urn:schemas-microsoft-com:vml" Requires="v">
                <p:oleObj spid="_x0000_s1031" name="Document" r:id="rId4" imgW="6160932" imgH="2708657" progId="Word.Document.12">
                  <p:embed/>
                </p:oleObj>
              </mc:Choice>
              <mc:Fallback>
                <p:oleObj name="Document" r:id="rId4" imgW="6160932" imgH="2708657" progId="Word.Documen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076" y="1700809"/>
                        <a:ext cx="8003364" cy="37444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7906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10164000" y="6411600"/>
            <a:ext cx="342000" cy="244800"/>
          </a:xfrm>
          <a:prstGeom prst="rect">
            <a:avLst/>
          </a:prstGeom>
        </p:spPr>
        <p:txBody>
          <a:bodyPr/>
          <a:lstStyle/>
          <a:p>
            <a:fld id="{437895AC-53B2-4E9B-8501-13650DCC0EE9}" type="slidenum">
              <a:rPr lang="en-GB" smtClean="0"/>
              <a:t>19</a:t>
            </a:fld>
            <a:endParaRPr lang="en-GB"/>
          </a:p>
        </p:txBody>
      </p:sp>
      <p:sp>
        <p:nvSpPr>
          <p:cNvPr id="2" name="Title 1"/>
          <p:cNvSpPr>
            <a:spLocks noGrp="1"/>
          </p:cNvSpPr>
          <p:nvPr>
            <p:ph type="title"/>
          </p:nvPr>
        </p:nvSpPr>
        <p:spPr/>
        <p:txBody>
          <a:bodyPr/>
          <a:lstStyle/>
          <a:p>
            <a:r>
              <a:rPr lang="en-GB" dirty="0" smtClean="0"/>
              <a:t>Methods used for </a:t>
            </a:r>
            <a:r>
              <a:rPr lang="en-GB" dirty="0" err="1" smtClean="0"/>
              <a:t>VfM</a:t>
            </a:r>
            <a:r>
              <a:rPr lang="en-GB" dirty="0" smtClean="0"/>
              <a:t> analysis</a:t>
            </a:r>
            <a:endParaRPr lang="en-GB" dirty="0"/>
          </a:p>
        </p:txBody>
      </p:sp>
      <p:graphicFrame>
        <p:nvGraphicFramePr>
          <p:cNvPr id="5" name="Chart 4"/>
          <p:cNvGraphicFramePr/>
          <p:nvPr>
            <p:extLst>
              <p:ext uri="{D42A27DB-BD31-4B8C-83A1-F6EECF244321}">
                <p14:modId xmlns:p14="http://schemas.microsoft.com/office/powerpoint/2010/main" val="3080608022"/>
              </p:ext>
            </p:extLst>
          </p:nvPr>
        </p:nvGraphicFramePr>
        <p:xfrm>
          <a:off x="2567608" y="1484784"/>
          <a:ext cx="6912768"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p:cNvSpPr>
            <a:spLocks noGrp="1"/>
          </p:cNvSpPr>
          <p:nvPr>
            <p:ph idx="1"/>
          </p:nvPr>
        </p:nvSpPr>
        <p:spPr>
          <a:xfrm>
            <a:off x="1847528" y="3429000"/>
            <a:ext cx="8640960" cy="3196952"/>
          </a:xfrm>
        </p:spPr>
        <p:txBody>
          <a:bodyPr>
            <a:normAutofit/>
          </a:bodyPr>
          <a:lstStyle/>
          <a:p>
            <a:pPr>
              <a:spcBef>
                <a:spcPts val="1200"/>
              </a:spcBef>
              <a:spcAft>
                <a:spcPts val="600"/>
              </a:spcAft>
            </a:pPr>
            <a:r>
              <a:rPr lang="en-US" dirty="0" smtClean="0"/>
              <a:t>CBA is the most common approach</a:t>
            </a:r>
          </a:p>
          <a:p>
            <a:pPr>
              <a:spcBef>
                <a:spcPts val="1200"/>
              </a:spcBef>
              <a:spcAft>
                <a:spcPts val="600"/>
              </a:spcAft>
            </a:pPr>
            <a:r>
              <a:rPr lang="en-US" dirty="0" smtClean="0"/>
              <a:t>Methods do not differ between sectors</a:t>
            </a:r>
          </a:p>
          <a:p>
            <a:pPr>
              <a:spcBef>
                <a:spcPts val="1200"/>
              </a:spcBef>
              <a:spcAft>
                <a:spcPts val="600"/>
              </a:spcAft>
            </a:pPr>
            <a:r>
              <a:rPr lang="en-US" dirty="0" smtClean="0"/>
              <a:t>Assessment of affordability  for the public budget is done in half of the countries for all projects in 30% over a threshold.</a:t>
            </a:r>
          </a:p>
          <a:p>
            <a:pPr lvl="1" algn="just"/>
            <a:endParaRPr lang="en-GB" dirty="0"/>
          </a:p>
        </p:txBody>
      </p:sp>
    </p:spTree>
    <p:extLst>
      <p:ext uri="{BB962C8B-B14F-4D97-AF65-F5344CB8AC3E}">
        <p14:creationId xmlns:p14="http://schemas.microsoft.com/office/powerpoint/2010/main" val="894999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fr-FR" dirty="0" smtClean="0"/>
              <a:t>Infrastructure </a:t>
            </a:r>
            <a:r>
              <a:rPr lang="fr-FR" dirty="0" err="1" smtClean="0"/>
              <a:t>investments</a:t>
            </a:r>
            <a:r>
              <a:rPr lang="fr-FR" dirty="0" smtClean="0"/>
              <a:t> are </a:t>
            </a:r>
            <a:r>
              <a:rPr lang="fr-FR" dirty="0" err="1" smtClean="0"/>
              <a:t>expected</a:t>
            </a:r>
            <a:r>
              <a:rPr lang="fr-FR" dirty="0" smtClean="0"/>
              <a:t> to </a:t>
            </a:r>
            <a:r>
              <a:rPr lang="fr-FR" dirty="0" err="1" smtClean="0"/>
              <a:t>provide</a:t>
            </a:r>
            <a:r>
              <a:rPr lang="fr-FR" dirty="0" smtClean="0"/>
              <a:t> tangible impacts on </a:t>
            </a:r>
            <a:r>
              <a:rPr lang="fr-FR" dirty="0" err="1" smtClean="0"/>
              <a:t>growth</a:t>
            </a:r>
            <a:r>
              <a:rPr lang="fr-FR" dirty="0" smtClean="0"/>
              <a:t>, </a:t>
            </a:r>
            <a:r>
              <a:rPr lang="fr-FR" dirty="0" err="1" smtClean="0"/>
              <a:t>quality</a:t>
            </a:r>
            <a:r>
              <a:rPr lang="fr-FR" dirty="0" smtClean="0"/>
              <a:t> of life and </a:t>
            </a:r>
            <a:r>
              <a:rPr lang="fr-FR" dirty="0" err="1" smtClean="0"/>
              <a:t>productivity</a:t>
            </a:r>
            <a:r>
              <a:rPr lang="fr-FR" dirty="0" smtClean="0"/>
              <a:t>.</a:t>
            </a:r>
          </a:p>
          <a:p>
            <a:pPr algn="just"/>
            <a:endParaRPr lang="fr-FR" dirty="0" smtClean="0"/>
          </a:p>
          <a:p>
            <a:pPr algn="just"/>
            <a:r>
              <a:rPr lang="en-US" dirty="0" smtClean="0"/>
              <a:t>Total global </a:t>
            </a:r>
            <a:r>
              <a:rPr lang="en-US" dirty="0"/>
              <a:t>infrastructure investment requirements by 2030 </a:t>
            </a:r>
            <a:r>
              <a:rPr lang="en-US" dirty="0" smtClean="0"/>
              <a:t>will </a:t>
            </a:r>
            <a:r>
              <a:rPr lang="en-US" dirty="0"/>
              <a:t>come to USD </a:t>
            </a:r>
            <a:r>
              <a:rPr lang="en-US" dirty="0" smtClean="0"/>
              <a:t>71tn (3.5% of </a:t>
            </a:r>
            <a:r>
              <a:rPr lang="en-US" dirty="0"/>
              <a:t>the annual World GDP from 2007 to </a:t>
            </a:r>
            <a:r>
              <a:rPr lang="en-US" dirty="0" smtClean="0"/>
              <a:t>2030)</a:t>
            </a:r>
            <a:r>
              <a:rPr lang="fr-FR" dirty="0" smtClean="0"/>
              <a:t>.</a:t>
            </a:r>
          </a:p>
          <a:p>
            <a:pPr algn="just"/>
            <a:endParaRPr lang="fr-FR" dirty="0" smtClean="0"/>
          </a:p>
          <a:p>
            <a:pPr algn="just"/>
            <a:r>
              <a:rPr lang="fr-FR" dirty="0" smtClean="0"/>
              <a:t>A large </a:t>
            </a:r>
            <a:r>
              <a:rPr lang="fr-FR" dirty="0" err="1" smtClean="0"/>
              <a:t>share</a:t>
            </a:r>
            <a:r>
              <a:rPr lang="fr-FR" dirty="0" smtClean="0"/>
              <a:t> of infrastructure </a:t>
            </a:r>
            <a:r>
              <a:rPr lang="fr-FR" dirty="0" err="1" smtClean="0"/>
              <a:t>investment</a:t>
            </a:r>
            <a:r>
              <a:rPr lang="fr-FR" dirty="0" smtClean="0"/>
              <a:t> are and </a:t>
            </a:r>
            <a:r>
              <a:rPr lang="fr-FR" dirty="0" err="1" smtClean="0"/>
              <a:t>will</a:t>
            </a:r>
            <a:r>
              <a:rPr lang="fr-FR" dirty="0" smtClean="0"/>
              <a:t> </a:t>
            </a:r>
            <a:r>
              <a:rPr lang="fr-FR" dirty="0" err="1" smtClean="0"/>
              <a:t>be</a:t>
            </a:r>
            <a:r>
              <a:rPr lang="fr-FR" dirty="0" smtClean="0"/>
              <a:t> borne by  </a:t>
            </a:r>
            <a:r>
              <a:rPr lang="fr-FR" dirty="0" err="1" smtClean="0"/>
              <a:t>governments</a:t>
            </a:r>
            <a:endParaRPr lang="fr-FR" dirty="0" smtClean="0"/>
          </a:p>
          <a:p>
            <a:endParaRPr lang="en-GB" dirty="0"/>
          </a:p>
        </p:txBody>
      </p:sp>
      <p:sp>
        <p:nvSpPr>
          <p:cNvPr id="3" name="Title 2"/>
          <p:cNvSpPr>
            <a:spLocks noGrp="1"/>
          </p:cNvSpPr>
          <p:nvPr>
            <p:ph type="title"/>
          </p:nvPr>
        </p:nvSpPr>
        <p:spPr/>
        <p:txBody>
          <a:bodyPr/>
          <a:lstStyle/>
          <a:p>
            <a:r>
              <a:rPr lang="fr-FR" dirty="0" smtClean="0"/>
              <a:t>Infra</a:t>
            </a:r>
            <a:r>
              <a:rPr lang="fr-FR" dirty="0"/>
              <a:t>struct</a:t>
            </a:r>
            <a:r>
              <a:rPr lang="fr-FR" dirty="0" smtClean="0"/>
              <a:t>ure </a:t>
            </a:r>
            <a:r>
              <a:rPr lang="fr-FR" dirty="0" err="1" smtClean="0"/>
              <a:t>matters</a:t>
            </a:r>
            <a:endParaRPr lang="en-GB" dirty="0"/>
          </a:p>
        </p:txBody>
      </p:sp>
    </p:spTree>
    <p:extLst>
      <p:ext uri="{BB962C8B-B14F-4D97-AF65-F5344CB8AC3E}">
        <p14:creationId xmlns:p14="http://schemas.microsoft.com/office/powerpoint/2010/main" val="2536220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smtClean="0"/>
              <a:t>Ensuring</a:t>
            </a:r>
            <a:r>
              <a:rPr lang="fr-FR" dirty="0" smtClean="0"/>
              <a:t> </a:t>
            </a:r>
            <a:r>
              <a:rPr lang="fr-FR" dirty="0" err="1" smtClean="0"/>
              <a:t>sufficient</a:t>
            </a:r>
            <a:r>
              <a:rPr lang="fr-FR" dirty="0" smtClean="0"/>
              <a:t> </a:t>
            </a:r>
            <a:r>
              <a:rPr lang="fr-FR" dirty="0" err="1" smtClean="0"/>
              <a:t>competition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731802"/>
              </p:ext>
            </p:extLst>
          </p:nvPr>
        </p:nvGraphicFramePr>
        <p:xfrm>
          <a:off x="2152081" y="2348880"/>
          <a:ext cx="7931224" cy="399489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135560" y="1412776"/>
            <a:ext cx="7848872" cy="923330"/>
          </a:xfrm>
          <a:prstGeom prst="rect">
            <a:avLst/>
          </a:prstGeom>
          <a:noFill/>
        </p:spPr>
        <p:txBody>
          <a:bodyPr wrap="square" rtlCol="0">
            <a:spAutoFit/>
          </a:bodyPr>
          <a:lstStyle/>
          <a:p>
            <a:r>
              <a:rPr lang="en-GB" dirty="0"/>
              <a:t>21 </a:t>
            </a:r>
            <a:r>
              <a:rPr lang="en-GB" dirty="0"/>
              <a:t>countries </a:t>
            </a:r>
            <a:r>
              <a:rPr lang="en-GB" dirty="0"/>
              <a:t>have a strategy in place that aims at ensuring a competitive tendering </a:t>
            </a:r>
            <a:r>
              <a:rPr lang="en-GB" dirty="0"/>
              <a:t>process. The choice of the most effective form depends on a number of considerations.</a:t>
            </a:r>
            <a:endParaRPr lang="en-GB" dirty="0"/>
          </a:p>
        </p:txBody>
      </p:sp>
    </p:spTree>
    <p:extLst>
      <p:ext uri="{BB962C8B-B14F-4D97-AF65-F5344CB8AC3E}">
        <p14:creationId xmlns:p14="http://schemas.microsoft.com/office/powerpoint/2010/main" val="328556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err="1" smtClean="0"/>
              <a:t>Reinforce</a:t>
            </a:r>
            <a:r>
              <a:rPr lang="fr-FR" dirty="0" smtClean="0"/>
              <a:t> trust in public institutions</a:t>
            </a:r>
            <a:endParaRPr lang="en-GB" dirty="0"/>
          </a:p>
        </p:txBody>
      </p:sp>
      <p:pic>
        <p:nvPicPr>
          <p:cNvPr id="2050" name="Picture 2" descr="\\FS-CH-1.main.oecd.org\Users1\cahen_m\GOV-PSI\Mexico Airport\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871" y="2925826"/>
            <a:ext cx="6014258" cy="3815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35560" y="1556793"/>
            <a:ext cx="8064896" cy="1200329"/>
          </a:xfrm>
          <a:prstGeom prst="rect">
            <a:avLst/>
          </a:prstGeom>
          <a:noFill/>
        </p:spPr>
        <p:txBody>
          <a:bodyPr wrap="square" rtlCol="0">
            <a:spAutoFit/>
          </a:bodyPr>
          <a:lstStyle/>
          <a:p>
            <a:r>
              <a:rPr lang="fr-FR" sz="2400" dirty="0" err="1"/>
              <a:t>Procurement</a:t>
            </a:r>
            <a:r>
              <a:rPr lang="fr-FR" sz="2400" dirty="0"/>
              <a:t> </a:t>
            </a:r>
            <a:r>
              <a:rPr lang="fr-FR" sz="2400" dirty="0" err="1"/>
              <a:t>processes</a:t>
            </a:r>
            <a:r>
              <a:rPr lang="fr-FR" sz="2400" dirty="0"/>
              <a:t> for the New International Airport of Mexico City are </a:t>
            </a:r>
            <a:r>
              <a:rPr lang="fr-FR" sz="2400" dirty="0" err="1"/>
              <a:t>subject</a:t>
            </a:r>
            <a:r>
              <a:rPr lang="fr-FR" sz="2400" dirty="0"/>
              <a:t> to social </a:t>
            </a:r>
            <a:r>
              <a:rPr lang="fr-FR" sz="2400" dirty="0" err="1"/>
              <a:t>oversight</a:t>
            </a:r>
            <a:r>
              <a:rPr lang="fr-FR" sz="2400" dirty="0"/>
              <a:t> </a:t>
            </a:r>
            <a:r>
              <a:rPr lang="fr-FR" sz="2400" dirty="0" err="1"/>
              <a:t>aiming</a:t>
            </a:r>
            <a:r>
              <a:rPr lang="fr-FR" sz="2400" dirty="0"/>
              <a:t> at </a:t>
            </a:r>
            <a:r>
              <a:rPr lang="fr-FR" sz="2400" dirty="0" err="1"/>
              <a:t>ensuring</a:t>
            </a:r>
            <a:r>
              <a:rPr lang="fr-FR" sz="2400" dirty="0"/>
              <a:t> the </a:t>
            </a:r>
            <a:r>
              <a:rPr lang="fr-FR" sz="2400" dirty="0" err="1"/>
              <a:t>integrity</a:t>
            </a:r>
            <a:r>
              <a:rPr lang="fr-FR" sz="2400" dirty="0"/>
              <a:t> of </a:t>
            </a:r>
            <a:r>
              <a:rPr lang="fr-FR" sz="2400" dirty="0" err="1"/>
              <a:t>processes</a:t>
            </a:r>
            <a:endParaRPr lang="en-GB" sz="2400" dirty="0"/>
          </a:p>
        </p:txBody>
      </p:sp>
    </p:spTree>
    <p:extLst>
      <p:ext uri="{BB962C8B-B14F-4D97-AF65-F5344CB8AC3E}">
        <p14:creationId xmlns:p14="http://schemas.microsoft.com/office/powerpoint/2010/main" val="124520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544" y="1628800"/>
            <a:ext cx="8218800" cy="4525200"/>
          </a:xfrm>
        </p:spPr>
        <p:txBody>
          <a:bodyPr>
            <a:normAutofit/>
          </a:bodyPr>
          <a:lstStyle/>
          <a:p>
            <a:r>
              <a:rPr lang="fr-FR" dirty="0" smtClean="0"/>
              <a:t>The OECD and ANAC </a:t>
            </a:r>
            <a:r>
              <a:rPr lang="fr-FR" dirty="0" err="1" smtClean="0"/>
              <a:t>developed</a:t>
            </a:r>
            <a:r>
              <a:rPr lang="fr-FR" dirty="0" smtClean="0"/>
              <a:t> </a:t>
            </a:r>
            <a:r>
              <a:rPr lang="fr-FR" i="1" dirty="0" smtClean="0"/>
              <a:t>High-</a:t>
            </a:r>
            <a:r>
              <a:rPr lang="fr-FR" i="1" dirty="0" err="1" smtClean="0"/>
              <a:t>level</a:t>
            </a:r>
            <a:r>
              <a:rPr lang="fr-FR" i="1" dirty="0" smtClean="0"/>
              <a:t> </a:t>
            </a:r>
            <a:r>
              <a:rPr lang="fr-FR" i="1" dirty="0" err="1" smtClean="0"/>
              <a:t>Principles</a:t>
            </a:r>
            <a:r>
              <a:rPr lang="fr-FR" i="1" dirty="0" smtClean="0"/>
              <a:t> for </a:t>
            </a:r>
            <a:r>
              <a:rPr lang="fr-FR" i="1" dirty="0" err="1" smtClean="0"/>
              <a:t>Integrity</a:t>
            </a:r>
            <a:r>
              <a:rPr lang="fr-FR" i="1" dirty="0" smtClean="0"/>
              <a:t>, </a:t>
            </a:r>
            <a:r>
              <a:rPr lang="fr-FR" i="1" dirty="0" err="1" smtClean="0"/>
              <a:t>Transparency</a:t>
            </a:r>
            <a:r>
              <a:rPr lang="fr-FR" i="1" dirty="0" smtClean="0"/>
              <a:t> and Effective Control of Major </a:t>
            </a:r>
            <a:r>
              <a:rPr lang="fr-FR" i="1" dirty="0" err="1" smtClean="0"/>
              <a:t>Events</a:t>
            </a:r>
            <a:r>
              <a:rPr lang="fr-FR" i="1" dirty="0" smtClean="0"/>
              <a:t> and </a:t>
            </a:r>
            <a:r>
              <a:rPr lang="fr-FR" i="1" dirty="0" err="1" smtClean="0"/>
              <a:t>Related</a:t>
            </a:r>
            <a:r>
              <a:rPr lang="fr-FR" i="1" dirty="0" smtClean="0"/>
              <a:t> Large Infrastructure</a:t>
            </a:r>
          </a:p>
          <a:p>
            <a:r>
              <a:rPr lang="fr-FR" dirty="0" err="1" smtClean="0"/>
              <a:t>These</a:t>
            </a:r>
            <a:r>
              <a:rPr lang="fr-FR" dirty="0" smtClean="0"/>
              <a:t> </a:t>
            </a:r>
            <a:r>
              <a:rPr lang="fr-FR" dirty="0" err="1" smtClean="0"/>
              <a:t>Principles</a:t>
            </a:r>
            <a:r>
              <a:rPr lang="fr-FR" dirty="0" smtClean="0"/>
              <a:t> </a:t>
            </a:r>
            <a:r>
              <a:rPr lang="fr-FR" dirty="0" err="1" smtClean="0"/>
              <a:t>promote</a:t>
            </a:r>
            <a:r>
              <a:rPr lang="fr-FR" dirty="0" smtClean="0"/>
              <a:t> the </a:t>
            </a:r>
            <a:r>
              <a:rPr lang="fr-FR" dirty="0" err="1" smtClean="0"/>
              <a:t>implementation</a:t>
            </a:r>
            <a:r>
              <a:rPr lang="fr-FR" dirty="0" smtClean="0"/>
              <a:t> of a « collaborative supervision and control » model</a:t>
            </a:r>
            <a:endParaRPr lang="en-GB" dirty="0"/>
          </a:p>
        </p:txBody>
      </p:sp>
      <p:sp>
        <p:nvSpPr>
          <p:cNvPr id="3" name="Title 2"/>
          <p:cNvSpPr>
            <a:spLocks noGrp="1"/>
          </p:cNvSpPr>
          <p:nvPr>
            <p:ph type="title"/>
          </p:nvPr>
        </p:nvSpPr>
        <p:spPr/>
        <p:txBody>
          <a:bodyPr>
            <a:normAutofit/>
          </a:bodyPr>
          <a:lstStyle/>
          <a:p>
            <a:r>
              <a:rPr lang="fr-FR" dirty="0" err="1" smtClean="0"/>
              <a:t>Oversight</a:t>
            </a:r>
            <a:r>
              <a:rPr lang="fr-FR" dirty="0" smtClean="0"/>
              <a:t>: </a:t>
            </a:r>
            <a:r>
              <a:rPr lang="fr-FR" dirty="0" err="1" smtClean="0"/>
              <a:t>from</a:t>
            </a:r>
            <a:r>
              <a:rPr lang="fr-FR" dirty="0" smtClean="0"/>
              <a:t> compliance to </a:t>
            </a:r>
            <a:r>
              <a:rPr lang="fr-FR" dirty="0" err="1" smtClean="0"/>
              <a:t>advice</a:t>
            </a:r>
            <a:endParaRPr lang="en-GB" dirty="0"/>
          </a:p>
        </p:txBody>
      </p:sp>
    </p:spTree>
    <p:extLst>
      <p:ext uri="{BB962C8B-B14F-4D97-AF65-F5344CB8AC3E}">
        <p14:creationId xmlns:p14="http://schemas.microsoft.com/office/powerpoint/2010/main" val="3207012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fr-FR" dirty="0" smtClean="0"/>
              <a:t>Open data initiatives and open </a:t>
            </a:r>
            <a:r>
              <a:rPr lang="fr-FR" dirty="0" err="1" smtClean="0"/>
              <a:t>contracting</a:t>
            </a:r>
            <a:r>
              <a:rPr lang="fr-FR" dirty="0" smtClean="0"/>
              <a:t> </a:t>
            </a:r>
            <a:r>
              <a:rPr lang="fr-FR" dirty="0" err="1" smtClean="0"/>
              <a:t>promote</a:t>
            </a:r>
            <a:r>
              <a:rPr lang="fr-FR" dirty="0" smtClean="0"/>
              <a:t> </a:t>
            </a:r>
            <a:r>
              <a:rPr lang="fr-FR" dirty="0" err="1" smtClean="0"/>
              <a:t>transparency</a:t>
            </a:r>
            <a:r>
              <a:rPr lang="fr-FR" dirty="0" smtClean="0"/>
              <a:t> in infrastructure </a:t>
            </a:r>
            <a:r>
              <a:rPr lang="fr-FR" dirty="0" err="1" smtClean="0"/>
              <a:t>projects</a:t>
            </a:r>
            <a:r>
              <a:rPr lang="fr-FR" dirty="0" smtClean="0"/>
              <a:t> and </a:t>
            </a:r>
            <a:r>
              <a:rPr lang="fr-FR" dirty="0" err="1" smtClean="0"/>
              <a:t>reinforce</a:t>
            </a:r>
            <a:r>
              <a:rPr lang="fr-FR" dirty="0" smtClean="0"/>
              <a:t> trust of </a:t>
            </a:r>
            <a:r>
              <a:rPr lang="fr-FR" dirty="0" err="1" smtClean="0"/>
              <a:t>citizens</a:t>
            </a:r>
            <a:endParaRPr lang="fr-FR" dirty="0" smtClean="0"/>
          </a:p>
          <a:p>
            <a:pPr marL="457200" lvl="1" indent="0">
              <a:buNone/>
            </a:pPr>
            <a:endParaRPr lang="en-GB" dirty="0"/>
          </a:p>
        </p:txBody>
      </p:sp>
      <p:sp>
        <p:nvSpPr>
          <p:cNvPr id="4" name="Slide Number Placeholder 3"/>
          <p:cNvSpPr>
            <a:spLocks noGrp="1"/>
          </p:cNvSpPr>
          <p:nvPr>
            <p:ph type="sldNum" sz="quarter" idx="4"/>
          </p:nvPr>
        </p:nvSpPr>
        <p:spPr>
          <a:xfrm>
            <a:off x="10164000" y="6411600"/>
            <a:ext cx="342000" cy="244800"/>
          </a:xfrm>
          <a:prstGeom prst="rect">
            <a:avLst/>
          </a:prstGeom>
        </p:spPr>
        <p:txBody>
          <a:bodyPr/>
          <a:lstStyle/>
          <a:p>
            <a:fld id="{437895AC-53B2-4E9B-8501-13650DCC0EE9}" type="slidenum">
              <a:rPr lang="en-GB" smtClean="0"/>
              <a:t>23</a:t>
            </a:fld>
            <a:endParaRPr lang="en-GB"/>
          </a:p>
        </p:txBody>
      </p:sp>
      <p:sp>
        <p:nvSpPr>
          <p:cNvPr id="2" name="Title 1"/>
          <p:cNvSpPr>
            <a:spLocks noGrp="1"/>
          </p:cNvSpPr>
          <p:nvPr>
            <p:ph type="title"/>
          </p:nvPr>
        </p:nvSpPr>
        <p:spPr/>
        <p:txBody>
          <a:bodyPr>
            <a:normAutofit fontScale="90000"/>
          </a:bodyPr>
          <a:lstStyle/>
          <a:p>
            <a:r>
              <a:rPr lang="en-GB" dirty="0" smtClean="0"/>
              <a:t>Shedding light on performance of infrastructure projects </a:t>
            </a:r>
            <a:endParaRPr lang="en-GB"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187" r="2198" b="11941"/>
          <a:stretch/>
        </p:blipFill>
        <p:spPr bwMode="auto">
          <a:xfrm>
            <a:off x="1726172" y="3068961"/>
            <a:ext cx="8402277" cy="361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238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ChangeArrowheads="1"/>
          </p:cNvSpPr>
          <p:nvPr/>
        </p:nvSpPr>
        <p:spPr bwMode="auto">
          <a:xfrm>
            <a:off x="1631504" y="6155458"/>
            <a:ext cx="6769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dirty="0">
                <a:solidFill>
                  <a:prstClr val="white"/>
                </a:solidFill>
                <a:hlinkClick r:id="rId3"/>
              </a:rPr>
              <a:t>http://www.oecd.org/gov/ethics/integrityinpublicprocurement.htm</a:t>
            </a:r>
            <a:r>
              <a:rPr lang="en-GB" dirty="0">
                <a:solidFill>
                  <a:prstClr val="white"/>
                </a:solidFill>
              </a:rPr>
              <a:t>  </a:t>
            </a:r>
          </a:p>
        </p:txBody>
      </p:sp>
      <p:sp>
        <p:nvSpPr>
          <p:cNvPr id="19463" name="Rectangle 2"/>
          <p:cNvSpPr txBox="1">
            <a:spLocks noChangeArrowheads="1"/>
          </p:cNvSpPr>
          <p:nvPr/>
        </p:nvSpPr>
        <p:spPr bwMode="auto">
          <a:xfrm>
            <a:off x="3647382" y="857983"/>
            <a:ext cx="7632700"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rIns="9000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ts val="4500"/>
              </a:lnSpc>
              <a:spcAft>
                <a:spcPct val="30000"/>
              </a:spcAft>
            </a:pPr>
            <a:r>
              <a:rPr lang="en-GB" altLang="en-US" b="1" dirty="0">
                <a:solidFill>
                  <a:prstClr val="white"/>
                </a:solidFill>
                <a:latin typeface="Times New Roman" pitchFamily="18" charset="0"/>
                <a:cs typeface="Times New Roman" pitchFamily="18" charset="0"/>
              </a:rPr>
              <a:t>For more information on OECD work on public procurement</a:t>
            </a:r>
          </a:p>
        </p:txBody>
      </p:sp>
      <p:pic>
        <p:nvPicPr>
          <p:cNvPr id="19464" name="Picture 6" descr="C:\Users\Magina_P\Pictures\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8784" y="4005064"/>
            <a:ext cx="1639545"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p:nvPr/>
        </p:nvPicPr>
        <p:blipFill rotWithShape="1">
          <a:blip r:embed="rId6"/>
          <a:srcRect l="32580" t="9456" r="33511" b="4728"/>
          <a:stretch/>
        </p:blipFill>
        <p:spPr bwMode="auto">
          <a:xfrm>
            <a:off x="3863752" y="1772816"/>
            <a:ext cx="1619622" cy="2175118"/>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7"/>
          <a:srcRect l="40026" t="17021" r="28857" b="8747"/>
          <a:stretch/>
        </p:blipFill>
        <p:spPr bwMode="auto">
          <a:xfrm>
            <a:off x="2495946" y="4149081"/>
            <a:ext cx="1439814" cy="1954817"/>
          </a:xfrm>
          <a:prstGeom prst="rect">
            <a:avLst/>
          </a:prstGeom>
          <a:ln>
            <a:noFill/>
          </a:ln>
          <a:extLst>
            <a:ext uri="{53640926-AAD7-44D8-BBD7-CCE9431645EC}">
              <a14:shadowObscured xmlns:a14="http://schemas.microsoft.com/office/drawing/2010/main"/>
            </a:ext>
          </a:extLst>
        </p:spPr>
      </p:pic>
      <p:pic>
        <p:nvPicPr>
          <p:cNvPr id="12" name="Picture 2" descr="boo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930" y="1796910"/>
            <a:ext cx="1476802" cy="21361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FS-CH-1.main.oecd.org\Users3\moreau_j\Desktop\Captu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7738" y="4130110"/>
            <a:ext cx="1478302" cy="196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2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Interconnected layers in governance structure</a:t>
            </a:r>
          </a:p>
          <a:p>
            <a:pPr marL="0" indent="0">
              <a:buNone/>
            </a:pPr>
            <a:endParaRPr lang="en-US" dirty="0" smtClean="0"/>
          </a:p>
          <a:p>
            <a:r>
              <a:rPr lang="en-US" dirty="0" smtClean="0"/>
              <a:t>Strategic choices on infrastructure projects ownership and delivery modes</a:t>
            </a:r>
          </a:p>
          <a:p>
            <a:pPr marL="0" indent="0">
              <a:buNone/>
            </a:pPr>
            <a:endParaRPr lang="en-US" dirty="0" smtClean="0"/>
          </a:p>
          <a:p>
            <a:r>
              <a:rPr lang="en-US" dirty="0" smtClean="0"/>
              <a:t>Project developments require responsive policy making </a:t>
            </a:r>
            <a:endParaRPr lang="en-US" dirty="0"/>
          </a:p>
          <a:p>
            <a:endParaRPr lang="en-GB" dirty="0"/>
          </a:p>
        </p:txBody>
      </p:sp>
      <p:sp>
        <p:nvSpPr>
          <p:cNvPr id="3" name="Title 2"/>
          <p:cNvSpPr>
            <a:spLocks noGrp="1"/>
          </p:cNvSpPr>
          <p:nvPr>
            <p:ph type="title"/>
          </p:nvPr>
        </p:nvSpPr>
        <p:spPr>
          <a:xfrm>
            <a:off x="2639616" y="260648"/>
            <a:ext cx="7668464" cy="1022400"/>
          </a:xfrm>
        </p:spPr>
        <p:txBody>
          <a:bodyPr/>
          <a:lstStyle/>
          <a:p>
            <a:r>
              <a:rPr lang="fr-FR" dirty="0" err="1" smtClean="0"/>
              <a:t>Yet</a:t>
            </a:r>
            <a:r>
              <a:rPr lang="fr-FR" dirty="0" smtClean="0"/>
              <a:t>, </a:t>
            </a:r>
            <a:r>
              <a:rPr lang="fr-FR" dirty="0" err="1" smtClean="0"/>
              <a:t>projects</a:t>
            </a:r>
            <a:r>
              <a:rPr lang="fr-FR" dirty="0" smtClean="0"/>
              <a:t> </a:t>
            </a:r>
            <a:r>
              <a:rPr lang="fr-FR" dirty="0"/>
              <a:t>are </a:t>
            </a:r>
            <a:r>
              <a:rPr lang="fr-FR" dirty="0" err="1"/>
              <a:t>increasingly</a:t>
            </a:r>
            <a:r>
              <a:rPr lang="fr-FR" dirty="0"/>
              <a:t> </a:t>
            </a:r>
            <a:r>
              <a:rPr lang="fr-FR" dirty="0" err="1"/>
              <a:t>complex</a:t>
            </a:r>
            <a:endParaRPr lang="en-GB" dirty="0"/>
          </a:p>
        </p:txBody>
      </p:sp>
    </p:spTree>
    <p:extLst>
      <p:ext uri="{BB962C8B-B14F-4D97-AF65-F5344CB8AC3E}">
        <p14:creationId xmlns:p14="http://schemas.microsoft.com/office/powerpoint/2010/main" val="159328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The </a:t>
            </a:r>
            <a:r>
              <a:rPr lang="en-US" dirty="0"/>
              <a:t>“four Cs</a:t>
            </a:r>
            <a:r>
              <a:rPr lang="en-US" dirty="0" smtClean="0"/>
              <a:t>” in infrastructure projects:</a:t>
            </a:r>
          </a:p>
          <a:p>
            <a:pPr marL="0" indent="0">
              <a:buNone/>
            </a:pPr>
            <a:endParaRPr lang="en-US" dirty="0" smtClean="0"/>
          </a:p>
          <a:p>
            <a:pPr marL="0" indent="0" algn="ctr">
              <a:buNone/>
            </a:pPr>
            <a:r>
              <a:rPr lang="en-US" dirty="0"/>
              <a:t>I</a:t>
            </a:r>
            <a:r>
              <a:rPr lang="en-US" dirty="0" smtClean="0"/>
              <a:t>nadequate </a:t>
            </a:r>
            <a:r>
              <a:rPr lang="en-US" b="1" dirty="0"/>
              <a:t>C</a:t>
            </a:r>
            <a:r>
              <a:rPr lang="en-US" b="1" dirty="0" smtClean="0"/>
              <a:t>ost recovery</a:t>
            </a:r>
          </a:p>
          <a:p>
            <a:pPr marL="0" indent="0" algn="ctr">
              <a:buNone/>
            </a:pPr>
            <a:r>
              <a:rPr lang="en-US" b="1" dirty="0" smtClean="0"/>
              <a:t>Corruption</a:t>
            </a:r>
          </a:p>
          <a:p>
            <a:pPr marL="0" indent="0" algn="ctr">
              <a:buNone/>
            </a:pPr>
            <a:r>
              <a:rPr lang="en-US" dirty="0"/>
              <a:t>I</a:t>
            </a:r>
            <a:r>
              <a:rPr lang="en-US" dirty="0" smtClean="0"/>
              <a:t>nsufficient </a:t>
            </a:r>
            <a:r>
              <a:rPr lang="en-US" b="1" dirty="0" smtClean="0"/>
              <a:t>Competition</a:t>
            </a:r>
          </a:p>
          <a:p>
            <a:pPr marL="0" indent="0" algn="ctr">
              <a:buNone/>
            </a:pPr>
            <a:r>
              <a:rPr lang="en-US" dirty="0" smtClean="0"/>
              <a:t>Low </a:t>
            </a:r>
            <a:r>
              <a:rPr lang="en-US" b="1" dirty="0"/>
              <a:t>C</a:t>
            </a:r>
            <a:r>
              <a:rPr lang="en-US" b="1" dirty="0" smtClean="0"/>
              <a:t>redibility</a:t>
            </a:r>
            <a:r>
              <a:rPr lang="en-US" dirty="0" smtClean="0"/>
              <a:t> </a:t>
            </a:r>
            <a:r>
              <a:rPr lang="en-US" dirty="0"/>
              <a:t>of institutions. </a:t>
            </a:r>
          </a:p>
          <a:p>
            <a:endParaRPr lang="en-GB" dirty="0"/>
          </a:p>
        </p:txBody>
      </p:sp>
      <p:sp>
        <p:nvSpPr>
          <p:cNvPr id="3" name="Title 2"/>
          <p:cNvSpPr>
            <a:spLocks noGrp="1"/>
          </p:cNvSpPr>
          <p:nvPr>
            <p:ph type="title"/>
          </p:nvPr>
        </p:nvSpPr>
        <p:spPr>
          <a:xfrm>
            <a:off x="2639616" y="260648"/>
            <a:ext cx="7668464" cy="1022400"/>
          </a:xfrm>
        </p:spPr>
        <p:txBody>
          <a:bodyPr/>
          <a:lstStyle/>
          <a:p>
            <a:r>
              <a:rPr lang="fr-FR" dirty="0" smtClean="0"/>
              <a:t>If not </a:t>
            </a:r>
            <a:r>
              <a:rPr lang="fr-FR" dirty="0" err="1" smtClean="0"/>
              <a:t>strategically</a:t>
            </a:r>
            <a:r>
              <a:rPr lang="fr-FR" dirty="0" smtClean="0"/>
              <a:t> </a:t>
            </a:r>
            <a:r>
              <a:rPr lang="fr-FR" dirty="0" err="1" smtClean="0"/>
              <a:t>managed</a:t>
            </a:r>
            <a:r>
              <a:rPr lang="fr-FR" dirty="0" smtClean="0"/>
              <a:t>, </a:t>
            </a:r>
            <a:r>
              <a:rPr lang="fr-FR" dirty="0" err="1" smtClean="0"/>
              <a:t>projects</a:t>
            </a:r>
            <a:r>
              <a:rPr lang="fr-FR" dirty="0" smtClean="0"/>
              <a:t> </a:t>
            </a:r>
            <a:r>
              <a:rPr lang="fr-FR" dirty="0" err="1" smtClean="0"/>
              <a:t>may</a:t>
            </a:r>
            <a:r>
              <a:rPr lang="fr-FR" dirty="0" smtClean="0"/>
              <a:t> </a:t>
            </a:r>
            <a:r>
              <a:rPr lang="fr-FR" dirty="0" err="1" smtClean="0"/>
              <a:t>falter</a:t>
            </a:r>
            <a:r>
              <a:rPr lang="fr-FR" dirty="0" smtClean="0"/>
              <a:t> </a:t>
            </a:r>
            <a:endParaRPr lang="en-GB" dirty="0"/>
          </a:p>
        </p:txBody>
      </p:sp>
    </p:spTree>
    <p:extLst>
      <p:ext uri="{BB962C8B-B14F-4D97-AF65-F5344CB8AC3E}">
        <p14:creationId xmlns:p14="http://schemas.microsoft.com/office/powerpoint/2010/main" val="377930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fr-FR" dirty="0" err="1" smtClean="0"/>
              <a:t>Among</a:t>
            </a:r>
            <a:r>
              <a:rPr lang="fr-FR" dirty="0" smtClean="0"/>
              <a:t> </a:t>
            </a:r>
            <a:r>
              <a:rPr lang="fr-FR" dirty="0" err="1" smtClean="0"/>
              <a:t>other</a:t>
            </a:r>
            <a:r>
              <a:rPr lang="fr-FR" dirty="0" smtClean="0"/>
              <a:t> </a:t>
            </a:r>
            <a:r>
              <a:rPr lang="fr-FR" dirty="0" err="1" smtClean="0"/>
              <a:t>tools</a:t>
            </a:r>
            <a:r>
              <a:rPr lang="fr-FR" dirty="0"/>
              <a:t> </a:t>
            </a:r>
            <a:r>
              <a:rPr lang="fr-FR" dirty="0" err="1" smtClean="0"/>
              <a:t>developed</a:t>
            </a:r>
            <a:r>
              <a:rPr lang="fr-FR" dirty="0" smtClean="0"/>
              <a:t> by the OECD, </a:t>
            </a:r>
            <a:r>
              <a:rPr lang="fr-FR" dirty="0" err="1" smtClean="0"/>
              <a:t>two</a:t>
            </a:r>
            <a:r>
              <a:rPr lang="fr-FR" dirty="0" smtClean="0"/>
              <a:t> major instruments </a:t>
            </a:r>
            <a:r>
              <a:rPr lang="fr-FR" dirty="0" err="1" smtClean="0"/>
              <a:t>can</a:t>
            </a:r>
            <a:r>
              <a:rPr lang="fr-FR" dirty="0" smtClean="0"/>
              <a:t> </a:t>
            </a:r>
            <a:r>
              <a:rPr lang="fr-FR" dirty="0" err="1" smtClean="0"/>
              <a:t>contribute</a:t>
            </a:r>
            <a:r>
              <a:rPr lang="fr-FR" dirty="0" smtClean="0"/>
              <a:t> to </a:t>
            </a:r>
            <a:r>
              <a:rPr lang="fr-FR" dirty="0" err="1" smtClean="0"/>
              <a:t>address</a:t>
            </a:r>
            <a:r>
              <a:rPr lang="fr-FR" dirty="0" smtClean="0"/>
              <a:t> the </a:t>
            </a:r>
            <a:r>
              <a:rPr lang="en-US" dirty="0"/>
              <a:t>“four Cs</a:t>
            </a:r>
            <a:r>
              <a:rPr lang="en-US" dirty="0" smtClean="0"/>
              <a:t>”:</a:t>
            </a:r>
          </a:p>
          <a:p>
            <a:endParaRPr lang="en-US" dirty="0" smtClean="0"/>
          </a:p>
          <a:p>
            <a:pPr algn="ctr">
              <a:buFont typeface="Wingdings" panose="05000000000000000000" pitchFamily="2" charset="2"/>
              <a:buChar char="Ø"/>
            </a:pPr>
            <a:r>
              <a:rPr lang="en-US" dirty="0" smtClean="0"/>
              <a:t>The Recommendation of the Council on Public Procurement</a:t>
            </a:r>
          </a:p>
          <a:p>
            <a:pPr algn="ctr">
              <a:buFont typeface="Wingdings" panose="05000000000000000000" pitchFamily="2" charset="2"/>
              <a:buChar char="Ø"/>
            </a:pPr>
            <a:endParaRPr lang="en-US" dirty="0" smtClean="0"/>
          </a:p>
          <a:p>
            <a:pPr algn="ctr">
              <a:buFont typeface="Wingdings" panose="05000000000000000000" pitchFamily="2" charset="2"/>
              <a:buChar char="Ø"/>
            </a:pPr>
            <a:r>
              <a:rPr lang="en-US" dirty="0" smtClean="0"/>
              <a:t>The Integrity </a:t>
            </a:r>
            <a:r>
              <a:rPr lang="en-US" dirty="0"/>
              <a:t>F</a:t>
            </a:r>
            <a:r>
              <a:rPr lang="en-US" dirty="0" smtClean="0"/>
              <a:t>ramework for Public </a:t>
            </a:r>
            <a:r>
              <a:rPr lang="en-US" dirty="0"/>
              <a:t>I</a:t>
            </a:r>
            <a:r>
              <a:rPr lang="en-US" dirty="0" smtClean="0"/>
              <a:t>nvestment</a:t>
            </a:r>
            <a:endParaRPr lang="en-GB" dirty="0"/>
          </a:p>
        </p:txBody>
      </p:sp>
      <p:sp>
        <p:nvSpPr>
          <p:cNvPr id="3" name="Title 2"/>
          <p:cNvSpPr>
            <a:spLocks noGrp="1"/>
          </p:cNvSpPr>
          <p:nvPr>
            <p:ph type="title"/>
          </p:nvPr>
        </p:nvSpPr>
        <p:spPr>
          <a:xfrm>
            <a:off x="2604000" y="237600"/>
            <a:ext cx="7823368" cy="1022400"/>
          </a:xfrm>
        </p:spPr>
        <p:txBody>
          <a:bodyPr/>
          <a:lstStyle/>
          <a:p>
            <a:r>
              <a:rPr lang="fr-FR" dirty="0" err="1"/>
              <a:t>T</a:t>
            </a:r>
            <a:r>
              <a:rPr lang="fr-FR" dirty="0" err="1" smtClean="0"/>
              <a:t>owards</a:t>
            </a:r>
            <a:r>
              <a:rPr lang="fr-FR" dirty="0" smtClean="0"/>
              <a:t> effective </a:t>
            </a:r>
            <a:r>
              <a:rPr lang="fr-FR" dirty="0" err="1" smtClean="0"/>
              <a:t>delivery</a:t>
            </a:r>
            <a:r>
              <a:rPr lang="fr-FR" dirty="0" smtClean="0"/>
              <a:t> of infrastructure </a:t>
            </a:r>
            <a:r>
              <a:rPr lang="fr-FR" dirty="0" err="1" smtClean="0"/>
              <a:t>projects</a:t>
            </a:r>
            <a:endParaRPr lang="en-GB" dirty="0"/>
          </a:p>
        </p:txBody>
      </p:sp>
    </p:spTree>
    <p:extLst>
      <p:ext uri="{BB962C8B-B14F-4D97-AF65-F5344CB8AC3E}">
        <p14:creationId xmlns:p14="http://schemas.microsoft.com/office/powerpoint/2010/main" val="2485565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10164000" y="6411600"/>
            <a:ext cx="342000" cy="244800"/>
          </a:xfrm>
          <a:prstGeom prst="rect">
            <a:avLst/>
          </a:prstGeom>
        </p:spPr>
        <p:txBody>
          <a:bodyPr/>
          <a:lstStyle/>
          <a:p>
            <a:fld id="{437895AC-53B2-4E9B-8501-13650DCC0EE9}" type="slidenum">
              <a:rPr lang="en-GB" smtClean="0"/>
              <a:t>6</a:t>
            </a:fld>
            <a:endParaRPr lang="en-GB"/>
          </a:p>
        </p:txBody>
      </p:sp>
      <p:sp>
        <p:nvSpPr>
          <p:cNvPr id="2" name="Title 1"/>
          <p:cNvSpPr>
            <a:spLocks noGrp="1"/>
          </p:cNvSpPr>
          <p:nvPr>
            <p:ph type="title"/>
          </p:nvPr>
        </p:nvSpPr>
        <p:spPr/>
        <p:txBody>
          <a:bodyPr/>
          <a:lstStyle/>
          <a:p>
            <a:r>
              <a:rPr lang="en-GB" dirty="0" smtClean="0"/>
              <a:t>Implementing strategic procurement</a:t>
            </a:r>
            <a:endParaRPr lang="en-GB" dirty="0"/>
          </a:p>
        </p:txBody>
      </p:sp>
      <p:sp>
        <p:nvSpPr>
          <p:cNvPr id="8" name="TextBox 4"/>
          <p:cNvSpPr txBox="1">
            <a:spLocks noChangeArrowheads="1"/>
          </p:cNvSpPr>
          <p:nvPr/>
        </p:nvSpPr>
        <p:spPr bwMode="auto">
          <a:xfrm>
            <a:off x="2554587" y="1474788"/>
            <a:ext cx="69637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63"/>
              </a:spcBef>
              <a:buClr>
                <a:schemeClr val="tx1"/>
              </a:buClr>
              <a:buFont typeface="Arial" pitchFamily="34" charset="0"/>
              <a:buChar char="•"/>
              <a:defRPr sz="3200">
                <a:solidFill>
                  <a:schemeClr val="tx1"/>
                </a:solidFill>
                <a:latin typeface="Georgia" pitchFamily="18" charset="0"/>
              </a:defRPr>
            </a:lvl1pPr>
            <a:lvl2pPr marL="742950" indent="-285750" eaLnBrk="0" hangingPunct="0">
              <a:spcBef>
                <a:spcPts val="675"/>
              </a:spcBef>
              <a:buClr>
                <a:schemeClr val="tx1"/>
              </a:buClr>
              <a:buFont typeface="Arial" pitchFamily="34" charset="0"/>
              <a:buChar char="–"/>
              <a:defRPr sz="2800">
                <a:solidFill>
                  <a:schemeClr val="tx1"/>
                </a:solidFill>
                <a:latin typeface="Georgia" pitchFamily="18" charset="0"/>
              </a:defRPr>
            </a:lvl2pPr>
            <a:lvl3pPr marL="1143000" indent="-228600" eaLnBrk="0" hangingPunct="0">
              <a:spcBef>
                <a:spcPts val="575"/>
              </a:spcBef>
              <a:buClr>
                <a:schemeClr val="tx1"/>
              </a:buClr>
              <a:buFont typeface="Arial" pitchFamily="34" charset="0"/>
              <a:buChar char="•"/>
              <a:defRPr sz="2400">
                <a:solidFill>
                  <a:schemeClr val="tx1"/>
                </a:solidFill>
                <a:latin typeface="Georgia" pitchFamily="18" charset="0"/>
              </a:defRPr>
            </a:lvl3pPr>
            <a:lvl4pPr marL="1600200" indent="-228600" eaLnBrk="0" hangingPunct="0">
              <a:spcBef>
                <a:spcPts val="475"/>
              </a:spcBef>
              <a:buClr>
                <a:schemeClr val="tx1"/>
              </a:buClr>
              <a:buFont typeface="Arial" pitchFamily="34" charset="0"/>
              <a:buChar char="–"/>
              <a:defRPr sz="2000">
                <a:solidFill>
                  <a:schemeClr val="tx1"/>
                </a:solidFill>
                <a:latin typeface="Georgia" pitchFamily="18" charset="0"/>
              </a:defRPr>
            </a:lvl4pPr>
            <a:lvl5pPr marL="2057400" indent="-228600" eaLnBrk="0" hangingPunct="0">
              <a:spcBef>
                <a:spcPts val="475"/>
              </a:spcBef>
              <a:buClr>
                <a:schemeClr val="tx1"/>
              </a:buClr>
              <a:buFont typeface="Arial" pitchFamily="34" charset="0"/>
              <a:buChar char="»"/>
              <a:defRPr sz="2000">
                <a:solidFill>
                  <a:schemeClr val="tx1"/>
                </a:solidFill>
                <a:latin typeface="Georgia" pitchFamily="18" charset="0"/>
              </a:defRPr>
            </a:lvl5pPr>
            <a:lvl6pPr marL="25146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6pPr>
            <a:lvl7pPr marL="29718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7pPr>
            <a:lvl8pPr marL="34290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8pPr>
            <a:lvl9pPr marL="38862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9pPr>
          </a:lstStyle>
          <a:p>
            <a:pPr algn="ctr" eaLnBrk="1" hangingPunct="1">
              <a:spcBef>
                <a:spcPct val="0"/>
              </a:spcBef>
              <a:buClrTx/>
              <a:buFontTx/>
              <a:buNone/>
            </a:pPr>
            <a:r>
              <a:rPr lang="en-US" altLang="en-US" sz="1600" i="1" dirty="0">
                <a:solidFill>
                  <a:srgbClr val="0070C0"/>
                </a:solidFill>
              </a:rPr>
              <a:t>Government procurement as share of GDP and of total govt. expenditures</a:t>
            </a:r>
            <a:endParaRPr lang="en-GB" altLang="en-US" sz="1600" i="1" dirty="0">
              <a:solidFill>
                <a:srgbClr val="0070C0"/>
              </a:solidFill>
            </a:endParaRPr>
          </a:p>
        </p:txBody>
      </p:sp>
      <p:sp>
        <p:nvSpPr>
          <p:cNvPr id="9" name="TextBox 5"/>
          <p:cNvSpPr txBox="1">
            <a:spLocks noChangeArrowheads="1"/>
          </p:cNvSpPr>
          <p:nvPr/>
        </p:nvSpPr>
        <p:spPr bwMode="auto">
          <a:xfrm>
            <a:off x="6558038" y="5255294"/>
            <a:ext cx="33543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63"/>
              </a:spcBef>
              <a:buClr>
                <a:schemeClr val="tx1"/>
              </a:buClr>
              <a:buFont typeface="Arial" pitchFamily="34" charset="0"/>
              <a:buChar char="•"/>
              <a:defRPr sz="3200">
                <a:solidFill>
                  <a:schemeClr val="tx1"/>
                </a:solidFill>
                <a:latin typeface="Georgia" pitchFamily="18" charset="0"/>
              </a:defRPr>
            </a:lvl1pPr>
            <a:lvl2pPr marL="742950" indent="-285750" eaLnBrk="0" hangingPunct="0">
              <a:spcBef>
                <a:spcPts val="675"/>
              </a:spcBef>
              <a:buClr>
                <a:schemeClr val="tx1"/>
              </a:buClr>
              <a:buFont typeface="Arial" pitchFamily="34" charset="0"/>
              <a:buChar char="–"/>
              <a:defRPr sz="2800">
                <a:solidFill>
                  <a:schemeClr val="tx1"/>
                </a:solidFill>
                <a:latin typeface="Georgia" pitchFamily="18" charset="0"/>
              </a:defRPr>
            </a:lvl2pPr>
            <a:lvl3pPr marL="1143000" indent="-228600" eaLnBrk="0" hangingPunct="0">
              <a:spcBef>
                <a:spcPts val="575"/>
              </a:spcBef>
              <a:buClr>
                <a:schemeClr val="tx1"/>
              </a:buClr>
              <a:buFont typeface="Arial" pitchFamily="34" charset="0"/>
              <a:buChar char="•"/>
              <a:defRPr sz="2400">
                <a:solidFill>
                  <a:schemeClr val="tx1"/>
                </a:solidFill>
                <a:latin typeface="Georgia" pitchFamily="18" charset="0"/>
              </a:defRPr>
            </a:lvl3pPr>
            <a:lvl4pPr marL="1600200" indent="-228600" eaLnBrk="0" hangingPunct="0">
              <a:spcBef>
                <a:spcPts val="475"/>
              </a:spcBef>
              <a:buClr>
                <a:schemeClr val="tx1"/>
              </a:buClr>
              <a:buFont typeface="Arial" pitchFamily="34" charset="0"/>
              <a:buChar char="–"/>
              <a:defRPr sz="2000">
                <a:solidFill>
                  <a:schemeClr val="tx1"/>
                </a:solidFill>
                <a:latin typeface="Georgia" pitchFamily="18" charset="0"/>
              </a:defRPr>
            </a:lvl4pPr>
            <a:lvl5pPr marL="2057400" indent="-228600" eaLnBrk="0" hangingPunct="0">
              <a:spcBef>
                <a:spcPts val="475"/>
              </a:spcBef>
              <a:buClr>
                <a:schemeClr val="tx1"/>
              </a:buClr>
              <a:buFont typeface="Arial" pitchFamily="34" charset="0"/>
              <a:buChar char="»"/>
              <a:defRPr sz="2000">
                <a:solidFill>
                  <a:schemeClr val="tx1"/>
                </a:solidFill>
                <a:latin typeface="Georgia" pitchFamily="18" charset="0"/>
              </a:defRPr>
            </a:lvl5pPr>
            <a:lvl6pPr marL="25146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6pPr>
            <a:lvl7pPr marL="29718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7pPr>
            <a:lvl8pPr marL="34290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8pPr>
            <a:lvl9pPr marL="38862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9pPr>
          </a:lstStyle>
          <a:p>
            <a:pPr eaLnBrk="1" hangingPunct="1">
              <a:spcBef>
                <a:spcPct val="0"/>
              </a:spcBef>
              <a:buClrTx/>
              <a:buFontTx/>
              <a:buNone/>
            </a:pPr>
            <a:r>
              <a:rPr lang="en-GB" altLang="en-US" sz="1050" dirty="0">
                <a:solidFill>
                  <a:srgbClr val="0070C0"/>
                </a:solidFill>
              </a:rPr>
              <a:t>Source: OECD National Accounts Statistics. (2013) </a:t>
            </a: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64" r="1864"/>
          <a:stretch/>
        </p:blipFill>
        <p:spPr bwMode="auto">
          <a:xfrm>
            <a:off x="3032309" y="1772817"/>
            <a:ext cx="6127385" cy="356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991544" y="5877272"/>
            <a:ext cx="8208912" cy="923330"/>
          </a:xfrm>
          <a:prstGeom prst="rect">
            <a:avLst/>
          </a:prstGeom>
          <a:noFill/>
        </p:spPr>
        <p:txBody>
          <a:bodyPr wrap="square" rtlCol="0">
            <a:spAutoFit/>
          </a:bodyPr>
          <a:lstStyle/>
          <a:p>
            <a:pPr algn="ctr"/>
            <a:r>
              <a:rPr lang="fr-FR" dirty="0" err="1"/>
              <a:t>Being</a:t>
            </a:r>
            <a:r>
              <a:rPr lang="fr-FR" dirty="0"/>
              <a:t> the </a:t>
            </a:r>
            <a:r>
              <a:rPr lang="fr-FR" dirty="0" err="1"/>
              <a:t>connecting</a:t>
            </a:r>
            <a:r>
              <a:rPr lang="fr-FR" dirty="0"/>
              <a:t> dot </a:t>
            </a:r>
            <a:r>
              <a:rPr lang="fr-FR" dirty="0" err="1"/>
              <a:t>between</a:t>
            </a:r>
            <a:r>
              <a:rPr lang="fr-FR" dirty="0"/>
              <a:t> the public and the </a:t>
            </a:r>
            <a:r>
              <a:rPr lang="fr-FR" dirty="0" err="1"/>
              <a:t>private</a:t>
            </a:r>
            <a:r>
              <a:rPr lang="fr-FR" dirty="0"/>
              <a:t> </a:t>
            </a:r>
            <a:r>
              <a:rPr lang="fr-FR" dirty="0" err="1"/>
              <a:t>sector</a:t>
            </a:r>
            <a:r>
              <a:rPr lang="fr-FR" dirty="0"/>
              <a:t>, a </a:t>
            </a:r>
            <a:r>
              <a:rPr lang="fr-FR" dirty="0" err="1"/>
              <a:t>strategic</a:t>
            </a:r>
            <a:r>
              <a:rPr lang="fr-FR" dirty="0"/>
              <a:t> </a:t>
            </a:r>
            <a:r>
              <a:rPr lang="fr-FR" dirty="0" err="1"/>
              <a:t>procurement</a:t>
            </a:r>
            <a:r>
              <a:rPr lang="fr-FR" dirty="0"/>
              <a:t> system </a:t>
            </a:r>
            <a:r>
              <a:rPr lang="fr-FR" dirty="0" err="1"/>
              <a:t>is</a:t>
            </a:r>
            <a:r>
              <a:rPr lang="fr-FR" dirty="0"/>
              <a:t> crucial to the effective </a:t>
            </a:r>
            <a:r>
              <a:rPr lang="fr-FR" dirty="0" err="1"/>
              <a:t>delivery</a:t>
            </a:r>
            <a:r>
              <a:rPr lang="fr-FR" dirty="0"/>
              <a:t> of infrastructure </a:t>
            </a:r>
            <a:r>
              <a:rPr lang="fr-FR" dirty="0" err="1"/>
              <a:t>projects</a:t>
            </a:r>
            <a:r>
              <a:rPr lang="fr-FR" dirty="0"/>
              <a:t>.</a:t>
            </a:r>
            <a:endParaRPr lang="en-GB" dirty="0"/>
          </a:p>
        </p:txBody>
      </p:sp>
    </p:spTree>
    <p:extLst>
      <p:ext uri="{BB962C8B-B14F-4D97-AF65-F5344CB8AC3E}">
        <p14:creationId xmlns:p14="http://schemas.microsoft.com/office/powerpoint/2010/main" val="3162768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p:cNvSpPr/>
          <p:nvPr/>
        </p:nvSpPr>
        <p:spPr>
          <a:xfrm>
            <a:off x="3951428" y="2784330"/>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Participation</a:t>
            </a:r>
          </a:p>
        </p:txBody>
      </p:sp>
      <p:sp>
        <p:nvSpPr>
          <p:cNvPr id="7" name="Hexagon 6"/>
          <p:cNvSpPr/>
          <p:nvPr/>
        </p:nvSpPr>
        <p:spPr>
          <a:xfrm>
            <a:off x="2129922" y="3367262"/>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Efficiency</a:t>
            </a:r>
          </a:p>
        </p:txBody>
      </p:sp>
      <p:sp>
        <p:nvSpPr>
          <p:cNvPr id="8" name="Hexagon 7"/>
          <p:cNvSpPr/>
          <p:nvPr/>
        </p:nvSpPr>
        <p:spPr>
          <a:xfrm>
            <a:off x="7628239" y="3979559"/>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Capacity</a:t>
            </a:r>
          </a:p>
        </p:txBody>
      </p:sp>
      <p:sp>
        <p:nvSpPr>
          <p:cNvPr id="9" name="Hexagon 8"/>
          <p:cNvSpPr/>
          <p:nvPr/>
        </p:nvSpPr>
        <p:spPr>
          <a:xfrm>
            <a:off x="2114314" y="4563169"/>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Integrity</a:t>
            </a:r>
          </a:p>
        </p:txBody>
      </p:sp>
      <p:sp>
        <p:nvSpPr>
          <p:cNvPr id="10" name="Hexagon 9"/>
          <p:cNvSpPr/>
          <p:nvPr/>
        </p:nvSpPr>
        <p:spPr>
          <a:xfrm>
            <a:off x="5777662" y="2180066"/>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Access</a:t>
            </a:r>
          </a:p>
        </p:txBody>
      </p:sp>
      <p:sp>
        <p:nvSpPr>
          <p:cNvPr id="11" name="Hexagon 10"/>
          <p:cNvSpPr/>
          <p:nvPr/>
        </p:nvSpPr>
        <p:spPr>
          <a:xfrm>
            <a:off x="5799241" y="4563169"/>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Balance</a:t>
            </a:r>
          </a:p>
        </p:txBody>
      </p:sp>
      <p:sp>
        <p:nvSpPr>
          <p:cNvPr id="12" name="Hexagon 11"/>
          <p:cNvSpPr/>
          <p:nvPr/>
        </p:nvSpPr>
        <p:spPr>
          <a:xfrm>
            <a:off x="7608168" y="2754191"/>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E-Procurement</a:t>
            </a:r>
          </a:p>
        </p:txBody>
      </p:sp>
      <p:sp>
        <p:nvSpPr>
          <p:cNvPr id="13" name="Hexagon 12"/>
          <p:cNvSpPr/>
          <p:nvPr/>
        </p:nvSpPr>
        <p:spPr>
          <a:xfrm>
            <a:off x="5799241" y="3367152"/>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Evaluation</a:t>
            </a:r>
          </a:p>
        </p:txBody>
      </p:sp>
      <p:sp>
        <p:nvSpPr>
          <p:cNvPr id="14" name="Hexagon 13"/>
          <p:cNvSpPr/>
          <p:nvPr/>
        </p:nvSpPr>
        <p:spPr>
          <a:xfrm>
            <a:off x="3955591" y="5146101"/>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Risk Management</a:t>
            </a:r>
          </a:p>
        </p:txBody>
      </p:sp>
      <p:sp>
        <p:nvSpPr>
          <p:cNvPr id="15" name="Hexagon 14"/>
          <p:cNvSpPr/>
          <p:nvPr/>
        </p:nvSpPr>
        <p:spPr>
          <a:xfrm>
            <a:off x="3951428" y="1618466"/>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Transparency</a:t>
            </a:r>
          </a:p>
        </p:txBody>
      </p:sp>
      <p:sp>
        <p:nvSpPr>
          <p:cNvPr id="16" name="Hexagon 15"/>
          <p:cNvSpPr/>
          <p:nvPr/>
        </p:nvSpPr>
        <p:spPr>
          <a:xfrm>
            <a:off x="3951428" y="3979559"/>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Integration</a:t>
            </a:r>
          </a:p>
        </p:txBody>
      </p:sp>
      <p:sp>
        <p:nvSpPr>
          <p:cNvPr id="17" name="Hexagon 16"/>
          <p:cNvSpPr/>
          <p:nvPr/>
        </p:nvSpPr>
        <p:spPr>
          <a:xfrm>
            <a:off x="2129922" y="2180066"/>
            <a:ext cx="2079518" cy="1165864"/>
          </a:xfrm>
          <a:prstGeom prst="hexagon">
            <a:avLst/>
          </a:prstGeom>
          <a:scene3d>
            <a:camera prst="orthographicFront"/>
            <a:lightRig rig="threePt" dir="t"/>
          </a:scene3d>
          <a:sp3d extrusionH="95250" contourW="38100" prstMaterial="plastic">
            <a:bevelT w="165100" prst="coolSlant"/>
            <a:bevelB w="152400" h="50800" prst="softRound"/>
            <a:extrusionClr>
              <a:schemeClr val="accent3">
                <a:lumMod val="50000"/>
              </a:schemeClr>
            </a:extrusionClr>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t>Accountability</a:t>
            </a:r>
          </a:p>
        </p:txBody>
      </p:sp>
      <p:sp>
        <p:nvSpPr>
          <p:cNvPr id="15399" name="Title 2"/>
          <p:cNvSpPr>
            <a:spLocks noGrp="1"/>
          </p:cNvSpPr>
          <p:nvPr>
            <p:ph type="title"/>
          </p:nvPr>
        </p:nvSpPr>
        <p:spPr>
          <a:xfrm>
            <a:off x="2603501" y="238125"/>
            <a:ext cx="7669213" cy="1022350"/>
          </a:xfrm>
        </p:spPr>
        <p:txBody>
          <a:bodyPr/>
          <a:lstStyle/>
          <a:p>
            <a:r>
              <a:rPr lang="en-GB" altLang="en-US" dirty="0" smtClean="0"/>
              <a:t>The </a:t>
            </a:r>
            <a:r>
              <a:rPr lang="en-GB" altLang="en-US" dirty="0" smtClean="0">
                <a:hlinkClick r:id="rId3"/>
              </a:rPr>
              <a:t>2015 Recommendation on Public Procurement</a:t>
            </a:r>
            <a:r>
              <a:rPr lang="en-GB" altLang="en-US" dirty="0" smtClean="0"/>
              <a:t>: 12 integrated principles</a:t>
            </a:r>
          </a:p>
        </p:txBody>
      </p:sp>
      <p:sp>
        <p:nvSpPr>
          <p:cNvPr id="153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63"/>
              </a:spcBef>
              <a:buClr>
                <a:schemeClr val="tx1"/>
              </a:buClr>
              <a:buFont typeface="Arial" pitchFamily="34" charset="0"/>
              <a:buChar char="•"/>
              <a:defRPr sz="3200">
                <a:solidFill>
                  <a:schemeClr val="tx1"/>
                </a:solidFill>
                <a:latin typeface="Georgia" pitchFamily="18" charset="0"/>
              </a:defRPr>
            </a:lvl1pPr>
            <a:lvl2pPr marL="742950" indent="-285750" eaLnBrk="0" hangingPunct="0">
              <a:spcBef>
                <a:spcPts val="675"/>
              </a:spcBef>
              <a:buClr>
                <a:schemeClr val="tx1"/>
              </a:buClr>
              <a:buFont typeface="Arial" pitchFamily="34" charset="0"/>
              <a:buChar char="–"/>
              <a:defRPr sz="2800">
                <a:solidFill>
                  <a:schemeClr val="tx1"/>
                </a:solidFill>
                <a:latin typeface="Georgia" pitchFamily="18" charset="0"/>
              </a:defRPr>
            </a:lvl2pPr>
            <a:lvl3pPr marL="1143000" indent="-228600" eaLnBrk="0" hangingPunct="0">
              <a:spcBef>
                <a:spcPts val="575"/>
              </a:spcBef>
              <a:buClr>
                <a:schemeClr val="tx1"/>
              </a:buClr>
              <a:buFont typeface="Arial" pitchFamily="34" charset="0"/>
              <a:buChar char="•"/>
              <a:defRPr sz="2400">
                <a:solidFill>
                  <a:schemeClr val="tx1"/>
                </a:solidFill>
                <a:latin typeface="Georgia" pitchFamily="18" charset="0"/>
              </a:defRPr>
            </a:lvl3pPr>
            <a:lvl4pPr marL="1600200" indent="-228600" eaLnBrk="0" hangingPunct="0">
              <a:spcBef>
                <a:spcPts val="475"/>
              </a:spcBef>
              <a:buClr>
                <a:schemeClr val="tx1"/>
              </a:buClr>
              <a:buFont typeface="Arial" pitchFamily="34" charset="0"/>
              <a:buChar char="–"/>
              <a:defRPr sz="2000">
                <a:solidFill>
                  <a:schemeClr val="tx1"/>
                </a:solidFill>
                <a:latin typeface="Georgia" pitchFamily="18" charset="0"/>
              </a:defRPr>
            </a:lvl4pPr>
            <a:lvl5pPr marL="2057400" indent="-228600" eaLnBrk="0" hangingPunct="0">
              <a:spcBef>
                <a:spcPts val="475"/>
              </a:spcBef>
              <a:buClr>
                <a:schemeClr val="tx1"/>
              </a:buClr>
              <a:buFont typeface="Arial" pitchFamily="34" charset="0"/>
              <a:buChar char="»"/>
              <a:defRPr sz="2000">
                <a:solidFill>
                  <a:schemeClr val="tx1"/>
                </a:solidFill>
                <a:latin typeface="Georgia" pitchFamily="18" charset="0"/>
              </a:defRPr>
            </a:lvl5pPr>
            <a:lvl6pPr marL="25146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6pPr>
            <a:lvl7pPr marL="29718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7pPr>
            <a:lvl8pPr marL="34290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8pPr>
            <a:lvl9pPr marL="3886200" indent="-228600" eaLnBrk="0" fontAlgn="base" hangingPunct="0">
              <a:spcBef>
                <a:spcPts val="475"/>
              </a:spcBef>
              <a:spcAft>
                <a:spcPct val="0"/>
              </a:spcAft>
              <a:buClr>
                <a:schemeClr val="tx1"/>
              </a:buClr>
              <a:buFont typeface="Arial" pitchFamily="34" charset="0"/>
              <a:buChar char="»"/>
              <a:defRPr sz="2000">
                <a:solidFill>
                  <a:schemeClr val="tx1"/>
                </a:solidFill>
                <a:latin typeface="Georgia" pitchFamily="18" charset="0"/>
              </a:defRPr>
            </a:lvl9pPr>
          </a:lstStyle>
          <a:p>
            <a:pPr eaLnBrk="1" hangingPunct="1">
              <a:spcBef>
                <a:spcPct val="0"/>
              </a:spcBef>
              <a:buClrTx/>
              <a:buFontTx/>
              <a:buNone/>
            </a:pPr>
            <a:fld id="{75ECC61F-93AA-4637-8D90-4995D6E3547E}" type="slidenum">
              <a:rPr lang="en-GB" altLang="en-US" sz="1000">
                <a:solidFill>
                  <a:schemeClr val="bg1"/>
                </a:solidFill>
                <a:latin typeface="Arial" pitchFamily="34" charset="0"/>
              </a:rPr>
              <a:pPr eaLnBrk="1" hangingPunct="1">
                <a:spcBef>
                  <a:spcPct val="0"/>
                </a:spcBef>
                <a:buClrTx/>
                <a:buFontTx/>
                <a:buNone/>
              </a:pPr>
              <a:t>7</a:t>
            </a:fld>
            <a:endParaRPr lang="en-GB" altLang="en-US" sz="1000">
              <a:solidFill>
                <a:schemeClr val="bg1"/>
              </a:solidFill>
              <a:latin typeface="Arial" pitchFamily="34" charset="0"/>
            </a:endParaRPr>
          </a:p>
        </p:txBody>
      </p:sp>
    </p:spTree>
    <p:extLst>
      <p:ext uri="{BB962C8B-B14F-4D97-AF65-F5344CB8AC3E}">
        <p14:creationId xmlns:p14="http://schemas.microsoft.com/office/powerpoint/2010/main" val="2725220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par>
                          <p:cTn id="11" fill="hold" nodeType="afterGroup">
                            <p:stCondLst>
                              <p:cond delay="1000"/>
                            </p:stCondLst>
                            <p:childTnLst>
                              <p:par>
                                <p:cTn id="12" presetID="3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par>
                          <p:cTn id="18" fill="hold" nodeType="afterGroup">
                            <p:stCondLst>
                              <p:cond delay="2000"/>
                            </p:stCondLst>
                            <p:childTnLst>
                              <p:par>
                                <p:cTn id="19" presetID="3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par>
                          <p:cTn id="25" fill="hold" nodeType="afterGroup">
                            <p:stCondLst>
                              <p:cond delay="3000"/>
                            </p:stCondLst>
                            <p:childTnLst>
                              <p:par>
                                <p:cTn id="26" presetID="31"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90"/>
                                          </p:val>
                                        </p:tav>
                                        <p:tav tm="100000">
                                          <p:val>
                                            <p:fltVal val="0"/>
                                          </p:val>
                                        </p:tav>
                                      </p:tavLst>
                                    </p:anim>
                                    <p:animEffect transition="in" filter="fade">
                                      <p:cBhvr>
                                        <p:cTn id="31" dur="1000"/>
                                        <p:tgtEl>
                                          <p:spTgt spid="11"/>
                                        </p:tgtEl>
                                      </p:cBhvr>
                                    </p:animEffect>
                                  </p:childTnLst>
                                </p:cTn>
                              </p:par>
                            </p:childTnLst>
                          </p:cTn>
                        </p:par>
                        <p:par>
                          <p:cTn id="32" fill="hold" nodeType="afterGroup">
                            <p:stCondLst>
                              <p:cond delay="4000"/>
                            </p:stCondLst>
                            <p:childTnLst>
                              <p:par>
                                <p:cTn id="33" presetID="3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par>
                          <p:cTn id="39" fill="hold" nodeType="afterGroup">
                            <p:stCondLst>
                              <p:cond delay="5000"/>
                            </p:stCondLst>
                            <p:childTnLst>
                              <p:par>
                                <p:cTn id="40" presetID="31"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childTnLst>
                          </p:cTn>
                        </p:par>
                        <p:par>
                          <p:cTn id="46" fill="hold" nodeType="afterGroup">
                            <p:stCondLst>
                              <p:cond delay="6000"/>
                            </p:stCondLst>
                            <p:childTnLst>
                              <p:par>
                                <p:cTn id="47" presetID="31"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par>
                          <p:cTn id="53" fill="hold" nodeType="afterGroup">
                            <p:stCondLst>
                              <p:cond delay="7000"/>
                            </p:stCondLst>
                            <p:childTnLst>
                              <p:par>
                                <p:cTn id="54" presetID="31" presetClass="entr" presetSubtype="0"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1000" fill="hold"/>
                                        <p:tgtEl>
                                          <p:spTgt spid="8"/>
                                        </p:tgtEl>
                                        <p:attrNameLst>
                                          <p:attrName>ppt_w</p:attrName>
                                        </p:attrNameLst>
                                      </p:cBhvr>
                                      <p:tavLst>
                                        <p:tav tm="0">
                                          <p:val>
                                            <p:fltVal val="0"/>
                                          </p:val>
                                        </p:tav>
                                        <p:tav tm="100000">
                                          <p:val>
                                            <p:strVal val="#ppt_w"/>
                                          </p:val>
                                        </p:tav>
                                      </p:tavLst>
                                    </p:anim>
                                    <p:anim calcmode="lin" valueType="num">
                                      <p:cBhvr>
                                        <p:cTn id="57" dur="1000" fill="hold"/>
                                        <p:tgtEl>
                                          <p:spTgt spid="8"/>
                                        </p:tgtEl>
                                        <p:attrNameLst>
                                          <p:attrName>ppt_h</p:attrName>
                                        </p:attrNameLst>
                                      </p:cBhvr>
                                      <p:tavLst>
                                        <p:tav tm="0">
                                          <p:val>
                                            <p:fltVal val="0"/>
                                          </p:val>
                                        </p:tav>
                                        <p:tav tm="100000">
                                          <p:val>
                                            <p:strVal val="#ppt_h"/>
                                          </p:val>
                                        </p:tav>
                                      </p:tavLst>
                                    </p:anim>
                                    <p:anim calcmode="lin" valueType="num">
                                      <p:cBhvr>
                                        <p:cTn id="58" dur="1000" fill="hold"/>
                                        <p:tgtEl>
                                          <p:spTgt spid="8"/>
                                        </p:tgtEl>
                                        <p:attrNameLst>
                                          <p:attrName>style.rotation</p:attrName>
                                        </p:attrNameLst>
                                      </p:cBhvr>
                                      <p:tavLst>
                                        <p:tav tm="0">
                                          <p:val>
                                            <p:fltVal val="90"/>
                                          </p:val>
                                        </p:tav>
                                        <p:tav tm="100000">
                                          <p:val>
                                            <p:fltVal val="0"/>
                                          </p:val>
                                        </p:tav>
                                      </p:tavLst>
                                    </p:anim>
                                    <p:animEffect transition="in" filter="fade">
                                      <p:cBhvr>
                                        <p:cTn id="59" dur="1000"/>
                                        <p:tgtEl>
                                          <p:spTgt spid="8"/>
                                        </p:tgtEl>
                                      </p:cBhvr>
                                    </p:animEffect>
                                  </p:childTnLst>
                                </p:cTn>
                              </p:par>
                            </p:childTnLst>
                          </p:cTn>
                        </p:par>
                        <p:par>
                          <p:cTn id="60" fill="hold" nodeType="afterGroup">
                            <p:stCondLst>
                              <p:cond delay="8000"/>
                            </p:stCondLst>
                            <p:childTnLst>
                              <p:par>
                                <p:cTn id="61" presetID="31" presetClass="entr" presetSubtype="0"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1000" fill="hold"/>
                                        <p:tgtEl>
                                          <p:spTgt spid="13"/>
                                        </p:tgtEl>
                                        <p:attrNameLst>
                                          <p:attrName>ppt_w</p:attrName>
                                        </p:attrNameLst>
                                      </p:cBhvr>
                                      <p:tavLst>
                                        <p:tav tm="0">
                                          <p:val>
                                            <p:fltVal val="0"/>
                                          </p:val>
                                        </p:tav>
                                        <p:tav tm="100000">
                                          <p:val>
                                            <p:strVal val="#ppt_w"/>
                                          </p:val>
                                        </p:tav>
                                      </p:tavLst>
                                    </p:anim>
                                    <p:anim calcmode="lin" valueType="num">
                                      <p:cBhvr>
                                        <p:cTn id="64" dur="1000" fill="hold"/>
                                        <p:tgtEl>
                                          <p:spTgt spid="13"/>
                                        </p:tgtEl>
                                        <p:attrNameLst>
                                          <p:attrName>ppt_h</p:attrName>
                                        </p:attrNameLst>
                                      </p:cBhvr>
                                      <p:tavLst>
                                        <p:tav tm="0">
                                          <p:val>
                                            <p:fltVal val="0"/>
                                          </p:val>
                                        </p:tav>
                                        <p:tav tm="100000">
                                          <p:val>
                                            <p:strVal val="#ppt_h"/>
                                          </p:val>
                                        </p:tav>
                                      </p:tavLst>
                                    </p:anim>
                                    <p:anim calcmode="lin" valueType="num">
                                      <p:cBhvr>
                                        <p:cTn id="65" dur="1000" fill="hold"/>
                                        <p:tgtEl>
                                          <p:spTgt spid="13"/>
                                        </p:tgtEl>
                                        <p:attrNameLst>
                                          <p:attrName>style.rotation</p:attrName>
                                        </p:attrNameLst>
                                      </p:cBhvr>
                                      <p:tavLst>
                                        <p:tav tm="0">
                                          <p:val>
                                            <p:fltVal val="90"/>
                                          </p:val>
                                        </p:tav>
                                        <p:tav tm="100000">
                                          <p:val>
                                            <p:fltVal val="0"/>
                                          </p:val>
                                        </p:tav>
                                      </p:tavLst>
                                    </p:anim>
                                    <p:animEffect transition="in" filter="fade">
                                      <p:cBhvr>
                                        <p:cTn id="66" dur="1000"/>
                                        <p:tgtEl>
                                          <p:spTgt spid="13"/>
                                        </p:tgtEl>
                                      </p:cBhvr>
                                    </p:animEffect>
                                  </p:childTnLst>
                                </p:cTn>
                              </p:par>
                            </p:childTnLst>
                          </p:cTn>
                        </p:par>
                        <p:par>
                          <p:cTn id="67" fill="hold" nodeType="afterGroup">
                            <p:stCondLst>
                              <p:cond delay="9000"/>
                            </p:stCondLst>
                            <p:childTnLst>
                              <p:par>
                                <p:cTn id="68" presetID="31" presetClass="entr" presetSubtype="0"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1000" fill="hold"/>
                                        <p:tgtEl>
                                          <p:spTgt spid="14"/>
                                        </p:tgtEl>
                                        <p:attrNameLst>
                                          <p:attrName>ppt_w</p:attrName>
                                        </p:attrNameLst>
                                      </p:cBhvr>
                                      <p:tavLst>
                                        <p:tav tm="0">
                                          <p:val>
                                            <p:fltVal val="0"/>
                                          </p:val>
                                        </p:tav>
                                        <p:tav tm="100000">
                                          <p:val>
                                            <p:strVal val="#ppt_w"/>
                                          </p:val>
                                        </p:tav>
                                      </p:tavLst>
                                    </p:anim>
                                    <p:anim calcmode="lin" valueType="num">
                                      <p:cBhvr>
                                        <p:cTn id="71" dur="1000" fill="hold"/>
                                        <p:tgtEl>
                                          <p:spTgt spid="14"/>
                                        </p:tgtEl>
                                        <p:attrNameLst>
                                          <p:attrName>ppt_h</p:attrName>
                                        </p:attrNameLst>
                                      </p:cBhvr>
                                      <p:tavLst>
                                        <p:tav tm="0">
                                          <p:val>
                                            <p:fltVal val="0"/>
                                          </p:val>
                                        </p:tav>
                                        <p:tav tm="100000">
                                          <p:val>
                                            <p:strVal val="#ppt_h"/>
                                          </p:val>
                                        </p:tav>
                                      </p:tavLst>
                                    </p:anim>
                                    <p:anim calcmode="lin" valueType="num">
                                      <p:cBhvr>
                                        <p:cTn id="72" dur="1000" fill="hold"/>
                                        <p:tgtEl>
                                          <p:spTgt spid="14"/>
                                        </p:tgtEl>
                                        <p:attrNameLst>
                                          <p:attrName>style.rotation</p:attrName>
                                        </p:attrNameLst>
                                      </p:cBhvr>
                                      <p:tavLst>
                                        <p:tav tm="0">
                                          <p:val>
                                            <p:fltVal val="90"/>
                                          </p:val>
                                        </p:tav>
                                        <p:tav tm="100000">
                                          <p:val>
                                            <p:fltVal val="0"/>
                                          </p:val>
                                        </p:tav>
                                      </p:tavLst>
                                    </p:anim>
                                    <p:animEffect transition="in" filter="fade">
                                      <p:cBhvr>
                                        <p:cTn id="73" dur="1000"/>
                                        <p:tgtEl>
                                          <p:spTgt spid="14"/>
                                        </p:tgtEl>
                                      </p:cBhvr>
                                    </p:animEffect>
                                  </p:childTnLst>
                                </p:cTn>
                              </p:par>
                            </p:childTnLst>
                          </p:cTn>
                        </p:par>
                        <p:par>
                          <p:cTn id="74" fill="hold" nodeType="afterGroup">
                            <p:stCondLst>
                              <p:cond delay="10000"/>
                            </p:stCondLst>
                            <p:childTnLst>
                              <p:par>
                                <p:cTn id="75" presetID="31" presetClass="entr" presetSubtype="0"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fltVal val="0"/>
                                          </p:val>
                                        </p:tav>
                                        <p:tav tm="100000">
                                          <p:val>
                                            <p:strVal val="#ppt_w"/>
                                          </p:val>
                                        </p:tav>
                                      </p:tavLst>
                                    </p:anim>
                                    <p:anim calcmode="lin" valueType="num">
                                      <p:cBhvr>
                                        <p:cTn id="78" dur="1000" fill="hold"/>
                                        <p:tgtEl>
                                          <p:spTgt spid="17"/>
                                        </p:tgtEl>
                                        <p:attrNameLst>
                                          <p:attrName>ppt_h</p:attrName>
                                        </p:attrNameLst>
                                      </p:cBhvr>
                                      <p:tavLst>
                                        <p:tav tm="0">
                                          <p:val>
                                            <p:fltVal val="0"/>
                                          </p:val>
                                        </p:tav>
                                        <p:tav tm="100000">
                                          <p:val>
                                            <p:strVal val="#ppt_h"/>
                                          </p:val>
                                        </p:tav>
                                      </p:tavLst>
                                    </p:anim>
                                    <p:anim calcmode="lin" valueType="num">
                                      <p:cBhvr>
                                        <p:cTn id="79" dur="1000" fill="hold"/>
                                        <p:tgtEl>
                                          <p:spTgt spid="17"/>
                                        </p:tgtEl>
                                        <p:attrNameLst>
                                          <p:attrName>style.rotation</p:attrName>
                                        </p:attrNameLst>
                                      </p:cBhvr>
                                      <p:tavLst>
                                        <p:tav tm="0">
                                          <p:val>
                                            <p:fltVal val="90"/>
                                          </p:val>
                                        </p:tav>
                                        <p:tav tm="100000">
                                          <p:val>
                                            <p:fltVal val="0"/>
                                          </p:val>
                                        </p:tav>
                                      </p:tavLst>
                                    </p:anim>
                                    <p:animEffect transition="in" filter="fade">
                                      <p:cBhvr>
                                        <p:cTn id="80" dur="1000"/>
                                        <p:tgtEl>
                                          <p:spTgt spid="17"/>
                                        </p:tgtEl>
                                      </p:cBhvr>
                                    </p:animEffect>
                                  </p:childTnLst>
                                </p:cTn>
                              </p:par>
                            </p:childTnLst>
                          </p:cTn>
                        </p:par>
                        <p:par>
                          <p:cTn id="81" fill="hold" nodeType="afterGroup">
                            <p:stCondLst>
                              <p:cond delay="11000"/>
                            </p:stCondLst>
                            <p:childTnLst>
                              <p:par>
                                <p:cTn id="82" presetID="31" presetClass="entr" presetSubtype="0"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1000" fill="hold"/>
                                        <p:tgtEl>
                                          <p:spTgt spid="16"/>
                                        </p:tgtEl>
                                        <p:attrNameLst>
                                          <p:attrName>ppt_w</p:attrName>
                                        </p:attrNameLst>
                                      </p:cBhvr>
                                      <p:tavLst>
                                        <p:tav tm="0">
                                          <p:val>
                                            <p:fltVal val="0"/>
                                          </p:val>
                                        </p:tav>
                                        <p:tav tm="100000">
                                          <p:val>
                                            <p:strVal val="#ppt_w"/>
                                          </p:val>
                                        </p:tav>
                                      </p:tavLst>
                                    </p:anim>
                                    <p:anim calcmode="lin" valueType="num">
                                      <p:cBhvr>
                                        <p:cTn id="85" dur="1000" fill="hold"/>
                                        <p:tgtEl>
                                          <p:spTgt spid="16"/>
                                        </p:tgtEl>
                                        <p:attrNameLst>
                                          <p:attrName>ppt_h</p:attrName>
                                        </p:attrNameLst>
                                      </p:cBhvr>
                                      <p:tavLst>
                                        <p:tav tm="0">
                                          <p:val>
                                            <p:fltVal val="0"/>
                                          </p:val>
                                        </p:tav>
                                        <p:tav tm="100000">
                                          <p:val>
                                            <p:strVal val="#ppt_h"/>
                                          </p:val>
                                        </p:tav>
                                      </p:tavLst>
                                    </p:anim>
                                    <p:anim calcmode="lin" valueType="num">
                                      <p:cBhvr>
                                        <p:cTn id="86" dur="1000" fill="hold"/>
                                        <p:tgtEl>
                                          <p:spTgt spid="16"/>
                                        </p:tgtEl>
                                        <p:attrNameLst>
                                          <p:attrName>style.rotation</p:attrName>
                                        </p:attrNameLst>
                                      </p:cBhvr>
                                      <p:tavLst>
                                        <p:tav tm="0">
                                          <p:val>
                                            <p:fltVal val="90"/>
                                          </p:val>
                                        </p:tav>
                                        <p:tav tm="100000">
                                          <p:val>
                                            <p:fltVal val="0"/>
                                          </p:val>
                                        </p:tav>
                                      </p:tavLst>
                                    </p:anim>
                                    <p:animEffect transition="in" filter="fade">
                                      <p:cBhvr>
                                        <p:cTn id="8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dirty="0" smtClean="0"/>
              <a:t>Infrastructure </a:t>
            </a:r>
            <a:r>
              <a:rPr lang="fr-FR" dirty="0" err="1" smtClean="0"/>
              <a:t>projects</a:t>
            </a:r>
            <a:r>
              <a:rPr lang="fr-FR" dirty="0" smtClean="0"/>
              <a:t> are </a:t>
            </a:r>
            <a:r>
              <a:rPr lang="fr-FR" dirty="0" err="1" smtClean="0"/>
              <a:t>prone</a:t>
            </a:r>
            <a:r>
              <a:rPr lang="fr-FR" dirty="0" smtClean="0"/>
              <a:t> to </a:t>
            </a:r>
            <a:r>
              <a:rPr lang="fr-FR" dirty="0" err="1" smtClean="0"/>
              <a:t>integrity</a:t>
            </a:r>
            <a:r>
              <a:rPr lang="fr-FR" dirty="0" smtClean="0"/>
              <a:t> </a:t>
            </a:r>
            <a:r>
              <a:rPr lang="fr-FR" dirty="0" err="1" smtClean="0"/>
              <a:t>risks</a:t>
            </a:r>
            <a:r>
              <a:rPr lang="fr-FR" dirty="0" smtClean="0"/>
              <a:t> </a:t>
            </a:r>
            <a:r>
              <a:rPr lang="fr-FR" dirty="0" err="1" smtClean="0"/>
              <a:t>because</a:t>
            </a:r>
            <a:r>
              <a:rPr lang="fr-FR" dirty="0" smtClean="0"/>
              <a:t> of </a:t>
            </a:r>
            <a:r>
              <a:rPr lang="fr-FR" dirty="0" err="1" smtClean="0"/>
              <a:t>their</a:t>
            </a:r>
            <a:r>
              <a:rPr lang="fr-FR" dirty="0" smtClean="0"/>
              <a:t> magnitude</a:t>
            </a:r>
          </a:p>
          <a:p>
            <a:r>
              <a:rPr lang="en-GB" dirty="0" smtClean="0"/>
              <a:t>TI, </a:t>
            </a:r>
            <a:r>
              <a:rPr lang="en-GB" dirty="0"/>
              <a:t>the OECD and the American Society of Civil Engineers estimate the costs of corruption </a:t>
            </a:r>
            <a:r>
              <a:rPr lang="en-GB" dirty="0" smtClean="0"/>
              <a:t>between </a:t>
            </a:r>
            <a:r>
              <a:rPr lang="en-GB" dirty="0"/>
              <a:t>10% and 30 % of </a:t>
            </a:r>
            <a:r>
              <a:rPr lang="en-GB" dirty="0" smtClean="0"/>
              <a:t>investment</a:t>
            </a:r>
          </a:p>
          <a:p>
            <a:r>
              <a:rPr lang="fr-FR" dirty="0" err="1" smtClean="0"/>
              <a:t>Given</a:t>
            </a:r>
            <a:r>
              <a:rPr lang="fr-FR" dirty="0" smtClean="0"/>
              <a:t> </a:t>
            </a:r>
            <a:r>
              <a:rPr lang="fr-FR" dirty="0" err="1" smtClean="0"/>
              <a:t>their</a:t>
            </a:r>
            <a:r>
              <a:rPr lang="fr-FR" dirty="0" smtClean="0"/>
              <a:t> </a:t>
            </a:r>
            <a:r>
              <a:rPr lang="fr-FR" dirty="0" err="1" smtClean="0"/>
              <a:t>complexity</a:t>
            </a:r>
            <a:r>
              <a:rPr lang="fr-FR" dirty="0" smtClean="0"/>
              <a:t>, infrastructure </a:t>
            </a:r>
            <a:r>
              <a:rPr lang="fr-FR" dirty="0" err="1" smtClean="0"/>
              <a:t>projects</a:t>
            </a:r>
            <a:r>
              <a:rPr lang="fr-FR" dirty="0" smtClean="0"/>
              <a:t> </a:t>
            </a:r>
            <a:r>
              <a:rPr lang="fr-FR" dirty="0" err="1" smtClean="0"/>
              <a:t>owners</a:t>
            </a:r>
            <a:r>
              <a:rPr lang="fr-FR" dirty="0" smtClean="0"/>
              <a:t> </a:t>
            </a:r>
            <a:r>
              <a:rPr lang="fr-FR" dirty="0" err="1" smtClean="0"/>
              <a:t>should</a:t>
            </a:r>
            <a:r>
              <a:rPr lang="fr-FR" dirty="0" smtClean="0"/>
              <a:t> go </a:t>
            </a:r>
            <a:r>
              <a:rPr lang="fr-FR" dirty="0" err="1" smtClean="0"/>
              <a:t>beyond</a:t>
            </a:r>
            <a:r>
              <a:rPr lang="fr-FR" dirty="0" smtClean="0"/>
              <a:t> </a:t>
            </a:r>
            <a:r>
              <a:rPr lang="fr-FR" dirty="0" err="1" smtClean="0"/>
              <a:t>abiding</a:t>
            </a:r>
            <a:r>
              <a:rPr lang="fr-FR" dirty="0"/>
              <a:t> </a:t>
            </a:r>
            <a:r>
              <a:rPr lang="fr-FR" dirty="0" smtClean="0"/>
              <a:t>by </a:t>
            </a:r>
            <a:r>
              <a:rPr lang="fr-FR" dirty="0" err="1" smtClean="0"/>
              <a:t>existing</a:t>
            </a:r>
            <a:r>
              <a:rPr lang="fr-FR" dirty="0" smtClean="0"/>
              <a:t> </a:t>
            </a:r>
            <a:r>
              <a:rPr lang="fr-FR" dirty="0" err="1" smtClean="0"/>
              <a:t>laws</a:t>
            </a:r>
            <a:r>
              <a:rPr lang="fr-FR" dirty="0" smtClean="0"/>
              <a:t> and </a:t>
            </a:r>
            <a:r>
              <a:rPr lang="fr-FR" dirty="0" err="1" smtClean="0"/>
              <a:t>regulations</a:t>
            </a:r>
            <a:endParaRPr lang="en-GB" dirty="0"/>
          </a:p>
        </p:txBody>
      </p:sp>
      <p:sp>
        <p:nvSpPr>
          <p:cNvPr id="3" name="Title 2"/>
          <p:cNvSpPr>
            <a:spLocks noGrp="1"/>
          </p:cNvSpPr>
          <p:nvPr>
            <p:ph type="title"/>
          </p:nvPr>
        </p:nvSpPr>
        <p:spPr/>
        <p:txBody>
          <a:bodyPr/>
          <a:lstStyle/>
          <a:p>
            <a:r>
              <a:rPr lang="fr-FR" dirty="0" err="1" smtClean="0"/>
              <a:t>Developing</a:t>
            </a:r>
            <a:r>
              <a:rPr lang="fr-FR" dirty="0" smtClean="0"/>
              <a:t> a </a:t>
            </a:r>
            <a:r>
              <a:rPr lang="fr-FR" dirty="0" err="1" smtClean="0"/>
              <a:t>whole</a:t>
            </a:r>
            <a:r>
              <a:rPr lang="fr-FR" dirty="0" smtClean="0"/>
              <a:t>-of-</a:t>
            </a:r>
            <a:r>
              <a:rPr lang="fr-FR" dirty="0" err="1" smtClean="0"/>
              <a:t>project</a:t>
            </a:r>
            <a:r>
              <a:rPr lang="fr-FR" dirty="0" smtClean="0"/>
              <a:t> </a:t>
            </a:r>
            <a:r>
              <a:rPr lang="fr-FR" dirty="0" err="1" smtClean="0"/>
              <a:t>integrity</a:t>
            </a:r>
            <a:r>
              <a:rPr lang="fr-FR" dirty="0" smtClean="0"/>
              <a:t> system</a:t>
            </a:r>
            <a:endParaRPr lang="en-GB" dirty="0"/>
          </a:p>
        </p:txBody>
      </p:sp>
    </p:spTree>
    <p:extLst>
      <p:ext uri="{BB962C8B-B14F-4D97-AF65-F5344CB8AC3E}">
        <p14:creationId xmlns:p14="http://schemas.microsoft.com/office/powerpoint/2010/main" val="1149670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1340768"/>
            <a:ext cx="8712968" cy="5040560"/>
          </a:xfrm>
        </p:spPr>
        <p:txBody>
          <a:bodyPr>
            <a:normAutofit lnSpcReduction="10000"/>
          </a:bodyPr>
          <a:lstStyle/>
          <a:p>
            <a:r>
              <a:rPr lang="en-GB" sz="2600" dirty="0"/>
              <a:t>The Framework proposes measures safeguarding integrity at each phase of the investment cycle:</a:t>
            </a:r>
          </a:p>
          <a:p>
            <a:pPr lvl="1"/>
            <a:r>
              <a:rPr lang="en-GB" sz="2200" b="1" dirty="0"/>
              <a:t>Selection phase</a:t>
            </a:r>
            <a:r>
              <a:rPr lang="en-GB" sz="2200" dirty="0"/>
              <a:t>: making investment decisions in the public interest</a:t>
            </a:r>
          </a:p>
          <a:p>
            <a:pPr lvl="1"/>
            <a:r>
              <a:rPr lang="en-GB" sz="2200" b="1" dirty="0"/>
              <a:t>Appraisal phase</a:t>
            </a:r>
            <a:r>
              <a:rPr lang="en-GB" sz="2200" dirty="0"/>
              <a:t>: ensuring credible and objective estimations of all costs and benefits related to the project</a:t>
            </a:r>
          </a:p>
          <a:p>
            <a:pPr lvl="1"/>
            <a:r>
              <a:rPr lang="en-GB" sz="2200" b="1" dirty="0"/>
              <a:t>Planning phase</a:t>
            </a:r>
            <a:r>
              <a:rPr lang="en-GB" sz="2200" dirty="0"/>
              <a:t>: ensuring tender documents and processes do not unduly favour some stakeholders</a:t>
            </a:r>
          </a:p>
          <a:p>
            <a:pPr lvl="1"/>
            <a:r>
              <a:rPr lang="en-GB" sz="2200" b="1" dirty="0"/>
              <a:t>Tendering phase</a:t>
            </a:r>
            <a:r>
              <a:rPr lang="en-GB" sz="2200" dirty="0"/>
              <a:t>: ensuring processes that promote qualification, accountability and value for money</a:t>
            </a:r>
          </a:p>
          <a:p>
            <a:pPr lvl="1"/>
            <a:r>
              <a:rPr lang="en-GB" sz="2200" b="1" dirty="0"/>
              <a:t>Implementation phase</a:t>
            </a:r>
            <a:r>
              <a:rPr lang="en-GB" sz="2200" dirty="0"/>
              <a:t>: minimizing delays for completion, excess costs, and ensuring quality</a:t>
            </a:r>
          </a:p>
          <a:p>
            <a:pPr lvl="1"/>
            <a:r>
              <a:rPr lang="en-GB" sz="2200" b="1" dirty="0"/>
              <a:t>Evaluation phase</a:t>
            </a:r>
            <a:r>
              <a:rPr lang="en-GB" sz="2200" dirty="0"/>
              <a:t>: auditing the government project upon completion by an independent institution</a:t>
            </a:r>
          </a:p>
          <a:p>
            <a:pPr lvl="1"/>
            <a:endParaRPr lang="en-GB" sz="2200" dirty="0"/>
          </a:p>
        </p:txBody>
      </p:sp>
      <p:sp>
        <p:nvSpPr>
          <p:cNvPr id="3" name="Title 2"/>
          <p:cNvSpPr>
            <a:spLocks noGrp="1"/>
          </p:cNvSpPr>
          <p:nvPr>
            <p:ph type="title"/>
          </p:nvPr>
        </p:nvSpPr>
        <p:spPr/>
        <p:txBody>
          <a:bodyPr/>
          <a:lstStyle/>
          <a:p>
            <a:r>
              <a:rPr lang="en-GB" dirty="0">
                <a:solidFill>
                  <a:srgbClr val="727272"/>
                </a:solidFill>
              </a:rPr>
              <a:t>OECD Integrity Framework for Public </a:t>
            </a:r>
            <a:r>
              <a:rPr lang="en-GB" dirty="0" smtClean="0">
                <a:solidFill>
                  <a:srgbClr val="727272"/>
                </a:solidFill>
              </a:rPr>
              <a:t>Investment: addressing the entire cycle</a:t>
            </a:r>
            <a:endParaRPr lang="en-GB" dirty="0"/>
          </a:p>
        </p:txBody>
      </p:sp>
      <p:sp>
        <p:nvSpPr>
          <p:cNvPr id="4" name="Slide Number Placeholder 3"/>
          <p:cNvSpPr>
            <a:spLocks noGrp="1"/>
          </p:cNvSpPr>
          <p:nvPr>
            <p:ph type="sldNum" sz="quarter" idx="12"/>
          </p:nvPr>
        </p:nvSpPr>
        <p:spPr/>
        <p:txBody>
          <a:bodyPr/>
          <a:lstStyle/>
          <a:p>
            <a:pPr>
              <a:defRPr/>
            </a:pPr>
            <a:fld id="{9DA53451-6874-4312-BD69-78C24B991B77}" type="slidenum">
              <a:rPr lang="en-GB" smtClean="0"/>
              <a:pPr>
                <a:defRPr/>
              </a:pPr>
              <a:t>9</a:t>
            </a:fld>
            <a:endParaRPr lang="en-GB"/>
          </a:p>
        </p:txBody>
      </p:sp>
    </p:spTree>
    <p:extLst>
      <p:ext uri="{BB962C8B-B14F-4D97-AF65-F5344CB8AC3E}">
        <p14:creationId xmlns:p14="http://schemas.microsoft.com/office/powerpoint/2010/main" val="564083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ECD_English_white">
  <a:themeElements>
    <a:clrScheme name="OECD white">
      <a:dk1>
        <a:srgbClr val="727272"/>
      </a:dk1>
      <a:lt1>
        <a:sysClr val="window" lastClr="FFFFFF"/>
      </a:lt1>
      <a:dk2>
        <a:srgbClr val="006299"/>
      </a:dk2>
      <a:lt2>
        <a:srgbClr val="E6E6E6"/>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ECD">
      <a:majorFont>
        <a:latin typeface="Arial"/>
        <a:ea typeface=""/>
        <a:cs typeface=""/>
      </a:majorFont>
      <a:minorFont>
        <a:latin typeface="Georgia"/>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OECD_English_white</Template>
  <TotalTime>1615</TotalTime>
  <Words>1328</Words>
  <Application>Microsoft Office PowerPoint</Application>
  <PresentationFormat>Panorámica</PresentationFormat>
  <Paragraphs>146</Paragraphs>
  <Slides>24</Slides>
  <Notes>16</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4" baseType="lpstr">
      <vt:lpstr>ＭＳ Ｐゴシック</vt:lpstr>
      <vt:lpstr>Arial</vt:lpstr>
      <vt:lpstr>Bell MT</vt:lpstr>
      <vt:lpstr>Calibri</vt:lpstr>
      <vt:lpstr>Georgia</vt:lpstr>
      <vt:lpstr>Helvetica 65 Medium</vt:lpstr>
      <vt:lpstr>Times New Roman</vt:lpstr>
      <vt:lpstr>Wingdings</vt:lpstr>
      <vt:lpstr>OECD_English_white</vt:lpstr>
      <vt:lpstr>Document</vt:lpstr>
      <vt:lpstr>Effective delivery of infrastructure projects</vt:lpstr>
      <vt:lpstr>Infrastructure matters</vt:lpstr>
      <vt:lpstr>Yet, projects are increasingly complex</vt:lpstr>
      <vt:lpstr>If not strategically managed, projects may falter </vt:lpstr>
      <vt:lpstr>Towards effective delivery of infrastructure projects</vt:lpstr>
      <vt:lpstr>Implementing strategic procurement</vt:lpstr>
      <vt:lpstr>The 2015 Recommendation on Public Procurement: 12 integrated principles</vt:lpstr>
      <vt:lpstr>Developing a whole-of-project integrity system</vt:lpstr>
      <vt:lpstr>OECD Integrity Framework for Public Investment: addressing the entire cycle</vt:lpstr>
      <vt:lpstr>Countries’ experience in the governance of infrastructures</vt:lpstr>
      <vt:lpstr>Main findings</vt:lpstr>
      <vt:lpstr>Key Factors for effective delivery of infrastructures</vt:lpstr>
      <vt:lpstr>Creating the right environment</vt:lpstr>
      <vt:lpstr>Capacity tests The example of Crossrail</vt:lpstr>
      <vt:lpstr>Engaging Stakeholders - Consultations</vt:lpstr>
      <vt:lpstr>Consultation across the project cycle</vt:lpstr>
      <vt:lpstr>Identifying project ownership and the most effective delivery mode</vt:lpstr>
      <vt:lpstr>Achieving value for money</vt:lpstr>
      <vt:lpstr>Methods used for VfM analysis</vt:lpstr>
      <vt:lpstr>Ensuring sufficient competition</vt:lpstr>
      <vt:lpstr>Reinforce trust in public institutions</vt:lpstr>
      <vt:lpstr>Oversight: from compliance to advice</vt:lpstr>
      <vt:lpstr>Shedding light on performance of infrastructure projects </vt:lpstr>
      <vt:lpstr>Presentación de PowerPoint</vt:lpstr>
    </vt:vector>
  </TitlesOfParts>
  <Company>OECD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delivery of infrastructure projects</dc:title>
  <dc:creator>CAHEN Matthieu</dc:creator>
  <cp:lastModifiedBy>Edgar Gallardo</cp:lastModifiedBy>
  <cp:revision>17</cp:revision>
  <dcterms:created xsi:type="dcterms:W3CDTF">2016-11-09T01:09:25Z</dcterms:created>
  <dcterms:modified xsi:type="dcterms:W3CDTF">2016-11-17T15:27:59Z</dcterms:modified>
</cp:coreProperties>
</file>