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95" r:id="rId2"/>
    <p:sldId id="277" r:id="rId3"/>
    <p:sldId id="279" r:id="rId4"/>
    <p:sldId id="261" r:id="rId5"/>
    <p:sldId id="262" r:id="rId6"/>
    <p:sldId id="278" r:id="rId7"/>
    <p:sldId id="263" r:id="rId8"/>
    <p:sldId id="264" r:id="rId9"/>
    <p:sldId id="294" r:id="rId10"/>
    <p:sldId id="280" r:id="rId11"/>
    <p:sldId id="268" r:id="rId12"/>
    <p:sldId id="269" r:id="rId13"/>
    <p:sldId id="256" r:id="rId14"/>
    <p:sldId id="270" r:id="rId15"/>
    <p:sldId id="271" r:id="rId16"/>
    <p:sldId id="272" r:id="rId17"/>
    <p:sldId id="281" r:id="rId18"/>
    <p:sldId id="265" r:id="rId19"/>
    <p:sldId id="258" r:id="rId20"/>
    <p:sldId id="259" r:id="rId21"/>
    <p:sldId id="274" r:id="rId22"/>
    <p:sldId id="284" r:id="rId23"/>
    <p:sldId id="27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FF0000"/>
    <a:srgbClr val="4F81BD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31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6A8F9D1-0747-4E00-8D76-7CB626B5C33F}" type="datetimeFigureOut">
              <a:rPr lang="en-US"/>
              <a:pPr>
                <a:defRPr/>
              </a:pPr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26B81A-3A20-4073-8E63-5CF16F2F3D9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91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6B81A-3A20-4073-8E63-5CF16F2F3D9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5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0174"/>
            <a:ext cx="7772400" cy="1743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6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57694"/>
            <a:ext cx="6400800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4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1: Introduction - </a:t>
            </a:r>
            <a:fld id="{FF9A6432-8E95-4767-89C6-8AE55AAAF21F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000504"/>
            <a:ext cx="914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00066"/>
          </a:xfrm>
        </p:spPr>
        <p:txBody>
          <a:bodyPr>
            <a:noAutofit/>
          </a:bodyPr>
          <a:lstStyle>
            <a:lvl1pPr algn="ctr"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07209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1: Introduction - </a:t>
            </a:r>
            <a:fld id="{FF9A6432-8E95-4767-89C6-8AE55AAAF21F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785794"/>
            <a:ext cx="9144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00066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Chapter 1: Introduction - </a:t>
            </a:r>
            <a:fld id="{5E311D57-D598-4287-9EDD-6089D17DB328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785794"/>
            <a:ext cx="9144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Chapter 1: Introduction - </a:t>
            </a:r>
            <a:fld id="{5E311D57-D598-4287-9EDD-6089D17DB328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14290"/>
            <a:ext cx="82296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00108"/>
            <a:ext cx="8229600" cy="512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Chapter 1: Introduction - </a:t>
            </a:r>
            <a:fld id="{33741599-5109-4080-9596-10F1A9675495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07581" y="2092826"/>
            <a:ext cx="8229600" cy="1600216"/>
          </a:xfrm>
        </p:spPr>
        <p:txBody>
          <a:bodyPr/>
          <a:lstStyle/>
          <a:p>
            <a:pPr marL="0" indent="0" algn="ctr">
              <a:buNone/>
            </a:pPr>
            <a:r>
              <a:rPr lang="it-IT" sz="3600" dirty="0" err="1" smtClean="0"/>
              <a:t>Networked</a:t>
            </a:r>
            <a:r>
              <a:rPr lang="it-IT" sz="3600" dirty="0" smtClean="0"/>
              <a:t> e-Business Information Systems </a:t>
            </a:r>
          </a:p>
          <a:p>
            <a:pPr marL="0" indent="0" algn="ctr">
              <a:buNone/>
            </a:pPr>
            <a:r>
              <a:rPr lang="it-IT" sz="3600" dirty="0" smtClean="0"/>
              <a:t>Part 1 - </a:t>
            </a:r>
            <a:r>
              <a:rPr lang="it-IT" sz="3600" dirty="0" err="1" smtClean="0"/>
              <a:t>Introduction</a:t>
            </a:r>
            <a:endParaRPr lang="en-US" sz="36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1: Introduction - </a:t>
            </a:r>
            <a:fld id="{FF9A6432-8E95-4767-89C6-8AE55AAAF21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Ovale 5"/>
          <p:cNvSpPr/>
          <p:nvPr/>
        </p:nvSpPr>
        <p:spPr>
          <a:xfrm>
            <a:off x="1009654" y="4218665"/>
            <a:ext cx="680484" cy="6308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/>
          <p:cNvSpPr txBox="1"/>
          <p:nvPr/>
        </p:nvSpPr>
        <p:spPr>
          <a:xfrm>
            <a:off x="2091069" y="4349431"/>
            <a:ext cx="654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Here and in the </a:t>
            </a:r>
            <a:r>
              <a:rPr lang="it-IT" dirty="0" err="1" smtClean="0"/>
              <a:t>following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symbol</a:t>
            </a:r>
            <a:r>
              <a:rPr lang="it-IT" dirty="0" smtClean="0"/>
              <a:t> </a:t>
            </a:r>
            <a:r>
              <a:rPr lang="it-IT" dirty="0" err="1" smtClean="0"/>
              <a:t>means</a:t>
            </a:r>
            <a:r>
              <a:rPr lang="it-IT" dirty="0" smtClean="0"/>
              <a:t> </a:t>
            </a:r>
            <a:r>
              <a:rPr lang="it-IT" b="1" dirty="0" err="1" smtClean="0">
                <a:solidFill>
                  <a:srgbClr val="FF0000"/>
                </a:solidFill>
              </a:rPr>
              <a:t>discretionary</a:t>
            </a:r>
            <a:r>
              <a:rPr lang="it-IT" b="1" dirty="0" smtClean="0">
                <a:solidFill>
                  <a:srgbClr val="FF0000"/>
                </a:solidFill>
              </a:rPr>
              <a:t> 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0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ubtitle 5"/>
          <p:cNvSpPr>
            <a:spLocks noGrp="1"/>
          </p:cNvSpPr>
          <p:nvPr>
            <p:ph type="subTitle" idx="1"/>
          </p:nvPr>
        </p:nvSpPr>
        <p:spPr>
          <a:xfrm>
            <a:off x="1392865" y="1430196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History of</a:t>
            </a:r>
            <a:br>
              <a:rPr lang="en-US" dirty="0" smtClean="0"/>
            </a:br>
            <a:r>
              <a:rPr lang="en-US" dirty="0" smtClean="0"/>
              <a:t>networked e-business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e-business (1)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the Internet:</a:t>
            </a:r>
          </a:p>
          <a:p>
            <a:pPr lvl="1"/>
            <a:r>
              <a:rPr lang="en-US" dirty="0" smtClean="0"/>
              <a:t>high-volume e-business typically relies on dedicated digital communication channels</a:t>
            </a:r>
          </a:p>
          <a:p>
            <a:pPr lvl="2"/>
            <a:r>
              <a:rPr lang="en-US" dirty="0" smtClean="0"/>
              <a:t>e.g., used for Electronic Data Interchange (EDI) and Electronic Funds Transfer (EFT)</a:t>
            </a:r>
          </a:p>
          <a:p>
            <a:pPr lvl="2"/>
            <a:r>
              <a:rPr lang="en-US" dirty="0" smtClean="0"/>
              <a:t>very expensive and time-consuming to set up and maintain)</a:t>
            </a:r>
          </a:p>
          <a:p>
            <a:pPr lvl="2"/>
            <a:r>
              <a:rPr lang="en-US" dirty="0" smtClean="0"/>
              <a:t>only for long-term, stable business collaborations between pairs of large organizations</a:t>
            </a:r>
          </a:p>
          <a:p>
            <a:pPr lvl="1"/>
            <a:r>
              <a:rPr lang="en-US" dirty="0" smtClean="0"/>
              <a:t>low-volume e-business typically relies on existing phone lines and modems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3006" y="6492875"/>
            <a:ext cx="1910993" cy="365125"/>
          </a:xfrm>
        </p:spPr>
        <p:txBody>
          <a:bodyPr/>
          <a:lstStyle/>
          <a:p>
            <a:pPr algn="l"/>
            <a:r>
              <a:rPr lang="en-US" dirty="0" smtClean="0"/>
              <a:t>Chapter 1: Introduction - </a:t>
            </a:r>
            <a:fld id="{2D3E171A-985D-40D6-A8E7-406F68F92475}" type="slidenum">
              <a:rPr lang="en-US" smtClean="0"/>
              <a:pPr algn="l"/>
              <a:t>11</a:t>
            </a:fld>
            <a:endParaRPr lang="en-US" dirty="0"/>
          </a:p>
        </p:txBody>
      </p:sp>
      <p:sp>
        <p:nvSpPr>
          <p:cNvPr id="8" name="Ovale 7"/>
          <p:cNvSpPr/>
          <p:nvPr/>
        </p:nvSpPr>
        <p:spPr>
          <a:xfrm>
            <a:off x="7435702" y="1013637"/>
            <a:ext cx="680484" cy="6308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e-business (2)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Rise of the Internet</a:t>
            </a:r>
          </a:p>
          <a:p>
            <a:pPr lvl="1"/>
            <a:r>
              <a:rPr lang="en-US" dirty="0" smtClean="0"/>
              <a:t>ARPANET is established as a research network in the late 1960s, linking a few research institutions in the USA</a:t>
            </a:r>
          </a:p>
          <a:p>
            <a:pPr lvl="1"/>
            <a:r>
              <a:rPr lang="en-US" dirty="0" smtClean="0"/>
              <a:t>ARPANET is linked to </a:t>
            </a:r>
            <a:r>
              <a:rPr lang="en-US" dirty="0" err="1" smtClean="0"/>
              <a:t>NSFNet</a:t>
            </a:r>
            <a:r>
              <a:rPr lang="en-US" dirty="0" smtClean="0"/>
              <a:t> in the late 1980s</a:t>
            </a:r>
          </a:p>
          <a:p>
            <a:pPr lvl="1"/>
            <a:r>
              <a:rPr lang="en-US" dirty="0" smtClean="0"/>
              <a:t>Then, the name Internet starts to be used for a global network based on TCP/IP technology</a:t>
            </a:r>
          </a:p>
          <a:p>
            <a:pPr lvl="1"/>
            <a:r>
              <a:rPr lang="en-US" dirty="0" smtClean="0"/>
              <a:t>Also, this global network starts to rapidly grow in size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3006" y="6492875"/>
            <a:ext cx="1910993" cy="365125"/>
          </a:xfrm>
        </p:spPr>
        <p:txBody>
          <a:bodyPr/>
          <a:lstStyle/>
          <a:p>
            <a:pPr algn="l"/>
            <a:r>
              <a:rPr lang="en-US" dirty="0" smtClean="0"/>
              <a:t>Chapter 1: Introduction - </a:t>
            </a:r>
            <a:fld id="{2D3E171A-985D-40D6-A8E7-406F68F92475}" type="slidenum">
              <a:rPr lang="en-US" smtClean="0"/>
              <a:pPr algn="l"/>
              <a:t>12</a:t>
            </a:fld>
            <a:endParaRPr lang="en-US" dirty="0"/>
          </a:p>
        </p:txBody>
      </p:sp>
      <p:sp>
        <p:nvSpPr>
          <p:cNvPr id="8" name="Ovale 7"/>
          <p:cNvSpPr/>
          <p:nvPr/>
        </p:nvSpPr>
        <p:spPr>
          <a:xfrm>
            <a:off x="8009860" y="303230"/>
            <a:ext cx="517452" cy="4111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Development of the Internet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49148" y="1014523"/>
            <a:ext cx="8615031" cy="5256391"/>
            <a:chOff x="31923" y="201410"/>
            <a:chExt cx="9137166" cy="6253427"/>
          </a:xfrm>
        </p:grpSpPr>
        <p:cxnSp>
          <p:nvCxnSpPr>
            <p:cNvPr id="65" name="Straight Connector 64"/>
            <p:cNvCxnSpPr/>
            <p:nvPr/>
          </p:nvCxnSpPr>
          <p:spPr bwMode="auto">
            <a:xfrm>
              <a:off x="894637" y="5823466"/>
              <a:ext cx="794456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894637" y="5290066"/>
              <a:ext cx="794456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894637" y="4756666"/>
              <a:ext cx="794456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894637" y="4223266"/>
              <a:ext cx="794456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894637" y="3689866"/>
              <a:ext cx="794456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894637" y="3156466"/>
              <a:ext cx="794456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894637" y="2623066"/>
              <a:ext cx="794456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894637" y="2089666"/>
              <a:ext cx="7944563" cy="62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894637" y="1556266"/>
              <a:ext cx="794456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894637" y="1022866"/>
              <a:ext cx="794456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395266" y="5594866"/>
              <a:ext cx="517188" cy="40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10</a:t>
              </a:r>
              <a:r>
                <a:rPr lang="en-US" sz="1600" baseline="30000" dirty="0" smtClean="0"/>
                <a:t>0</a:t>
              </a:r>
              <a:endParaRPr lang="nl-NL" sz="1600" baseline="30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95266" y="5061465"/>
              <a:ext cx="517188" cy="40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10</a:t>
              </a:r>
              <a:r>
                <a:rPr lang="en-US" sz="1600" baseline="30000" dirty="0" smtClean="0"/>
                <a:t>1</a:t>
              </a:r>
              <a:endParaRPr lang="nl-NL" sz="1600" baseline="30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5266" y="4528066"/>
              <a:ext cx="517188" cy="40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10</a:t>
              </a:r>
              <a:r>
                <a:rPr lang="en-US" sz="1600" baseline="30000" dirty="0" smtClean="0"/>
                <a:t>2</a:t>
              </a:r>
              <a:endParaRPr lang="nl-NL" sz="1600" baseline="30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5266" y="3994666"/>
              <a:ext cx="517188" cy="40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10</a:t>
              </a:r>
              <a:r>
                <a:rPr lang="en-US" sz="1600" baseline="30000" dirty="0" smtClean="0"/>
                <a:t>3</a:t>
              </a:r>
              <a:endParaRPr lang="nl-NL" sz="1600" baseline="30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95266" y="3461266"/>
              <a:ext cx="517188" cy="40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10</a:t>
              </a:r>
              <a:r>
                <a:rPr lang="en-US" sz="1600" baseline="30000" dirty="0" smtClean="0"/>
                <a:t>4</a:t>
              </a:r>
              <a:endParaRPr lang="nl-NL" sz="1600" baseline="30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5266" y="2927866"/>
              <a:ext cx="517188" cy="40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10</a:t>
              </a:r>
              <a:r>
                <a:rPr lang="en-US" sz="1600" baseline="30000" dirty="0" smtClean="0"/>
                <a:t>5</a:t>
              </a:r>
              <a:endParaRPr lang="nl-NL" sz="1600" baseline="30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95266" y="2394466"/>
              <a:ext cx="517188" cy="40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10</a:t>
              </a:r>
              <a:r>
                <a:rPr lang="en-US" sz="1600" baseline="30000" dirty="0" smtClean="0"/>
                <a:t>6</a:t>
              </a:r>
              <a:endParaRPr lang="nl-NL" sz="1600" baseline="30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5266" y="1861066"/>
              <a:ext cx="517188" cy="40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10</a:t>
              </a:r>
              <a:r>
                <a:rPr lang="en-US" sz="1600" baseline="30000" dirty="0" smtClean="0"/>
                <a:t>7</a:t>
              </a:r>
              <a:endParaRPr lang="nl-NL" sz="1600" baseline="30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95266" y="1327666"/>
              <a:ext cx="517188" cy="40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10</a:t>
              </a:r>
              <a:r>
                <a:rPr lang="en-US" sz="1600" baseline="30000" dirty="0" smtClean="0"/>
                <a:t>8</a:t>
              </a:r>
              <a:endParaRPr lang="nl-NL" sz="1600" baseline="30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95266" y="794266"/>
              <a:ext cx="517188" cy="40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10</a:t>
              </a:r>
              <a:r>
                <a:rPr lang="en-US" sz="1600" baseline="30000" dirty="0" smtClean="0"/>
                <a:t>9</a:t>
              </a:r>
              <a:endParaRPr lang="nl-NL" sz="1600" baseline="30000" dirty="0"/>
            </a:p>
          </p:txBody>
        </p:sp>
        <p:cxnSp>
          <p:nvCxnSpPr>
            <p:cNvPr id="85" name="Straight Connector 84"/>
            <p:cNvCxnSpPr/>
            <p:nvPr/>
          </p:nvCxnSpPr>
          <p:spPr bwMode="auto">
            <a:xfrm>
              <a:off x="887808" y="457200"/>
              <a:ext cx="6829" cy="55948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2036055" y="457200"/>
              <a:ext cx="0" cy="55948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H="1">
              <a:off x="3177473" y="457200"/>
              <a:ext cx="1" cy="55948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 flipH="1">
              <a:off x="4318891" y="457200"/>
              <a:ext cx="1" cy="55948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5460310" y="457200"/>
              <a:ext cx="0" cy="55948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6601728" y="457200"/>
              <a:ext cx="0" cy="55948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7743146" y="457200"/>
              <a:ext cx="0" cy="55948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537944" y="6052066"/>
              <a:ext cx="678703" cy="40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1980</a:t>
              </a:r>
              <a:endParaRPr lang="nl-NL" sz="16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679362" y="6052066"/>
              <a:ext cx="678703" cy="40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1985</a:t>
              </a:r>
              <a:endParaRPr lang="nl-NL" sz="16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820779" y="6052066"/>
              <a:ext cx="678703" cy="40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1990</a:t>
              </a:r>
              <a:endParaRPr lang="nl-NL" sz="16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962198" y="6052066"/>
              <a:ext cx="678703" cy="40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1995</a:t>
              </a:r>
              <a:endParaRPr lang="nl-NL" sz="16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103616" y="6052066"/>
              <a:ext cx="678703" cy="40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2000</a:t>
              </a:r>
              <a:endParaRPr lang="nl-NL" sz="16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245035" y="6052066"/>
              <a:ext cx="678703" cy="40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2005</a:t>
              </a:r>
              <a:endParaRPr lang="nl-NL" sz="16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386453" y="6052066"/>
              <a:ext cx="678703" cy="40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2010</a:t>
              </a:r>
              <a:endParaRPr lang="nl-NL" sz="1600" dirty="0"/>
            </a:p>
          </p:txBody>
        </p:sp>
        <p:cxnSp>
          <p:nvCxnSpPr>
            <p:cNvPr id="99" name="Straight Connector 98"/>
            <p:cNvCxnSpPr/>
            <p:nvPr/>
          </p:nvCxnSpPr>
          <p:spPr bwMode="auto">
            <a:xfrm flipV="1">
              <a:off x="1251330" y="4375666"/>
              <a:ext cx="570709" cy="304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0" name="Straight Connector 99"/>
            <p:cNvCxnSpPr/>
            <p:nvPr/>
          </p:nvCxnSpPr>
          <p:spPr bwMode="auto">
            <a:xfrm flipV="1">
              <a:off x="1822039" y="3994666"/>
              <a:ext cx="428032" cy="381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1" name="Straight Connector 100"/>
            <p:cNvCxnSpPr/>
            <p:nvPr/>
          </p:nvCxnSpPr>
          <p:spPr bwMode="auto">
            <a:xfrm rot="5400000" flipH="1" flipV="1">
              <a:off x="2194956" y="3440181"/>
              <a:ext cx="609600" cy="4993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2" name="Straight Connector 101"/>
            <p:cNvCxnSpPr/>
            <p:nvPr/>
          </p:nvCxnSpPr>
          <p:spPr bwMode="auto">
            <a:xfrm flipV="1">
              <a:off x="2749441" y="3004066"/>
              <a:ext cx="428032" cy="381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3" name="Straight Connector 102"/>
            <p:cNvCxnSpPr/>
            <p:nvPr/>
          </p:nvCxnSpPr>
          <p:spPr bwMode="auto">
            <a:xfrm flipV="1">
              <a:off x="3177473" y="2699266"/>
              <a:ext cx="428032" cy="304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4" name="Straight Connector 103"/>
            <p:cNvCxnSpPr/>
            <p:nvPr/>
          </p:nvCxnSpPr>
          <p:spPr bwMode="auto">
            <a:xfrm flipV="1">
              <a:off x="3605505" y="2470666"/>
              <a:ext cx="499370" cy="228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5" name="Straight Connector 104"/>
            <p:cNvCxnSpPr/>
            <p:nvPr/>
          </p:nvCxnSpPr>
          <p:spPr bwMode="auto">
            <a:xfrm flipV="1">
              <a:off x="4104875" y="2165866"/>
              <a:ext cx="499370" cy="304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6" name="Straight Connector 105"/>
            <p:cNvCxnSpPr/>
            <p:nvPr/>
          </p:nvCxnSpPr>
          <p:spPr bwMode="auto">
            <a:xfrm flipV="1">
              <a:off x="4604246" y="1937266"/>
              <a:ext cx="499370" cy="228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7" name="Straight Connector 106"/>
            <p:cNvCxnSpPr/>
            <p:nvPr/>
          </p:nvCxnSpPr>
          <p:spPr bwMode="auto">
            <a:xfrm flipV="1">
              <a:off x="5103616" y="1708666"/>
              <a:ext cx="356693" cy="228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8" name="Straight Connector 107"/>
            <p:cNvCxnSpPr/>
            <p:nvPr/>
          </p:nvCxnSpPr>
          <p:spPr bwMode="auto">
            <a:xfrm flipV="1">
              <a:off x="5460310" y="1556266"/>
              <a:ext cx="356693" cy="152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9" name="Straight Connector 108"/>
            <p:cNvCxnSpPr/>
            <p:nvPr/>
          </p:nvCxnSpPr>
          <p:spPr bwMode="auto">
            <a:xfrm flipV="1">
              <a:off x="5817003" y="1403866"/>
              <a:ext cx="570709" cy="152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10" name="Straight Connector 109"/>
            <p:cNvCxnSpPr/>
            <p:nvPr/>
          </p:nvCxnSpPr>
          <p:spPr bwMode="auto">
            <a:xfrm flipV="1">
              <a:off x="6387712" y="1327666"/>
              <a:ext cx="570709" cy="76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11" name="TextBox 110"/>
            <p:cNvSpPr txBox="1"/>
            <p:nvPr/>
          </p:nvSpPr>
          <p:spPr>
            <a:xfrm>
              <a:off x="2398358" y="4070865"/>
              <a:ext cx="1120745" cy="76892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HTML</a:t>
              </a:r>
            </a:p>
            <a:p>
              <a:pPr algn="ctr"/>
              <a:r>
                <a:rPr lang="en-US" dirty="0" smtClean="0"/>
                <a:t>invented</a:t>
              </a:r>
              <a:endParaRPr lang="nl-NL" dirty="0"/>
            </a:p>
          </p:txBody>
        </p:sp>
        <p:cxnSp>
          <p:nvCxnSpPr>
            <p:cNvPr id="112" name="Straight Arrow Connector 111"/>
            <p:cNvCxnSpPr/>
            <p:nvPr/>
          </p:nvCxnSpPr>
          <p:spPr bwMode="auto">
            <a:xfrm rot="5400000" flipH="1" flipV="1">
              <a:off x="2543589" y="3651791"/>
              <a:ext cx="838994" cy="74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13" name="TextBox 112"/>
            <p:cNvSpPr txBox="1"/>
            <p:nvPr/>
          </p:nvSpPr>
          <p:spPr>
            <a:xfrm>
              <a:off x="1442003" y="1327666"/>
              <a:ext cx="1447173" cy="109846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commercial</a:t>
              </a:r>
            </a:p>
            <a:p>
              <a:pPr algn="ctr"/>
              <a:r>
                <a:rPr lang="en-US" dirty="0" smtClean="0"/>
                <a:t>Internet</a:t>
              </a:r>
            </a:p>
            <a:p>
              <a:pPr algn="ctr"/>
              <a:r>
                <a:rPr lang="en-US" dirty="0" smtClean="0"/>
                <a:t>‘allowed’</a:t>
              </a:r>
              <a:endParaRPr lang="nl-NL" dirty="0"/>
            </a:p>
          </p:txBody>
        </p:sp>
        <p:cxnSp>
          <p:nvCxnSpPr>
            <p:cNvPr id="114" name="Straight Arrow Connector 113"/>
            <p:cNvCxnSpPr>
              <a:stCxn id="113" idx="2"/>
            </p:cNvCxnSpPr>
            <p:nvPr/>
          </p:nvCxnSpPr>
          <p:spPr bwMode="auto">
            <a:xfrm>
              <a:off x="2165589" y="2426134"/>
              <a:ext cx="1225900" cy="42553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15" name="TextBox 114"/>
            <p:cNvSpPr txBox="1"/>
            <p:nvPr/>
          </p:nvSpPr>
          <p:spPr>
            <a:xfrm>
              <a:off x="3371485" y="3385066"/>
              <a:ext cx="1134346" cy="76892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Mosaic</a:t>
              </a:r>
            </a:p>
            <a:p>
              <a:pPr algn="ctr"/>
              <a:r>
                <a:rPr lang="en-US" dirty="0" smtClean="0"/>
                <a:t>released</a:t>
              </a:r>
            </a:p>
          </p:txBody>
        </p:sp>
        <p:cxnSp>
          <p:nvCxnSpPr>
            <p:cNvPr id="116" name="Straight Arrow Connector 115"/>
            <p:cNvCxnSpPr/>
            <p:nvPr/>
          </p:nvCxnSpPr>
          <p:spPr bwMode="auto">
            <a:xfrm rot="5400000" flipH="1" flipV="1">
              <a:off x="3542701" y="2966414"/>
              <a:ext cx="838994" cy="148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17" name="TextBox 116"/>
            <p:cNvSpPr txBox="1"/>
            <p:nvPr/>
          </p:nvSpPr>
          <p:spPr>
            <a:xfrm>
              <a:off x="3133591" y="870466"/>
              <a:ext cx="1773605" cy="109846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Dell, Cisco,</a:t>
              </a:r>
            </a:p>
            <a:p>
              <a:pPr algn="ctr"/>
              <a:r>
                <a:rPr lang="en-US" dirty="0" smtClean="0"/>
                <a:t>Amazon</a:t>
              </a:r>
            </a:p>
            <a:p>
              <a:pPr algn="ctr"/>
              <a:r>
                <a:rPr lang="en-US" dirty="0" smtClean="0"/>
                <a:t>start E-Comm.</a:t>
              </a:r>
            </a:p>
          </p:txBody>
        </p:sp>
        <p:cxnSp>
          <p:nvCxnSpPr>
            <p:cNvPr id="118" name="Straight Arrow Connector 117"/>
            <p:cNvCxnSpPr>
              <a:stCxn id="117" idx="2"/>
            </p:cNvCxnSpPr>
            <p:nvPr/>
          </p:nvCxnSpPr>
          <p:spPr bwMode="auto">
            <a:xfrm>
              <a:off x="4020394" y="1968934"/>
              <a:ext cx="298498" cy="34933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19" name="TextBox 118"/>
            <p:cNvSpPr txBox="1"/>
            <p:nvPr/>
          </p:nvSpPr>
          <p:spPr>
            <a:xfrm>
              <a:off x="4617974" y="2623066"/>
              <a:ext cx="1637591" cy="76892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E-Commerce</a:t>
              </a:r>
            </a:p>
            <a:p>
              <a:pPr algn="ctr"/>
              <a:r>
                <a:rPr lang="en-US" dirty="0" smtClean="0"/>
                <a:t>hype</a:t>
              </a:r>
            </a:p>
          </p:txBody>
        </p:sp>
        <p:cxnSp>
          <p:nvCxnSpPr>
            <p:cNvPr id="120" name="Straight Arrow Connector 119"/>
            <p:cNvCxnSpPr>
              <a:stCxn id="119" idx="0"/>
            </p:cNvCxnSpPr>
            <p:nvPr/>
          </p:nvCxnSpPr>
          <p:spPr bwMode="auto">
            <a:xfrm flipH="1" flipV="1">
              <a:off x="5317633" y="1861066"/>
              <a:ext cx="119137" cy="7620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21" name="TextBox 120"/>
            <p:cNvSpPr txBox="1"/>
            <p:nvPr/>
          </p:nvSpPr>
          <p:spPr>
            <a:xfrm rot="16200000">
              <a:off x="-1223795" y="1457128"/>
              <a:ext cx="2870509" cy="359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number of Internet hosts</a:t>
              </a:r>
              <a:endParaRPr lang="nl-NL" sz="1600" i="1" dirty="0"/>
            </a:p>
          </p:txBody>
        </p:sp>
        <p:cxnSp>
          <p:nvCxnSpPr>
            <p:cNvPr id="122" name="Straight Connector 121"/>
            <p:cNvCxnSpPr/>
            <p:nvPr/>
          </p:nvCxnSpPr>
          <p:spPr bwMode="auto">
            <a:xfrm flipV="1">
              <a:off x="6958421" y="1163598"/>
              <a:ext cx="784725" cy="1640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23" name="Straight Connector 122"/>
            <p:cNvCxnSpPr/>
            <p:nvPr/>
          </p:nvCxnSpPr>
          <p:spPr bwMode="auto">
            <a:xfrm>
              <a:off x="8839199" y="457200"/>
              <a:ext cx="1" cy="55948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8490386" y="6052066"/>
              <a:ext cx="678703" cy="40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2015</a:t>
              </a:r>
              <a:endParaRPr lang="nl-NL" sz="1600" dirty="0"/>
            </a:p>
          </p:txBody>
        </p:sp>
        <p:cxnSp>
          <p:nvCxnSpPr>
            <p:cNvPr id="125" name="Straight Connector 124"/>
            <p:cNvCxnSpPr/>
            <p:nvPr/>
          </p:nvCxnSpPr>
          <p:spPr bwMode="auto">
            <a:xfrm flipV="1">
              <a:off x="7743146" y="978932"/>
              <a:ext cx="943654" cy="18466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26" name="Straight Arrow Connector 125"/>
            <p:cNvCxnSpPr>
              <a:stCxn id="119" idx="0"/>
            </p:cNvCxnSpPr>
            <p:nvPr/>
          </p:nvCxnSpPr>
          <p:spPr bwMode="auto">
            <a:xfrm flipV="1">
              <a:off x="5436770" y="1632466"/>
              <a:ext cx="263528" cy="990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27" name="TextBox 126"/>
            <p:cNvSpPr txBox="1"/>
            <p:nvPr/>
          </p:nvSpPr>
          <p:spPr>
            <a:xfrm>
              <a:off x="395266" y="228600"/>
              <a:ext cx="597095" cy="40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10</a:t>
              </a:r>
              <a:r>
                <a:rPr lang="en-US" sz="1600" baseline="30000" smtClean="0"/>
                <a:t>10</a:t>
              </a:r>
              <a:endParaRPr lang="nl-NL" sz="1600" baseline="30000" dirty="0"/>
            </a:p>
          </p:txBody>
        </p:sp>
        <p:cxnSp>
          <p:nvCxnSpPr>
            <p:cNvPr id="128" name="Straight Connector 127"/>
            <p:cNvCxnSpPr/>
            <p:nvPr/>
          </p:nvCxnSpPr>
          <p:spPr bwMode="auto">
            <a:xfrm>
              <a:off x="894637" y="489466"/>
              <a:ext cx="794456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3006" y="6492875"/>
            <a:ext cx="1910993" cy="365125"/>
          </a:xfrm>
        </p:spPr>
        <p:txBody>
          <a:bodyPr/>
          <a:lstStyle/>
          <a:p>
            <a:pPr algn="l"/>
            <a:r>
              <a:rPr lang="en-US" dirty="0" smtClean="0"/>
              <a:t>Chapter 1: Introduction - </a:t>
            </a:r>
            <a:fld id="{2D3E171A-985D-40D6-A8E7-406F68F92475}" type="slidenum">
              <a:rPr lang="en-US" smtClean="0"/>
              <a:pPr algn="l"/>
              <a:t>13</a:t>
            </a:fld>
            <a:endParaRPr lang="en-US" dirty="0"/>
          </a:p>
        </p:txBody>
      </p:sp>
      <p:sp>
        <p:nvSpPr>
          <p:cNvPr id="131" name="Ovale 130"/>
          <p:cNvSpPr/>
          <p:nvPr/>
        </p:nvSpPr>
        <p:spPr>
          <a:xfrm>
            <a:off x="7995683" y="120502"/>
            <a:ext cx="517452" cy="4111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e-business (3)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milestones:</a:t>
            </a:r>
          </a:p>
          <a:p>
            <a:pPr lvl="1"/>
            <a:r>
              <a:rPr lang="en-US" dirty="0" smtClean="0"/>
              <a:t>Definition of HTML as the standard Web markup language in 1989</a:t>
            </a:r>
          </a:p>
          <a:p>
            <a:pPr lvl="1"/>
            <a:r>
              <a:rPr lang="en-US" dirty="0" smtClean="0"/>
              <a:t>Release of Mosaic as the first Web browser in 1993</a:t>
            </a:r>
          </a:p>
          <a:p>
            <a:pPr lvl="1"/>
            <a:r>
              <a:rPr lang="en-US" dirty="0" smtClean="0"/>
              <a:t>Based on the above, the development of the World Wide Web or WWW</a:t>
            </a:r>
          </a:p>
          <a:p>
            <a:pPr lvl="1"/>
            <a:r>
              <a:rPr lang="en-US" dirty="0" smtClean="0"/>
              <a:t>Commercial use of the Internet only allowed from the early 1990s</a:t>
            </a:r>
          </a:p>
          <a:p>
            <a:pPr lvl="2"/>
            <a:r>
              <a:rPr lang="en-US" dirty="0" smtClean="0"/>
              <a:t>First use by companies like Dell, Cisco, and Amazon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3006" y="6492875"/>
            <a:ext cx="1910993" cy="365125"/>
          </a:xfrm>
        </p:spPr>
        <p:txBody>
          <a:bodyPr/>
          <a:lstStyle/>
          <a:p>
            <a:pPr algn="l"/>
            <a:r>
              <a:rPr lang="en-US" dirty="0" smtClean="0"/>
              <a:t>Chapter 1: Introduction - </a:t>
            </a:r>
            <a:fld id="{2D3E171A-985D-40D6-A8E7-406F68F92475}" type="slidenum">
              <a:rPr lang="en-US" smtClean="0"/>
              <a:pPr algn="l"/>
              <a:t>14</a:t>
            </a:fld>
            <a:endParaRPr lang="en-US" dirty="0"/>
          </a:p>
        </p:txBody>
      </p:sp>
      <p:sp>
        <p:nvSpPr>
          <p:cNvPr id="8" name="Ovale 7"/>
          <p:cNvSpPr/>
          <p:nvPr/>
        </p:nvSpPr>
        <p:spPr>
          <a:xfrm>
            <a:off x="7995683" y="120502"/>
            <a:ext cx="517452" cy="4111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e-business (4)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e-commerce hype</a:t>
            </a:r>
          </a:p>
          <a:p>
            <a:pPr lvl="1"/>
            <a:r>
              <a:rPr lang="en-US" dirty="0" smtClean="0"/>
              <a:t>Towards the turn of the century, e-business (e-commerce) gets into a hype of tremendous proportions</a:t>
            </a:r>
          </a:p>
          <a:p>
            <a:pPr lvl="1"/>
            <a:r>
              <a:rPr lang="en-US" dirty="0" smtClean="0"/>
              <a:t>The number of e-business companies grows at an exponential rate, creating many ‘dot-</a:t>
            </a:r>
            <a:r>
              <a:rPr lang="en-US" dirty="0" err="1" smtClean="0"/>
              <a:t>coms</a:t>
            </a:r>
            <a:r>
              <a:rPr lang="en-US" dirty="0" smtClean="0"/>
              <a:t>’ without solid business plan</a:t>
            </a:r>
          </a:p>
          <a:p>
            <a:pPr lvl="1"/>
            <a:r>
              <a:rPr lang="en-US" dirty="0" smtClean="0"/>
              <a:t>Many Internet startups go bankrupt after very short operating periods: the Internet bubble bursts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3006" y="6492875"/>
            <a:ext cx="1910993" cy="365125"/>
          </a:xfrm>
        </p:spPr>
        <p:txBody>
          <a:bodyPr/>
          <a:lstStyle/>
          <a:p>
            <a:pPr algn="l"/>
            <a:r>
              <a:rPr lang="en-US" dirty="0" smtClean="0"/>
              <a:t>Chapter 1: Introduction - </a:t>
            </a:r>
            <a:fld id="{2D3E171A-985D-40D6-A8E7-406F68F92475}" type="slidenum">
              <a:rPr lang="en-US" smtClean="0"/>
              <a:pPr algn="l"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e-business (5)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Into steady times:</a:t>
            </a:r>
          </a:p>
          <a:p>
            <a:pPr lvl="1"/>
            <a:r>
              <a:rPr lang="en-US" dirty="0" smtClean="0"/>
              <a:t>E-business has been growing steadily and has taken a solid position in the global economy</a:t>
            </a:r>
          </a:p>
          <a:p>
            <a:pPr lvl="1"/>
            <a:r>
              <a:rPr lang="en-US" dirty="0" smtClean="0"/>
              <a:t>In many domains, </a:t>
            </a:r>
            <a:r>
              <a:rPr lang="en-US" b="1" dirty="0" smtClean="0">
                <a:solidFill>
                  <a:srgbClr val="FF0000"/>
                </a:solidFill>
              </a:rPr>
              <a:t>e-business has become the primary way of doing business</a:t>
            </a:r>
            <a:r>
              <a:rPr lang="en-US" dirty="0" smtClean="0"/>
              <a:t>: banking, insurance and travel industries</a:t>
            </a:r>
          </a:p>
          <a:p>
            <a:pPr lvl="1"/>
            <a:r>
              <a:rPr lang="en-US" dirty="0" smtClean="0"/>
              <a:t>Other domains are currently </a:t>
            </a:r>
            <a:r>
              <a:rPr lang="en-US" b="1" dirty="0" smtClean="0">
                <a:solidFill>
                  <a:srgbClr val="FF0000"/>
                </a:solidFill>
              </a:rPr>
              <a:t>in a transitional phase</a:t>
            </a:r>
            <a:r>
              <a:rPr lang="en-US" dirty="0" smtClean="0"/>
              <a:t>: music, television and publishing industries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Anything can be traded </a:t>
            </a:r>
            <a:r>
              <a:rPr lang="en-US" dirty="0" smtClean="0"/>
              <a:t>using e-business nowadays, from pencils to islands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3006" y="6492875"/>
            <a:ext cx="1910993" cy="365125"/>
          </a:xfrm>
        </p:spPr>
        <p:txBody>
          <a:bodyPr/>
          <a:lstStyle/>
          <a:p>
            <a:pPr algn="l"/>
            <a:r>
              <a:rPr lang="en-US" dirty="0" smtClean="0"/>
              <a:t>Chapter 1: Introduction - </a:t>
            </a:r>
            <a:fld id="{2D3E171A-985D-40D6-A8E7-406F68F92475}" type="slidenum">
              <a:rPr lang="en-US" smtClean="0"/>
              <a:pPr algn="l"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ubtitle 5"/>
          <p:cNvSpPr>
            <a:spLocks noGrp="1"/>
          </p:cNvSpPr>
          <p:nvPr>
            <p:ph type="subTitle" idx="1"/>
          </p:nvPr>
        </p:nvSpPr>
        <p:spPr>
          <a:xfrm>
            <a:off x="1520456" y="1543611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Context of</a:t>
            </a:r>
            <a:br>
              <a:rPr lang="en-US" dirty="0" smtClean="0"/>
            </a:br>
            <a:r>
              <a:rPr lang="en-US" dirty="0" smtClean="0"/>
              <a:t>networked e-business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Related important terms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Electronic commerce (e-commerce) is e-business in which objects are explicitly traded between participating parties</a:t>
            </a:r>
          </a:p>
          <a:p>
            <a:pPr eaLnBrk="1" hangingPunct="1"/>
            <a:r>
              <a:rPr lang="en-US" dirty="0" smtClean="0"/>
              <a:t>Mobile business (m-business) is e-business in which a substantial part of collaboration between participating parties is realized through wireless channels</a:t>
            </a:r>
          </a:p>
          <a:p>
            <a:pPr eaLnBrk="1" hangingPunct="1"/>
            <a:r>
              <a:rPr lang="en-US" dirty="0" smtClean="0"/>
              <a:t>Mobile commerce (m-commerce) is the combination of e-commerce and m-business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3006" y="6492875"/>
            <a:ext cx="1910993" cy="365125"/>
          </a:xfrm>
        </p:spPr>
        <p:txBody>
          <a:bodyPr/>
          <a:lstStyle/>
          <a:p>
            <a:pPr algn="l"/>
            <a:r>
              <a:rPr lang="en-US" dirty="0" smtClean="0"/>
              <a:t>Chapter 1: Introduction - </a:t>
            </a:r>
            <a:fld id="{2D3E171A-985D-40D6-A8E7-406F68F92475}" type="slidenum">
              <a:rPr lang="en-US" smtClean="0"/>
              <a:pPr algn="l"/>
              <a:t>18</a:t>
            </a:fld>
            <a:endParaRPr lang="en-US" dirty="0"/>
          </a:p>
        </p:txBody>
      </p:sp>
      <p:sp>
        <p:nvSpPr>
          <p:cNvPr id="8" name="Ovale 7"/>
          <p:cNvSpPr/>
          <p:nvPr/>
        </p:nvSpPr>
        <p:spPr>
          <a:xfrm>
            <a:off x="7705060" y="83491"/>
            <a:ext cx="680484" cy="6308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Relating important terms</a:t>
            </a: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1071563" y="1285875"/>
            <a:ext cx="7010400" cy="4724400"/>
          </a:xfrm>
          <a:prstGeom prst="ellipse">
            <a:avLst/>
          </a:prstGeom>
          <a:solidFill>
            <a:srgbClr val="0070C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algn="ctr" eaLnBrk="0" hangingPunct="0">
              <a:defRPr/>
            </a:pPr>
            <a:endParaRPr lang="nl-NL"/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1528763" y="2276475"/>
            <a:ext cx="4038600" cy="2819400"/>
          </a:xfrm>
          <a:prstGeom prst="ellipse">
            <a:avLst/>
          </a:prstGeom>
          <a:solidFill>
            <a:srgbClr val="00B05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eaLnBrk="0" hangingPunct="0">
              <a:defRPr/>
            </a:pPr>
            <a:endParaRPr lang="nl-NL"/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3586163" y="2352675"/>
            <a:ext cx="4038600" cy="2819400"/>
          </a:xfrm>
          <a:prstGeom prst="ellipse">
            <a:avLst/>
          </a:prstGeom>
          <a:solidFill>
            <a:srgbClr val="7030A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eaLnBrk="0" hangingPunct="0">
              <a:defRPr/>
            </a:pPr>
            <a:endParaRPr lang="nl-NL"/>
          </a:p>
        </p:txBody>
      </p:sp>
      <p:sp>
        <p:nvSpPr>
          <p:cNvPr id="20494" name="TextBox 7"/>
          <p:cNvSpPr txBox="1">
            <a:spLocks noChangeArrowheads="1"/>
          </p:cNvSpPr>
          <p:nvPr/>
        </p:nvSpPr>
        <p:spPr bwMode="auto">
          <a:xfrm>
            <a:off x="1681163" y="3114675"/>
            <a:ext cx="186531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>
                <a:latin typeface="Calibri" pitchFamily="34" charset="0"/>
              </a:rPr>
              <a:t>e-</a:t>
            </a:r>
          </a:p>
          <a:p>
            <a:pPr algn="ctr"/>
            <a:r>
              <a:rPr lang="en-US" sz="2800">
                <a:latin typeface="Calibri" pitchFamily="34" charset="0"/>
              </a:rPr>
              <a:t>commerce</a:t>
            </a:r>
            <a:endParaRPr lang="nl-NL" sz="2800">
              <a:latin typeface="Calibri" pitchFamily="34" charset="0"/>
            </a:endParaRPr>
          </a:p>
        </p:txBody>
      </p:sp>
      <p:sp>
        <p:nvSpPr>
          <p:cNvPr id="20495" name="TextBox 8"/>
          <p:cNvSpPr txBox="1">
            <a:spLocks noChangeArrowheads="1"/>
          </p:cNvSpPr>
          <p:nvPr/>
        </p:nvSpPr>
        <p:spPr bwMode="auto">
          <a:xfrm>
            <a:off x="3509963" y="1514475"/>
            <a:ext cx="2165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e-business</a:t>
            </a:r>
            <a:endParaRPr lang="nl-NL" sz="3200">
              <a:latin typeface="Calibri" pitchFamily="34" charset="0"/>
            </a:endParaRPr>
          </a:p>
        </p:txBody>
      </p:sp>
      <p:sp>
        <p:nvSpPr>
          <p:cNvPr id="20496" name="TextBox 9"/>
          <p:cNvSpPr txBox="1">
            <a:spLocks noChangeArrowheads="1"/>
          </p:cNvSpPr>
          <p:nvPr/>
        </p:nvSpPr>
        <p:spPr bwMode="auto">
          <a:xfrm>
            <a:off x="5795963" y="3114675"/>
            <a:ext cx="160496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>
                <a:latin typeface="Calibri" pitchFamily="34" charset="0"/>
              </a:rPr>
              <a:t>m-</a:t>
            </a:r>
          </a:p>
          <a:p>
            <a:pPr algn="ctr"/>
            <a:r>
              <a:rPr lang="en-US" sz="2800">
                <a:latin typeface="Calibri" pitchFamily="34" charset="0"/>
              </a:rPr>
              <a:t>business</a:t>
            </a:r>
          </a:p>
        </p:txBody>
      </p:sp>
      <p:sp>
        <p:nvSpPr>
          <p:cNvPr id="20497" name="TextBox 10"/>
          <p:cNvSpPr txBox="1">
            <a:spLocks noChangeArrowheads="1"/>
          </p:cNvSpPr>
          <p:nvPr/>
        </p:nvSpPr>
        <p:spPr bwMode="auto">
          <a:xfrm>
            <a:off x="3662363" y="3114675"/>
            <a:ext cx="186531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>
                <a:latin typeface="Calibri" pitchFamily="34" charset="0"/>
              </a:rPr>
              <a:t>m-</a:t>
            </a:r>
          </a:p>
          <a:p>
            <a:pPr algn="ctr"/>
            <a:r>
              <a:rPr lang="en-US" sz="2800">
                <a:latin typeface="Calibri" pitchFamily="34" charset="0"/>
              </a:rPr>
              <a:t>commerce</a:t>
            </a:r>
            <a:endParaRPr lang="nl-NL" sz="2800">
              <a:latin typeface="Calibri" pitchFamily="34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3006" y="6492875"/>
            <a:ext cx="1910993" cy="365125"/>
          </a:xfrm>
        </p:spPr>
        <p:txBody>
          <a:bodyPr/>
          <a:lstStyle/>
          <a:p>
            <a:pPr algn="l"/>
            <a:r>
              <a:rPr lang="en-US" dirty="0" smtClean="0"/>
              <a:t>Chapter 1: Introduction - </a:t>
            </a:r>
            <a:fld id="{2D3E171A-985D-40D6-A8E7-406F68F92475}" type="slidenum">
              <a:rPr lang="en-US" smtClean="0"/>
              <a:pPr algn="l"/>
              <a:t>19</a:t>
            </a:fld>
            <a:endParaRPr lang="en-US" dirty="0"/>
          </a:p>
        </p:txBody>
      </p:sp>
      <p:sp>
        <p:nvSpPr>
          <p:cNvPr id="14" name="Ovale 13"/>
          <p:cNvSpPr/>
          <p:nvPr/>
        </p:nvSpPr>
        <p:spPr>
          <a:xfrm>
            <a:off x="7705060" y="83491"/>
            <a:ext cx="680484" cy="6308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 of networked e-business</a:t>
            </a:r>
          </a:p>
          <a:p>
            <a:pPr lvl="1"/>
            <a:r>
              <a:rPr lang="en-US" dirty="0" smtClean="0"/>
              <a:t>Characterization, definitions of e-business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3200" dirty="0" smtClean="0"/>
              <a:t>History of networked e-business</a:t>
            </a:r>
            <a:endParaRPr lang="en-US" dirty="0" smtClean="0"/>
          </a:p>
          <a:p>
            <a:pPr lvl="1"/>
            <a:r>
              <a:rPr lang="en-US" dirty="0" smtClean="0"/>
              <a:t>Phases in development, role of Internet</a:t>
            </a:r>
          </a:p>
          <a:p>
            <a:r>
              <a:rPr lang="en-US" dirty="0" smtClean="0"/>
              <a:t>Context of networked e-business</a:t>
            </a:r>
          </a:p>
          <a:p>
            <a:pPr lvl="1"/>
            <a:r>
              <a:rPr lang="en-US" dirty="0" smtClean="0"/>
              <a:t>Important related terms, role of IT</a:t>
            </a:r>
          </a:p>
          <a:p>
            <a:r>
              <a:rPr lang="en-US" dirty="0" smtClean="0"/>
              <a:t>Goal and structure of the book</a:t>
            </a:r>
          </a:p>
          <a:p>
            <a:pPr lvl="1"/>
            <a:r>
              <a:rPr lang="nl-NL" dirty="0" err="1" smtClean="0"/>
              <a:t>Chapters</a:t>
            </a:r>
            <a:r>
              <a:rPr lang="nl-NL" dirty="0" smtClean="0"/>
              <a:t>, reading order</a:t>
            </a:r>
            <a:endParaRPr lang="en-US" dirty="0" smtClean="0"/>
          </a:p>
          <a:p>
            <a:r>
              <a:rPr lang="en-US" dirty="0" smtClean="0"/>
              <a:t>Conclusions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3006" y="6492875"/>
            <a:ext cx="1910993" cy="365125"/>
          </a:xfrm>
        </p:spPr>
        <p:txBody>
          <a:bodyPr/>
          <a:lstStyle/>
          <a:p>
            <a:pPr algn="l"/>
            <a:r>
              <a:rPr lang="en-US" dirty="0" smtClean="0"/>
              <a:t>Chapter 1: Introduction - </a:t>
            </a:r>
            <a:fld id="{2D3E171A-985D-40D6-A8E7-406F68F92475}" type="slidenum">
              <a:rPr lang="en-US" smtClean="0"/>
              <a:pPr algn="l"/>
              <a:t>2</a:t>
            </a:fld>
            <a:endParaRPr lang="en-US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Ovale 2"/>
          <p:cNvSpPr/>
          <p:nvPr/>
        </p:nvSpPr>
        <p:spPr>
          <a:xfrm>
            <a:off x="7786577" y="57790"/>
            <a:ext cx="680484" cy="6308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Interacting forces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500034" y="1857364"/>
            <a:ext cx="8358246" cy="3276600"/>
          </a:xfrm>
          <a:prstGeom prst="rightArrow">
            <a:avLst/>
          </a:prstGeom>
          <a:solidFill>
            <a:srgbClr val="92D05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eaLnBrk="0" hangingPunct="0">
              <a:defRPr/>
            </a:pPr>
            <a:endParaRPr lang="nl-NL">
              <a:cs typeface="+mn-cs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795310" y="2543164"/>
            <a:ext cx="2667000" cy="1905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bg1"/>
                </a:solidFill>
                <a:cs typeface="+mn-cs"/>
              </a:rPr>
              <a:t>Technology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+mn-cs"/>
              </a:rPr>
              <a:t>P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ush</a:t>
            </a:r>
            <a:endParaRPr lang="nl-NL" sz="24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824510" y="2543164"/>
            <a:ext cx="2667000" cy="1905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cs typeface="+mn-cs"/>
              </a:rPr>
              <a:t>Requirements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+mn-cs"/>
              </a:rPr>
              <a:t>P</a:t>
            </a:r>
            <a:r>
              <a:rPr lang="en-US" sz="2400" dirty="0">
                <a:solidFill>
                  <a:schemeClr val="bg1"/>
                </a:solidFill>
                <a:cs typeface="+mn-cs"/>
              </a:rPr>
              <a:t>ull</a:t>
            </a:r>
            <a:endParaRPr lang="nl-NL" sz="24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538510" y="2162164"/>
            <a:ext cx="2209800" cy="2590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dirty="0" smtClean="0">
                <a:solidFill>
                  <a:schemeClr val="bg1"/>
                </a:solidFill>
                <a:cs typeface="+mn-cs"/>
              </a:rPr>
              <a:t>Networked E-Business</a:t>
            </a:r>
            <a:endParaRPr lang="nl-NL" sz="2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3006" y="6492875"/>
            <a:ext cx="1910993" cy="365125"/>
          </a:xfrm>
        </p:spPr>
        <p:txBody>
          <a:bodyPr/>
          <a:lstStyle/>
          <a:p>
            <a:pPr algn="l"/>
            <a:r>
              <a:rPr lang="en-US" dirty="0" smtClean="0"/>
              <a:t>Chapter 1: Introduction - </a:t>
            </a:r>
            <a:fld id="{2D3E171A-985D-40D6-A8E7-406F68F92475}" type="slidenum">
              <a:rPr lang="en-US" smtClean="0"/>
              <a:pPr algn="l"/>
              <a:t>20</a:t>
            </a:fld>
            <a:endParaRPr lang="en-US" dirty="0"/>
          </a:p>
        </p:txBody>
      </p:sp>
      <p:sp>
        <p:nvSpPr>
          <p:cNvPr id="11" name="Ovale 10"/>
          <p:cNvSpPr/>
          <p:nvPr/>
        </p:nvSpPr>
        <p:spPr>
          <a:xfrm>
            <a:off x="7995683" y="120502"/>
            <a:ext cx="517452" cy="4111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book</a:t>
            </a:r>
          </a:p>
        </p:txBody>
      </p:sp>
      <p:sp>
        <p:nvSpPr>
          <p:cNvPr id="2355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Explain the domain of networked e-business in a well-structured way, covering the complete spectrum from business to technology</a:t>
            </a:r>
          </a:p>
          <a:p>
            <a:r>
              <a:rPr lang="en-US" sz="3000" dirty="0" smtClean="0"/>
              <a:t>Using a clear structure based on a three-dimensional analysis space and a four-aspect framework (BOAT)</a:t>
            </a:r>
          </a:p>
          <a:p>
            <a:r>
              <a:rPr lang="en-US" sz="3000" dirty="0" smtClean="0"/>
              <a:t>Providing a time-independent framework for the networked e-business domain</a:t>
            </a:r>
          </a:p>
          <a:p>
            <a:pPr lvl="1"/>
            <a:r>
              <a:rPr lang="en-US" sz="2600" dirty="0" smtClean="0"/>
              <a:t>Focus is on important concepts, not volatile details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3006" y="6492875"/>
            <a:ext cx="1910993" cy="365125"/>
          </a:xfrm>
        </p:spPr>
        <p:txBody>
          <a:bodyPr/>
          <a:lstStyle/>
          <a:p>
            <a:pPr algn="l"/>
            <a:r>
              <a:rPr lang="en-US" dirty="0" smtClean="0"/>
              <a:t>Chapter 1: Introduction - </a:t>
            </a:r>
            <a:fld id="{2D3E171A-985D-40D6-A8E7-406F68F92475}" type="slidenum">
              <a:rPr lang="en-US" smtClean="0"/>
              <a:pPr algn="l"/>
              <a:t>21</a:t>
            </a:fld>
            <a:endParaRPr lang="en-US" dirty="0"/>
          </a:p>
        </p:txBody>
      </p:sp>
      <p:sp>
        <p:nvSpPr>
          <p:cNvPr id="8" name="Ovale 7"/>
          <p:cNvSpPr/>
          <p:nvPr/>
        </p:nvSpPr>
        <p:spPr>
          <a:xfrm>
            <a:off x="7995683" y="120502"/>
            <a:ext cx="517452" cy="4111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ubtitle 5"/>
          <p:cNvSpPr>
            <a:spLocks noGrp="1"/>
          </p:cNvSpPr>
          <p:nvPr>
            <p:ph type="subTitle" idx="1"/>
          </p:nvPr>
        </p:nvSpPr>
        <p:spPr>
          <a:xfrm>
            <a:off x="1123507" y="1564875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Conclusions</a:t>
            </a:r>
          </a:p>
        </p:txBody>
      </p:sp>
      <p:sp>
        <p:nvSpPr>
          <p:cNvPr id="3" name="Ovale 2"/>
          <p:cNvSpPr/>
          <p:nvPr/>
        </p:nvSpPr>
        <p:spPr>
          <a:xfrm>
            <a:off x="7995683" y="120502"/>
            <a:ext cx="517452" cy="4111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E-Business is IT-enabled business</a:t>
            </a:r>
          </a:p>
          <a:p>
            <a:pPr lvl="1"/>
            <a:r>
              <a:rPr lang="en-US" sz="2600" dirty="0" smtClean="0"/>
              <a:t>IT is essential for processing and communicating information between business parties</a:t>
            </a:r>
          </a:p>
          <a:p>
            <a:r>
              <a:rPr lang="en-US" sz="3000" dirty="0" smtClean="0"/>
              <a:t>Networked e-business </a:t>
            </a:r>
            <a:r>
              <a:rPr lang="en-US" sz="3000" b="1" dirty="0" smtClean="0">
                <a:solidFill>
                  <a:srgbClr val="FF0000"/>
                </a:solidFill>
              </a:rPr>
              <a:t>opens up completely new business opportunities</a:t>
            </a:r>
          </a:p>
          <a:p>
            <a:r>
              <a:rPr lang="en-US" sz="3000" dirty="0" smtClean="0"/>
              <a:t>Networked e-business has developed very fast in the past 20 years – its development is linked to that of the Internet</a:t>
            </a:r>
          </a:p>
          <a:p>
            <a:r>
              <a:rPr lang="en-US" sz="3000" dirty="0" smtClean="0"/>
              <a:t>In networked e-business, </a:t>
            </a:r>
            <a:r>
              <a:rPr lang="en-US" sz="3000" b="1" i="1" dirty="0" smtClean="0">
                <a:solidFill>
                  <a:srgbClr val="FF0000"/>
                </a:solidFill>
              </a:rPr>
              <a:t>the only constant is change</a:t>
            </a:r>
            <a:endParaRPr lang="en-US" sz="3000" b="1" i="1" dirty="0">
              <a:solidFill>
                <a:srgbClr val="FF0000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3006" y="6492875"/>
            <a:ext cx="1910993" cy="365125"/>
          </a:xfrm>
        </p:spPr>
        <p:txBody>
          <a:bodyPr/>
          <a:lstStyle/>
          <a:p>
            <a:pPr algn="l"/>
            <a:r>
              <a:rPr lang="en-US" dirty="0" smtClean="0"/>
              <a:t>Chapter 1: Introduction - </a:t>
            </a:r>
            <a:fld id="{2D3E171A-985D-40D6-A8E7-406F68F92475}" type="slidenum">
              <a:rPr lang="en-US" smtClean="0"/>
              <a:pPr algn="l"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</p:txBody>
      </p:sp>
      <p:sp>
        <p:nvSpPr>
          <p:cNvPr id="6147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Basics of</a:t>
            </a:r>
            <a:br>
              <a:rPr lang="en-US" dirty="0" smtClean="0"/>
            </a:br>
            <a:r>
              <a:rPr lang="en-US" dirty="0" smtClean="0"/>
              <a:t>networked e-business</a:t>
            </a:r>
          </a:p>
        </p:txBody>
      </p:sp>
      <p:sp>
        <p:nvSpPr>
          <p:cNvPr id="4" name="Ovale 3"/>
          <p:cNvSpPr/>
          <p:nvPr/>
        </p:nvSpPr>
        <p:spPr>
          <a:xfrm>
            <a:off x="7435702" y="1013637"/>
            <a:ext cx="680484" cy="6308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Characterization of e-business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combination of business activities and information technology is e-business if: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The activities are </a:t>
            </a:r>
            <a:r>
              <a:rPr lang="en-US" b="1" dirty="0" smtClean="0">
                <a:solidFill>
                  <a:srgbClr val="FF0000"/>
                </a:solidFill>
              </a:rPr>
              <a:t>core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(primary) activities for the business organization, related to its reason of existence.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The use of information technology is essential for the way the activities are performed, i.e., the activities are IT-enabled.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The information technology is used in an integrated fashion for both </a:t>
            </a:r>
            <a:r>
              <a:rPr lang="en-US" b="1" dirty="0" smtClean="0">
                <a:solidFill>
                  <a:srgbClr val="FF0000"/>
                </a:solidFill>
              </a:rPr>
              <a:t>processing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communication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information.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3006" y="6492875"/>
            <a:ext cx="1910993" cy="365125"/>
          </a:xfrm>
        </p:spPr>
        <p:txBody>
          <a:bodyPr/>
          <a:lstStyle/>
          <a:p>
            <a:pPr algn="l"/>
            <a:r>
              <a:rPr lang="en-US" dirty="0" smtClean="0"/>
              <a:t>Chapter 1: Introduction - </a:t>
            </a:r>
            <a:fld id="{2D3E171A-985D-40D6-A8E7-406F68F92475}" type="slidenum">
              <a:rPr lang="en-US" smtClean="0"/>
              <a:pPr algn="l"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definition of e-business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Our basic definition of e-business: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>
                <a:solidFill>
                  <a:schemeClr val="tx2"/>
                </a:solidFill>
              </a:rPr>
              <a:t>Electronic business is conducting core business activities in a way that is enabled by the integrated use of information technology for processing and communication of information.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Or a very short alternative: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>
                <a:solidFill>
                  <a:schemeClr val="tx2"/>
                </a:solidFill>
              </a:rPr>
              <a:t>E-business is IT-enabled business.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3006" y="6492875"/>
            <a:ext cx="1910993" cy="365125"/>
          </a:xfrm>
        </p:spPr>
        <p:txBody>
          <a:bodyPr/>
          <a:lstStyle/>
          <a:p>
            <a:pPr algn="l"/>
            <a:r>
              <a:rPr lang="en-US" dirty="0" smtClean="0"/>
              <a:t>Chapter 1: Introduction - </a:t>
            </a:r>
            <a:fld id="{2D3E171A-985D-40D6-A8E7-406F68F92475}" type="slidenum">
              <a:rPr lang="en-US" smtClean="0"/>
              <a:pPr algn="l"/>
              <a:t>5</a:t>
            </a:fld>
            <a:endParaRPr lang="en-US" dirty="0"/>
          </a:p>
        </p:txBody>
      </p:sp>
      <p:sp>
        <p:nvSpPr>
          <p:cNvPr id="8" name="Ovale 7"/>
          <p:cNvSpPr/>
          <p:nvPr/>
        </p:nvSpPr>
        <p:spPr>
          <a:xfrm>
            <a:off x="7563293" y="297805"/>
            <a:ext cx="680484" cy="6308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and what isn’t e-business?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e-business, using IT is </a:t>
            </a:r>
            <a:r>
              <a:rPr lang="en-US" i="1" dirty="0" smtClean="0"/>
              <a:t>essential</a:t>
            </a:r>
            <a:r>
              <a:rPr lang="en-US" dirty="0" smtClean="0"/>
              <a:t> for the way business is conducted</a:t>
            </a:r>
          </a:p>
          <a:p>
            <a:pPr lvl="1"/>
            <a:r>
              <a:rPr lang="en-US" dirty="0" smtClean="0"/>
              <a:t>For example: a customer group is addressed that can only be reached through the Internet</a:t>
            </a:r>
          </a:p>
          <a:p>
            <a:r>
              <a:rPr lang="en-US" dirty="0" smtClean="0"/>
              <a:t>If using IT is </a:t>
            </a:r>
            <a:r>
              <a:rPr lang="en-US" b="1" dirty="0" smtClean="0">
                <a:solidFill>
                  <a:srgbClr val="FF0000"/>
                </a:solidFill>
              </a:rPr>
              <a:t>only supportive </a:t>
            </a:r>
            <a:r>
              <a:rPr lang="en-US" dirty="0" smtClean="0"/>
              <a:t>(to improve efficiency or effectiveness), it is </a:t>
            </a:r>
            <a:r>
              <a:rPr lang="en-US" i="1" dirty="0" smtClean="0"/>
              <a:t>not </a:t>
            </a:r>
            <a:r>
              <a:rPr lang="en-US" dirty="0" smtClean="0"/>
              <a:t>e-business</a:t>
            </a:r>
          </a:p>
          <a:p>
            <a:pPr lvl="1"/>
            <a:r>
              <a:rPr lang="en-US" dirty="0" smtClean="0"/>
              <a:t>For example: </a:t>
            </a:r>
            <a:r>
              <a:rPr lang="en-US" b="1" dirty="0" smtClean="0">
                <a:solidFill>
                  <a:srgbClr val="FF0000"/>
                </a:solidFill>
              </a:rPr>
              <a:t>an automated salary administration </a:t>
            </a:r>
            <a:r>
              <a:rPr lang="en-US" dirty="0" smtClean="0"/>
              <a:t>does not constitute e-business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3006" y="6492875"/>
            <a:ext cx="1910993" cy="365125"/>
          </a:xfrm>
        </p:spPr>
        <p:txBody>
          <a:bodyPr/>
          <a:lstStyle/>
          <a:p>
            <a:pPr algn="l"/>
            <a:r>
              <a:rPr lang="en-US" dirty="0" smtClean="0"/>
              <a:t>Chapter 1: Introduction - </a:t>
            </a:r>
            <a:fld id="{2D3E171A-985D-40D6-A8E7-406F68F92475}" type="slidenum">
              <a:rPr lang="en-US" smtClean="0"/>
              <a:pPr algn="l"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Extending the definition to networked e-business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7566"/>
            <a:ext cx="8229600" cy="507209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Restricting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3000" dirty="0" smtClean="0"/>
              <a:t>the business scope to </a:t>
            </a:r>
            <a:r>
              <a:rPr lang="en-US" sz="3000" b="1" dirty="0" smtClean="0">
                <a:solidFill>
                  <a:srgbClr val="FF0000"/>
                </a:solidFill>
              </a:rPr>
              <a:t>inter-organizational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3000" dirty="0" smtClean="0"/>
              <a:t>the business relations to </a:t>
            </a:r>
            <a:r>
              <a:rPr lang="en-US" sz="3000" b="1" dirty="0" smtClean="0">
                <a:solidFill>
                  <a:srgbClr val="FF0000"/>
                </a:solidFill>
              </a:rPr>
              <a:t>dynamic</a:t>
            </a:r>
            <a:endParaRPr lang="en-US" b="1" dirty="0" smtClean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Leads to the definition of networked e-business:</a:t>
            </a:r>
            <a:br>
              <a:rPr lang="en-US" dirty="0" smtClean="0"/>
            </a:br>
            <a:r>
              <a:rPr lang="en-US" i="1" dirty="0" smtClean="0">
                <a:solidFill>
                  <a:schemeClr val="tx2"/>
                </a:solidFill>
              </a:rPr>
              <a:t>Networked electronic business (e-business) is conducting </a:t>
            </a:r>
            <a:r>
              <a:rPr lang="en-US" b="1" i="1" dirty="0" smtClean="0">
                <a:solidFill>
                  <a:srgbClr val="FF0000"/>
                </a:solidFill>
              </a:rPr>
              <a:t>inter-organizational core business </a:t>
            </a:r>
            <a:r>
              <a:rPr lang="en-US" i="1" dirty="0" smtClean="0">
                <a:solidFill>
                  <a:schemeClr val="tx2"/>
                </a:solidFill>
              </a:rPr>
              <a:t>activities in </a:t>
            </a:r>
            <a:r>
              <a:rPr lang="en-US" b="1" i="1" dirty="0" smtClean="0">
                <a:solidFill>
                  <a:srgbClr val="FF0000"/>
                </a:solidFill>
              </a:rPr>
              <a:t>dynamic collaborations</a:t>
            </a:r>
            <a:r>
              <a:rPr lang="en-US" i="1" dirty="0" smtClean="0">
                <a:solidFill>
                  <a:schemeClr val="tx2"/>
                </a:solidFill>
              </a:rPr>
              <a:t>, such that these activities are </a:t>
            </a:r>
            <a:r>
              <a:rPr lang="en-US" b="1" i="1" dirty="0" smtClean="0">
                <a:solidFill>
                  <a:srgbClr val="FF0000"/>
                </a:solidFill>
              </a:rPr>
              <a:t>enabled by the integrated use of information technology </a:t>
            </a:r>
            <a:r>
              <a:rPr lang="en-US" i="1" dirty="0" smtClean="0">
                <a:solidFill>
                  <a:schemeClr val="tx2"/>
                </a:solidFill>
              </a:rPr>
              <a:t>for both </a:t>
            </a:r>
            <a:r>
              <a:rPr lang="en-US" b="1" i="1" dirty="0" smtClean="0">
                <a:solidFill>
                  <a:srgbClr val="FF0000"/>
                </a:solidFill>
              </a:rPr>
              <a:t>communication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chemeClr val="tx2"/>
                </a:solidFill>
              </a:rPr>
              <a:t>and </a:t>
            </a:r>
            <a:r>
              <a:rPr lang="en-US" b="1" i="1" dirty="0" smtClean="0">
                <a:solidFill>
                  <a:srgbClr val="FF0000"/>
                </a:solidFill>
              </a:rPr>
              <a:t>processing</a:t>
            </a:r>
            <a:r>
              <a:rPr lang="en-US" i="1" dirty="0" smtClean="0">
                <a:solidFill>
                  <a:schemeClr val="tx2"/>
                </a:solidFill>
              </a:rPr>
              <a:t> of information.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3006" y="6492875"/>
            <a:ext cx="1910993" cy="365125"/>
          </a:xfrm>
        </p:spPr>
        <p:txBody>
          <a:bodyPr/>
          <a:lstStyle/>
          <a:p>
            <a:pPr algn="l"/>
            <a:r>
              <a:rPr lang="en-US" dirty="0" smtClean="0"/>
              <a:t>Chapter 1: Introduction - </a:t>
            </a:r>
            <a:fld id="{2D3E171A-985D-40D6-A8E7-406F68F92475}" type="slidenum">
              <a:rPr lang="en-US" smtClean="0"/>
              <a:pPr algn="l"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E-Business scenarios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Networked e-Business is conducted in</a:t>
            </a:r>
            <a:br>
              <a:rPr lang="en-US" dirty="0" smtClean="0"/>
            </a:br>
            <a:r>
              <a:rPr lang="en-US" dirty="0" smtClean="0"/>
              <a:t>e-business scenarios</a:t>
            </a:r>
          </a:p>
          <a:p>
            <a:pPr eaLnBrk="1" hangingPunct="1"/>
            <a:r>
              <a:rPr lang="en-US" dirty="0" smtClean="0"/>
              <a:t>An e-business scenario is a setting in which two or more parties engage in networked</a:t>
            </a:r>
            <a:br>
              <a:rPr lang="en-US" dirty="0" smtClean="0"/>
            </a:br>
            <a:r>
              <a:rPr lang="en-US" dirty="0" smtClean="0"/>
              <a:t>e-business to achieve a specific business goal</a:t>
            </a:r>
          </a:p>
          <a:p>
            <a:pPr eaLnBrk="1" hangingPunct="1"/>
            <a:r>
              <a:rPr lang="en-US" dirty="0" smtClean="0"/>
              <a:t>One organization can be involved in more than one e-business scenario (to achieve more than one business goal)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69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3006" y="6492875"/>
            <a:ext cx="1910993" cy="365125"/>
          </a:xfrm>
        </p:spPr>
        <p:txBody>
          <a:bodyPr/>
          <a:lstStyle/>
          <a:p>
            <a:pPr algn="l"/>
            <a:r>
              <a:rPr lang="en-US" dirty="0" smtClean="0"/>
              <a:t>Chapter 1: Introduction - </a:t>
            </a:r>
            <a:fld id="{2D3E171A-985D-40D6-A8E7-406F68F92475}" type="slidenum">
              <a:rPr lang="en-US" smtClean="0"/>
              <a:pPr algn="l"/>
              <a:t>8</a:t>
            </a:fld>
            <a:endParaRPr lang="en-US" dirty="0"/>
          </a:p>
        </p:txBody>
      </p:sp>
      <p:sp>
        <p:nvSpPr>
          <p:cNvPr id="8" name="Ovale 7"/>
          <p:cNvSpPr/>
          <p:nvPr/>
        </p:nvSpPr>
        <p:spPr>
          <a:xfrm>
            <a:off x="7995683" y="120502"/>
            <a:ext cx="517452" cy="4111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Parties</a:t>
            </a:r>
            <a:r>
              <a:rPr lang="nl-NL" dirty="0" smtClean="0"/>
              <a:t> and </a:t>
            </a:r>
            <a:r>
              <a:rPr lang="nl-NL" dirty="0" err="1" smtClean="0"/>
              <a:t>scenarios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669369" y="1291116"/>
            <a:ext cx="7847908" cy="4694472"/>
            <a:chOff x="949842" y="1334387"/>
            <a:chExt cx="7209759" cy="4012019"/>
          </a:xfrm>
        </p:grpSpPr>
        <p:sp>
          <p:nvSpPr>
            <p:cNvPr id="15" name="Oval 14"/>
            <p:cNvSpPr/>
            <p:nvPr/>
          </p:nvSpPr>
          <p:spPr bwMode="auto">
            <a:xfrm>
              <a:off x="949842" y="4147585"/>
              <a:ext cx="1905000" cy="1143000"/>
            </a:xfrm>
            <a:prstGeom prst="ellipse">
              <a:avLst/>
            </a:prstGeom>
            <a:solidFill>
              <a:srgbClr val="BBE0E3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cs"/>
                </a:rPr>
                <a:t>Party D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171507" y="4203406"/>
              <a:ext cx="1905000" cy="1143000"/>
            </a:xfrm>
            <a:prstGeom prst="ellipse">
              <a:avLst/>
            </a:prstGeom>
            <a:solidFill>
              <a:srgbClr val="BBE0E3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cs"/>
                </a:rPr>
                <a:t>Party E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949842" y="1334387"/>
              <a:ext cx="1905000" cy="1143000"/>
            </a:xfrm>
            <a:prstGeom prst="ellipse">
              <a:avLst/>
            </a:prstGeom>
            <a:solidFill>
              <a:srgbClr val="BBE0E3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cs"/>
                </a:rPr>
                <a:t>Party A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4171507" y="1334387"/>
              <a:ext cx="1905000" cy="1143000"/>
            </a:xfrm>
            <a:prstGeom prst="ellipse">
              <a:avLst/>
            </a:prstGeom>
            <a:solidFill>
              <a:srgbClr val="BBE0E3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cs"/>
                </a:rPr>
                <a:t>Party B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 rot="5400000">
              <a:off x="3033823" y="478468"/>
              <a:ext cx="914402" cy="2899145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8A"/>
                  </a:solidFill>
                  <a:effectLst/>
                  <a:uLnTx/>
                  <a:uFillTx/>
                  <a:cs typeface="+mn-cs"/>
                </a:rPr>
                <a:t>Scenario 1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D2D8A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 rot="5400000">
              <a:off x="3063950" y="3297866"/>
              <a:ext cx="914400" cy="2899145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8A"/>
                  </a:solidFill>
                  <a:effectLst/>
                  <a:uLnTx/>
                  <a:uFillTx/>
                  <a:cs typeface="+mn-cs"/>
                </a:rPr>
                <a:t>Scenario 3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D2D8A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6254601" y="2853074"/>
              <a:ext cx="1905000" cy="1143000"/>
            </a:xfrm>
            <a:prstGeom prst="ellipse">
              <a:avLst/>
            </a:prstGeom>
            <a:solidFill>
              <a:srgbClr val="BBE0E3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cs"/>
                </a:rPr>
                <a:t>Party C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057554" y="1615267"/>
              <a:ext cx="1832344" cy="3505200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8A"/>
                  </a:solidFill>
                  <a:effectLst/>
                  <a:uLnTx/>
                  <a:uFillTx/>
                  <a:cs typeface="+mn-cs"/>
                </a:rPr>
                <a:t>Scenario 2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D2D8A"/>
                </a:solidFill>
                <a:effectLst/>
                <a:uLnTx/>
                <a:uFillTx/>
                <a:cs typeface="+mn-cs"/>
              </a:endParaRPr>
            </a:p>
          </p:txBody>
        </p:sp>
      </p:grpSp>
      <p:sp>
        <p:nvSpPr>
          <p:cNvPr id="2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3006" y="6492875"/>
            <a:ext cx="1910993" cy="365125"/>
          </a:xfrm>
        </p:spPr>
        <p:txBody>
          <a:bodyPr/>
          <a:lstStyle/>
          <a:p>
            <a:pPr algn="l"/>
            <a:r>
              <a:rPr lang="en-US" dirty="0" smtClean="0"/>
              <a:t>Chapter 1: Introduction - </a:t>
            </a:r>
            <a:fld id="{2D3E171A-985D-40D6-A8E7-406F68F92475}" type="slidenum">
              <a:rPr lang="en-US" smtClean="0"/>
              <a:pPr algn="l"/>
              <a:t>9</a:t>
            </a:fld>
            <a:endParaRPr lang="en-US" dirty="0"/>
          </a:p>
        </p:txBody>
      </p:sp>
      <p:sp>
        <p:nvSpPr>
          <p:cNvPr id="14" name="Ovale 13"/>
          <p:cNvSpPr/>
          <p:nvPr/>
        </p:nvSpPr>
        <p:spPr>
          <a:xfrm>
            <a:off x="7995683" y="120502"/>
            <a:ext cx="517452" cy="4111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948</Words>
  <Application>Microsoft Office PowerPoint</Application>
  <PresentationFormat>Presentazione su schermo (4:3)</PresentationFormat>
  <Paragraphs>161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Presentazione standard di PowerPoint</vt:lpstr>
      <vt:lpstr>Table of contents</vt:lpstr>
      <vt:lpstr>Introduction</vt:lpstr>
      <vt:lpstr>Characterization of e-business</vt:lpstr>
      <vt:lpstr>Basic definition of e-business</vt:lpstr>
      <vt:lpstr>What is and what isn’t e-business?</vt:lpstr>
      <vt:lpstr>Extending the definition to networked e-business</vt:lpstr>
      <vt:lpstr>E-Business scenarios</vt:lpstr>
      <vt:lpstr>Parties and scenarios</vt:lpstr>
      <vt:lpstr>Presentazione standard di PowerPoint</vt:lpstr>
      <vt:lpstr>History of e-business (1)</vt:lpstr>
      <vt:lpstr>History of e-business (2)</vt:lpstr>
      <vt:lpstr>Development of the Internet</vt:lpstr>
      <vt:lpstr>History of e-business (3)</vt:lpstr>
      <vt:lpstr>History of e-business (4)</vt:lpstr>
      <vt:lpstr>History of e-business (5)</vt:lpstr>
      <vt:lpstr>Presentazione standard di PowerPoint</vt:lpstr>
      <vt:lpstr>Related important terms</vt:lpstr>
      <vt:lpstr>Relating important terms</vt:lpstr>
      <vt:lpstr>Interacting forces</vt:lpstr>
      <vt:lpstr>Goal of the book</vt:lpstr>
      <vt:lpstr>Presentazione standard di PowerPoint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e-Business</dc:title>
  <dc:subject>Beyond e-Business</dc:subject>
  <dc:creator>Paul Grefen</dc:creator>
  <cp:lastModifiedBy>Carlo Batini</cp:lastModifiedBy>
  <cp:revision>90</cp:revision>
  <dcterms:created xsi:type="dcterms:W3CDTF">2010-02-28T13:39:48Z</dcterms:created>
  <dcterms:modified xsi:type="dcterms:W3CDTF">2018-05-18T09:38:36Z</dcterms:modified>
</cp:coreProperties>
</file>