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1" r:id="rId3"/>
    <p:sldId id="272" r:id="rId4"/>
    <p:sldId id="275" r:id="rId5"/>
    <p:sldId id="267" r:id="rId6"/>
    <p:sldId id="268" r:id="rId7"/>
    <p:sldId id="273" r:id="rId8"/>
    <p:sldId id="270" r:id="rId9"/>
    <p:sldId id="274" r:id="rId10"/>
    <p:sldId id="257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 snapVertSplitter="1" vertBarState="minimized" horzBarState="maximized">
    <p:restoredLeft sz="34578" autoAdjust="0"/>
    <p:restoredTop sz="86467" autoAdjust="0"/>
  </p:normalViewPr>
  <p:slideViewPr>
    <p:cSldViewPr>
      <p:cViewPr>
        <p:scale>
          <a:sx n="77" d="100"/>
          <a:sy n="77" d="100"/>
        </p:scale>
        <p:origin x="-786" y="-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02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032920-AC15-4B87-98B8-64C0D0436C61}" type="datetimeFigureOut">
              <a:rPr lang="en-US" smtClean="0"/>
              <a:t>9/10/2012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3497A-3B2A-46C6-826C-8DAA12122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77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3497A-3B2A-46C6-826C-8DAA12122E8B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3497A-3B2A-46C6-826C-8DAA12122E8B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3497A-3B2A-46C6-826C-8DAA12122E8B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3497A-3B2A-46C6-826C-8DAA12122E8B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Teacher</a:t>
            </a:r>
            <a:r>
              <a:rPr lang="en-US" baseline="0" dirty="0" smtClean="0"/>
              <a:t> assigns product for students to use in filling out a chart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3497A-3B2A-46C6-826C-8DAA12122E8B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3497A-3B2A-46C6-826C-8DAA12122E8B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3497A-3B2A-46C6-826C-8DAA12122E8B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3497A-3B2A-46C6-826C-8DAA12122E8B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3497A-3B2A-46C6-826C-8DAA12122E8B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3497A-3B2A-46C6-826C-8DAA12122E8B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3497A-3B2A-46C6-826C-8DAA12122E8B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3497A-3B2A-46C6-826C-8DAA12122E8B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3497A-3B2A-46C6-826C-8DAA12122E8B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3497A-3B2A-46C6-826C-8DAA12122E8B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3497A-3B2A-46C6-826C-8DAA12122E8B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3497A-3B2A-46C6-826C-8DAA12122E8B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EC849-2FA7-4966-B759-346F82830EBC}" type="datetimeFigureOut">
              <a:rPr lang="en-US" smtClean="0"/>
              <a:t>9/10/2012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59F66-5FD3-499B-AC6E-923D5B2B51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EC849-2FA7-4966-B759-346F82830EBC}" type="datetimeFigureOut">
              <a:rPr lang="en-US" smtClean="0"/>
              <a:t>9/10/2012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59F66-5FD3-499B-AC6E-923D5B2B51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EC849-2FA7-4966-B759-346F82830EBC}" type="datetimeFigureOut">
              <a:rPr lang="en-US" smtClean="0"/>
              <a:t>9/10/2012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59F66-5FD3-499B-AC6E-923D5B2B51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EC849-2FA7-4966-B759-346F82830EBC}" type="datetimeFigureOut">
              <a:rPr lang="en-US" smtClean="0"/>
              <a:t>9/10/2012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59F66-5FD3-499B-AC6E-923D5B2B51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EC849-2FA7-4966-B759-346F82830EBC}" type="datetimeFigureOut">
              <a:rPr lang="en-US" smtClean="0"/>
              <a:t>9/10/2012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59F66-5FD3-499B-AC6E-923D5B2B51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EC849-2FA7-4966-B759-346F82830EBC}" type="datetimeFigureOut">
              <a:rPr lang="en-US" smtClean="0"/>
              <a:t>9/10/2012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59F66-5FD3-499B-AC6E-923D5B2B51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EC849-2FA7-4966-B759-346F82830EBC}" type="datetimeFigureOut">
              <a:rPr lang="en-US" smtClean="0"/>
              <a:t>9/10/2012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59F66-5FD3-499B-AC6E-923D5B2B51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EC849-2FA7-4966-B759-346F82830EBC}" type="datetimeFigureOut">
              <a:rPr lang="en-US" smtClean="0"/>
              <a:t>9/10/2012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59F66-5FD3-499B-AC6E-923D5B2B51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EC849-2FA7-4966-B759-346F82830EBC}" type="datetimeFigureOut">
              <a:rPr lang="en-US" smtClean="0"/>
              <a:t>9/10/2012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59F66-5FD3-499B-AC6E-923D5B2B51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EC849-2FA7-4966-B759-346F82830EBC}" type="datetimeFigureOut">
              <a:rPr lang="en-US" smtClean="0"/>
              <a:t>9/10/2012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59F66-5FD3-499B-AC6E-923D5B2B51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EC849-2FA7-4966-B759-346F82830EBC}" type="datetimeFigureOut">
              <a:rPr lang="en-US" smtClean="0"/>
              <a:t>9/10/2012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59F66-5FD3-499B-AC6E-923D5B2B51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EC849-2FA7-4966-B759-346F82830EBC}" type="datetimeFigureOut">
              <a:rPr lang="en-US" smtClean="0"/>
              <a:t>9/10/2012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59F66-5FD3-499B-AC6E-923D5B2B511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b="1" dirty="0" smtClean="0">
                <a:solidFill>
                  <a:srgbClr val="0070C0"/>
                </a:solidFill>
              </a:rPr>
              <a:t>SEM1 1.05</a:t>
            </a:r>
            <a:r>
              <a:rPr lang="en-US" sz="4900" b="1" dirty="0">
                <a:solidFill>
                  <a:srgbClr val="0070C0"/>
                </a:solidFill>
              </a:rPr>
              <a:t> </a:t>
            </a:r>
            <a:r>
              <a:rPr lang="en-US" sz="4900" b="1" dirty="0" smtClean="0">
                <a:solidFill>
                  <a:srgbClr val="0070C0"/>
                </a:solidFill>
              </a:rPr>
              <a:t> A - </a:t>
            </a:r>
            <a:r>
              <a:rPr lang="en-US" sz="4900" b="1" u="sng" dirty="0" smtClean="0">
                <a:solidFill>
                  <a:srgbClr val="0070C0"/>
                </a:solidFill>
              </a:rPr>
              <a:t>Selling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352926" y="1671587"/>
            <a:ext cx="8534400" cy="2971800"/>
          </a:xfrm>
        </p:spPr>
        <p:txBody>
          <a:bodyPr>
            <a:normAutofit lnSpcReduction="10000"/>
          </a:bodyPr>
          <a:lstStyle/>
          <a:p>
            <a:r>
              <a:rPr lang="en-US" sz="4400" b="1" dirty="0" smtClean="0"/>
              <a:t>PE - Acquire </a:t>
            </a:r>
            <a:r>
              <a:rPr lang="en-US" sz="4400" b="1" dirty="0"/>
              <a:t>product knowledge to communicate product benefits and to ensure appropriateness of product for the </a:t>
            </a:r>
            <a:r>
              <a:rPr lang="en-US" sz="4400" b="1" dirty="0" smtClean="0"/>
              <a:t>customer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76201"/>
            <a:ext cx="186128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9126" y="4648200"/>
            <a:ext cx="8382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3200" b="1" dirty="0" smtClean="0">
                <a:solidFill>
                  <a:srgbClr val="FF0000"/>
                </a:solidFill>
              </a:rPr>
              <a:t>PI – Determine sport/event features and benefits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b="1" dirty="0" smtClean="0">
                <a:solidFill>
                  <a:srgbClr val="FF0000"/>
                </a:solidFill>
              </a:rPr>
              <a:t>PI – Describe factors that motivate people to participate in/attend sport/events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Identify sources of feature/benefit information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Consumer Reports</a:t>
            </a:r>
          </a:p>
          <a:p>
            <a:r>
              <a:rPr lang="en-US" dirty="0" smtClean="0"/>
              <a:t>Company Websites</a:t>
            </a:r>
          </a:p>
          <a:p>
            <a:r>
              <a:rPr lang="en-US" dirty="0" smtClean="0"/>
              <a:t>Angie’s List</a:t>
            </a:r>
          </a:p>
          <a:p>
            <a:r>
              <a:rPr lang="en-US" dirty="0" smtClean="0"/>
              <a:t>Blogs</a:t>
            </a:r>
          </a:p>
          <a:p>
            <a:r>
              <a:rPr lang="en-US" dirty="0" smtClean="0"/>
              <a:t>Government Websites (</a:t>
            </a:r>
            <a:r>
              <a:rPr lang="en-US" dirty="0" err="1" smtClean="0"/>
              <a:t>ie</a:t>
            </a:r>
            <a:r>
              <a:rPr lang="en-US" dirty="0" smtClean="0"/>
              <a:t>: FDA)</a:t>
            </a:r>
          </a:p>
          <a:p>
            <a:r>
              <a:rPr lang="en-US" dirty="0" smtClean="0"/>
              <a:t>Social Media</a:t>
            </a:r>
          </a:p>
          <a:p>
            <a:r>
              <a:rPr lang="en-US" dirty="0" smtClean="0"/>
              <a:t>Twitter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725" y="1400476"/>
            <a:ext cx="3629025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777891"/>
            <a:ext cx="1943100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743450"/>
            <a:ext cx="2162175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Distinguish between features and benefits for services versus those for tangible sport/event products</a:t>
            </a:r>
            <a:endParaRPr lang="en-US" sz="36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4040188" cy="639762"/>
          </a:xfrm>
        </p:spPr>
        <p:txBody>
          <a:bodyPr/>
          <a:lstStyle/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57200" y="2590799"/>
            <a:ext cx="4040188" cy="3535363"/>
          </a:xfrm>
        </p:spPr>
        <p:txBody>
          <a:bodyPr/>
          <a:lstStyle/>
          <a:p>
            <a:r>
              <a:rPr lang="en-US" dirty="0" smtClean="0"/>
              <a:t>Example: Sports Spa/Gym</a:t>
            </a:r>
          </a:p>
          <a:p>
            <a:pPr lvl="1"/>
            <a:r>
              <a:rPr lang="en-US" dirty="0" smtClean="0"/>
              <a:t>Features: Massages, Yoga Classes, Weight lifting classes</a:t>
            </a:r>
          </a:p>
          <a:p>
            <a:pPr lvl="1"/>
            <a:r>
              <a:rPr lang="en-US" dirty="0" smtClean="0"/>
              <a:t>Benefits: Better health, fewer injuries, better performance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648200" y="1905000"/>
            <a:ext cx="4041775" cy="639762"/>
          </a:xfrm>
        </p:spPr>
        <p:txBody>
          <a:bodyPr/>
          <a:lstStyle/>
          <a:p>
            <a:pPr algn="ctr"/>
            <a:r>
              <a:rPr lang="en-US" dirty="0" smtClean="0"/>
              <a:t>Product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645025" y="2590799"/>
            <a:ext cx="4041775" cy="3535363"/>
          </a:xfrm>
        </p:spPr>
        <p:txBody>
          <a:bodyPr/>
          <a:lstStyle/>
          <a:p>
            <a:r>
              <a:rPr lang="en-US" dirty="0" smtClean="0"/>
              <a:t>Example: Golf Clubs</a:t>
            </a:r>
          </a:p>
          <a:p>
            <a:pPr lvl="1"/>
            <a:r>
              <a:rPr lang="en-US" dirty="0" smtClean="0"/>
              <a:t>Features: Loft, weight, graphite vs. steel, woods vs. irons</a:t>
            </a:r>
          </a:p>
          <a:p>
            <a:pPr lvl="1"/>
            <a:r>
              <a:rPr lang="en-US" dirty="0" smtClean="0"/>
              <a:t>Benefits: Control, durability, backspin, low score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0"/>
            <a:ext cx="228600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667250"/>
            <a:ext cx="2390775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Describe how to prepare a feature-benefit chart for a product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US" dirty="0" smtClean="0"/>
              <a:t>Identify each feature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Align each feature with benefit(s)</a:t>
            </a:r>
          </a:p>
          <a:p>
            <a:pPr marL="914400" lvl="1" indent="-514350">
              <a:buFontTx/>
              <a:buChar char="-"/>
            </a:pPr>
            <a:r>
              <a:rPr lang="en-US" dirty="0" smtClean="0"/>
              <a:t>Keeping in mind your target market/customers</a:t>
            </a:r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Prepare a feature-benefit chart for a product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3820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0"/>
                <a:gridCol w="4191000"/>
              </a:tblGrid>
              <a:tr h="1143000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Benefit</a:t>
                      </a:r>
                      <a:endParaRPr lang="en-US" dirty="0"/>
                    </a:p>
                  </a:txBody>
                  <a:tcPr/>
                </a:tc>
              </a:tr>
              <a:tr h="1143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143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43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Explain the importance of understanding why people participate in/attend sports/events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050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Target  marketing – help to key on your customers</a:t>
            </a:r>
          </a:p>
          <a:p>
            <a:r>
              <a:rPr lang="en-US" dirty="0" smtClean="0"/>
              <a:t>Assist in market(</a:t>
            </a:r>
            <a:r>
              <a:rPr lang="en-US" dirty="0" err="1" smtClean="0"/>
              <a:t>ing</a:t>
            </a:r>
            <a:r>
              <a:rPr lang="en-US" dirty="0" smtClean="0"/>
              <a:t>) planning – where to market</a:t>
            </a:r>
          </a:p>
          <a:p>
            <a:r>
              <a:rPr lang="en-US" dirty="0" smtClean="0"/>
              <a:t>Economic analysis </a:t>
            </a:r>
          </a:p>
          <a:p>
            <a:r>
              <a:rPr lang="en-US" dirty="0" smtClean="0"/>
              <a:t>Health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50" y="4800600"/>
            <a:ext cx="249555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733800"/>
            <a:ext cx="22860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5057775"/>
            <a:ext cx="205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Describe techniques for identifying sport/event motivators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Surveys</a:t>
            </a:r>
          </a:p>
          <a:p>
            <a:r>
              <a:rPr lang="en-US" dirty="0" smtClean="0"/>
              <a:t>Social Media</a:t>
            </a:r>
          </a:p>
          <a:p>
            <a:r>
              <a:rPr lang="en-US" dirty="0" smtClean="0"/>
              <a:t>Blogs</a:t>
            </a:r>
          </a:p>
          <a:p>
            <a:r>
              <a:rPr lang="en-US" dirty="0" smtClean="0"/>
              <a:t>Face to face</a:t>
            </a:r>
          </a:p>
          <a:p>
            <a:r>
              <a:rPr lang="en-US" dirty="0" smtClean="0"/>
              <a:t>Blind sampling</a:t>
            </a:r>
          </a:p>
          <a:p>
            <a:r>
              <a:rPr lang="en-US" dirty="0" smtClean="0"/>
              <a:t>Focus groups</a:t>
            </a:r>
          </a:p>
          <a:p>
            <a:r>
              <a:rPr lang="en-US" dirty="0" smtClean="0"/>
              <a:t>Promotions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444817"/>
            <a:ext cx="2209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689" y="4755582"/>
            <a:ext cx="246697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689" y="1600200"/>
            <a:ext cx="21431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Describe ways that salespeople can use sport/event motivators to sell products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687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Sample</a:t>
            </a:r>
          </a:p>
          <a:p>
            <a:r>
              <a:rPr lang="en-US" dirty="0" smtClean="0"/>
              <a:t>Discounts</a:t>
            </a:r>
          </a:p>
          <a:p>
            <a:r>
              <a:rPr lang="en-US" dirty="0" smtClean="0"/>
              <a:t>Testimonials</a:t>
            </a:r>
          </a:p>
          <a:p>
            <a:r>
              <a:rPr lang="en-US" dirty="0" smtClean="0"/>
              <a:t>Endorsement</a:t>
            </a:r>
          </a:p>
          <a:p>
            <a:r>
              <a:rPr lang="en-US" dirty="0" smtClean="0"/>
              <a:t>Exclusive</a:t>
            </a:r>
          </a:p>
          <a:p>
            <a:r>
              <a:rPr lang="en-US" dirty="0" smtClean="0"/>
              <a:t>Prestige</a:t>
            </a:r>
          </a:p>
          <a:p>
            <a:r>
              <a:rPr lang="en-US" dirty="0" smtClean="0"/>
              <a:t>Patronage 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438" y="1752600"/>
            <a:ext cx="2428875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200400"/>
            <a:ext cx="17526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25" y="4419600"/>
            <a:ext cx="2095500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see?</a:t>
            </a:r>
            <a:endParaRPr lang="en-US" dirty="0"/>
          </a:p>
        </p:txBody>
      </p:sp>
      <p:pic>
        <p:nvPicPr>
          <p:cNvPr id="2050" name="Picture 2" descr="http://store.storeimages.cdn-apple.com/2773/as-images.apple.com/is/image/AppleInc/step0-iphone4s-gallery-image4?wid=488&amp;hei=531&amp;fmt=png-alpha&amp;qlt=9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1136911"/>
            <a:ext cx="5257800" cy="5721090"/>
          </a:xfrm>
          <a:prstGeom prst="rect">
            <a:avLst/>
          </a:prstGeom>
          <a:noFill/>
        </p:spPr>
      </p:pic>
      <p:cxnSp>
        <p:nvCxnSpPr>
          <p:cNvPr id="6" name="Straight Arrow Connector 5"/>
          <p:cNvCxnSpPr/>
          <p:nvPr/>
        </p:nvCxnSpPr>
        <p:spPr>
          <a:xfrm flipV="1">
            <a:off x="1143000" y="1981200"/>
            <a:ext cx="1219200" cy="1219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3962400" y="1905000"/>
            <a:ext cx="1524000" cy="1219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495800" y="1828800"/>
            <a:ext cx="1828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4724400" y="4495800"/>
            <a:ext cx="1600200" cy="914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see?</a:t>
            </a:r>
            <a:endParaRPr lang="en-US" dirty="0"/>
          </a:p>
        </p:txBody>
      </p:sp>
      <p:pic>
        <p:nvPicPr>
          <p:cNvPr id="48130" name="Picture 2" descr="http://images.thecarconnection.com/sml/2010-land-rover-range-rover-4wd-4-door-hse-angular-front-exterior-view_100253216_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295400"/>
            <a:ext cx="6705600" cy="5029202"/>
          </a:xfrm>
          <a:prstGeom prst="rect">
            <a:avLst/>
          </a:prstGeom>
          <a:noFill/>
        </p:spPr>
      </p:pic>
      <p:cxnSp>
        <p:nvCxnSpPr>
          <p:cNvPr id="5" name="Straight Arrow Connector 4"/>
          <p:cNvCxnSpPr/>
          <p:nvPr/>
        </p:nvCxnSpPr>
        <p:spPr>
          <a:xfrm>
            <a:off x="381000" y="38100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581400" y="4876800"/>
            <a:ext cx="1219200" cy="1219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6629400" y="2514600"/>
            <a:ext cx="1600200" cy="304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flipV="1">
            <a:off x="5029200" y="4800600"/>
            <a:ext cx="1600200" cy="68580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see?</a:t>
            </a:r>
            <a:endParaRPr lang="en-US" dirty="0"/>
          </a:p>
        </p:txBody>
      </p:sp>
      <p:pic>
        <p:nvPicPr>
          <p:cNvPr id="54274" name="Picture 2" descr="http://images.mylot.com/userImages/images/postphotos/198315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295400"/>
            <a:ext cx="7924800" cy="517093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838200"/>
          </a:xfrm>
        </p:spPr>
        <p:txBody>
          <a:bodyPr>
            <a:normAutofit/>
          </a:bodyPr>
          <a:lstStyle/>
          <a:p>
            <a:r>
              <a:rPr lang="en-US" b="1" dirty="0" smtClean="0"/>
              <a:t>Feature and Benefit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0"/>
            <a:ext cx="8229600" cy="30781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600200"/>
            <a:ext cx="83820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 </a:t>
            </a:r>
            <a:r>
              <a:rPr lang="en-US" sz="3200" b="1" dirty="0" smtClean="0"/>
              <a:t>Feature</a:t>
            </a:r>
            <a:r>
              <a:rPr lang="en-US" sz="3200" dirty="0" smtClean="0"/>
              <a:t>: 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/>
              <a:t>Describes an actual part of a product or service</a:t>
            </a:r>
          </a:p>
          <a:p>
            <a:pPr>
              <a:buFont typeface="Arial" pitchFamily="34" charset="0"/>
              <a:buChar char="•"/>
            </a:pPr>
            <a:endParaRPr lang="en-US" sz="3200" dirty="0"/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</a:t>
            </a:r>
            <a:r>
              <a:rPr lang="en-US" sz="3200" b="1" dirty="0" smtClean="0"/>
              <a:t>Benefit</a:t>
            </a:r>
            <a:r>
              <a:rPr lang="en-US" sz="3200" dirty="0" smtClean="0"/>
              <a:t>: 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/>
              <a:t>Describes </a:t>
            </a:r>
            <a:r>
              <a:rPr lang="en-US" sz="2800" dirty="0"/>
              <a:t>how a </a:t>
            </a:r>
            <a:r>
              <a:rPr lang="en-US" sz="2800" dirty="0" smtClean="0"/>
              <a:t>product or service </a:t>
            </a:r>
            <a:r>
              <a:rPr lang="en-US" sz="2800" dirty="0"/>
              <a:t>will directly offer a user a </a:t>
            </a:r>
            <a:r>
              <a:rPr lang="en-US" sz="2800" dirty="0" smtClean="0"/>
              <a:t>solution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/>
              <a:t>Answers the question “What’s in it for me?”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/>
              <a:t>For every feature, there should be a corresponding benefit for a consumer</a:t>
            </a:r>
          </a:p>
          <a:p>
            <a:pPr>
              <a:buFont typeface="Arial" pitchFamily="34" charset="0"/>
              <a:buChar char="•"/>
            </a:pPr>
            <a:endParaRPr lang="en-US" sz="3200" dirty="0" smtClean="0"/>
          </a:p>
          <a:p>
            <a:pPr>
              <a:buFont typeface="Arial" pitchFamily="34" charset="0"/>
              <a:buChar char="•"/>
            </a:pPr>
            <a:endParaRPr lang="en-US" sz="3200" dirty="0"/>
          </a:p>
          <a:p>
            <a:endParaRPr lang="en-US" sz="3200" dirty="0" smtClean="0"/>
          </a:p>
          <a:p>
            <a:pPr>
              <a:buFont typeface="Arial" pitchFamily="34" charset="0"/>
              <a:buChar char="•"/>
            </a:pPr>
            <a:endParaRPr lang="en-US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Define and Identify: </a:t>
            </a:r>
            <a:br>
              <a:rPr lang="en-US" b="1" dirty="0" smtClean="0"/>
            </a:br>
            <a:r>
              <a:rPr lang="en-US" b="1" dirty="0" smtClean="0"/>
              <a:t>Obvious Benefits and Unique Benefits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Obvious Benefits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Easy to recognize</a:t>
            </a:r>
          </a:p>
          <a:p>
            <a:pPr lvl="2"/>
            <a:r>
              <a:rPr lang="en-US" dirty="0" smtClean="0"/>
              <a:t>Example: Alloy Rims </a:t>
            </a:r>
            <a:r>
              <a:rPr lang="en-US" dirty="0" err="1" smtClean="0"/>
              <a:t>vs</a:t>
            </a:r>
            <a:r>
              <a:rPr lang="en-US" dirty="0" smtClean="0"/>
              <a:t> Factory Grade – Status Symbol</a:t>
            </a:r>
          </a:p>
          <a:p>
            <a:pPr lvl="2"/>
            <a:r>
              <a:rPr lang="en-US" dirty="0" smtClean="0"/>
              <a:t>Example: 4G – Connectivity </a:t>
            </a:r>
            <a:r>
              <a:rPr lang="en-US" dirty="0" err="1" smtClean="0"/>
              <a:t>Availabiltiy</a:t>
            </a:r>
            <a:endParaRPr lang="en-US" dirty="0" smtClean="0"/>
          </a:p>
          <a:p>
            <a:pPr lvl="2"/>
            <a:r>
              <a:rPr lang="en-US" dirty="0" smtClean="0"/>
              <a:t>Example: NASCAR- 200+ MPH wins races!</a:t>
            </a:r>
          </a:p>
          <a:p>
            <a:r>
              <a:rPr lang="en-US" b="1" dirty="0" smtClean="0"/>
              <a:t>Unique Benefits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Specific to the product or service</a:t>
            </a:r>
          </a:p>
          <a:p>
            <a:pPr lvl="2"/>
            <a:r>
              <a:rPr lang="en-US" dirty="0" smtClean="0"/>
              <a:t>Example: </a:t>
            </a:r>
            <a:r>
              <a:rPr lang="en-US" dirty="0" err="1" smtClean="0"/>
              <a:t>Iphone</a:t>
            </a:r>
            <a:r>
              <a:rPr lang="en-US" dirty="0" smtClean="0"/>
              <a:t> 4S “</a:t>
            </a:r>
            <a:r>
              <a:rPr lang="en-US" dirty="0" err="1" smtClean="0"/>
              <a:t>Suri</a:t>
            </a:r>
            <a:r>
              <a:rPr lang="en-US" dirty="0" smtClean="0"/>
              <a:t>” – </a:t>
            </a:r>
            <a:r>
              <a:rPr lang="en-US" dirty="0" err="1" smtClean="0"/>
              <a:t>Handsfree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Example: Victoria Beckham Edition – Exclusive style</a:t>
            </a:r>
          </a:p>
          <a:p>
            <a:pPr lvl="2"/>
            <a:r>
              <a:rPr lang="en-US" dirty="0" smtClean="0"/>
              <a:t>Example: NASCAR – Safety seats – Specially made for the driver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676400"/>
          </a:xfrm>
        </p:spPr>
        <p:txBody>
          <a:bodyPr>
            <a:normAutofit/>
          </a:bodyPr>
          <a:lstStyle/>
          <a:p>
            <a:r>
              <a:rPr lang="en-US" b="1" dirty="0" smtClean="0"/>
              <a:t>Define and Identify: Hidden Benefits &amp;Feature Benefit Selling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229600" cy="487680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3200" b="1" dirty="0"/>
              <a:t>	</a:t>
            </a:r>
            <a:r>
              <a:rPr lang="en-US" sz="3200" b="1" dirty="0" smtClean="0"/>
              <a:t>Hidden Benefits</a:t>
            </a:r>
            <a:r>
              <a:rPr lang="en-US" sz="3200" dirty="0" smtClean="0"/>
              <a:t>:</a:t>
            </a:r>
          </a:p>
          <a:p>
            <a:pPr lvl="2"/>
            <a:r>
              <a:rPr lang="en-US" dirty="0" smtClean="0"/>
              <a:t>Implied but not obvious</a:t>
            </a:r>
          </a:p>
          <a:p>
            <a:pPr lvl="2"/>
            <a:r>
              <a:rPr lang="en-US" dirty="0" smtClean="0"/>
              <a:t>Example: Hybrid Cars = Better gas mileage</a:t>
            </a:r>
          </a:p>
          <a:p>
            <a:pPr lvl="2"/>
            <a:r>
              <a:rPr lang="en-US" dirty="0" smtClean="0"/>
              <a:t>Example: Sketchers Shape-Ups = Ergonomics</a:t>
            </a:r>
          </a:p>
          <a:p>
            <a:pPr lvl="2"/>
            <a:r>
              <a:rPr lang="en-US" dirty="0" smtClean="0"/>
              <a:t>Example: NASCAR – Provided research for automobile creation and innovation</a:t>
            </a:r>
          </a:p>
          <a:p>
            <a:pPr marL="914400" lvl="2" indent="0">
              <a:buNone/>
            </a:pPr>
            <a:r>
              <a:rPr lang="en-US" sz="3200" b="1" dirty="0" smtClean="0"/>
              <a:t>Feature Benefit Selling</a:t>
            </a:r>
          </a:p>
          <a:p>
            <a:pPr lvl="2"/>
            <a:r>
              <a:rPr lang="en-US" dirty="0" smtClean="0"/>
              <a:t>Providing  product features to satisfy consumers by offering them a</a:t>
            </a:r>
            <a:r>
              <a:rPr lang="en-US" sz="3200" b="1" dirty="0" smtClean="0"/>
              <a:t> </a:t>
            </a:r>
            <a:r>
              <a:rPr lang="en-US" dirty="0" smtClean="0"/>
              <a:t>benefit they need or want</a:t>
            </a:r>
            <a:endParaRPr lang="en-US" sz="3200" b="1" dirty="0" smtClean="0"/>
          </a:p>
          <a:p>
            <a:pPr marL="914400" lvl="2" indent="0">
              <a:buNone/>
            </a:pPr>
            <a:r>
              <a:rPr lang="en-US" sz="3200" b="1" dirty="0"/>
              <a:t>	</a:t>
            </a:r>
            <a:endParaRPr lang="en-US" sz="3200" b="1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Feature-Benefit Chart</a:t>
            </a:r>
            <a:endParaRPr lang="en-US" b="1" dirty="0"/>
          </a:p>
        </p:txBody>
      </p:sp>
      <p:pic>
        <p:nvPicPr>
          <p:cNvPr id="4098" name="Picture 2" descr="http://presentinenglish.com/wp-content/uploads/2009/11/Screen-shot-2009-11-10-at-%EC%98%A4%ED%9B%84-12.55.2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219200"/>
            <a:ext cx="6858000" cy="51983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Feature-Benefit Chart Example</a:t>
            </a:r>
            <a:endParaRPr lang="en-US" b="1" dirty="0"/>
          </a:p>
        </p:txBody>
      </p:sp>
      <p:pic>
        <p:nvPicPr>
          <p:cNvPr id="52226" name="Picture 2" descr="http://www.theapplepress.com/wp-content/uploads/2007/06/iphone_apple_press_comparison_char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524000"/>
            <a:ext cx="6705600" cy="5029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417</Words>
  <Application>Microsoft Office PowerPoint</Application>
  <PresentationFormat>On-screen Show (4:3)</PresentationFormat>
  <Paragraphs>104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SEM1 1.05  A - Selling </vt:lpstr>
      <vt:lpstr>What do you see?</vt:lpstr>
      <vt:lpstr>What do you see?</vt:lpstr>
      <vt:lpstr>What do you see?</vt:lpstr>
      <vt:lpstr>Feature and Benefit</vt:lpstr>
      <vt:lpstr>Define and Identify:  Obvious Benefits and Unique Benefits</vt:lpstr>
      <vt:lpstr>Define and Identify: Hidden Benefits &amp;Feature Benefit Selling</vt:lpstr>
      <vt:lpstr>Feature-Benefit Chart</vt:lpstr>
      <vt:lpstr>Feature-Benefit Chart Example</vt:lpstr>
      <vt:lpstr>Identify sources of feature/benefit information</vt:lpstr>
      <vt:lpstr>Distinguish between features and benefits for services versus those for tangible sport/event products</vt:lpstr>
      <vt:lpstr>Describe how to prepare a feature-benefit chart for a product</vt:lpstr>
      <vt:lpstr>Prepare a feature-benefit chart for a product</vt:lpstr>
      <vt:lpstr>Explain the importance of understanding why people participate in/attend sports/events </vt:lpstr>
      <vt:lpstr>Describe techniques for identifying sport/event motivators</vt:lpstr>
      <vt:lpstr>Describe ways that salespeople can use sport/event motivators to sell products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Acquire product knowledge to communicate product benefits and to ensure appropriateness of product for the customer.</dc:title>
  <dc:creator>Amy Byers</dc:creator>
  <cp:lastModifiedBy>Werner, Andrew P</cp:lastModifiedBy>
  <cp:revision>16</cp:revision>
  <dcterms:created xsi:type="dcterms:W3CDTF">2012-07-24T13:46:11Z</dcterms:created>
  <dcterms:modified xsi:type="dcterms:W3CDTF">2012-09-10T19:10:35Z</dcterms:modified>
</cp:coreProperties>
</file>