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32"/>
  </p:notesMasterIdLst>
  <p:handoutMasterIdLst>
    <p:handoutMasterId r:id="rId33"/>
  </p:handoutMasterIdLst>
  <p:sldIdLst>
    <p:sldId id="287" r:id="rId3"/>
    <p:sldId id="288" r:id="rId4"/>
    <p:sldId id="259" r:id="rId5"/>
    <p:sldId id="260" r:id="rId6"/>
    <p:sldId id="261" r:id="rId7"/>
    <p:sldId id="262" r:id="rId8"/>
    <p:sldId id="263" r:id="rId9"/>
    <p:sldId id="264" r:id="rId10"/>
    <p:sldId id="265" r:id="rId11"/>
    <p:sldId id="266" r:id="rId12"/>
    <p:sldId id="281" r:id="rId13"/>
    <p:sldId id="282" r:id="rId14"/>
    <p:sldId id="268" r:id="rId15"/>
    <p:sldId id="269" r:id="rId16"/>
    <p:sldId id="270" r:id="rId17"/>
    <p:sldId id="271" r:id="rId18"/>
    <p:sldId id="272" r:id="rId19"/>
    <p:sldId id="273" r:id="rId20"/>
    <p:sldId id="274" r:id="rId21"/>
    <p:sldId id="283" r:id="rId22"/>
    <p:sldId id="284" r:id="rId23"/>
    <p:sldId id="275" r:id="rId24"/>
    <p:sldId id="276" r:id="rId25"/>
    <p:sldId id="285" r:id="rId26"/>
    <p:sldId id="286" r:id="rId27"/>
    <p:sldId id="278" r:id="rId28"/>
    <p:sldId id="279" r:id="rId29"/>
    <p:sldId id="280" r:id="rId30"/>
    <p:sldId id="258"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52"/>
    <a:srgbClr val="808080"/>
    <a:srgbClr val="99CC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143" autoAdjust="0"/>
  </p:normalViewPr>
  <p:slideViewPr>
    <p:cSldViewPr snapToGrid="0">
      <p:cViewPr>
        <p:scale>
          <a:sx n="77" d="100"/>
          <a:sy n="77" d="100"/>
        </p:scale>
        <p:origin x="-960" y="-708"/>
      </p:cViewPr>
      <p:guideLst>
        <p:guide orient="horz" pos="2160"/>
        <p:guide pos="2880"/>
      </p:guideLst>
    </p:cSldViewPr>
  </p:slideViewPr>
  <p:notesTextViewPr>
    <p:cViewPr>
      <p:scale>
        <a:sx n="100" d="100"/>
        <a:sy n="100" d="100"/>
      </p:scale>
      <p:origin x="0" y="0"/>
    </p:cViewPr>
  </p:notesTextViewPr>
  <p:notesViewPr>
    <p:cSldViewPr snapToGrid="0">
      <p:cViewPr varScale="1">
        <p:scale>
          <a:sx n="43" d="100"/>
          <a:sy n="43" d="100"/>
        </p:scale>
        <p:origin x="-20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defRPr>
            </a:lvl1pPr>
          </a:lstStyle>
          <a:p>
            <a:pPr>
              <a:defRPr/>
            </a:pPr>
            <a:r>
              <a:rPr lang="en-US"/>
              <a:t>What is Technology?</a:t>
            </a:r>
          </a:p>
        </p:txBody>
      </p:sp>
      <p:sp>
        <p:nvSpPr>
          <p:cNvPr id="3079" name="Rectangle 7"/>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r>
              <a:rPr lang="en-US" dirty="0" smtClean="0"/>
              <a:t>PLTW Gateway</a:t>
            </a:r>
            <a:endParaRPr lang="en-US" baseline="30000" dirty="0"/>
          </a:p>
          <a:p>
            <a:pPr>
              <a:defRPr/>
            </a:pPr>
            <a:r>
              <a:rPr lang="en-US" dirty="0"/>
              <a:t>Unit </a:t>
            </a:r>
            <a:r>
              <a:rPr lang="en-US" dirty="0" smtClean="0"/>
              <a:t>1 </a:t>
            </a:r>
            <a:r>
              <a:rPr lang="en-US" dirty="0"/>
              <a:t>– Lesson </a:t>
            </a:r>
            <a:r>
              <a:rPr lang="en-US" dirty="0" smtClean="0"/>
              <a:t>1.1 </a:t>
            </a:r>
            <a:r>
              <a:rPr lang="en-US" dirty="0"/>
              <a:t>– </a:t>
            </a:r>
            <a:r>
              <a:rPr lang="en-US" dirty="0" smtClean="0"/>
              <a:t>What is Engineering?</a:t>
            </a:r>
            <a:endParaRPr lang="en-US" dirty="0"/>
          </a:p>
        </p:txBody>
      </p:sp>
      <p:sp>
        <p:nvSpPr>
          <p:cNvPr id="3080" name="Rectangle 8"/>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latin typeface="Arial" charset="0"/>
                <a:cs typeface="Arial" charset="0"/>
              </a:defRPr>
            </a:lvl1pPr>
          </a:lstStyle>
          <a:p>
            <a:pPr>
              <a:defRPr/>
            </a:pPr>
            <a:r>
              <a:rPr lang="en-US" dirty="0"/>
              <a:t>© 2011 Project Lead The Way, </a:t>
            </a:r>
            <a:r>
              <a:rPr lang="en-US" dirty="0" err="1"/>
              <a:t>Inc</a:t>
            </a:r>
            <a:endParaRPr lang="en-US" dirty="0"/>
          </a:p>
        </p:txBody>
      </p:sp>
      <p:sp>
        <p:nvSpPr>
          <p:cNvPr id="3081" name="Rectangle 9"/>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Arial" charset="0"/>
              </a:defRPr>
            </a:lvl1pPr>
          </a:lstStyle>
          <a:p>
            <a:pPr>
              <a:defRPr/>
            </a:pPr>
            <a:fld id="{BD4FF1C4-3D44-4CC0-9F99-6A7B8FF08333}" type="slidenum">
              <a:rPr lang="en-US"/>
              <a:pPr>
                <a:defRPr/>
              </a:pPr>
              <a:t>‹#›</a:t>
            </a:fld>
            <a:endParaRPr lang="en-US"/>
          </a:p>
        </p:txBody>
      </p:sp>
    </p:spTree>
    <p:extLst>
      <p:ext uri="{BB962C8B-B14F-4D97-AF65-F5344CB8AC3E}">
        <p14:creationId xmlns:p14="http://schemas.microsoft.com/office/powerpoint/2010/main" val="395293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4" name="Rectangle 8"/>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defRPr>
            </a:lvl1pPr>
          </a:lstStyle>
          <a:p>
            <a:pPr>
              <a:defRPr/>
            </a:pPr>
            <a:r>
              <a:rPr lang="en-US"/>
              <a:t>What is Technology?</a:t>
            </a:r>
          </a:p>
        </p:txBody>
      </p:sp>
      <p:sp>
        <p:nvSpPr>
          <p:cNvPr id="14345" name="Rectangle 9"/>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r>
              <a:rPr lang="en-US" dirty="0" smtClean="0"/>
              <a:t>PLTW Gateway</a:t>
            </a:r>
            <a:endParaRPr lang="en-US" baseline="30000" dirty="0"/>
          </a:p>
          <a:p>
            <a:pPr>
              <a:defRPr/>
            </a:pPr>
            <a:r>
              <a:rPr lang="en-US" dirty="0"/>
              <a:t>Unit 1 – Lesson 1.1 – What is Engineering?</a:t>
            </a:r>
          </a:p>
        </p:txBody>
      </p:sp>
      <p:sp>
        <p:nvSpPr>
          <p:cNvPr id="31750" name="Rectangle 10"/>
          <p:cNvSpPr>
            <a:spLocks noChangeArrowheads="1"/>
          </p:cNvSpPr>
          <p:nvPr/>
        </p:nvSpPr>
        <p:spPr bwMode="auto">
          <a:xfrm>
            <a:off x="77788" y="858520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p>
            <a:pPr defTabSz="931863" eaLnBrk="0" hangingPunct="0"/>
            <a:r>
              <a:rPr lang="en-US" sz="1200" dirty="0" smtClean="0"/>
              <a:t>© 2011 Project Lead The Way, </a:t>
            </a:r>
            <a:r>
              <a:rPr lang="en-US" sz="1200" dirty="0" err="1" smtClean="0"/>
              <a:t>Inc</a:t>
            </a:r>
            <a:endParaRPr lang="en-US" sz="1200" dirty="0">
              <a:cs typeface="Arial" charset="0"/>
            </a:endParaRPr>
          </a:p>
        </p:txBody>
      </p:sp>
      <p:sp>
        <p:nvSpPr>
          <p:cNvPr id="31751" name="Rectangle 11"/>
          <p:cNvSpPr>
            <a:spLocks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p>
            <a:pPr algn="r" defTabSz="931863"/>
            <a:fld id="{3B5B27FB-2AB7-4DDA-BE6D-CBBC80E393CE}" type="slidenum">
              <a:rPr lang="en-US" sz="1200"/>
              <a:pPr algn="r" defTabSz="931863"/>
              <a:t>‹#›</a:t>
            </a:fld>
            <a:endParaRPr lang="en-US" sz="1200"/>
          </a:p>
        </p:txBody>
      </p:sp>
    </p:spTree>
    <p:extLst>
      <p:ext uri="{BB962C8B-B14F-4D97-AF65-F5344CB8AC3E}">
        <p14:creationId xmlns:p14="http://schemas.microsoft.com/office/powerpoint/2010/main" val="3047845690"/>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Human innovation in action!</a:t>
            </a:r>
          </a:p>
          <a:p>
            <a:pPr eaLnBrk="1" hangingPunct="1"/>
            <a:endParaRPr lang="en-US" dirty="0" smtClean="0"/>
          </a:p>
          <a:p>
            <a:pPr eaLnBrk="1" hangingPunct="1"/>
            <a:r>
              <a:rPr lang="en-US" dirty="0" smtClean="0"/>
              <a:t>People have to need it – people have to want it – in order for technology to happen.</a:t>
            </a:r>
          </a:p>
          <a:p>
            <a:pPr eaLnBrk="1" hangingPunct="1"/>
            <a:endParaRPr lang="en-US" dirty="0" smtClean="0"/>
          </a:p>
        </p:txBody>
      </p:sp>
      <p:sp>
        <p:nvSpPr>
          <p:cNvPr id="3379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3379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FOOD</a:t>
            </a:r>
            <a:r>
              <a:rPr lang="en-US" smtClean="0"/>
              <a:t> – More variety, healthier choices, processed so that it is safe and tastes good</a:t>
            </a:r>
          </a:p>
          <a:p>
            <a:pPr eaLnBrk="1" hangingPunct="1"/>
            <a:r>
              <a:rPr lang="en-US" b="1" smtClean="0"/>
              <a:t>GENTICALLY ALTERED CROPS – </a:t>
            </a:r>
            <a:r>
              <a:rPr lang="en-US" smtClean="0"/>
              <a:t>Potential for weeds and insects to mutate and become resistant</a:t>
            </a:r>
          </a:p>
          <a:p>
            <a:pPr eaLnBrk="1" hangingPunct="1"/>
            <a:endParaRPr lang="en-US" smtClean="0"/>
          </a:p>
        </p:txBody>
      </p:sp>
      <p:sp>
        <p:nvSpPr>
          <p:cNvPr id="4301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301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403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403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506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506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Environmental Technology is study of processes to control waste, soil erosion, reducing sediment in waterways, conserving water, and improving water quality.</a:t>
            </a:r>
          </a:p>
        </p:txBody>
      </p:sp>
      <p:sp>
        <p:nvSpPr>
          <p:cNvPr id="4608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608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DISEASE</a:t>
            </a:r>
            <a:r>
              <a:rPr lang="en-US" smtClean="0"/>
              <a:t> – Reduces chance of disease from pollution and chemicals	</a:t>
            </a:r>
          </a:p>
        </p:txBody>
      </p:sp>
      <p:sp>
        <p:nvSpPr>
          <p:cNvPr id="4710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710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813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813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smtClean="0"/>
              <a:t>Natural (found in nature) or Synthetic (human-made)</a:t>
            </a:r>
          </a:p>
          <a:p>
            <a:pPr lvl="2" eaLnBrk="1" hangingPunct="1"/>
            <a:r>
              <a:rPr lang="en-US" smtClean="0"/>
              <a:t>	Examples of Manufacturing Technology: Clothing, entertainment devices, automobiles, chemical products, lumber, steel, food</a:t>
            </a:r>
          </a:p>
          <a:p>
            <a:pPr eaLnBrk="1" hangingPunct="1"/>
            <a:r>
              <a:rPr lang="en-US" smtClean="0"/>
              <a:t>	Examples of Construction Technology: Houses, high-rise buildings, bridges, roads, dams, schools</a:t>
            </a:r>
          </a:p>
        </p:txBody>
      </p:sp>
      <p:sp>
        <p:nvSpPr>
          <p:cNvPr id="4915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915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018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018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Decking - Recycled plastic and saw dust to make simulated wood deck materials</a:t>
            </a:r>
          </a:p>
          <a:p>
            <a:pPr eaLnBrk="1" hangingPunct="1"/>
            <a:endParaRPr lang="en-US" smtClean="0"/>
          </a:p>
          <a:p>
            <a:pPr eaLnBrk="1" hangingPunct="1"/>
            <a:r>
              <a:rPr lang="en-US" smtClean="0"/>
              <a:t>Car bodies can be made from plastic instead of metal. The B-2 bomber uses high tech composites to achieve its stealth capabilities.</a:t>
            </a:r>
          </a:p>
          <a:p>
            <a:pPr eaLnBrk="1" hangingPunct="1"/>
            <a:endParaRPr lang="en-US" smtClean="0"/>
          </a:p>
          <a:p>
            <a:pPr eaLnBrk="1" hangingPunct="1"/>
            <a:r>
              <a:rPr lang="en-US" smtClean="0"/>
              <a:t>The materials that form a composite are not changed. They work together to create a new material with desirable qualities.</a:t>
            </a:r>
          </a:p>
        </p:txBody>
      </p:sp>
      <p:sp>
        <p:nvSpPr>
          <p:cNvPr id="5120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120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Materials technology enables us to design durable construction components. The ability to design and adopt better-performing, energy-saving, cost-efficient materials with known durability characteristics is key to our construction industries future.</a:t>
            </a:r>
          </a:p>
        </p:txBody>
      </p:sp>
      <p:sp>
        <p:nvSpPr>
          <p:cNvPr id="5222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222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SzPts val="2100"/>
            </a:pPr>
            <a:r>
              <a:rPr lang="en-US" sz="1000" smtClean="0"/>
              <a:t>When we study </a:t>
            </a:r>
            <a:r>
              <a:rPr lang="en-US" sz="1000" b="1" i="1" smtClean="0"/>
              <a:t>Science, </a:t>
            </a:r>
            <a:r>
              <a:rPr lang="en-US" sz="1000" smtClean="0"/>
              <a:t>we look at it in different subject areas.</a:t>
            </a:r>
          </a:p>
          <a:p>
            <a:pPr lvl="2" eaLnBrk="1" hangingPunct="1"/>
            <a:r>
              <a:rPr lang="en-US" sz="1000" smtClean="0"/>
              <a:t>Earth Science</a:t>
            </a:r>
          </a:p>
          <a:p>
            <a:pPr lvl="2" eaLnBrk="1" hangingPunct="1"/>
            <a:r>
              <a:rPr lang="en-US" sz="1000" smtClean="0"/>
              <a:t>Biology</a:t>
            </a:r>
          </a:p>
          <a:p>
            <a:pPr lvl="2" eaLnBrk="1" hangingPunct="1"/>
            <a:r>
              <a:rPr lang="en-US" sz="1000" smtClean="0"/>
              <a:t>Chemistry</a:t>
            </a:r>
          </a:p>
          <a:p>
            <a:pPr lvl="2" eaLnBrk="1" hangingPunct="1"/>
            <a:r>
              <a:rPr lang="en-US" sz="1000" smtClean="0"/>
              <a:t>Physics</a:t>
            </a:r>
          </a:p>
          <a:p>
            <a:pPr lvl="2" eaLnBrk="1" hangingPunct="1"/>
            <a:r>
              <a:rPr lang="en-US" sz="1000" smtClean="0"/>
              <a:t>Astronomy</a:t>
            </a:r>
          </a:p>
          <a:p>
            <a:pPr lvl="2" eaLnBrk="1" hangingPunct="1"/>
            <a:r>
              <a:rPr lang="en-US" sz="1000" smtClean="0"/>
              <a:t>Meteorology</a:t>
            </a:r>
          </a:p>
          <a:p>
            <a:pPr lvl="2" eaLnBrk="1" hangingPunct="1"/>
            <a:r>
              <a:rPr lang="en-US" sz="1000" smtClean="0"/>
              <a:t>Other specialty areas such as Quantum Physics and Computer Science</a:t>
            </a:r>
          </a:p>
          <a:p>
            <a:pPr eaLnBrk="1" hangingPunct="1"/>
            <a:endParaRPr lang="en-US" smtClean="0"/>
          </a:p>
        </p:txBody>
      </p:sp>
      <p:sp>
        <p:nvSpPr>
          <p:cNvPr id="3482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3482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325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325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Traveling long distances faster</a:t>
            </a:r>
          </a:p>
          <a:p>
            <a:pPr eaLnBrk="1" hangingPunct="1"/>
            <a:endParaRPr lang="en-US" smtClean="0"/>
          </a:p>
          <a:p>
            <a:pPr eaLnBrk="1" hangingPunct="1"/>
            <a:r>
              <a:rPr lang="en-US" smtClean="0"/>
              <a:t>Use of energy, pollution</a:t>
            </a:r>
          </a:p>
          <a:p>
            <a:pPr eaLnBrk="1" hangingPunct="1"/>
            <a:endParaRPr lang="en-US" smtClean="0"/>
          </a:p>
          <a:p>
            <a:pPr eaLnBrk="1" hangingPunct="1"/>
            <a:endParaRPr lang="en-US" smtClean="0"/>
          </a:p>
        </p:txBody>
      </p:sp>
      <p:sp>
        <p:nvSpPr>
          <p:cNvPr id="5427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427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Technological products and systems need energy to function.</a:t>
            </a:r>
          </a:p>
          <a:p>
            <a:pPr eaLnBrk="1" hangingPunct="1"/>
            <a:r>
              <a:rPr lang="en-US" smtClean="0"/>
              <a:t>The availability of energy often determines the development of technology.</a:t>
            </a:r>
          </a:p>
          <a:p>
            <a:pPr eaLnBrk="1" hangingPunct="1"/>
            <a:endParaRPr lang="en-US" smtClean="0"/>
          </a:p>
        </p:txBody>
      </p:sp>
      <p:sp>
        <p:nvSpPr>
          <p:cNvPr id="5530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530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last slide, we stated that energy is the capacity to do work. In this definition, we are referring to potential energy. </a:t>
            </a:r>
          </a:p>
          <a:p>
            <a:pPr eaLnBrk="1" hangingPunct="1"/>
            <a:endParaRPr lang="en-US" smtClean="0"/>
          </a:p>
          <a:p>
            <a:pPr eaLnBrk="1" hangingPunct="1"/>
            <a:r>
              <a:rPr lang="en-US" smtClean="0"/>
              <a:t>Once we have potential energy, we put it to use by converting it into kinetic energy.</a:t>
            </a:r>
          </a:p>
          <a:p>
            <a:pPr eaLnBrk="1" hangingPunct="1"/>
            <a:endParaRPr lang="en-US" smtClean="0"/>
          </a:p>
          <a:p>
            <a:pPr eaLnBrk="1" hangingPunct="1"/>
            <a:r>
              <a:rPr lang="en-US" smtClean="0"/>
              <a:t> We have power when we can apply kinetic energy over a period of time to do work.</a:t>
            </a:r>
          </a:p>
          <a:p>
            <a:pPr eaLnBrk="1" hangingPunct="1"/>
            <a:endParaRPr lang="en-US" smtClean="0"/>
          </a:p>
          <a:p>
            <a:pPr eaLnBrk="1" hangingPunct="1"/>
            <a:r>
              <a:rPr lang="en-US" smtClean="0"/>
              <a:t>Power makes work easier. </a:t>
            </a:r>
          </a:p>
          <a:p>
            <a:pPr eaLnBrk="1" hangingPunct="1"/>
            <a:endParaRPr lang="en-US" smtClean="0"/>
          </a:p>
        </p:txBody>
      </p:sp>
      <p:sp>
        <p:nvSpPr>
          <p:cNvPr id="5632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632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Burning fossil fuels causes greenhouse gases associated with global warming.</a:t>
            </a:r>
          </a:p>
        </p:txBody>
      </p:sp>
      <p:sp>
        <p:nvSpPr>
          <p:cNvPr id="5734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734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Nanotechnology is the creation of functional materials, devices and systems through control of matter on the nanometer length scale (1-100 nanometers), and exploitation of novel phenomena and properties (physical, chemical, biological, mechanical, electrical...) at that length scale. For comparison, 10 nanometers is 1000 times smaller than the diameter of a human hair. A scientific and technical revolution has just begun based upon the ability to systematically organize and manipulate matter at nanoscale. http://www.ipt.arc.nasa.gov/nanotechnology.html</a:t>
            </a:r>
          </a:p>
        </p:txBody>
      </p:sp>
      <p:sp>
        <p:nvSpPr>
          <p:cNvPr id="5837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837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MOLECULAR MANUFACTURING – </a:t>
            </a:r>
            <a:r>
              <a:rPr lang="en-US" smtClean="0"/>
              <a:t>Faster diagnosis of diseases</a:t>
            </a:r>
          </a:p>
          <a:p>
            <a:pPr eaLnBrk="1" hangingPunct="1"/>
            <a:r>
              <a:rPr lang="en-US" b="1" smtClean="0"/>
              <a:t>MOLECULAR MANUFACTURING</a:t>
            </a:r>
            <a:r>
              <a:rPr lang="en-US" smtClean="0"/>
              <a:t> – Weapons and surveillance devices can be made small, cheap, and powerful.</a:t>
            </a:r>
          </a:p>
        </p:txBody>
      </p:sp>
      <p:sp>
        <p:nvSpPr>
          <p:cNvPr id="5939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5939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042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6042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en-US" smtClean="0"/>
              <a:t>Just like with science, when we study </a:t>
            </a:r>
            <a:r>
              <a:rPr lang="en-US" b="1" i="1" smtClean="0"/>
              <a:t>technology </a:t>
            </a:r>
            <a:r>
              <a:rPr lang="en-US" smtClean="0"/>
              <a:t>we look at it in the following categories</a:t>
            </a:r>
          </a:p>
          <a:p>
            <a:pPr eaLnBrk="1" hangingPunct="1"/>
            <a:r>
              <a:rPr lang="en-US" smtClean="0"/>
              <a:t>These forms of technology will be discussed throughout the presentation.</a:t>
            </a:r>
          </a:p>
        </p:txBody>
      </p:sp>
      <p:sp>
        <p:nvSpPr>
          <p:cNvPr id="3584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3584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smtClean="0"/>
              <a:t>Information Technology</a:t>
            </a:r>
            <a:r>
              <a:rPr lang="en-US" smtClean="0"/>
              <a:t> is the process of gathering and storing data to be used in various forms. </a:t>
            </a:r>
          </a:p>
          <a:p>
            <a:pPr eaLnBrk="1" hangingPunct="1">
              <a:buFontTx/>
              <a:buChar char="•"/>
            </a:pPr>
            <a:r>
              <a:rPr lang="en-US" smtClean="0"/>
              <a:t>Provides streamlined access to vast sources of information </a:t>
            </a:r>
          </a:p>
          <a:p>
            <a:pPr eaLnBrk="1" hangingPunct="1">
              <a:buFontTx/>
              <a:buChar char="•"/>
            </a:pPr>
            <a:r>
              <a:rPr lang="en-US" smtClean="0"/>
              <a:t>Allows us to produce more accurate forms of communication</a:t>
            </a:r>
          </a:p>
          <a:p>
            <a:pPr eaLnBrk="1" hangingPunct="1">
              <a:buFontTx/>
              <a:buChar char="•"/>
            </a:pPr>
            <a:r>
              <a:rPr lang="en-US" smtClean="0"/>
              <a:t>Includes expanded resource choices</a:t>
            </a:r>
          </a:p>
          <a:p>
            <a:pPr eaLnBrk="1" hangingPunct="1">
              <a:buFontTx/>
              <a:buChar char="•"/>
            </a:pPr>
            <a:r>
              <a:rPr lang="en-US" smtClean="0"/>
              <a:t>Enables us to retrieve data in seconds</a:t>
            </a:r>
          </a:p>
          <a:p>
            <a:pPr eaLnBrk="1" hangingPunct="1"/>
            <a:endParaRPr lang="en-US" smtClean="0"/>
          </a:p>
        </p:txBody>
      </p:sp>
      <p:sp>
        <p:nvSpPr>
          <p:cNvPr id="3686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3686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Impacts slides will provide one positive and one negative example. There should be a class discussion about how other technologies impact the student, school, community, world, etc.</a:t>
            </a:r>
          </a:p>
          <a:p>
            <a:pPr eaLnBrk="1" hangingPunct="1"/>
            <a:endParaRPr lang="en-US" smtClean="0"/>
          </a:p>
          <a:p>
            <a:pPr eaLnBrk="1" hangingPunct="1"/>
            <a:r>
              <a:rPr lang="en-US" b="1" smtClean="0"/>
              <a:t>COMPUTERS</a:t>
            </a:r>
            <a:r>
              <a:rPr lang="en-US" smtClean="0"/>
              <a:t> – Use of a computer to easily gather and store data </a:t>
            </a:r>
          </a:p>
          <a:p>
            <a:pPr eaLnBrk="1" hangingPunct="1"/>
            <a:r>
              <a:rPr lang="en-US" b="1" smtClean="0"/>
              <a:t>OBSCELENCE</a:t>
            </a:r>
            <a:r>
              <a:rPr lang="en-US" smtClean="0"/>
              <a:t> –Machines must be maintained and upgraded</a:t>
            </a:r>
          </a:p>
          <a:p>
            <a:pPr eaLnBrk="1" hangingPunct="1"/>
            <a:endParaRPr lang="en-US" smtClean="0"/>
          </a:p>
          <a:p>
            <a:pPr eaLnBrk="1" hangingPunct="1"/>
            <a:r>
              <a:rPr lang="en-US" smtClean="0"/>
              <a:t>Yellow Pages book compared to finding phone numbers on line – or stored in the memory of a phone.</a:t>
            </a:r>
          </a:p>
        </p:txBody>
      </p:sp>
      <p:sp>
        <p:nvSpPr>
          <p:cNvPr id="3789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3789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smtClean="0"/>
              <a:t>Communication Technology</a:t>
            </a:r>
            <a:r>
              <a:rPr lang="en-US" smtClean="0"/>
              <a:t> is a process of giving or exchanging information.  </a:t>
            </a:r>
          </a:p>
          <a:p>
            <a:pPr lvl="1" eaLnBrk="1" hangingPunct="1">
              <a:buFontTx/>
              <a:buChar char="•"/>
            </a:pPr>
            <a:r>
              <a:rPr lang="en-US" smtClean="0"/>
              <a:t>Provides streamlined publishing techniques and allows us to produce more accurate drawings</a:t>
            </a:r>
          </a:p>
          <a:p>
            <a:pPr lvl="1" eaLnBrk="1" hangingPunct="1">
              <a:buFontTx/>
              <a:buChar char="•"/>
            </a:pPr>
            <a:r>
              <a:rPr lang="en-US" smtClean="0"/>
              <a:t>Includes expanded entertainment choices</a:t>
            </a:r>
          </a:p>
          <a:p>
            <a:pPr lvl="1" eaLnBrk="1" hangingPunct="1">
              <a:buFontTx/>
              <a:buChar char="•"/>
            </a:pPr>
            <a:r>
              <a:rPr lang="en-US" smtClean="0"/>
              <a:t>Enables us to contact people thousands of miles away</a:t>
            </a:r>
          </a:p>
          <a:p>
            <a:pPr eaLnBrk="1" hangingPunct="1"/>
            <a:endParaRPr lang="en-US" smtClean="0"/>
          </a:p>
        </p:txBody>
      </p:sp>
      <p:sp>
        <p:nvSpPr>
          <p:cNvPr id="3891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3891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CAD</a:t>
            </a:r>
            <a:r>
              <a:rPr lang="en-US" smtClean="0"/>
              <a:t> – Using a computer to generate more accurate drawings in a shorter period of time</a:t>
            </a:r>
            <a:endParaRPr lang="en-US" b="1" smtClean="0"/>
          </a:p>
          <a:p>
            <a:pPr eaLnBrk="1" hangingPunct="1"/>
            <a:r>
              <a:rPr lang="en-US" b="1" smtClean="0"/>
              <a:t>PAPER USAGE</a:t>
            </a:r>
            <a:r>
              <a:rPr lang="en-US" smtClean="0"/>
              <a:t> – People tend to create and print more documents </a:t>
            </a:r>
            <a:endParaRPr lang="en-US" b="1" smtClean="0"/>
          </a:p>
          <a:p>
            <a:pPr eaLnBrk="1" hangingPunct="1"/>
            <a:endParaRPr lang="en-US" smtClean="0"/>
          </a:p>
        </p:txBody>
      </p:sp>
      <p:sp>
        <p:nvSpPr>
          <p:cNvPr id="3994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3994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Bio-related Technology</a:t>
            </a:r>
          </a:p>
          <a:p>
            <a:pPr eaLnBrk="1" hangingPunct="1"/>
            <a:r>
              <a:rPr lang="en-US" smtClean="0"/>
              <a:t>Pharmaceuticals</a:t>
            </a:r>
          </a:p>
          <a:p>
            <a:pPr eaLnBrk="1" hangingPunct="1"/>
            <a:r>
              <a:rPr lang="en-US" smtClean="0"/>
              <a:t>Artificial limbs</a:t>
            </a:r>
          </a:p>
          <a:p>
            <a:pPr eaLnBrk="1" hangingPunct="1"/>
            <a:r>
              <a:rPr lang="en-US" smtClean="0"/>
              <a:t>Genetic engineering</a:t>
            </a:r>
          </a:p>
          <a:p>
            <a:pPr eaLnBrk="1" hangingPunct="1"/>
            <a:r>
              <a:rPr lang="en-US" smtClean="0"/>
              <a:t>Hydroponics</a:t>
            </a:r>
          </a:p>
          <a:p>
            <a:pPr eaLnBrk="1" hangingPunct="1"/>
            <a:r>
              <a:rPr lang="en-US" smtClean="0"/>
              <a:t>Imaging devices</a:t>
            </a:r>
          </a:p>
          <a:p>
            <a:pPr eaLnBrk="1" hangingPunct="1"/>
            <a:r>
              <a:rPr lang="en-US" smtClean="0"/>
              <a:t>Cardiovascular devices</a:t>
            </a:r>
          </a:p>
          <a:p>
            <a:pPr eaLnBrk="1" hangingPunct="1"/>
            <a:r>
              <a:rPr lang="en-US" smtClean="0"/>
              <a:t>Ethics</a:t>
            </a:r>
          </a:p>
          <a:p>
            <a:pPr eaLnBrk="1" hangingPunct="1"/>
            <a:r>
              <a:rPr lang="en-US" smtClean="0"/>
              <a:t>The Human Genome Project (HGP) was one of the great feats of exploration in history. The HGP gave us the ability to, for the first time, to read nature's complete genetic blueprint for building a human being. </a:t>
            </a:r>
          </a:p>
          <a:p>
            <a:pPr eaLnBrk="1" hangingPunct="1"/>
            <a:r>
              <a:rPr lang="en-US" smtClean="0"/>
              <a:t>Agricultural biotechnology is a range of tools, including traditional breeding techniques, that alter living organisms, or parts of organisms, to make or modify products; improve plants or animals; or develop microorganisms for specific agricultural uses. Modern biotechnology today includes the tools of genetic engineering. Biotechnology provides farmers with tools that can make production cheaper and more manageable. For example, some biotechnology crops can be engineered to tolerate specific herbicides, which makes weed control simpler and more efficient. Other crops have been engineered to be resistant to specific plant diseases and insect pests, which can make pest control more reliable and effective, and/or can decrease the use of synthetic pesticides. These crop production options can help countries keep pace with demands for food while reducing production costs. Advances in biotechnology may provide consumers with foods that are nutritionally-enriched or longer-lasting, or that contain lower levels of certain naturally occurring toxicants present in some food plants. Developers are using biotechnology to try to reduce saturated fats in cooking oils, reduce allergens in foods, and increase disease-fighting nutrients in foods. They are also researching ways to use genetically engineered crops in the production of new medicines, which may lead to a new plant-made pharmaceutical industry that could reduce the costs of production using a sustainable resource. http://www.usda.gov/wps/portal/!ut/p/_s.7_0_A/7_0_1OB?contentidonly=true&amp;navid=AGRICULTURE&amp;contentid=BiotechnologyFAQs.xml</a:t>
            </a:r>
          </a:p>
        </p:txBody>
      </p:sp>
      <p:sp>
        <p:nvSpPr>
          <p:cNvPr id="4096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096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DISEASE</a:t>
            </a:r>
            <a:r>
              <a:rPr lang="en-US" smtClean="0"/>
              <a:t> – Research on controlling and eliminating diseases 	</a:t>
            </a:r>
          </a:p>
          <a:p>
            <a:pPr eaLnBrk="1" hangingPunct="1"/>
            <a:r>
              <a:rPr lang="en-US" b="1" smtClean="0"/>
              <a:t>DISEASE</a:t>
            </a:r>
            <a:r>
              <a:rPr lang="en-US" smtClean="0"/>
              <a:t> – Not all cultures embrace use of vaccines and thus disease spreads</a:t>
            </a:r>
          </a:p>
        </p:txBody>
      </p:sp>
      <p:sp>
        <p:nvSpPr>
          <p:cNvPr id="4198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smtClean="0"/>
              <a:t>What is Technology?</a:t>
            </a:r>
          </a:p>
        </p:txBody>
      </p:sp>
      <p:sp>
        <p:nvSpPr>
          <p:cNvPr id="4198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r>
              <a:rPr lang="en-US" dirty="0" smtClean="0"/>
              <a:t>PLTW Gateway</a:t>
            </a:r>
            <a:endParaRPr lang="en-US" baseline="30000" dirty="0" smtClean="0"/>
          </a:p>
          <a:p>
            <a:pPr eaLnBrk="1" hangingPunct="1"/>
            <a:r>
              <a:rPr lang="en-US" dirty="0" smtClean="0"/>
              <a:t>Unit 1 – Lesson 1.1 – What is Engineering?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1520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682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08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C0BADD-3CDD-4AFD-8AC9-A3126FEC6A07}" type="slidenum">
              <a:rPr lang="en-US"/>
              <a:pPr>
                <a:defRPr/>
              </a:pPr>
              <a:t>‹#›</a:t>
            </a:fld>
            <a:endParaRPr lang="en-US"/>
          </a:p>
        </p:txBody>
      </p:sp>
    </p:spTree>
    <p:extLst>
      <p:ext uri="{BB962C8B-B14F-4D97-AF65-F5344CB8AC3E}">
        <p14:creationId xmlns:p14="http://schemas.microsoft.com/office/powerpoint/2010/main" val="2591340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75D42-049C-4950-BEE7-33C9BEF0886D}" type="slidenum">
              <a:rPr lang="en-US"/>
              <a:pPr>
                <a:defRPr/>
              </a:pPr>
              <a:t>‹#›</a:t>
            </a:fld>
            <a:endParaRPr lang="en-US"/>
          </a:p>
        </p:txBody>
      </p:sp>
    </p:spTree>
    <p:extLst>
      <p:ext uri="{BB962C8B-B14F-4D97-AF65-F5344CB8AC3E}">
        <p14:creationId xmlns:p14="http://schemas.microsoft.com/office/powerpoint/2010/main" val="701604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739FFE-D8BE-4FAE-88BF-9843190D17DB}" type="slidenum">
              <a:rPr lang="en-US"/>
              <a:pPr>
                <a:defRPr/>
              </a:pPr>
              <a:t>‹#›</a:t>
            </a:fld>
            <a:endParaRPr lang="en-US"/>
          </a:p>
        </p:txBody>
      </p:sp>
    </p:spTree>
    <p:extLst>
      <p:ext uri="{BB962C8B-B14F-4D97-AF65-F5344CB8AC3E}">
        <p14:creationId xmlns:p14="http://schemas.microsoft.com/office/powerpoint/2010/main" val="415189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399185-5C9F-44F4-9ABA-310DDD7A9507}" type="slidenum">
              <a:rPr lang="en-US"/>
              <a:pPr>
                <a:defRPr/>
              </a:pPr>
              <a:t>‹#›</a:t>
            </a:fld>
            <a:endParaRPr lang="en-US"/>
          </a:p>
        </p:txBody>
      </p:sp>
    </p:spTree>
    <p:extLst>
      <p:ext uri="{BB962C8B-B14F-4D97-AF65-F5344CB8AC3E}">
        <p14:creationId xmlns:p14="http://schemas.microsoft.com/office/powerpoint/2010/main" val="206993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D92C10F-8162-4128-8022-C32903C84E17}" type="slidenum">
              <a:rPr lang="en-US"/>
              <a:pPr>
                <a:defRPr/>
              </a:pPr>
              <a:t>‹#›</a:t>
            </a:fld>
            <a:endParaRPr lang="en-US"/>
          </a:p>
        </p:txBody>
      </p:sp>
    </p:spTree>
    <p:extLst>
      <p:ext uri="{BB962C8B-B14F-4D97-AF65-F5344CB8AC3E}">
        <p14:creationId xmlns:p14="http://schemas.microsoft.com/office/powerpoint/2010/main" val="2946249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39A5C5-F5E9-43EC-B4C7-D37D0CC5B03A}" type="slidenum">
              <a:rPr lang="en-US"/>
              <a:pPr>
                <a:defRPr/>
              </a:pPr>
              <a:t>‹#›</a:t>
            </a:fld>
            <a:endParaRPr lang="en-US"/>
          </a:p>
        </p:txBody>
      </p:sp>
    </p:spTree>
    <p:extLst>
      <p:ext uri="{BB962C8B-B14F-4D97-AF65-F5344CB8AC3E}">
        <p14:creationId xmlns:p14="http://schemas.microsoft.com/office/powerpoint/2010/main" val="2664316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2467970-BF20-41D8-993A-F21A8AE61F0F}" type="slidenum">
              <a:rPr lang="en-US"/>
              <a:pPr>
                <a:defRPr/>
              </a:pPr>
              <a:t>‹#›</a:t>
            </a:fld>
            <a:endParaRPr lang="en-US"/>
          </a:p>
        </p:txBody>
      </p:sp>
    </p:spTree>
    <p:extLst>
      <p:ext uri="{BB962C8B-B14F-4D97-AF65-F5344CB8AC3E}">
        <p14:creationId xmlns:p14="http://schemas.microsoft.com/office/powerpoint/2010/main" val="1841508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5F5C8D-BE7E-4F0F-AA8E-9DA8A1E47ACA}" type="slidenum">
              <a:rPr lang="en-US"/>
              <a:pPr>
                <a:defRPr/>
              </a:pPr>
              <a:t>‹#›</a:t>
            </a:fld>
            <a:endParaRPr lang="en-US"/>
          </a:p>
        </p:txBody>
      </p:sp>
    </p:spTree>
    <p:extLst>
      <p:ext uri="{BB962C8B-B14F-4D97-AF65-F5344CB8AC3E}">
        <p14:creationId xmlns:p14="http://schemas.microsoft.com/office/powerpoint/2010/main" val="1131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9662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6FDA2-EA3F-4A26-8601-F734390EF78B}" type="slidenum">
              <a:rPr lang="en-US"/>
              <a:pPr>
                <a:defRPr/>
              </a:pPr>
              <a:t>‹#›</a:t>
            </a:fld>
            <a:endParaRPr lang="en-US"/>
          </a:p>
        </p:txBody>
      </p:sp>
    </p:spTree>
    <p:extLst>
      <p:ext uri="{BB962C8B-B14F-4D97-AF65-F5344CB8AC3E}">
        <p14:creationId xmlns:p14="http://schemas.microsoft.com/office/powerpoint/2010/main" val="738642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D43215-88CD-48E0-B999-8EA7F3F3AB7A}" type="slidenum">
              <a:rPr lang="en-US"/>
              <a:pPr>
                <a:defRPr/>
              </a:pPr>
              <a:t>‹#›</a:t>
            </a:fld>
            <a:endParaRPr lang="en-US"/>
          </a:p>
        </p:txBody>
      </p:sp>
    </p:spTree>
    <p:extLst>
      <p:ext uri="{BB962C8B-B14F-4D97-AF65-F5344CB8AC3E}">
        <p14:creationId xmlns:p14="http://schemas.microsoft.com/office/powerpoint/2010/main" val="2150782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1423A6-AF55-4A17-8F2A-22EC231160EF}" type="slidenum">
              <a:rPr lang="en-US"/>
              <a:pPr>
                <a:defRPr/>
              </a:pPr>
              <a:t>‹#›</a:t>
            </a:fld>
            <a:endParaRPr lang="en-US"/>
          </a:p>
        </p:txBody>
      </p:sp>
    </p:spTree>
    <p:extLst>
      <p:ext uri="{BB962C8B-B14F-4D97-AF65-F5344CB8AC3E}">
        <p14:creationId xmlns:p14="http://schemas.microsoft.com/office/powerpoint/2010/main" val="2190826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D9657C-1600-43B5-9238-6E42CF8C2FC8}" type="slidenum">
              <a:rPr lang="en-US"/>
              <a:pPr>
                <a:defRPr/>
              </a:pPr>
              <a:t>‹#›</a:t>
            </a:fld>
            <a:endParaRPr lang="en-US"/>
          </a:p>
        </p:txBody>
      </p:sp>
    </p:spTree>
    <p:extLst>
      <p:ext uri="{BB962C8B-B14F-4D97-AF65-F5344CB8AC3E}">
        <p14:creationId xmlns:p14="http://schemas.microsoft.com/office/powerpoint/2010/main" val="2649990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E74FB8E6-9205-4EFC-902F-A0F355CAE450}" type="slidenum">
              <a:rPr lang="en-US"/>
              <a:pPr>
                <a:defRPr/>
              </a:pPr>
              <a:t>‹#›</a:t>
            </a:fld>
            <a:endParaRPr lang="en-US"/>
          </a:p>
        </p:txBody>
      </p:sp>
    </p:spTree>
    <p:extLst>
      <p:ext uri="{BB962C8B-B14F-4D97-AF65-F5344CB8AC3E}">
        <p14:creationId xmlns:p14="http://schemas.microsoft.com/office/powerpoint/2010/main" val="9515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DFD06D-2588-42A3-9763-2A7FBCC35A1B}" type="slidenum">
              <a:rPr lang="en-US"/>
              <a:pPr>
                <a:defRPr/>
              </a:pPr>
              <a:t>‹#›</a:t>
            </a:fld>
            <a:endParaRPr lang="en-US"/>
          </a:p>
        </p:txBody>
      </p:sp>
    </p:spTree>
    <p:extLst>
      <p:ext uri="{BB962C8B-B14F-4D97-AF65-F5344CB8AC3E}">
        <p14:creationId xmlns:p14="http://schemas.microsoft.com/office/powerpoint/2010/main" val="10705837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F6286D7-B600-47CF-A4D9-7E5E8C68228B}" type="slidenum">
              <a:rPr lang="en-US"/>
              <a:pPr>
                <a:defRPr/>
              </a:pPr>
              <a:t>‹#›</a:t>
            </a:fld>
            <a:endParaRPr lang="en-US"/>
          </a:p>
        </p:txBody>
      </p:sp>
    </p:spTree>
    <p:extLst>
      <p:ext uri="{BB962C8B-B14F-4D97-AF65-F5344CB8AC3E}">
        <p14:creationId xmlns:p14="http://schemas.microsoft.com/office/powerpoint/2010/main" val="252755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525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975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018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0844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58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070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288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LTW_Logo_Print Fina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371600" y="409575"/>
            <a:ext cx="6400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5E0EC598-98F9-44E3-BBFF-BF6779A818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ctr" rtl="0" eaLnBrk="0" fontAlgn="base" hangingPunct="0">
        <a:spcBef>
          <a:spcPct val="0"/>
        </a:spcBef>
        <a:spcAft>
          <a:spcPct val="0"/>
        </a:spcAft>
        <a:defRPr sz="4400">
          <a:solidFill>
            <a:srgbClr val="002B52"/>
          </a:solidFill>
          <a:latin typeface="+mj-lt"/>
          <a:ea typeface="+mj-ea"/>
          <a:cs typeface="+mj-cs"/>
        </a:defRPr>
      </a:lvl1pPr>
      <a:lvl2pPr algn="ctr" rtl="0" eaLnBrk="0" fontAlgn="base" hangingPunct="0">
        <a:spcBef>
          <a:spcPct val="0"/>
        </a:spcBef>
        <a:spcAft>
          <a:spcPct val="0"/>
        </a:spcAft>
        <a:defRPr sz="4400">
          <a:solidFill>
            <a:srgbClr val="002B52"/>
          </a:solidFill>
          <a:latin typeface="Arial" charset="0"/>
        </a:defRPr>
      </a:lvl2pPr>
      <a:lvl3pPr algn="ctr" rtl="0" eaLnBrk="0" fontAlgn="base" hangingPunct="0">
        <a:spcBef>
          <a:spcPct val="0"/>
        </a:spcBef>
        <a:spcAft>
          <a:spcPct val="0"/>
        </a:spcAft>
        <a:defRPr sz="4400">
          <a:solidFill>
            <a:srgbClr val="002B52"/>
          </a:solidFill>
          <a:latin typeface="Arial" charset="0"/>
        </a:defRPr>
      </a:lvl3pPr>
      <a:lvl4pPr algn="ctr" rtl="0" eaLnBrk="0" fontAlgn="base" hangingPunct="0">
        <a:spcBef>
          <a:spcPct val="0"/>
        </a:spcBef>
        <a:spcAft>
          <a:spcPct val="0"/>
        </a:spcAft>
        <a:defRPr sz="4400">
          <a:solidFill>
            <a:srgbClr val="002B52"/>
          </a:solidFill>
          <a:latin typeface="Arial" charset="0"/>
        </a:defRPr>
      </a:lvl4pPr>
      <a:lvl5pPr algn="ctr" rtl="0" eaLnBrk="0" fontAlgn="base" hangingPunct="0">
        <a:spcBef>
          <a:spcPct val="0"/>
        </a:spcBef>
        <a:spcAft>
          <a:spcPct val="0"/>
        </a:spcAft>
        <a:defRPr sz="4400">
          <a:solidFill>
            <a:srgbClr val="002B52"/>
          </a:solidFill>
          <a:latin typeface="Arial" charset="0"/>
        </a:defRPr>
      </a:lvl5pPr>
      <a:lvl6pPr marL="457200" algn="ctr" rtl="0" fontAlgn="base">
        <a:spcBef>
          <a:spcPct val="0"/>
        </a:spcBef>
        <a:spcAft>
          <a:spcPct val="0"/>
        </a:spcAft>
        <a:defRPr sz="4400">
          <a:solidFill>
            <a:srgbClr val="0000FF"/>
          </a:solidFill>
          <a:latin typeface="Arial" charset="0"/>
        </a:defRPr>
      </a:lvl6pPr>
      <a:lvl7pPr marL="914400" algn="ctr" rtl="0" fontAlgn="base">
        <a:spcBef>
          <a:spcPct val="0"/>
        </a:spcBef>
        <a:spcAft>
          <a:spcPct val="0"/>
        </a:spcAft>
        <a:defRPr sz="4400">
          <a:solidFill>
            <a:srgbClr val="0000FF"/>
          </a:solidFill>
          <a:latin typeface="Arial" charset="0"/>
        </a:defRPr>
      </a:lvl7pPr>
      <a:lvl8pPr marL="1371600" algn="ctr" rtl="0" fontAlgn="base">
        <a:spcBef>
          <a:spcPct val="0"/>
        </a:spcBef>
        <a:spcAft>
          <a:spcPct val="0"/>
        </a:spcAft>
        <a:defRPr sz="4400">
          <a:solidFill>
            <a:srgbClr val="0000FF"/>
          </a:solidFill>
          <a:latin typeface="Arial" charset="0"/>
        </a:defRPr>
      </a:lvl8pPr>
      <a:lvl9pPr marL="1828800" algn="ctr" rtl="0" fontAlgn="base">
        <a:spcBef>
          <a:spcPct val="0"/>
        </a:spcBef>
        <a:spcAft>
          <a:spcPct val="0"/>
        </a:spcAft>
        <a:defRPr sz="4400">
          <a:solidFill>
            <a:srgbClr val="0000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23.wmf"/><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video" Target="https://www.youtube.com/embed/qaOvHKG0Ti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jpeg"/><Relationship Id="rId2" Type="http://schemas.openxmlformats.org/officeDocument/2006/relationships/notesSlide" Target="../notesSlides/notesSlide20.xml"/><Relationship Id="rId1" Type="http://schemas.openxmlformats.org/officeDocument/2006/relationships/slideLayout" Target="../slideLayouts/slideLayout24.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2.jpeg"/></Relationships>
</file>

<file path=ppt/slides/_rels/slide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6.jpeg"/></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4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0" y="4343400"/>
            <a:ext cx="6400800" cy="838200"/>
          </a:xfrm>
          <a:prstGeom prst="rect">
            <a:avLst/>
          </a:prstGeom>
        </p:spPr>
        <p:txBody>
          <a:bodyPr>
            <a:norm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kern="0" dirty="0" smtClean="0">
                <a:solidFill>
                  <a:srgbClr val="002060"/>
                </a:solidFill>
                <a:latin typeface="Arial" panose="020B0604020202020204" pitchFamily="34" charset="0"/>
                <a:cs typeface="Arial" panose="020B0604020202020204" pitchFamily="34" charset="0"/>
              </a:rPr>
              <a:t>What is Technology?</a:t>
            </a:r>
          </a:p>
        </p:txBody>
      </p:sp>
      <p:pic>
        <p:nvPicPr>
          <p:cNvPr id="3" name="Picture 4" descr="C:\Users\lsmith\Dropbox\2014-15 Curriculum Release\Notes\Logos\PLTW Logo Transparent.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34200" y="662940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2011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Introduction</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551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76400" y="0"/>
            <a:ext cx="7467600" cy="1143000"/>
          </a:xfrm>
        </p:spPr>
        <p:txBody>
          <a:bodyPr/>
          <a:lstStyle/>
          <a:p>
            <a:pPr eaLnBrk="1" hangingPunct="1"/>
            <a:r>
              <a:rPr lang="en-US" sz="4000" smtClean="0"/>
              <a:t>Bio-related and Agricultural </a:t>
            </a:r>
            <a:br>
              <a:rPr lang="en-US" sz="4000" smtClean="0"/>
            </a:br>
            <a:r>
              <a:rPr lang="en-US" sz="4000" smtClean="0"/>
              <a:t>Technology</a:t>
            </a:r>
          </a:p>
        </p:txBody>
      </p:sp>
      <p:sp>
        <p:nvSpPr>
          <p:cNvPr id="11267" name="Rectangle 3"/>
          <p:cNvSpPr>
            <a:spLocks noGrp="1" noChangeArrowheads="1"/>
          </p:cNvSpPr>
          <p:nvPr>
            <p:ph type="body" sz="half" idx="1"/>
          </p:nvPr>
        </p:nvSpPr>
        <p:spPr>
          <a:xfrm>
            <a:off x="304800" y="1295400"/>
            <a:ext cx="8534400" cy="7048500"/>
          </a:xfrm>
        </p:spPr>
        <p:txBody>
          <a:bodyPr/>
          <a:lstStyle/>
          <a:p>
            <a:pPr eaLnBrk="1" hangingPunct="1">
              <a:buFontTx/>
              <a:buNone/>
            </a:pPr>
            <a:r>
              <a:rPr lang="en-US" sz="2800" b="1" i="1" smtClean="0"/>
              <a:t>			Biotechnology</a:t>
            </a:r>
            <a:r>
              <a:rPr lang="en-US" sz="2800" smtClean="0"/>
              <a:t> transforms living things 			    into products or new forms of life.</a:t>
            </a:r>
          </a:p>
          <a:p>
            <a:pPr lvl="1" eaLnBrk="1" hangingPunct="1">
              <a:buFontTx/>
              <a:buNone/>
            </a:pPr>
            <a:r>
              <a:rPr lang="en-US" smtClean="0"/>
              <a:t>			    Examples:</a:t>
            </a:r>
          </a:p>
          <a:p>
            <a:pPr lvl="1" eaLnBrk="1" hangingPunct="1">
              <a:buFontTx/>
              <a:buNone/>
            </a:pPr>
            <a:r>
              <a:rPr lang="en-US" smtClean="0"/>
              <a:t>				Genetic engineering, bionics</a:t>
            </a:r>
            <a:endParaRPr lang="en-US" sz="1000" smtClean="0"/>
          </a:p>
          <a:p>
            <a:pPr eaLnBrk="1" hangingPunct="1">
              <a:buFontTx/>
              <a:buNone/>
            </a:pPr>
            <a:r>
              <a:rPr lang="en-US" sz="2800" b="1" i="1" smtClean="0"/>
              <a:t>Agricultural Technology</a:t>
            </a:r>
            <a:r>
              <a:rPr lang="en-US" sz="2800" smtClean="0"/>
              <a:t> produces plants and   animals for food, fiber, and fuel.</a:t>
            </a:r>
          </a:p>
          <a:p>
            <a:pPr eaLnBrk="1" hangingPunct="1">
              <a:buFontTx/>
              <a:buNone/>
            </a:pPr>
            <a:r>
              <a:rPr lang="en-US" sz="2800" smtClean="0"/>
              <a:t>	Examples:</a:t>
            </a:r>
          </a:p>
          <a:p>
            <a:pPr lvl="1" eaLnBrk="1" hangingPunct="1">
              <a:buFontTx/>
              <a:buNone/>
            </a:pPr>
            <a:r>
              <a:rPr lang="en-US" smtClean="0"/>
              <a:t>	Irrigation, food preservation, </a:t>
            </a:r>
          </a:p>
          <a:p>
            <a:pPr lvl="1" eaLnBrk="1" hangingPunct="1">
              <a:buFontTx/>
              <a:buNone/>
            </a:pPr>
            <a:r>
              <a:rPr lang="en-US" smtClean="0"/>
              <a:t>	weed and insect control</a:t>
            </a:r>
          </a:p>
          <a:p>
            <a:pPr eaLnBrk="1" hangingPunct="1">
              <a:buFontTx/>
              <a:buNone/>
            </a:pPr>
            <a:r>
              <a:rPr lang="en-US" sz="2800" b="1" smtClean="0"/>
              <a:t>Both</a:t>
            </a:r>
            <a:r>
              <a:rPr lang="en-US" sz="2800" smtClean="0"/>
              <a:t> deal with living things:</a:t>
            </a:r>
          </a:p>
          <a:p>
            <a:pPr lvl="1" eaLnBrk="1" hangingPunct="1">
              <a:buFontTx/>
              <a:buNone/>
            </a:pPr>
            <a:r>
              <a:rPr lang="en-US" smtClean="0"/>
              <a:t>	Plants, animals, and people</a:t>
            </a:r>
          </a:p>
          <a:p>
            <a:pPr lvl="1" eaLnBrk="1" hangingPunct="1"/>
            <a:endParaRPr lang="en-US" sz="3200" smtClean="0"/>
          </a:p>
        </p:txBody>
      </p:sp>
      <p:pic>
        <p:nvPicPr>
          <p:cNvPr id="11268" name="Picture 4" descr="MPj040653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051300"/>
            <a:ext cx="31400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Dna-spl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0"/>
            <a:ext cx="1473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6"/>
          <p:cNvSpPr txBox="1">
            <a:spLocks noChangeArrowheads="1"/>
          </p:cNvSpPr>
          <p:nvPr/>
        </p:nvSpPr>
        <p:spPr bwMode="auto">
          <a:xfrm>
            <a:off x="228600" y="13096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800" b="1">
                <a:solidFill>
                  <a:srgbClr val="003399"/>
                </a:solidFill>
              </a:rPr>
              <a:t>DNA Replication image from the Human Genome Project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229600" cy="1143000"/>
          </a:xfrm>
        </p:spPr>
        <p:txBody>
          <a:bodyPr/>
          <a:lstStyle/>
          <a:p>
            <a:pPr eaLnBrk="1" hangingPunct="1"/>
            <a:r>
              <a:rPr lang="en-US" smtClean="0"/>
              <a:t>Impacts of Bio-Related Technology</a:t>
            </a:r>
          </a:p>
        </p:txBody>
      </p:sp>
      <p:graphicFrame>
        <p:nvGraphicFramePr>
          <p:cNvPr id="36882" name="Group 18"/>
          <p:cNvGraphicFramePr>
            <a:graphicFrameLocks noGrp="1"/>
          </p:cNvGraphicFramePr>
          <p:nvPr>
            <p:ph type="tbl" idx="1"/>
          </p:nvPr>
        </p:nvGraphicFramePr>
        <p:xfrm>
          <a:off x="1676400" y="1385888"/>
          <a:ext cx="6934200" cy="3144837"/>
        </p:xfrm>
        <a:graphic>
          <a:graphicData uri="http://schemas.openxmlformats.org/drawingml/2006/table">
            <a:tbl>
              <a:tblPr/>
              <a:tblGrid>
                <a:gridCol w="3405188"/>
                <a:gridCol w="3529012"/>
              </a:tblGrid>
              <a:tr h="9449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199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302" name="Picture 17"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57400"/>
            <a:ext cx="14970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20" descr="MPj040087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4614863"/>
            <a:ext cx="1793875"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828800" y="2347913"/>
            <a:ext cx="313848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sz="2800" b="1"/>
              <a:t>HEALTH</a:t>
            </a:r>
            <a:r>
              <a:rPr lang="en-US" sz="2800"/>
              <a:t> – Improves quality of life, vitamins, vaccines, medications</a:t>
            </a:r>
          </a:p>
        </p:txBody>
      </p:sp>
      <p:sp>
        <p:nvSpPr>
          <p:cNvPr id="8" name="TextBox 7"/>
          <p:cNvSpPr txBox="1">
            <a:spLocks noChangeArrowheads="1"/>
          </p:cNvSpPr>
          <p:nvPr/>
        </p:nvSpPr>
        <p:spPr bwMode="auto">
          <a:xfrm>
            <a:off x="5299075" y="2286000"/>
            <a:ext cx="3138488"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HEALTH</a:t>
            </a:r>
            <a:r>
              <a:rPr lang="en-US" sz="2800"/>
              <a:t> – Side effects of some medications – nausea, shortness of breath, etc.</a:t>
            </a:r>
          </a:p>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Impacts of Agricultural Technology</a:t>
            </a:r>
          </a:p>
        </p:txBody>
      </p:sp>
      <p:graphicFrame>
        <p:nvGraphicFramePr>
          <p:cNvPr id="32785" name="Group 17"/>
          <p:cNvGraphicFramePr>
            <a:graphicFrameLocks noGrp="1"/>
          </p:cNvGraphicFramePr>
          <p:nvPr>
            <p:ph type="tbl" idx="1"/>
          </p:nvPr>
        </p:nvGraphicFramePr>
        <p:xfrm>
          <a:off x="304800" y="1600200"/>
          <a:ext cx="8458200" cy="2701925"/>
        </p:xfrm>
        <a:graphic>
          <a:graphicData uri="http://schemas.openxmlformats.org/drawingml/2006/table">
            <a:tbl>
              <a:tblPr/>
              <a:tblGrid>
                <a:gridCol w="4022725"/>
                <a:gridCol w="4435475"/>
              </a:tblGrid>
              <a:tr h="644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057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326" name="Picture 25" descr="MPj039930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063" y="4621213"/>
            <a:ext cx="3441700"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36563" y="2244725"/>
            <a:ext cx="38655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sz="2800" b="1"/>
              <a:t>FERTILIZERS</a:t>
            </a:r>
            <a:r>
              <a:rPr lang="en-US" sz="2800"/>
              <a:t>– can make plants produce more food per acre</a:t>
            </a:r>
          </a:p>
        </p:txBody>
      </p:sp>
      <p:sp>
        <p:nvSpPr>
          <p:cNvPr id="6" name="TextBox 5"/>
          <p:cNvSpPr txBox="1">
            <a:spLocks noChangeArrowheads="1"/>
          </p:cNvSpPr>
          <p:nvPr/>
        </p:nvSpPr>
        <p:spPr bwMode="auto">
          <a:xfrm>
            <a:off x="4446588" y="2239963"/>
            <a:ext cx="42814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sz="2800" b="1"/>
              <a:t>FERTILIZERS</a:t>
            </a:r>
            <a:r>
              <a:rPr lang="en-US" sz="2800"/>
              <a:t>– have found their way into ground water, polluting good drinking water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28600"/>
            <a:ext cx="7315200" cy="1143000"/>
          </a:xfrm>
        </p:spPr>
        <p:txBody>
          <a:bodyPr/>
          <a:lstStyle/>
          <a:p>
            <a:pPr eaLnBrk="1" hangingPunct="1"/>
            <a:r>
              <a:rPr lang="en-US" smtClean="0"/>
              <a:t>Medical Technology</a:t>
            </a:r>
          </a:p>
        </p:txBody>
      </p:sp>
      <p:sp>
        <p:nvSpPr>
          <p:cNvPr id="14339" name="Rectangle 3"/>
          <p:cNvSpPr>
            <a:spLocks noGrp="1" noChangeArrowheads="1"/>
          </p:cNvSpPr>
          <p:nvPr>
            <p:ph type="body" idx="1"/>
          </p:nvPr>
        </p:nvSpPr>
        <p:spPr/>
        <p:txBody>
          <a:bodyPr/>
          <a:lstStyle/>
          <a:p>
            <a:pPr eaLnBrk="1" hangingPunct="1">
              <a:buFontTx/>
              <a:buNone/>
            </a:pPr>
            <a:r>
              <a:rPr lang="en-US" b="1" i="1" smtClean="0"/>
              <a:t>Medical Technology</a:t>
            </a:r>
            <a:r>
              <a:rPr lang="en-US" smtClean="0"/>
              <a:t> creates tools </a:t>
            </a:r>
          </a:p>
          <a:p>
            <a:pPr eaLnBrk="1" hangingPunct="1">
              <a:buFontTx/>
              <a:buNone/>
            </a:pPr>
            <a:r>
              <a:rPr lang="en-US" smtClean="0"/>
              <a:t>	to treat disease and injury.</a:t>
            </a:r>
          </a:p>
          <a:p>
            <a:pPr eaLnBrk="1" hangingPunct="1">
              <a:buFontTx/>
              <a:buNone/>
            </a:pPr>
            <a:r>
              <a:rPr lang="en-US" smtClean="0"/>
              <a:t>	</a:t>
            </a:r>
            <a:r>
              <a:rPr lang="en-US" sz="2800" smtClean="0"/>
              <a:t>Examples: </a:t>
            </a:r>
          </a:p>
          <a:p>
            <a:pPr eaLnBrk="1" hangingPunct="1">
              <a:buFontTx/>
              <a:buNone/>
            </a:pPr>
            <a:r>
              <a:rPr lang="en-US" sz="2800" smtClean="0"/>
              <a:t>		Lasers, prostheses, ultrasound, medications</a:t>
            </a:r>
          </a:p>
          <a:p>
            <a:pPr eaLnBrk="1" hangingPunct="1">
              <a:buFontTx/>
              <a:buNone/>
            </a:pPr>
            <a:endParaRPr lang="en-US" sz="2800" smtClean="0"/>
          </a:p>
          <a:p>
            <a:pPr eaLnBrk="1" hangingPunct="1">
              <a:buFontTx/>
              <a:buNone/>
            </a:pPr>
            <a:endParaRPr lang="en-US" smtClean="0"/>
          </a:p>
          <a:p>
            <a:pPr eaLnBrk="1" hangingPunct="1">
              <a:buFontTx/>
              <a:buNone/>
            </a:pPr>
            <a:endParaRPr lang="en-US" smtClean="0"/>
          </a:p>
        </p:txBody>
      </p:sp>
      <p:pic>
        <p:nvPicPr>
          <p:cNvPr id="14340" name="Picture 4" descr="MPj0438791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81000"/>
            <a:ext cx="18859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Embryo_at_12_w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86200"/>
            <a:ext cx="342900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descr="Surgery ro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886200"/>
            <a:ext cx="3429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1143000"/>
          </a:xfrm>
        </p:spPr>
        <p:txBody>
          <a:bodyPr/>
          <a:lstStyle/>
          <a:p>
            <a:pPr eaLnBrk="1" hangingPunct="1"/>
            <a:r>
              <a:rPr lang="en-US" smtClean="0"/>
              <a:t>Impacts of Medical Technology</a:t>
            </a:r>
          </a:p>
        </p:txBody>
      </p:sp>
      <p:graphicFrame>
        <p:nvGraphicFramePr>
          <p:cNvPr id="36882" name="Group 18"/>
          <p:cNvGraphicFramePr>
            <a:graphicFrameLocks noGrp="1"/>
          </p:cNvGraphicFramePr>
          <p:nvPr>
            <p:ph type="tbl" idx="1"/>
          </p:nvPr>
        </p:nvGraphicFramePr>
        <p:xfrm>
          <a:off x="1676400" y="1385888"/>
          <a:ext cx="6934200" cy="2584460"/>
        </p:xfrm>
        <a:graphic>
          <a:graphicData uri="http://schemas.openxmlformats.org/drawingml/2006/table">
            <a:tbl>
              <a:tblPr/>
              <a:tblGrid>
                <a:gridCol w="3405188"/>
                <a:gridCol w="3529012"/>
              </a:tblGrid>
              <a:tr h="944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6395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5374" name="Picture 17"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57400"/>
            <a:ext cx="14970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a:spLocks noChangeArrowheads="1"/>
          </p:cNvSpPr>
          <p:nvPr/>
        </p:nvSpPr>
        <p:spPr bwMode="auto">
          <a:xfrm>
            <a:off x="1782763" y="2436813"/>
            <a:ext cx="32162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t>X-RAYS</a:t>
            </a:r>
            <a:r>
              <a:rPr lang="en-US" sz="2800"/>
              <a:t> – Make it easier to diagnose injuries</a:t>
            </a:r>
          </a:p>
        </p:txBody>
      </p:sp>
      <p:sp>
        <p:nvSpPr>
          <p:cNvPr id="19" name="Rectangle 18"/>
          <p:cNvSpPr>
            <a:spLocks noChangeArrowheads="1"/>
          </p:cNvSpPr>
          <p:nvPr/>
        </p:nvSpPr>
        <p:spPr bwMode="auto">
          <a:xfrm>
            <a:off x="5278438" y="2384425"/>
            <a:ext cx="32750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t>X-RAYS</a:t>
            </a:r>
            <a:r>
              <a:rPr lang="en-US" sz="2800"/>
              <a:t> – Too many x-rays can cause cancer.</a:t>
            </a:r>
          </a:p>
        </p:txBody>
      </p:sp>
      <p:pic>
        <p:nvPicPr>
          <p:cNvPr id="15377" name="Picture 16" descr="C:\Users\bkubinsk\AppData\Local\Microsoft\Windows\Temporary Internet Files\Content.IE5\5SVT48ER\MPj0400640000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350" y="4433888"/>
            <a:ext cx="19399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17" descr="C:\Users\bkubinsk\AppData\Local\Microsoft\Windows\Temporary Internet Files\Content.IE5\324GR9FY\MCj0347937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6588" y="4448175"/>
            <a:ext cx="1758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Environmental Technology</a:t>
            </a:r>
          </a:p>
        </p:txBody>
      </p:sp>
      <p:sp>
        <p:nvSpPr>
          <p:cNvPr id="16387" name="Rectangle 3"/>
          <p:cNvSpPr>
            <a:spLocks noGrp="1" noChangeArrowheads="1"/>
          </p:cNvSpPr>
          <p:nvPr>
            <p:ph type="body" idx="1"/>
          </p:nvPr>
        </p:nvSpPr>
        <p:spPr/>
        <p:txBody>
          <a:bodyPr/>
          <a:lstStyle/>
          <a:p>
            <a:pPr eaLnBrk="1" hangingPunct="1">
              <a:buFontTx/>
              <a:buNone/>
            </a:pPr>
            <a:r>
              <a:rPr lang="en-US" b="1" i="1" smtClean="0"/>
              <a:t>Environmental Technology</a:t>
            </a:r>
            <a:r>
              <a:rPr lang="en-US" smtClean="0"/>
              <a:t> creates tools to minimize the effect of technology on the development of living things.</a:t>
            </a:r>
          </a:p>
          <a:p>
            <a:pPr eaLnBrk="1" hangingPunct="1">
              <a:buFontTx/>
              <a:buNone/>
            </a:pPr>
            <a:r>
              <a:rPr lang="en-US" smtClean="0"/>
              <a:t>	</a:t>
            </a:r>
            <a:r>
              <a:rPr lang="en-US" sz="2800" smtClean="0"/>
              <a:t>Examples: Hybrid vehicles, conservation, waste 	management (recycling)</a:t>
            </a:r>
          </a:p>
        </p:txBody>
      </p:sp>
      <p:pic>
        <p:nvPicPr>
          <p:cNvPr id="16388" name="Picture 4" descr="MPj0216055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962400"/>
            <a:ext cx="329565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800px-Hybrid-b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343400"/>
            <a:ext cx="50292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Impacts of Environmental Technology</a:t>
            </a:r>
          </a:p>
        </p:txBody>
      </p:sp>
      <p:graphicFrame>
        <p:nvGraphicFramePr>
          <p:cNvPr id="40983" name="Group 23"/>
          <p:cNvGraphicFramePr>
            <a:graphicFrameLocks noGrp="1"/>
          </p:cNvGraphicFramePr>
          <p:nvPr>
            <p:ph type="tbl" idx="1"/>
          </p:nvPr>
        </p:nvGraphicFramePr>
        <p:xfrm>
          <a:off x="304800" y="1676400"/>
          <a:ext cx="7543800" cy="2482850"/>
        </p:xfrm>
        <a:graphic>
          <a:graphicData uri="http://schemas.openxmlformats.org/drawingml/2006/table">
            <a:tbl>
              <a:tblPr/>
              <a:tblGrid>
                <a:gridCol w="3786188"/>
                <a:gridCol w="3757612"/>
              </a:tblGrid>
              <a:tr h="6445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38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7422" name="Picture 17"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6988" y="2133600"/>
            <a:ext cx="14970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3" name="Picture 21" descr="MPj043840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4354513"/>
            <a:ext cx="2505075"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4" name="Picture 25" descr="Aber_Recycl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538" y="4430713"/>
            <a:ext cx="4559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a:spLocks noChangeArrowheads="1"/>
          </p:cNvSpPr>
          <p:nvPr/>
        </p:nvSpPr>
        <p:spPr bwMode="auto">
          <a:xfrm>
            <a:off x="352425" y="2425700"/>
            <a:ext cx="37179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solidFill>
                  <a:srgbClr val="000000"/>
                </a:solidFill>
              </a:rPr>
              <a:t>RECYCLING</a:t>
            </a:r>
            <a:r>
              <a:rPr lang="en-US" sz="2800">
                <a:solidFill>
                  <a:srgbClr val="000000"/>
                </a:solidFill>
              </a:rPr>
              <a:t> – Improves water and air quality</a:t>
            </a:r>
          </a:p>
        </p:txBody>
      </p:sp>
      <p:sp>
        <p:nvSpPr>
          <p:cNvPr id="20" name="Rectangle 19"/>
          <p:cNvSpPr>
            <a:spLocks noChangeArrowheads="1"/>
          </p:cNvSpPr>
          <p:nvPr/>
        </p:nvSpPr>
        <p:spPr bwMode="auto">
          <a:xfrm>
            <a:off x="4173538" y="2354263"/>
            <a:ext cx="35988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solidFill>
                  <a:srgbClr val="000000"/>
                </a:solidFill>
              </a:rPr>
              <a:t>RECYCLING</a:t>
            </a:r>
            <a:r>
              <a:rPr lang="en-US" sz="2800">
                <a:solidFill>
                  <a:srgbClr val="000000"/>
                </a:solidFill>
              </a:rPr>
              <a:t> – Disposal of garbage is more complicated and time consuming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43000"/>
          </a:xfrm>
        </p:spPr>
        <p:txBody>
          <a:bodyPr/>
          <a:lstStyle/>
          <a:p>
            <a:pPr eaLnBrk="1" hangingPunct="1"/>
            <a:r>
              <a:rPr lang="en-US" smtClean="0"/>
              <a:t>Production Technology</a:t>
            </a:r>
          </a:p>
        </p:txBody>
      </p:sp>
      <p:sp>
        <p:nvSpPr>
          <p:cNvPr id="18435" name="Rectangle 3"/>
          <p:cNvSpPr>
            <a:spLocks noGrp="1" noChangeArrowheads="1"/>
          </p:cNvSpPr>
          <p:nvPr>
            <p:ph type="body" sz="half" idx="1"/>
          </p:nvPr>
        </p:nvSpPr>
        <p:spPr>
          <a:xfrm>
            <a:off x="457200" y="914400"/>
            <a:ext cx="8458200" cy="2185988"/>
          </a:xfrm>
        </p:spPr>
        <p:txBody>
          <a:bodyPr/>
          <a:lstStyle/>
          <a:p>
            <a:pPr eaLnBrk="1" hangingPunct="1">
              <a:buFontTx/>
              <a:buNone/>
            </a:pPr>
            <a:r>
              <a:rPr lang="en-US" b="1" i="1" smtClean="0"/>
              <a:t>Production Technology</a:t>
            </a:r>
            <a:r>
              <a:rPr lang="en-US" smtClean="0"/>
              <a:t> is the </a:t>
            </a:r>
            <a:r>
              <a:rPr lang="en-US" b="1" i="1" smtClean="0"/>
              <a:t>manufacturing</a:t>
            </a:r>
            <a:r>
              <a:rPr lang="en-US" smtClean="0"/>
              <a:t> of physical goods on an assembly line and the </a:t>
            </a:r>
            <a:r>
              <a:rPr lang="en-US" b="1" i="1" smtClean="0"/>
              <a:t>construction</a:t>
            </a:r>
            <a:r>
              <a:rPr lang="en-US" smtClean="0"/>
              <a:t> of structures on a job site. </a:t>
            </a:r>
          </a:p>
        </p:txBody>
      </p:sp>
      <p:pic>
        <p:nvPicPr>
          <p:cNvPr id="18436" name="Picture 4" descr="MPj040191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29000"/>
            <a:ext cx="228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MPj043931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405188"/>
            <a:ext cx="4267200"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sz="half" idx="1"/>
          </p:nvPr>
        </p:nvSpPr>
        <p:spPr>
          <a:xfrm>
            <a:off x="457200" y="885825"/>
            <a:ext cx="4038600" cy="3657600"/>
          </a:xfrm>
        </p:spPr>
        <p:txBody>
          <a:bodyPr/>
          <a:lstStyle/>
          <a:p>
            <a:pPr eaLnBrk="1" hangingPunct="1">
              <a:buFontTx/>
              <a:buNone/>
            </a:pPr>
            <a:r>
              <a:rPr lang="en-US" sz="3200" b="1" i="1" smtClean="0"/>
              <a:t>Manufacturing</a:t>
            </a:r>
            <a:r>
              <a:rPr lang="en-US" sz="3200" smtClean="0"/>
              <a:t> changes natural or synthetic materials into usable products.</a:t>
            </a:r>
          </a:p>
          <a:p>
            <a:pPr eaLnBrk="1" hangingPunct="1">
              <a:buFontTx/>
              <a:buNone/>
            </a:pPr>
            <a:r>
              <a:rPr lang="en-US" smtClean="0"/>
              <a:t>	Examples: Clothing, vehicles, food</a:t>
            </a:r>
          </a:p>
          <a:p>
            <a:pPr lvl="2" eaLnBrk="1" hangingPunct="1"/>
            <a:endParaRPr lang="en-US" sz="2800" smtClean="0"/>
          </a:p>
          <a:p>
            <a:pPr eaLnBrk="1" hangingPunct="1"/>
            <a:endParaRPr lang="en-US" smtClean="0"/>
          </a:p>
        </p:txBody>
      </p:sp>
      <p:sp>
        <p:nvSpPr>
          <p:cNvPr id="45059" name="Rectangle 3"/>
          <p:cNvSpPr>
            <a:spLocks noGrp="1" noChangeArrowheads="1"/>
          </p:cNvSpPr>
          <p:nvPr>
            <p:ph type="body" sz="half" idx="2"/>
          </p:nvPr>
        </p:nvSpPr>
        <p:spPr>
          <a:xfrm>
            <a:off x="4322763" y="871538"/>
            <a:ext cx="4821237" cy="5897562"/>
          </a:xfrm>
        </p:spPr>
        <p:txBody>
          <a:bodyPr/>
          <a:lstStyle/>
          <a:p>
            <a:pPr eaLnBrk="1" hangingPunct="1">
              <a:buFontTx/>
              <a:buNone/>
            </a:pPr>
            <a:r>
              <a:rPr lang="en-US" sz="3200" b="1" i="1" smtClean="0"/>
              <a:t>Construction Technology</a:t>
            </a:r>
            <a:r>
              <a:rPr lang="en-US" sz="3200" smtClean="0"/>
              <a:t> builds structures that support loads and protect us from the environment.</a:t>
            </a:r>
          </a:p>
          <a:p>
            <a:pPr eaLnBrk="1" hangingPunct="1">
              <a:buFontTx/>
              <a:buNone/>
            </a:pPr>
            <a:r>
              <a:rPr lang="en-US" sz="3200" smtClean="0"/>
              <a:t>	</a:t>
            </a:r>
            <a:r>
              <a:rPr lang="en-US" smtClean="0"/>
              <a:t>Examples: House, bridge, roads</a:t>
            </a:r>
          </a:p>
          <a:p>
            <a:pPr eaLnBrk="1" hangingPunct="1"/>
            <a:endParaRPr lang="en-US" smtClean="0"/>
          </a:p>
        </p:txBody>
      </p:sp>
      <p:pic>
        <p:nvPicPr>
          <p:cNvPr id="45060" name="Picture 4" descr="687px-Road_building-Hunga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514850"/>
            <a:ext cx="28194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MPj0400428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4514850"/>
            <a:ext cx="27432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7"/>
          <p:cNvSpPr>
            <a:spLocks noChangeArrowheads="1"/>
          </p:cNvSpPr>
          <p:nvPr/>
        </p:nvSpPr>
        <p:spPr bwMode="auto">
          <a:xfrm>
            <a:off x="1841500" y="142875"/>
            <a:ext cx="59039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400">
                <a:solidFill>
                  <a:srgbClr val="002B52"/>
                </a:solidFill>
              </a:rPr>
              <a:t>Production Technology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P spid="450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0"/>
            <a:ext cx="8686800" cy="1143000"/>
          </a:xfrm>
        </p:spPr>
        <p:txBody>
          <a:bodyPr/>
          <a:lstStyle/>
          <a:p>
            <a:pPr algn="l" eaLnBrk="1" hangingPunct="1"/>
            <a:r>
              <a:rPr lang="en-US" smtClean="0"/>
              <a:t>Impacts of Production Technology</a:t>
            </a:r>
          </a:p>
        </p:txBody>
      </p:sp>
      <p:graphicFrame>
        <p:nvGraphicFramePr>
          <p:cNvPr id="47123" name="Group 19"/>
          <p:cNvGraphicFramePr>
            <a:graphicFrameLocks noGrp="1"/>
          </p:cNvGraphicFramePr>
          <p:nvPr>
            <p:ph type="tbl" idx="1"/>
          </p:nvPr>
        </p:nvGraphicFramePr>
        <p:xfrm>
          <a:off x="609600" y="990600"/>
          <a:ext cx="7620000" cy="5135566"/>
        </p:xfrm>
        <a:graphic>
          <a:graphicData uri="http://schemas.openxmlformats.org/drawingml/2006/table">
            <a:tbl>
              <a:tblPr/>
              <a:tblGrid>
                <a:gridCol w="3871913"/>
                <a:gridCol w="3748087"/>
              </a:tblGrid>
              <a:tr h="5181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2429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MANUFACTURING</a:t>
                      </a:r>
                      <a:r>
                        <a:rPr kumimoji="0" lang="en-US" sz="2800" b="0" i="0" u="none" strike="noStrike" cap="none" normalizeH="0" baseline="0" dirty="0" smtClean="0">
                          <a:ln>
                            <a:noFill/>
                          </a:ln>
                          <a:solidFill>
                            <a:schemeClr val="tx1"/>
                          </a:solidFill>
                          <a:effectLst/>
                          <a:latin typeface="Arial" charset="0"/>
                        </a:rPr>
                        <a:t> –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MANUFACTURING</a:t>
                      </a:r>
                      <a:r>
                        <a:rPr kumimoji="0" lang="en-US" sz="2800" b="0" i="0" u="none" strike="noStrike" cap="none" normalizeH="0" baseline="0" dirty="0" smtClean="0">
                          <a:ln>
                            <a:noFill/>
                          </a:ln>
                          <a:solidFill>
                            <a:schemeClr val="tx1"/>
                          </a:solidFill>
                          <a:effectLst/>
                          <a:latin typeface="Arial" charset="0"/>
                        </a:rPr>
                        <a:t> –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44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CONSTRUCTION</a:t>
                      </a:r>
                      <a:r>
                        <a:rPr kumimoji="0" lang="en-US" sz="2800" b="0" i="0" u="none" strike="noStrike" cap="none" normalizeH="0" baseline="0" dirty="0" smtClean="0">
                          <a:ln>
                            <a:noFill/>
                          </a:ln>
                          <a:solidFill>
                            <a:schemeClr val="tx1"/>
                          </a:solidFill>
                          <a:effectLst/>
                          <a:latin typeface="Arial" charset="0"/>
                        </a:rPr>
                        <a:t> –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CONSTRUCTION</a:t>
                      </a:r>
                      <a:r>
                        <a:rPr kumimoji="0" lang="en-US" sz="2800" b="0" i="0" u="none" strike="noStrike" cap="none" normalizeH="0" baseline="0" dirty="0" smtClean="0">
                          <a:ln>
                            <a:noFill/>
                          </a:ln>
                          <a:solidFill>
                            <a:schemeClr val="tx1"/>
                          </a:solidFill>
                          <a:effectLst/>
                          <a:latin typeface="Arial" charset="0"/>
                        </a:rPr>
                        <a:t> –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0497" name="Picture 17"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6988" y="2133600"/>
            <a:ext cx="14970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692150" y="1957388"/>
            <a:ext cx="372745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solidFill>
                  <a:srgbClr val="000000"/>
                </a:solidFill>
              </a:rPr>
              <a:t>New products help to make our life easier and increase leisure time</a:t>
            </a:r>
            <a:endParaRPr lang="en-US"/>
          </a:p>
        </p:txBody>
      </p:sp>
      <p:sp>
        <p:nvSpPr>
          <p:cNvPr id="21" name="Rectangle 20"/>
          <p:cNvSpPr>
            <a:spLocks noChangeArrowheads="1"/>
          </p:cNvSpPr>
          <p:nvPr/>
        </p:nvSpPr>
        <p:spPr bwMode="auto">
          <a:xfrm>
            <a:off x="4546600" y="1957388"/>
            <a:ext cx="36226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solidFill>
                  <a:srgbClr val="000000"/>
                </a:solidFill>
              </a:rPr>
              <a:t>Many industries use materials that can harm the  environment</a:t>
            </a:r>
            <a:endParaRPr lang="en-US"/>
          </a:p>
        </p:txBody>
      </p:sp>
      <p:sp>
        <p:nvSpPr>
          <p:cNvPr id="22" name="Rectangle 21"/>
          <p:cNvSpPr>
            <a:spLocks noChangeArrowheads="1"/>
          </p:cNvSpPr>
          <p:nvPr/>
        </p:nvSpPr>
        <p:spPr bwMode="auto">
          <a:xfrm>
            <a:off x="731838" y="4222750"/>
            <a:ext cx="364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solidFill>
                  <a:srgbClr val="000000"/>
                </a:solidFill>
              </a:rPr>
              <a:t>Provides shelter, improves roads, creates employment opportunities</a:t>
            </a:r>
            <a:endParaRPr lang="en-US"/>
          </a:p>
        </p:txBody>
      </p:sp>
      <p:sp>
        <p:nvSpPr>
          <p:cNvPr id="23" name="Rectangle 22"/>
          <p:cNvSpPr>
            <a:spLocks noChangeArrowheads="1"/>
          </p:cNvSpPr>
          <p:nvPr/>
        </p:nvSpPr>
        <p:spPr bwMode="auto">
          <a:xfrm>
            <a:off x="4556125" y="4198938"/>
            <a:ext cx="3556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solidFill>
                  <a:srgbClr val="000000"/>
                </a:solidFill>
              </a:rPr>
              <a:t>Noise and debris, traffic problems, accidents and injuries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Technology?</a:t>
            </a:r>
            <a:endParaRPr lang="en-US" dirty="0"/>
          </a:p>
        </p:txBody>
      </p:sp>
      <p:pic>
        <p:nvPicPr>
          <p:cNvPr id="4" name="qaOvHKG0Tio"/>
          <p:cNvPicPr>
            <a:picLocks noRot="1" noChangeAspect="1"/>
          </p:cNvPicPr>
          <p:nvPr>
            <a:videoFile r:link="rId1"/>
          </p:nvPr>
        </p:nvPicPr>
        <p:blipFill>
          <a:blip r:embed="rId3"/>
          <a:stretch>
            <a:fillRect/>
          </a:stretch>
        </p:blipFill>
        <p:spPr>
          <a:xfrm>
            <a:off x="470930" y="1421027"/>
            <a:ext cx="8062097" cy="4534930"/>
          </a:xfrm>
          <a:prstGeom prst="rect">
            <a:avLst/>
          </a:prstGeom>
        </p:spPr>
      </p:pic>
    </p:spTree>
    <p:extLst>
      <p:ext uri="{BB962C8B-B14F-4D97-AF65-F5344CB8AC3E}">
        <p14:creationId xmlns:p14="http://schemas.microsoft.com/office/powerpoint/2010/main" val="1493006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sz="half" idx="2"/>
          </p:nvPr>
        </p:nvSpPr>
        <p:spPr>
          <a:xfrm>
            <a:off x="0" y="1468438"/>
            <a:ext cx="6400800" cy="4776787"/>
          </a:xfrm>
        </p:spPr>
        <p:txBody>
          <a:bodyPr/>
          <a:lstStyle/>
          <a:p>
            <a:pPr eaLnBrk="1" hangingPunct="1">
              <a:buFontTx/>
              <a:buNone/>
            </a:pPr>
            <a:r>
              <a:rPr lang="en-US" sz="3200" smtClean="0"/>
              <a:t>	The development of materials with outstanding combinations of mechanical, chemical, and electrical properties that make other advances possible.</a:t>
            </a:r>
          </a:p>
          <a:p>
            <a:pPr eaLnBrk="1" hangingPunct="1">
              <a:buFontTx/>
              <a:buNone/>
            </a:pPr>
            <a:r>
              <a:rPr lang="en-US" sz="3200" smtClean="0"/>
              <a:t>	</a:t>
            </a:r>
            <a:r>
              <a:rPr lang="en-US" smtClean="0"/>
              <a:t>Examples: Mosquito repellent clothing, artificial skin grafts for burn victims,  advanced building materials such as composite decking</a:t>
            </a:r>
          </a:p>
          <a:p>
            <a:pPr eaLnBrk="1" hangingPunct="1"/>
            <a:endParaRPr lang="en-US" smtClean="0"/>
          </a:p>
        </p:txBody>
      </p:sp>
      <p:sp>
        <p:nvSpPr>
          <p:cNvPr id="21507" name="Rectangle 7"/>
          <p:cNvSpPr>
            <a:spLocks noChangeArrowheads="1"/>
          </p:cNvSpPr>
          <p:nvPr/>
        </p:nvSpPr>
        <p:spPr bwMode="auto">
          <a:xfrm>
            <a:off x="1841500" y="142875"/>
            <a:ext cx="54768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400">
                <a:solidFill>
                  <a:srgbClr val="002B52"/>
                </a:solidFill>
              </a:rPr>
              <a:t>Materials Technology</a:t>
            </a:r>
          </a:p>
        </p:txBody>
      </p:sp>
      <p:pic>
        <p:nvPicPr>
          <p:cNvPr id="21508" name="Picture 5" descr="deck_pic7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0175" y="1574800"/>
            <a:ext cx="2663825"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descr="C:\Users\bkubinsk\AppData\Local\Microsoft\Windows\Temporary Internet Files\Content.IE5\5SVT48ER\MCj0346921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8675" y="5884863"/>
            <a:ext cx="1862138"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4625" y="301625"/>
            <a:ext cx="8686800" cy="1143000"/>
          </a:xfrm>
        </p:spPr>
        <p:txBody>
          <a:bodyPr/>
          <a:lstStyle/>
          <a:p>
            <a:pPr algn="l" eaLnBrk="1" hangingPunct="1"/>
            <a:r>
              <a:rPr lang="en-US" smtClean="0"/>
              <a:t>Impacts of Materials Technology</a:t>
            </a:r>
          </a:p>
        </p:txBody>
      </p:sp>
      <p:graphicFrame>
        <p:nvGraphicFramePr>
          <p:cNvPr id="47123" name="Group 19"/>
          <p:cNvGraphicFramePr>
            <a:graphicFrameLocks noGrp="1"/>
          </p:cNvGraphicFramePr>
          <p:nvPr>
            <p:ph type="tbl" idx="1"/>
          </p:nvPr>
        </p:nvGraphicFramePr>
        <p:xfrm>
          <a:off x="609600" y="1743075"/>
          <a:ext cx="7620000" cy="2900379"/>
        </p:xfrm>
        <a:graphic>
          <a:graphicData uri="http://schemas.openxmlformats.org/drawingml/2006/table">
            <a:tbl>
              <a:tblPr/>
              <a:tblGrid>
                <a:gridCol w="3871913"/>
                <a:gridCol w="3748087"/>
              </a:tblGrid>
              <a:tr h="518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NEGATIVE IMPACTS</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382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2542" name="Picture 17"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6988" y="3876675"/>
            <a:ext cx="14970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3" descr="C:\Users\bkubinsk\AppData\Local\Microsoft\Windows\Temporary Internet Files\Content.IE5\Z0583T8R\MCTN00507_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6850" y="4659313"/>
            <a:ext cx="2825750"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673100" y="2370138"/>
            <a:ext cx="3683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000000"/>
                </a:solidFill>
              </a:rPr>
              <a:t>NEW MATERIALS </a:t>
            </a:r>
            <a:r>
              <a:rPr lang="en-US" sz="2800">
                <a:solidFill>
                  <a:srgbClr val="000000"/>
                </a:solidFill>
              </a:rPr>
              <a:t>– able to reuse recycled materials to help the environment</a:t>
            </a:r>
            <a:endParaRPr lang="en-US"/>
          </a:p>
        </p:txBody>
      </p:sp>
      <p:sp>
        <p:nvSpPr>
          <p:cNvPr id="8" name="TextBox 7"/>
          <p:cNvSpPr txBox="1">
            <a:spLocks noChangeArrowheads="1"/>
          </p:cNvSpPr>
          <p:nvPr/>
        </p:nvSpPr>
        <p:spPr bwMode="auto">
          <a:xfrm>
            <a:off x="4524375" y="2333625"/>
            <a:ext cx="363378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sz="2800" b="1"/>
              <a:t>NEW MATERIALS</a:t>
            </a:r>
            <a:r>
              <a:rPr lang="en-US" sz="2800"/>
              <a:t> – don’t know how the materials will behave over long periods of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Transportation Technology</a:t>
            </a:r>
          </a:p>
        </p:txBody>
      </p:sp>
      <p:sp>
        <p:nvSpPr>
          <p:cNvPr id="23555" name="Rectangle 3"/>
          <p:cNvSpPr>
            <a:spLocks noGrp="1" noChangeArrowheads="1"/>
          </p:cNvSpPr>
          <p:nvPr>
            <p:ph type="body" sz="half" idx="1"/>
          </p:nvPr>
        </p:nvSpPr>
        <p:spPr>
          <a:xfrm>
            <a:off x="1524000" y="1600200"/>
            <a:ext cx="6400800" cy="4114800"/>
          </a:xfrm>
        </p:spPr>
        <p:txBody>
          <a:bodyPr/>
          <a:lstStyle/>
          <a:p>
            <a:pPr eaLnBrk="1" hangingPunct="1">
              <a:lnSpc>
                <a:spcPct val="90000"/>
              </a:lnSpc>
              <a:buFontTx/>
              <a:buNone/>
            </a:pPr>
            <a:r>
              <a:rPr lang="en-US" b="1" i="1" smtClean="0"/>
              <a:t>Transportation Technology</a:t>
            </a:r>
            <a:r>
              <a:rPr lang="en-US" sz="2800" smtClean="0"/>
              <a:t> Provides a way for people, animals, products, and materials to be moved from one place to the next.</a:t>
            </a:r>
          </a:p>
          <a:p>
            <a:pPr eaLnBrk="1" hangingPunct="1">
              <a:lnSpc>
                <a:spcPct val="90000"/>
              </a:lnSpc>
              <a:buFontTx/>
              <a:buNone/>
            </a:pPr>
            <a:r>
              <a:rPr lang="en-US" sz="2800" smtClean="0"/>
              <a:t>	</a:t>
            </a:r>
            <a:r>
              <a:rPr lang="en-US" sz="2400" smtClean="0"/>
              <a:t>Examples:</a:t>
            </a:r>
          </a:p>
          <a:p>
            <a:pPr lvl="1" eaLnBrk="1" hangingPunct="1">
              <a:lnSpc>
                <a:spcPct val="90000"/>
              </a:lnSpc>
              <a:buFontTx/>
              <a:buNone/>
            </a:pPr>
            <a:r>
              <a:rPr lang="en-US" sz="2400" smtClean="0"/>
              <a:t>Flight – Airplane, rocket, space shuttle</a:t>
            </a:r>
          </a:p>
          <a:p>
            <a:pPr lvl="1" eaLnBrk="1" hangingPunct="1">
              <a:lnSpc>
                <a:spcPct val="90000"/>
              </a:lnSpc>
              <a:buFontTx/>
              <a:buNone/>
            </a:pPr>
            <a:r>
              <a:rPr lang="en-US" sz="2400" smtClean="0"/>
              <a:t>Land – Train, subway, automobile, bicycle</a:t>
            </a:r>
          </a:p>
          <a:p>
            <a:pPr lvl="1" eaLnBrk="1" hangingPunct="1">
              <a:lnSpc>
                <a:spcPct val="90000"/>
              </a:lnSpc>
              <a:buFontTx/>
              <a:buNone/>
            </a:pPr>
            <a:r>
              <a:rPr lang="en-US" sz="2400" smtClean="0"/>
              <a:t>Water – Commercial, cruise ships</a:t>
            </a:r>
          </a:p>
          <a:p>
            <a:pPr lvl="1" eaLnBrk="1" hangingPunct="1">
              <a:lnSpc>
                <a:spcPct val="90000"/>
              </a:lnSpc>
              <a:buFontTx/>
              <a:buNone/>
            </a:pPr>
            <a:r>
              <a:rPr lang="en-US" sz="2400" smtClean="0"/>
              <a:t>Non-vehicle – Conveyor belts, pipelines</a:t>
            </a:r>
          </a:p>
          <a:p>
            <a:pPr lvl="1" eaLnBrk="1" hangingPunct="1">
              <a:lnSpc>
                <a:spcPct val="90000"/>
              </a:lnSpc>
              <a:buFontTx/>
              <a:buNone/>
            </a:pPr>
            <a:endParaRPr lang="en-US" sz="2400" smtClean="0"/>
          </a:p>
        </p:txBody>
      </p:sp>
      <p:pic>
        <p:nvPicPr>
          <p:cNvPr id="23556" name="Picture 4" descr="j0252059"/>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7924800" y="1600200"/>
            <a:ext cx="850900" cy="985838"/>
          </a:xfrm>
          <a:noFill/>
        </p:spPr>
      </p:pic>
      <p:pic>
        <p:nvPicPr>
          <p:cNvPr id="23557" name="Picture 5" descr="j0252047"/>
          <p:cNvPicPr preferRelativeResize="0">
            <a:picLocks noGrp="1" noChangeArrowheads="1"/>
          </p:cNvPicPr>
          <p:nvPr>
            <p:ph sz="quarter" idx="3"/>
          </p:nvPr>
        </p:nvPicPr>
        <p:blipFill>
          <a:blip r:embed="rId4" cstate="print">
            <a:extLst>
              <a:ext uri="{28A0092B-C50C-407E-A947-70E740481C1C}">
                <a14:useLocalDpi xmlns:a14="http://schemas.microsoft.com/office/drawing/2010/main" val="0"/>
              </a:ext>
            </a:extLst>
          </a:blip>
          <a:srcRect/>
          <a:stretch>
            <a:fillRect/>
          </a:stretch>
        </p:blipFill>
        <p:spPr>
          <a:xfrm>
            <a:off x="533400" y="1752600"/>
            <a:ext cx="990600" cy="987425"/>
          </a:xfrm>
          <a:noFill/>
        </p:spPr>
      </p:pic>
      <p:pic>
        <p:nvPicPr>
          <p:cNvPr id="23558" name="Picture 6" descr="j025205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4267200"/>
            <a:ext cx="8382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descr="j025206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4343400"/>
            <a:ext cx="8413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descr="Pipeline-small_image%2C_seen_from_belo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410200"/>
            <a:ext cx="11953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Impacts of Transportation Technology	</a:t>
            </a:r>
          </a:p>
        </p:txBody>
      </p:sp>
      <p:graphicFrame>
        <p:nvGraphicFramePr>
          <p:cNvPr id="51220" name="Group 20"/>
          <p:cNvGraphicFramePr>
            <a:graphicFrameLocks noGrp="1"/>
          </p:cNvGraphicFramePr>
          <p:nvPr>
            <p:ph type="tbl" idx="1"/>
          </p:nvPr>
        </p:nvGraphicFramePr>
        <p:xfrm>
          <a:off x="800100" y="1725613"/>
          <a:ext cx="6705600" cy="2108325"/>
        </p:xfrm>
        <a:graphic>
          <a:graphicData uri="http://schemas.openxmlformats.org/drawingml/2006/table">
            <a:tbl>
              <a:tblPr/>
              <a:tblGrid>
                <a:gridCol w="3429000"/>
                <a:gridCol w="3276600"/>
              </a:tblGrid>
              <a:tr h="9447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1634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4590" name="Picture 14"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6988" y="2133600"/>
            <a:ext cx="14970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26" descr="MCj041350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7075" y="3833813"/>
            <a:ext cx="458628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a:spLocks noChangeArrowheads="1"/>
          </p:cNvSpPr>
          <p:nvPr/>
        </p:nvSpPr>
        <p:spPr bwMode="auto">
          <a:xfrm>
            <a:off x="869950" y="2735263"/>
            <a:ext cx="33337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a:solidFill>
                  <a:srgbClr val="000000"/>
                </a:solidFill>
              </a:rPr>
              <a:t>Traveling long distances faster</a:t>
            </a:r>
          </a:p>
        </p:txBody>
      </p:sp>
      <p:sp>
        <p:nvSpPr>
          <p:cNvPr id="19" name="Rectangle 18"/>
          <p:cNvSpPr>
            <a:spLocks noChangeArrowheads="1"/>
          </p:cNvSpPr>
          <p:nvPr/>
        </p:nvSpPr>
        <p:spPr bwMode="auto">
          <a:xfrm>
            <a:off x="4267200" y="2806700"/>
            <a:ext cx="1743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sz="2800">
                <a:solidFill>
                  <a:srgbClr val="000000"/>
                </a:solidFill>
              </a:rPr>
              <a:t>Accidents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6988"/>
            <a:ext cx="8229600" cy="1143000"/>
          </a:xfrm>
        </p:spPr>
        <p:txBody>
          <a:bodyPr/>
          <a:lstStyle/>
          <a:p>
            <a:pPr eaLnBrk="1" hangingPunct="1"/>
            <a:r>
              <a:rPr lang="en-US" smtClean="0"/>
              <a:t>Energy and Power Technology</a:t>
            </a:r>
          </a:p>
        </p:txBody>
      </p:sp>
      <p:sp>
        <p:nvSpPr>
          <p:cNvPr id="25603" name="Rectangle 3"/>
          <p:cNvSpPr>
            <a:spLocks noGrp="1" noChangeArrowheads="1"/>
          </p:cNvSpPr>
          <p:nvPr>
            <p:ph type="body" idx="1"/>
          </p:nvPr>
        </p:nvSpPr>
        <p:spPr>
          <a:xfrm>
            <a:off x="515938" y="1085850"/>
            <a:ext cx="7999412" cy="6019800"/>
          </a:xfrm>
        </p:spPr>
        <p:txBody>
          <a:bodyPr/>
          <a:lstStyle/>
          <a:p>
            <a:pPr eaLnBrk="1" hangingPunct="1">
              <a:lnSpc>
                <a:spcPct val="80000"/>
              </a:lnSpc>
              <a:buFontTx/>
              <a:buNone/>
            </a:pPr>
            <a:r>
              <a:rPr lang="en-US" sz="2800" b="1" i="1" smtClean="0"/>
              <a:t>Energy</a:t>
            </a:r>
            <a:r>
              <a:rPr lang="en-US" sz="2800" smtClean="0"/>
              <a:t> is the ability or capacity to do work.</a:t>
            </a:r>
          </a:p>
          <a:p>
            <a:pPr eaLnBrk="1" hangingPunct="1">
              <a:lnSpc>
                <a:spcPct val="80000"/>
              </a:lnSpc>
              <a:buFontTx/>
              <a:buNone/>
            </a:pPr>
            <a:r>
              <a:rPr lang="en-US" sz="2800" smtClean="0"/>
              <a:t>	</a:t>
            </a:r>
            <a:r>
              <a:rPr lang="en-US" sz="2600" smtClean="0"/>
              <a:t>Examples:</a:t>
            </a:r>
          </a:p>
          <a:p>
            <a:pPr lvl="1" eaLnBrk="1" hangingPunct="1">
              <a:lnSpc>
                <a:spcPct val="80000"/>
              </a:lnSpc>
              <a:buFontTx/>
              <a:buNone/>
            </a:pPr>
            <a:r>
              <a:rPr lang="en-US" sz="2600" smtClean="0"/>
              <a:t>		Chemical Energy </a:t>
            </a:r>
            <a:r>
              <a:rPr lang="en-US" sz="2600" smtClean="0">
                <a:sym typeface="Wingdings" pitchFamily="2" charset="2"/>
              </a:rPr>
              <a:t> </a:t>
            </a:r>
            <a:r>
              <a:rPr lang="en-US" sz="2600" smtClean="0"/>
              <a:t>Gasoline</a:t>
            </a:r>
          </a:p>
          <a:p>
            <a:pPr eaLnBrk="1" hangingPunct="1">
              <a:lnSpc>
                <a:spcPct val="80000"/>
              </a:lnSpc>
              <a:buFontTx/>
              <a:buNone/>
            </a:pPr>
            <a:r>
              <a:rPr lang="en-US" sz="2600" smtClean="0"/>
              <a:t>		Mechanical Energy </a:t>
            </a:r>
            <a:r>
              <a:rPr lang="en-US" sz="2600" smtClean="0">
                <a:sym typeface="Wingdings" pitchFamily="2" charset="2"/>
              </a:rPr>
              <a:t> </a:t>
            </a:r>
            <a:r>
              <a:rPr lang="en-US" sz="2600" smtClean="0"/>
              <a:t>Motion</a:t>
            </a:r>
          </a:p>
          <a:p>
            <a:pPr eaLnBrk="1" hangingPunct="1">
              <a:lnSpc>
                <a:spcPct val="80000"/>
              </a:lnSpc>
              <a:buFontTx/>
              <a:buNone/>
            </a:pPr>
            <a:r>
              <a:rPr lang="en-US" sz="2600" b="1" smtClean="0"/>
              <a:t>	</a:t>
            </a:r>
            <a:r>
              <a:rPr lang="en-US" sz="2600" smtClean="0"/>
              <a:t>	Thermal Energy </a:t>
            </a:r>
            <a:r>
              <a:rPr lang="en-US" sz="2600" smtClean="0">
                <a:sym typeface="Wingdings" pitchFamily="2" charset="2"/>
              </a:rPr>
              <a:t> </a:t>
            </a:r>
            <a:r>
              <a:rPr lang="en-US" sz="2600" smtClean="0"/>
              <a:t>Steam</a:t>
            </a:r>
          </a:p>
          <a:p>
            <a:pPr lvl="2" eaLnBrk="1" hangingPunct="1">
              <a:lnSpc>
                <a:spcPct val="80000"/>
              </a:lnSpc>
              <a:buFontTx/>
              <a:buNone/>
            </a:pPr>
            <a:r>
              <a:rPr lang="en-US" sz="2600" smtClean="0"/>
              <a:t>Electrical Energy </a:t>
            </a:r>
            <a:r>
              <a:rPr lang="en-US" sz="2600" smtClean="0">
                <a:sym typeface="Wingdings" pitchFamily="2" charset="2"/>
              </a:rPr>
              <a:t> </a:t>
            </a:r>
            <a:r>
              <a:rPr lang="en-US" sz="2600" smtClean="0"/>
              <a:t>Electricity</a:t>
            </a:r>
          </a:p>
          <a:p>
            <a:pPr lvl="2" eaLnBrk="1" hangingPunct="1">
              <a:lnSpc>
                <a:spcPct val="80000"/>
              </a:lnSpc>
              <a:buFontTx/>
              <a:buNone/>
            </a:pPr>
            <a:r>
              <a:rPr lang="en-US" sz="2600" smtClean="0"/>
              <a:t>Radiant Energy </a:t>
            </a:r>
            <a:r>
              <a:rPr lang="en-US" sz="2600" smtClean="0">
                <a:sym typeface="Wingdings" pitchFamily="2" charset="2"/>
              </a:rPr>
              <a:t> </a:t>
            </a:r>
            <a:r>
              <a:rPr lang="en-US" sz="2600" smtClean="0"/>
              <a:t>Light</a:t>
            </a:r>
          </a:p>
          <a:p>
            <a:pPr lvl="2" eaLnBrk="1" hangingPunct="1">
              <a:lnSpc>
                <a:spcPct val="80000"/>
              </a:lnSpc>
              <a:buFontTx/>
              <a:buNone/>
            </a:pPr>
            <a:endParaRPr lang="en-US" sz="2600" smtClean="0"/>
          </a:p>
          <a:p>
            <a:pPr eaLnBrk="1" hangingPunct="1">
              <a:lnSpc>
                <a:spcPct val="80000"/>
              </a:lnSpc>
              <a:buFontTx/>
              <a:buNone/>
            </a:pPr>
            <a:r>
              <a:rPr lang="en-US" sz="2800" b="1" i="1" smtClean="0"/>
              <a:t>				    </a:t>
            </a:r>
            <a:r>
              <a:rPr lang="en-US" sz="2600" smtClean="0"/>
              <a:t>					     </a:t>
            </a:r>
          </a:p>
          <a:p>
            <a:pPr eaLnBrk="1" hangingPunct="1">
              <a:lnSpc>
                <a:spcPct val="80000"/>
              </a:lnSpc>
            </a:pPr>
            <a:endParaRPr lang="en-US" sz="2600" smtClean="0"/>
          </a:p>
        </p:txBody>
      </p:sp>
      <p:pic>
        <p:nvPicPr>
          <p:cNvPr id="25604" name="Picture 4" descr="MPj0436531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38" y="4149725"/>
            <a:ext cx="32004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MPj043738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4114800"/>
            <a:ext cx="27749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6988"/>
            <a:ext cx="8229600" cy="1143000"/>
          </a:xfrm>
        </p:spPr>
        <p:txBody>
          <a:bodyPr/>
          <a:lstStyle/>
          <a:p>
            <a:pPr eaLnBrk="1" hangingPunct="1"/>
            <a:r>
              <a:rPr lang="en-US" smtClean="0"/>
              <a:t>Energy and Power Technology</a:t>
            </a:r>
          </a:p>
        </p:txBody>
      </p:sp>
      <p:sp>
        <p:nvSpPr>
          <p:cNvPr id="26627" name="Rectangle 3"/>
          <p:cNvSpPr>
            <a:spLocks noGrp="1" noChangeArrowheads="1"/>
          </p:cNvSpPr>
          <p:nvPr>
            <p:ph type="body" idx="1"/>
          </p:nvPr>
        </p:nvSpPr>
        <p:spPr>
          <a:xfrm>
            <a:off x="592138" y="1085850"/>
            <a:ext cx="7923212" cy="3776663"/>
          </a:xfrm>
        </p:spPr>
        <p:txBody>
          <a:bodyPr/>
          <a:lstStyle/>
          <a:p>
            <a:pPr eaLnBrk="1" hangingPunct="1">
              <a:lnSpc>
                <a:spcPct val="80000"/>
              </a:lnSpc>
              <a:buFontTx/>
              <a:buNone/>
            </a:pPr>
            <a:r>
              <a:rPr lang="en-US" b="1" i="1" smtClean="0"/>
              <a:t>Power</a:t>
            </a:r>
            <a:r>
              <a:rPr lang="en-US" smtClean="0"/>
              <a:t> is the rate at which energy is transformed from one form to another.</a:t>
            </a:r>
          </a:p>
          <a:p>
            <a:pPr eaLnBrk="1" hangingPunct="1">
              <a:lnSpc>
                <a:spcPct val="80000"/>
              </a:lnSpc>
              <a:buFontTx/>
              <a:buNone/>
            </a:pPr>
            <a:r>
              <a:rPr lang="en-US" sz="2600" smtClean="0"/>
              <a:t>Examples:</a:t>
            </a:r>
          </a:p>
          <a:p>
            <a:pPr lvl="1" eaLnBrk="1" hangingPunct="1">
              <a:lnSpc>
                <a:spcPct val="80000"/>
              </a:lnSpc>
              <a:buFontTx/>
              <a:buNone/>
            </a:pPr>
            <a:r>
              <a:rPr lang="en-US" sz="2400" smtClean="0"/>
              <a:t>Electrical power – provides light and operates motors</a:t>
            </a:r>
          </a:p>
          <a:p>
            <a:pPr lvl="1" eaLnBrk="1" hangingPunct="1">
              <a:lnSpc>
                <a:spcPct val="80000"/>
              </a:lnSpc>
              <a:buFontTx/>
              <a:buNone/>
            </a:pPr>
            <a:r>
              <a:rPr lang="en-US" sz="2400" smtClean="0"/>
              <a:t>Mechanical power – moves automobiles, trains, and airplanes</a:t>
            </a:r>
          </a:p>
          <a:p>
            <a:pPr lvl="1" eaLnBrk="1" hangingPunct="1">
              <a:lnSpc>
                <a:spcPct val="80000"/>
              </a:lnSpc>
              <a:buFontTx/>
              <a:buNone/>
            </a:pPr>
            <a:r>
              <a:rPr lang="en-US" sz="2400" smtClean="0"/>
              <a:t>Fluid power – uses fluids to produce motion</a:t>
            </a:r>
          </a:p>
          <a:p>
            <a:pPr lvl="1" eaLnBrk="1" hangingPunct="1">
              <a:lnSpc>
                <a:spcPct val="80000"/>
              </a:lnSpc>
              <a:buFontTx/>
              <a:buNone/>
            </a:pPr>
            <a:r>
              <a:rPr lang="en-US" sz="2400" smtClean="0"/>
              <a:t>Hydraulic – uses a liquid</a:t>
            </a:r>
          </a:p>
          <a:p>
            <a:pPr lvl="1" eaLnBrk="1" hangingPunct="1">
              <a:lnSpc>
                <a:spcPct val="80000"/>
              </a:lnSpc>
              <a:buFontTx/>
              <a:buNone/>
            </a:pPr>
            <a:r>
              <a:rPr lang="en-US" sz="2400" smtClean="0"/>
              <a:t>Pneumatic – uses a gas</a:t>
            </a:r>
          </a:p>
          <a:p>
            <a:pPr eaLnBrk="1" hangingPunct="1">
              <a:lnSpc>
                <a:spcPct val="80000"/>
              </a:lnSpc>
              <a:buFontTx/>
              <a:buNone/>
            </a:pPr>
            <a:r>
              <a:rPr lang="en-US" sz="2600" smtClean="0"/>
              <a:t>					     </a:t>
            </a:r>
          </a:p>
          <a:p>
            <a:pPr eaLnBrk="1" hangingPunct="1">
              <a:lnSpc>
                <a:spcPct val="80000"/>
              </a:lnSpc>
            </a:pPr>
            <a:endParaRPr lang="en-US" sz="2600" smtClean="0"/>
          </a:p>
        </p:txBody>
      </p:sp>
      <p:pic>
        <p:nvPicPr>
          <p:cNvPr id="26628" name="Picture 2" descr="C:\Users\bkubinsk\AppData\Local\Microsoft\Windows\Temporary Internet Files\Content.IE5\Z0583T8R\MPj0439307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3876675"/>
            <a:ext cx="33496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smtClean="0"/>
              <a:t>Impacts of Energy and Power Technology</a:t>
            </a:r>
          </a:p>
        </p:txBody>
      </p:sp>
      <p:graphicFrame>
        <p:nvGraphicFramePr>
          <p:cNvPr id="55345" name="Group 49"/>
          <p:cNvGraphicFramePr>
            <a:graphicFrameLocks noGrp="1"/>
          </p:cNvGraphicFramePr>
          <p:nvPr>
            <p:ph sz="half" idx="2"/>
          </p:nvPr>
        </p:nvGraphicFramePr>
        <p:xfrm>
          <a:off x="895350" y="1600200"/>
          <a:ext cx="6864350" cy="2882929"/>
        </p:xfrm>
        <a:graphic>
          <a:graphicData uri="http://schemas.openxmlformats.org/drawingml/2006/table">
            <a:tbl>
              <a:tblPr/>
              <a:tblGrid>
                <a:gridCol w="3511550"/>
                <a:gridCol w="3352800"/>
              </a:tblGrid>
              <a:tr h="9448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9380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7662" name="Picture 14"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6988" y="2005013"/>
            <a:ext cx="14970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38" descr="MPj043840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138" y="4719638"/>
            <a:ext cx="3097212"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a:spLocks noChangeArrowheads="1"/>
          </p:cNvSpPr>
          <p:nvPr/>
        </p:nvSpPr>
        <p:spPr bwMode="auto">
          <a:xfrm>
            <a:off x="1001713" y="2630488"/>
            <a:ext cx="32464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a:solidFill>
                  <a:srgbClr val="000000"/>
                </a:solidFill>
              </a:rPr>
              <a:t>Without energy and power, most technologies would not exist or work</a:t>
            </a:r>
          </a:p>
        </p:txBody>
      </p:sp>
      <p:sp>
        <p:nvSpPr>
          <p:cNvPr id="19" name="Rectangle 18"/>
          <p:cNvSpPr>
            <a:spLocks noChangeArrowheads="1"/>
          </p:cNvSpPr>
          <p:nvPr/>
        </p:nvSpPr>
        <p:spPr bwMode="auto">
          <a:xfrm>
            <a:off x="4556125" y="2671763"/>
            <a:ext cx="296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a:solidFill>
                  <a:srgbClr val="000000"/>
                </a:solidFill>
              </a:rPr>
              <a:t>Overuse of nonrenewable resources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6200"/>
            <a:ext cx="8229600" cy="1143000"/>
          </a:xfrm>
        </p:spPr>
        <p:txBody>
          <a:bodyPr/>
          <a:lstStyle/>
          <a:p>
            <a:pPr eaLnBrk="1" hangingPunct="1"/>
            <a:r>
              <a:rPr lang="en-US" smtClean="0"/>
              <a:t>Nanotechnology</a:t>
            </a:r>
          </a:p>
        </p:txBody>
      </p:sp>
      <p:sp>
        <p:nvSpPr>
          <p:cNvPr id="28675" name="Rectangle 3"/>
          <p:cNvSpPr>
            <a:spLocks noGrp="1" noChangeArrowheads="1"/>
          </p:cNvSpPr>
          <p:nvPr>
            <p:ph type="body" idx="1"/>
          </p:nvPr>
        </p:nvSpPr>
        <p:spPr>
          <a:xfrm>
            <a:off x="457200" y="1371600"/>
            <a:ext cx="8686800" cy="4525963"/>
          </a:xfrm>
        </p:spPr>
        <p:txBody>
          <a:bodyPr/>
          <a:lstStyle/>
          <a:p>
            <a:pPr eaLnBrk="1" hangingPunct="1">
              <a:buFontTx/>
              <a:buNone/>
            </a:pPr>
            <a:r>
              <a:rPr lang="en-US" smtClean="0"/>
              <a:t>Nanotechnology is manipulating materials on an atomic or molecular level.</a:t>
            </a:r>
          </a:p>
          <a:p>
            <a:pPr lvl="1" eaLnBrk="1" hangingPunct="1">
              <a:buFontTx/>
              <a:buNone/>
            </a:pPr>
            <a:r>
              <a:rPr lang="en-US" smtClean="0"/>
              <a:t>	Examples:</a:t>
            </a:r>
          </a:p>
          <a:p>
            <a:pPr lvl="2" eaLnBrk="1" hangingPunct="1">
              <a:buFontTx/>
              <a:buNone/>
            </a:pPr>
            <a:r>
              <a:rPr lang="en-US" sz="2800" smtClean="0"/>
              <a:t>	Sensors, Nanobot, molecular manufacturing</a:t>
            </a:r>
          </a:p>
        </p:txBody>
      </p:sp>
      <p:pic>
        <p:nvPicPr>
          <p:cNvPr id="28676" name="Picture 4" descr="AS-nanob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7600"/>
            <a:ext cx="2971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MPj0400426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581400"/>
            <a:ext cx="28194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8229600" cy="1143000"/>
          </a:xfrm>
        </p:spPr>
        <p:txBody>
          <a:bodyPr/>
          <a:lstStyle/>
          <a:p>
            <a:pPr eaLnBrk="1" hangingPunct="1"/>
            <a:r>
              <a:rPr lang="en-US" sz="4000" smtClean="0"/>
              <a:t>Impacts of Nanotechnology</a:t>
            </a:r>
          </a:p>
        </p:txBody>
      </p:sp>
      <p:pic>
        <p:nvPicPr>
          <p:cNvPr id="29699" name="Picture 3" descr="j01985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970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410" name="Group 18"/>
          <p:cNvGraphicFramePr>
            <a:graphicFrameLocks noGrp="1"/>
          </p:cNvGraphicFramePr>
          <p:nvPr>
            <p:ph idx="1"/>
          </p:nvPr>
        </p:nvGraphicFramePr>
        <p:xfrm>
          <a:off x="381000" y="1524000"/>
          <a:ext cx="8458200" cy="1995517"/>
        </p:xfrm>
        <a:graphic>
          <a:graphicData uri="http://schemas.openxmlformats.org/drawingml/2006/table">
            <a:tbl>
              <a:tblPr/>
              <a:tblGrid>
                <a:gridCol w="4297363"/>
                <a:gridCol w="4160837"/>
              </a:tblGrid>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477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IMPLANTED SENSORS</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IMPLANTED SENSORS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9711" name="Picture 19" descr="MPj043587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3692525"/>
            <a:ext cx="316865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a:spLocks noChangeArrowheads="1"/>
          </p:cNvSpPr>
          <p:nvPr/>
        </p:nvSpPr>
        <p:spPr bwMode="auto">
          <a:xfrm>
            <a:off x="500063" y="2565400"/>
            <a:ext cx="40719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a:solidFill>
                  <a:srgbClr val="000000"/>
                </a:solidFill>
              </a:rPr>
              <a:t>Continuously sense and adjust medical treatment</a:t>
            </a:r>
          </a:p>
        </p:txBody>
      </p:sp>
      <p:sp>
        <p:nvSpPr>
          <p:cNvPr id="19" name="Rectangle 18"/>
          <p:cNvSpPr>
            <a:spLocks noChangeArrowheads="1"/>
          </p:cNvSpPr>
          <p:nvPr/>
        </p:nvSpPr>
        <p:spPr bwMode="auto">
          <a:xfrm>
            <a:off x="4806950" y="2620963"/>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a:solidFill>
                  <a:srgbClr val="000000"/>
                </a:solidFill>
              </a:rPr>
              <a:t>Impede privacy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algn="l" eaLnBrk="1" hangingPunct="1"/>
            <a:r>
              <a:rPr lang="en-US" smtClean="0"/>
              <a:t>Image Resources</a:t>
            </a:r>
          </a:p>
        </p:txBody>
      </p:sp>
      <p:sp>
        <p:nvSpPr>
          <p:cNvPr id="30723" name="Rectangle 3"/>
          <p:cNvSpPr>
            <a:spLocks noGrp="1" noChangeArrowheads="1"/>
          </p:cNvSpPr>
          <p:nvPr>
            <p:ph type="body" idx="1"/>
          </p:nvPr>
        </p:nvSpPr>
        <p:spPr>
          <a:xfrm>
            <a:off x="457200" y="1320800"/>
            <a:ext cx="8229600" cy="5192713"/>
          </a:xfrm>
          <a:noFill/>
        </p:spPr>
        <p:txBody>
          <a:bodyPr/>
          <a:lstStyle/>
          <a:p>
            <a:pPr eaLnBrk="1" hangingPunct="1">
              <a:buFontTx/>
              <a:buNone/>
            </a:pPr>
            <a:endParaRPr lang="en-US" smtClean="0"/>
          </a:p>
          <a:p>
            <a:pPr eaLnBrk="1" hangingPunct="1">
              <a:buFontTx/>
              <a:buNone/>
            </a:pPr>
            <a:r>
              <a:rPr lang="en-US" sz="2000" smtClean="0"/>
              <a:t>Microsoft, Inc. (2008). Clip Art. Retrieved September 10, 2008, from http://office.microsoft.com/en-us/clipart/default.aspx</a:t>
            </a:r>
          </a:p>
          <a:p>
            <a:pPr eaLnBrk="1" hangingPunct="1">
              <a:buFontTx/>
              <a:buNone/>
            </a:pPr>
            <a:endParaRPr lang="en-US" sz="2000" smtClean="0"/>
          </a:p>
          <a:p>
            <a:pPr eaLnBrk="1" hangingPunct="1">
              <a:buFontTx/>
              <a:buNone/>
            </a:pPr>
            <a:r>
              <a:rPr lang="en-US" sz="2000" smtClean="0"/>
              <a:t>National Aeronautics and Space Administration (NASA). (n.d.). </a:t>
            </a:r>
            <a:r>
              <a:rPr lang="en-US" sz="2000" i="1" smtClean="0"/>
              <a:t>Genesis: Search for origins</a:t>
            </a:r>
            <a:r>
              <a:rPr lang="en-US" sz="2000" smtClean="0"/>
              <a:t>. Retrieved September 10, 2008, from http://genesismission.jpl.nasa.gov/educate/scimodule/cosmic/ptable.html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What is Technology?</a:t>
            </a:r>
          </a:p>
        </p:txBody>
      </p:sp>
      <p:sp>
        <p:nvSpPr>
          <p:cNvPr id="16387" name="Rectangle 3"/>
          <p:cNvSpPr>
            <a:spLocks noGrp="1" noChangeArrowheads="1"/>
          </p:cNvSpPr>
          <p:nvPr>
            <p:ph type="body" idx="1"/>
          </p:nvPr>
        </p:nvSpPr>
        <p:spPr>
          <a:xfrm>
            <a:off x="1041400" y="1237735"/>
            <a:ext cx="7061200" cy="1493108"/>
          </a:xfrm>
          <a:noFill/>
        </p:spPr>
        <p:txBody>
          <a:bodyPr/>
          <a:lstStyle/>
          <a:p>
            <a:pPr eaLnBrk="1" hangingPunct="1">
              <a:buFontTx/>
              <a:buNone/>
            </a:pPr>
            <a:r>
              <a:rPr lang="en-US" sz="2800" dirty="0" smtClean="0"/>
              <a:t>	Technology is comprised of the products and processes created by engineers to meet our needs and wants.</a:t>
            </a:r>
          </a:p>
        </p:txBody>
      </p:sp>
      <p:pic>
        <p:nvPicPr>
          <p:cNvPr id="16388" name="Picture 4" descr="MPj040213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00400"/>
            <a:ext cx="3962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MPj043863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00400"/>
            <a:ext cx="40386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ssolve">
                                      <p:cBhvr>
                                        <p:cTn id="7" dur="500"/>
                                        <p:tgtEl>
                                          <p:spTgt spid="16387">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Technology vs. Science</a:t>
            </a:r>
          </a:p>
        </p:txBody>
      </p:sp>
      <p:sp>
        <p:nvSpPr>
          <p:cNvPr id="18435" name="Rectangle 3"/>
          <p:cNvSpPr>
            <a:spLocks noGrp="1" noChangeArrowheads="1"/>
          </p:cNvSpPr>
          <p:nvPr>
            <p:ph type="body" sz="half" idx="1"/>
          </p:nvPr>
        </p:nvSpPr>
        <p:spPr>
          <a:xfrm>
            <a:off x="685800" y="1447800"/>
            <a:ext cx="3810000" cy="2209800"/>
          </a:xfrm>
        </p:spPr>
        <p:txBody>
          <a:bodyPr/>
          <a:lstStyle/>
          <a:p>
            <a:pPr eaLnBrk="1" hangingPunct="1">
              <a:buFontTx/>
              <a:buNone/>
            </a:pPr>
            <a:r>
              <a:rPr lang="en-US" dirty="0" smtClean="0"/>
              <a:t>Technology</a:t>
            </a:r>
          </a:p>
          <a:p>
            <a:pPr lvl="1" eaLnBrk="1" hangingPunct="1"/>
            <a:r>
              <a:rPr lang="en-US" dirty="0" smtClean="0"/>
              <a:t>Study of our </a:t>
            </a:r>
            <a:r>
              <a:rPr lang="en-US" b="1" u="sng" dirty="0" smtClean="0"/>
              <a:t>human</a:t>
            </a:r>
            <a:r>
              <a:rPr lang="en-US" b="1" dirty="0" smtClean="0"/>
              <a:t>-made world</a:t>
            </a:r>
          </a:p>
          <a:p>
            <a:pPr lvl="1" eaLnBrk="1" hangingPunct="1"/>
            <a:r>
              <a:rPr lang="en-US" dirty="0" smtClean="0"/>
              <a:t>Deals with “</a:t>
            </a:r>
            <a:r>
              <a:rPr lang="en-US" b="1" dirty="0" smtClean="0"/>
              <a:t>what </a:t>
            </a:r>
            <a:r>
              <a:rPr lang="en-US" b="1" u="sng" dirty="0" smtClean="0"/>
              <a:t>can</a:t>
            </a:r>
            <a:r>
              <a:rPr lang="en-US" b="1" dirty="0" smtClean="0"/>
              <a:t> be</a:t>
            </a:r>
            <a:r>
              <a:rPr lang="en-US" dirty="0" smtClean="0"/>
              <a:t>”</a:t>
            </a:r>
          </a:p>
          <a:p>
            <a:pPr lvl="1" eaLnBrk="1" hangingPunct="1">
              <a:buFontTx/>
              <a:buNone/>
            </a:pPr>
            <a:endParaRPr lang="en-US" dirty="0" smtClean="0"/>
          </a:p>
          <a:p>
            <a:pPr lvl="2" eaLnBrk="1" hangingPunct="1"/>
            <a:endParaRPr lang="en-US" dirty="0" smtClean="0"/>
          </a:p>
        </p:txBody>
      </p:sp>
      <p:sp>
        <p:nvSpPr>
          <p:cNvPr id="18436" name="Rectangle 4"/>
          <p:cNvSpPr>
            <a:spLocks noGrp="1" noChangeArrowheads="1"/>
          </p:cNvSpPr>
          <p:nvPr>
            <p:ph type="body" sz="half" idx="2"/>
          </p:nvPr>
        </p:nvSpPr>
        <p:spPr>
          <a:xfrm>
            <a:off x="4724400" y="1447800"/>
            <a:ext cx="4033838" cy="1905000"/>
          </a:xfrm>
        </p:spPr>
        <p:txBody>
          <a:bodyPr/>
          <a:lstStyle/>
          <a:p>
            <a:pPr eaLnBrk="1" hangingPunct="1">
              <a:lnSpc>
                <a:spcPct val="90000"/>
              </a:lnSpc>
              <a:buFontTx/>
              <a:buNone/>
            </a:pPr>
            <a:r>
              <a:rPr lang="en-US" dirty="0" smtClean="0"/>
              <a:t>Science</a:t>
            </a:r>
          </a:p>
          <a:p>
            <a:pPr lvl="1" eaLnBrk="1" hangingPunct="1">
              <a:lnSpc>
                <a:spcPct val="90000"/>
              </a:lnSpc>
            </a:pPr>
            <a:r>
              <a:rPr lang="en-US" dirty="0" smtClean="0"/>
              <a:t>Study of our </a:t>
            </a:r>
            <a:r>
              <a:rPr lang="en-US" b="1" u="sng" dirty="0" smtClean="0"/>
              <a:t>natural </a:t>
            </a:r>
            <a:r>
              <a:rPr lang="en-US" b="1" dirty="0" smtClean="0"/>
              <a:t>world</a:t>
            </a:r>
          </a:p>
          <a:p>
            <a:pPr lvl="1" eaLnBrk="1" hangingPunct="1">
              <a:lnSpc>
                <a:spcPct val="90000"/>
              </a:lnSpc>
            </a:pPr>
            <a:r>
              <a:rPr lang="en-US" dirty="0" smtClean="0"/>
              <a:t>Deals with</a:t>
            </a:r>
            <a:r>
              <a:rPr lang="en-US" b="1" dirty="0" smtClean="0"/>
              <a:t> “what </a:t>
            </a:r>
            <a:r>
              <a:rPr lang="en-US" b="1" u="sng" dirty="0" smtClean="0"/>
              <a:t>is</a:t>
            </a:r>
            <a:r>
              <a:rPr lang="en-US" b="1" dirty="0" smtClean="0"/>
              <a:t>”</a:t>
            </a:r>
          </a:p>
          <a:p>
            <a:pPr lvl="1" eaLnBrk="1" hangingPunct="1">
              <a:lnSpc>
                <a:spcPct val="90000"/>
              </a:lnSpc>
              <a:buFontTx/>
              <a:buNone/>
            </a:pPr>
            <a:endParaRPr lang="en-US" dirty="0" smtClean="0"/>
          </a:p>
        </p:txBody>
      </p:sp>
      <p:pic>
        <p:nvPicPr>
          <p:cNvPr id="18439" name="Picture 7" descr="MPj0439345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81400"/>
            <a:ext cx="25908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descr="MPj043871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581400"/>
            <a:ext cx="2590800"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checkerboard(across)">
                                      <p:cBhvr>
                                        <p:cTn id="7" dur="500"/>
                                        <p:tgtEl>
                                          <p:spTgt spid="1843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436">
                                            <p:txEl>
                                              <p:pRg st="0" end="0"/>
                                            </p:txEl>
                                          </p:spTgt>
                                        </p:tgtEl>
                                        <p:attrNameLst>
                                          <p:attrName>style.visibility</p:attrName>
                                        </p:attrNameLst>
                                      </p:cBhvr>
                                      <p:to>
                                        <p:strVal val="visible"/>
                                      </p:to>
                                    </p:set>
                                    <p:animEffect transition="in" filter="checkerboard(across)">
                                      <p:cBhvr>
                                        <p:cTn id="10" dur="500"/>
                                        <p:tgtEl>
                                          <p:spTgt spid="18436">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15" dur="500"/>
                                        <p:tgtEl>
                                          <p:spTgt spid="1843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8436">
                                            <p:txEl>
                                              <p:pRg st="1" end="1"/>
                                            </p:txEl>
                                          </p:spTgt>
                                        </p:tgtEl>
                                        <p:attrNameLst>
                                          <p:attrName>style.visibility</p:attrName>
                                        </p:attrNameLst>
                                      </p:cBhvr>
                                      <p:to>
                                        <p:strVal val="visible"/>
                                      </p:to>
                                    </p:set>
                                    <p:animEffect transition="in" filter="checkerboard(across)">
                                      <p:cBhvr>
                                        <p:cTn id="20" dur="500"/>
                                        <p:tgtEl>
                                          <p:spTgt spid="1843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8435">
                                            <p:txEl>
                                              <p:pRg st="2" end="2"/>
                                            </p:txEl>
                                          </p:spTgt>
                                        </p:tgtEl>
                                        <p:attrNameLst>
                                          <p:attrName>style.visibility</p:attrName>
                                        </p:attrNameLst>
                                      </p:cBhvr>
                                      <p:to>
                                        <p:strVal val="visible"/>
                                      </p:to>
                                    </p:set>
                                    <p:animEffect transition="in" filter="checkerboard(across)">
                                      <p:cBhvr>
                                        <p:cTn id="25" dur="500"/>
                                        <p:tgtEl>
                                          <p:spTgt spid="18435">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8436">
                                            <p:txEl>
                                              <p:pRg st="2" end="2"/>
                                            </p:txEl>
                                          </p:spTgt>
                                        </p:tgtEl>
                                        <p:attrNameLst>
                                          <p:attrName>style.visibility</p:attrName>
                                        </p:attrNameLst>
                                      </p:cBhvr>
                                      <p:to>
                                        <p:strVal val="visible"/>
                                      </p:to>
                                    </p:set>
                                    <p:animEffect transition="in" filter="checkerboard(across)">
                                      <p:cBhvr>
                                        <p:cTn id="30" dur="500"/>
                                        <p:tgtEl>
                                          <p:spTgt spid="18436">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43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3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1"/>
          <p:cNvSpPr>
            <a:spLocks noChangeArrowheads="1"/>
          </p:cNvSpPr>
          <p:nvPr/>
        </p:nvSpPr>
        <p:spPr bwMode="auto">
          <a:xfrm>
            <a:off x="5524500" y="1736725"/>
            <a:ext cx="1752600" cy="1365250"/>
          </a:xfrm>
          <a:prstGeom prst="rect">
            <a:avLst/>
          </a:prstGeom>
          <a:solidFill>
            <a:srgbClr val="99CCFF"/>
          </a:solidFill>
          <a:ln w="10160">
            <a:solidFill>
              <a:srgbClr val="808080"/>
            </a:solidFill>
            <a:miter lim="800000"/>
            <a:headEnd/>
            <a:tailEnd/>
          </a:ln>
        </p:spPr>
        <p:txBody>
          <a:bodyPr/>
          <a:lstStyle/>
          <a:p>
            <a:endParaRPr lang="en-US"/>
          </a:p>
        </p:txBody>
      </p:sp>
      <p:sp>
        <p:nvSpPr>
          <p:cNvPr id="45" name="Rectangle 30"/>
          <p:cNvSpPr>
            <a:spLocks noChangeArrowheads="1"/>
          </p:cNvSpPr>
          <p:nvPr/>
        </p:nvSpPr>
        <p:spPr bwMode="auto">
          <a:xfrm>
            <a:off x="3695700" y="1730375"/>
            <a:ext cx="1752600" cy="1365250"/>
          </a:xfrm>
          <a:prstGeom prst="rect">
            <a:avLst/>
          </a:prstGeom>
          <a:solidFill>
            <a:srgbClr val="99CCFF"/>
          </a:solidFill>
          <a:ln w="10160">
            <a:solidFill>
              <a:srgbClr val="808080"/>
            </a:solidFill>
            <a:miter lim="800000"/>
            <a:headEnd/>
            <a:tailEnd/>
          </a:ln>
        </p:spPr>
        <p:txBody>
          <a:bodyPr/>
          <a:lstStyle/>
          <a:p>
            <a:endParaRPr lang="en-US"/>
          </a:p>
        </p:txBody>
      </p:sp>
      <p:sp>
        <p:nvSpPr>
          <p:cNvPr id="6148" name="Rectangle 6"/>
          <p:cNvSpPr>
            <a:spLocks noGrp="1" noChangeArrowheads="1"/>
          </p:cNvSpPr>
          <p:nvPr>
            <p:ph type="title"/>
          </p:nvPr>
        </p:nvSpPr>
        <p:spPr/>
        <p:txBody>
          <a:bodyPr/>
          <a:lstStyle/>
          <a:p>
            <a:pPr eaLnBrk="1" hangingPunct="1"/>
            <a:r>
              <a:rPr lang="en-US" smtClean="0"/>
              <a:t>How Does Technology Address Human Needs and Wants?</a:t>
            </a:r>
          </a:p>
        </p:txBody>
      </p:sp>
      <p:sp>
        <p:nvSpPr>
          <p:cNvPr id="20506" name="Text Box 26"/>
          <p:cNvSpPr txBox="1">
            <a:spLocks noChangeArrowheads="1"/>
          </p:cNvSpPr>
          <p:nvPr/>
        </p:nvSpPr>
        <p:spPr bwMode="auto">
          <a:xfrm>
            <a:off x="762000" y="1660525"/>
            <a:ext cx="7772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endParaRPr lang="en-US" sz="2800"/>
          </a:p>
        </p:txBody>
      </p:sp>
      <p:sp>
        <p:nvSpPr>
          <p:cNvPr id="6150" name="Rectangle 3"/>
          <p:cNvSpPr>
            <a:spLocks noChangeArrowheads="1"/>
          </p:cNvSpPr>
          <p:nvPr/>
        </p:nvSpPr>
        <p:spPr bwMode="auto">
          <a:xfrm>
            <a:off x="7086600" y="4811713"/>
            <a:ext cx="1752600" cy="1365250"/>
          </a:xfrm>
          <a:prstGeom prst="rect">
            <a:avLst/>
          </a:prstGeom>
          <a:solidFill>
            <a:srgbClr val="99CCFF"/>
          </a:solidFill>
          <a:ln w="9525">
            <a:solidFill>
              <a:srgbClr val="808080"/>
            </a:solidFill>
            <a:miter lim="800000"/>
            <a:headEnd/>
            <a:tailEnd/>
          </a:ln>
        </p:spPr>
        <p:txBody>
          <a:bodyPr/>
          <a:lstStyle/>
          <a:p>
            <a:endParaRPr lang="en-US"/>
          </a:p>
        </p:txBody>
      </p:sp>
      <p:sp>
        <p:nvSpPr>
          <p:cNvPr id="6151" name="Rectangle 4"/>
          <p:cNvSpPr>
            <a:spLocks noChangeArrowheads="1"/>
          </p:cNvSpPr>
          <p:nvPr/>
        </p:nvSpPr>
        <p:spPr bwMode="auto">
          <a:xfrm>
            <a:off x="4759325" y="4811713"/>
            <a:ext cx="1752600" cy="1371600"/>
          </a:xfrm>
          <a:prstGeom prst="rect">
            <a:avLst/>
          </a:prstGeom>
          <a:solidFill>
            <a:srgbClr val="99CCFF"/>
          </a:solidFill>
          <a:ln w="9525">
            <a:solidFill>
              <a:srgbClr val="808080"/>
            </a:solidFill>
            <a:miter lim="800000"/>
            <a:headEnd/>
            <a:tailEnd/>
          </a:ln>
        </p:spPr>
        <p:txBody>
          <a:bodyPr/>
          <a:lstStyle/>
          <a:p>
            <a:endParaRPr lang="en-US"/>
          </a:p>
        </p:txBody>
      </p:sp>
      <p:sp>
        <p:nvSpPr>
          <p:cNvPr id="6152" name="Rectangle 5"/>
          <p:cNvSpPr>
            <a:spLocks noChangeArrowheads="1"/>
          </p:cNvSpPr>
          <p:nvPr/>
        </p:nvSpPr>
        <p:spPr bwMode="auto">
          <a:xfrm>
            <a:off x="2476500" y="4811713"/>
            <a:ext cx="1804988" cy="1365250"/>
          </a:xfrm>
          <a:prstGeom prst="rect">
            <a:avLst/>
          </a:prstGeom>
          <a:solidFill>
            <a:srgbClr val="99CCFF"/>
          </a:solidFill>
          <a:ln w="9525">
            <a:solidFill>
              <a:srgbClr val="808080"/>
            </a:solidFill>
            <a:miter lim="800000"/>
            <a:headEnd/>
            <a:tailEnd/>
          </a:ln>
        </p:spPr>
        <p:txBody>
          <a:bodyPr/>
          <a:lstStyle/>
          <a:p>
            <a:endParaRPr lang="en-US"/>
          </a:p>
        </p:txBody>
      </p:sp>
      <p:sp>
        <p:nvSpPr>
          <p:cNvPr id="6153" name="Line 7"/>
          <p:cNvSpPr>
            <a:spLocks noChangeShapeType="1"/>
          </p:cNvSpPr>
          <p:nvPr/>
        </p:nvSpPr>
        <p:spPr bwMode="auto">
          <a:xfrm>
            <a:off x="4572000" y="3117850"/>
            <a:ext cx="0" cy="1403350"/>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Line 9"/>
          <p:cNvSpPr>
            <a:spLocks noChangeShapeType="1"/>
          </p:cNvSpPr>
          <p:nvPr/>
        </p:nvSpPr>
        <p:spPr bwMode="auto">
          <a:xfrm>
            <a:off x="1066800" y="4516438"/>
            <a:ext cx="0" cy="295275"/>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p:cNvSpPr>
            <a:spLocks noChangeShapeType="1"/>
          </p:cNvSpPr>
          <p:nvPr/>
        </p:nvSpPr>
        <p:spPr bwMode="auto">
          <a:xfrm flipH="1">
            <a:off x="3335338" y="4510088"/>
            <a:ext cx="11112" cy="36353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11"/>
          <p:cNvSpPr>
            <a:spLocks noChangeShapeType="1"/>
          </p:cNvSpPr>
          <p:nvPr/>
        </p:nvSpPr>
        <p:spPr bwMode="auto">
          <a:xfrm>
            <a:off x="5686425" y="4516438"/>
            <a:ext cx="1588" cy="295275"/>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12"/>
          <p:cNvSpPr>
            <a:spLocks noChangeShapeType="1"/>
          </p:cNvSpPr>
          <p:nvPr/>
        </p:nvSpPr>
        <p:spPr bwMode="auto">
          <a:xfrm>
            <a:off x="7997825" y="4516438"/>
            <a:ext cx="0" cy="295275"/>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13"/>
          <p:cNvSpPr>
            <a:spLocks noChangeShapeType="1"/>
          </p:cNvSpPr>
          <p:nvPr/>
        </p:nvSpPr>
        <p:spPr bwMode="auto">
          <a:xfrm>
            <a:off x="1066800" y="4516438"/>
            <a:ext cx="2309813"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Line 14"/>
          <p:cNvSpPr>
            <a:spLocks noChangeShapeType="1"/>
          </p:cNvSpPr>
          <p:nvPr/>
        </p:nvSpPr>
        <p:spPr bwMode="auto">
          <a:xfrm>
            <a:off x="3376613" y="4516438"/>
            <a:ext cx="1158875"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Line 15"/>
          <p:cNvSpPr>
            <a:spLocks noChangeShapeType="1"/>
          </p:cNvSpPr>
          <p:nvPr/>
        </p:nvSpPr>
        <p:spPr bwMode="auto">
          <a:xfrm>
            <a:off x="4535488" y="4516438"/>
            <a:ext cx="1150937"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6"/>
          <p:cNvSpPr>
            <a:spLocks noChangeShapeType="1"/>
          </p:cNvSpPr>
          <p:nvPr/>
        </p:nvSpPr>
        <p:spPr bwMode="auto">
          <a:xfrm>
            <a:off x="5686425" y="4516438"/>
            <a:ext cx="2311400"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Rectangle 17"/>
          <p:cNvSpPr>
            <a:spLocks noChangeArrowheads="1"/>
          </p:cNvSpPr>
          <p:nvPr/>
        </p:nvSpPr>
        <p:spPr bwMode="auto">
          <a:xfrm>
            <a:off x="201613" y="4818063"/>
            <a:ext cx="1728787" cy="1365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3" name="Rectangle 19"/>
          <p:cNvSpPr>
            <a:spLocks noChangeArrowheads="1"/>
          </p:cNvSpPr>
          <p:nvPr/>
        </p:nvSpPr>
        <p:spPr bwMode="auto">
          <a:xfrm>
            <a:off x="201613" y="4818063"/>
            <a:ext cx="1728787" cy="1365250"/>
          </a:xfrm>
          <a:prstGeom prst="rect">
            <a:avLst/>
          </a:prstGeom>
          <a:noFill/>
          <a:ln w="1016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4" name="Rectangle 20"/>
          <p:cNvSpPr>
            <a:spLocks noChangeArrowheads="1"/>
          </p:cNvSpPr>
          <p:nvPr/>
        </p:nvSpPr>
        <p:spPr bwMode="auto">
          <a:xfrm>
            <a:off x="2720975" y="5192713"/>
            <a:ext cx="14335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t>Transportation</a:t>
            </a:r>
          </a:p>
        </p:txBody>
      </p:sp>
      <p:sp>
        <p:nvSpPr>
          <p:cNvPr id="6165" name="Rectangle 21"/>
          <p:cNvSpPr>
            <a:spLocks noChangeArrowheads="1"/>
          </p:cNvSpPr>
          <p:nvPr/>
        </p:nvSpPr>
        <p:spPr bwMode="auto">
          <a:xfrm>
            <a:off x="3243263" y="3613150"/>
            <a:ext cx="2700337" cy="6651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3800" b="1">
              <a:solidFill>
                <a:srgbClr val="003399"/>
              </a:solidFill>
              <a:latin typeface="Verdana" pitchFamily="34" charset="0"/>
            </a:endParaRPr>
          </a:p>
        </p:txBody>
      </p:sp>
      <p:sp>
        <p:nvSpPr>
          <p:cNvPr id="6166" name="Rectangle 22"/>
          <p:cNvSpPr>
            <a:spLocks noChangeArrowheads="1"/>
          </p:cNvSpPr>
          <p:nvPr/>
        </p:nvSpPr>
        <p:spPr bwMode="auto">
          <a:xfrm>
            <a:off x="3319463" y="3740150"/>
            <a:ext cx="259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800" b="1">
                <a:solidFill>
                  <a:srgbClr val="0000FF"/>
                </a:solidFill>
              </a:rPr>
              <a:t>Technology</a:t>
            </a:r>
          </a:p>
        </p:txBody>
      </p:sp>
      <p:sp>
        <p:nvSpPr>
          <p:cNvPr id="6167" name="Rectangle 23"/>
          <p:cNvSpPr>
            <a:spLocks noChangeArrowheads="1"/>
          </p:cNvSpPr>
          <p:nvPr/>
        </p:nvSpPr>
        <p:spPr bwMode="auto">
          <a:xfrm>
            <a:off x="3243263" y="3635375"/>
            <a:ext cx="2686050" cy="642938"/>
          </a:xfrm>
          <a:prstGeom prst="rect">
            <a:avLst/>
          </a:prstGeom>
          <a:noFill/>
          <a:ln w="1016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8" name="Text Box 25"/>
          <p:cNvSpPr txBox="1">
            <a:spLocks noChangeArrowheads="1"/>
          </p:cNvSpPr>
          <p:nvPr/>
        </p:nvSpPr>
        <p:spPr bwMode="auto">
          <a:xfrm>
            <a:off x="5213350" y="2038350"/>
            <a:ext cx="2133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b="1"/>
              <a:t>Medical</a:t>
            </a:r>
          </a:p>
        </p:txBody>
      </p:sp>
      <p:sp>
        <p:nvSpPr>
          <p:cNvPr id="6169" name="Text Box 27"/>
          <p:cNvSpPr txBox="1">
            <a:spLocks noChangeArrowheads="1"/>
          </p:cNvSpPr>
          <p:nvPr/>
        </p:nvSpPr>
        <p:spPr bwMode="auto">
          <a:xfrm>
            <a:off x="187325" y="4986338"/>
            <a:ext cx="17526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b="1"/>
              <a:t>Manufacturing</a:t>
            </a:r>
          </a:p>
          <a:p>
            <a:pPr algn="ctr">
              <a:spcBef>
                <a:spcPct val="50000"/>
              </a:spcBef>
            </a:pPr>
            <a:r>
              <a:rPr lang="en-US" sz="1600" b="1"/>
              <a:t>&amp; </a:t>
            </a:r>
          </a:p>
          <a:p>
            <a:pPr algn="ctr">
              <a:spcBef>
                <a:spcPct val="50000"/>
              </a:spcBef>
            </a:pPr>
            <a:r>
              <a:rPr lang="en-US" sz="1600" b="1"/>
              <a:t>Construction</a:t>
            </a:r>
          </a:p>
        </p:txBody>
      </p:sp>
      <p:sp>
        <p:nvSpPr>
          <p:cNvPr id="6170" name="Rectangle 28"/>
          <p:cNvSpPr>
            <a:spLocks noChangeArrowheads="1"/>
          </p:cNvSpPr>
          <p:nvPr/>
        </p:nvSpPr>
        <p:spPr bwMode="auto">
          <a:xfrm>
            <a:off x="3833813" y="2090738"/>
            <a:ext cx="154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1"/>
              <a:t>Bio-Related and</a:t>
            </a:r>
          </a:p>
          <a:p>
            <a:pPr algn="ctr"/>
            <a:r>
              <a:rPr lang="en-US" sz="1600" b="1"/>
              <a:t>Agriculture</a:t>
            </a:r>
            <a:r>
              <a:rPr lang="en-US">
                <a:solidFill>
                  <a:srgbClr val="000000"/>
                </a:solidFill>
                <a:latin typeface="Times New Roman" pitchFamily="18" charset="0"/>
              </a:rPr>
              <a:t> </a:t>
            </a:r>
            <a:endParaRPr lang="en-US">
              <a:latin typeface="Times New Roman" pitchFamily="18" charset="0"/>
            </a:endParaRPr>
          </a:p>
        </p:txBody>
      </p:sp>
      <p:sp>
        <p:nvSpPr>
          <p:cNvPr id="6171" name="Rectangle 29"/>
          <p:cNvSpPr>
            <a:spLocks noChangeArrowheads="1"/>
          </p:cNvSpPr>
          <p:nvPr/>
        </p:nvSpPr>
        <p:spPr bwMode="auto">
          <a:xfrm>
            <a:off x="2490788" y="4818063"/>
            <a:ext cx="1804987" cy="1365250"/>
          </a:xfrm>
          <a:prstGeom prst="rect">
            <a:avLst/>
          </a:prstGeom>
          <a:noFill/>
          <a:ln w="1016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2" name="Rectangle 30"/>
          <p:cNvSpPr>
            <a:spLocks noChangeArrowheads="1"/>
          </p:cNvSpPr>
          <p:nvPr/>
        </p:nvSpPr>
        <p:spPr bwMode="auto">
          <a:xfrm>
            <a:off x="4773613" y="4811713"/>
            <a:ext cx="1752600" cy="1365250"/>
          </a:xfrm>
          <a:prstGeom prst="rect">
            <a:avLst/>
          </a:prstGeom>
          <a:noFill/>
          <a:ln w="1016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3" name="Rectangle 31"/>
          <p:cNvSpPr>
            <a:spLocks noChangeArrowheads="1"/>
          </p:cNvSpPr>
          <p:nvPr/>
        </p:nvSpPr>
        <p:spPr bwMode="auto">
          <a:xfrm>
            <a:off x="7100888" y="4818063"/>
            <a:ext cx="1752600" cy="1365250"/>
          </a:xfrm>
          <a:prstGeom prst="rect">
            <a:avLst/>
          </a:prstGeom>
          <a:noFill/>
          <a:ln w="1016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4" name="Text Box 33"/>
          <p:cNvSpPr txBox="1">
            <a:spLocks noChangeArrowheads="1"/>
          </p:cNvSpPr>
          <p:nvPr/>
        </p:nvSpPr>
        <p:spPr bwMode="auto">
          <a:xfrm>
            <a:off x="7024688" y="5151438"/>
            <a:ext cx="182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b="1"/>
              <a:t>Nanotechnology</a:t>
            </a:r>
          </a:p>
        </p:txBody>
      </p:sp>
      <p:sp>
        <p:nvSpPr>
          <p:cNvPr id="6175" name="Line 9"/>
          <p:cNvSpPr>
            <a:spLocks noChangeShapeType="1"/>
          </p:cNvSpPr>
          <p:nvPr/>
        </p:nvSpPr>
        <p:spPr bwMode="auto">
          <a:xfrm rot="10800000">
            <a:off x="8104188" y="3108325"/>
            <a:ext cx="1587" cy="295275"/>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10"/>
          <p:cNvSpPr>
            <a:spLocks noChangeShapeType="1"/>
          </p:cNvSpPr>
          <p:nvPr/>
        </p:nvSpPr>
        <p:spPr bwMode="auto">
          <a:xfrm rot="10800000">
            <a:off x="6356350" y="3108325"/>
            <a:ext cx="0" cy="295275"/>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Line 11"/>
          <p:cNvSpPr>
            <a:spLocks noChangeShapeType="1"/>
          </p:cNvSpPr>
          <p:nvPr/>
        </p:nvSpPr>
        <p:spPr bwMode="auto">
          <a:xfrm rot="10800000">
            <a:off x="2674938" y="3108325"/>
            <a:ext cx="0" cy="295275"/>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8" name="Line 12"/>
          <p:cNvSpPr>
            <a:spLocks noChangeShapeType="1"/>
          </p:cNvSpPr>
          <p:nvPr/>
        </p:nvSpPr>
        <p:spPr bwMode="auto">
          <a:xfrm rot="10800000">
            <a:off x="1174750" y="3108325"/>
            <a:ext cx="0" cy="295275"/>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13"/>
          <p:cNvSpPr>
            <a:spLocks noChangeShapeType="1"/>
          </p:cNvSpPr>
          <p:nvPr/>
        </p:nvSpPr>
        <p:spPr bwMode="auto">
          <a:xfrm rot="10800000">
            <a:off x="5795963" y="3402013"/>
            <a:ext cx="2309812"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14"/>
          <p:cNvSpPr>
            <a:spLocks noChangeShapeType="1"/>
          </p:cNvSpPr>
          <p:nvPr/>
        </p:nvSpPr>
        <p:spPr bwMode="auto">
          <a:xfrm rot="10800000">
            <a:off x="4637088" y="3402013"/>
            <a:ext cx="1158875"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15"/>
          <p:cNvSpPr>
            <a:spLocks noChangeShapeType="1"/>
          </p:cNvSpPr>
          <p:nvPr/>
        </p:nvSpPr>
        <p:spPr bwMode="auto">
          <a:xfrm rot="10800000">
            <a:off x="3486150" y="3402013"/>
            <a:ext cx="1150938"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16"/>
          <p:cNvSpPr>
            <a:spLocks noChangeShapeType="1"/>
          </p:cNvSpPr>
          <p:nvPr/>
        </p:nvSpPr>
        <p:spPr bwMode="auto">
          <a:xfrm rot="10800000">
            <a:off x="1174750" y="3402013"/>
            <a:ext cx="2311400" cy="1587"/>
          </a:xfrm>
          <a:prstGeom prst="line">
            <a:avLst/>
          </a:prstGeom>
          <a:noFill/>
          <a:ln w="10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Rectangle 17"/>
          <p:cNvSpPr>
            <a:spLocks noChangeArrowheads="1"/>
          </p:cNvSpPr>
          <p:nvPr/>
        </p:nvSpPr>
        <p:spPr bwMode="auto">
          <a:xfrm>
            <a:off x="38100" y="1736725"/>
            <a:ext cx="1728788" cy="1365250"/>
          </a:xfrm>
          <a:prstGeom prst="rect">
            <a:avLst/>
          </a:prstGeom>
          <a:solidFill>
            <a:srgbClr val="99CCFF"/>
          </a:solidFill>
          <a:ln w="9525">
            <a:solidFill>
              <a:srgbClr val="808080"/>
            </a:solidFill>
            <a:miter lim="800000"/>
            <a:headEnd/>
            <a:tailEnd/>
          </a:ln>
        </p:spPr>
        <p:txBody>
          <a:bodyPr/>
          <a:lstStyle/>
          <a:p>
            <a:endParaRPr lang="en-US"/>
          </a:p>
        </p:txBody>
      </p:sp>
      <p:sp>
        <p:nvSpPr>
          <p:cNvPr id="44" name="Rectangle 29"/>
          <p:cNvSpPr>
            <a:spLocks noChangeArrowheads="1"/>
          </p:cNvSpPr>
          <p:nvPr/>
        </p:nvSpPr>
        <p:spPr bwMode="auto">
          <a:xfrm>
            <a:off x="1828800" y="1736725"/>
            <a:ext cx="1804988" cy="1365250"/>
          </a:xfrm>
          <a:prstGeom prst="rect">
            <a:avLst/>
          </a:prstGeom>
          <a:solidFill>
            <a:srgbClr val="99CCFF"/>
          </a:solidFill>
          <a:ln w="10160">
            <a:solidFill>
              <a:srgbClr val="808080"/>
            </a:solidFill>
            <a:miter lim="800000"/>
            <a:headEnd/>
            <a:tailEnd/>
          </a:ln>
        </p:spPr>
        <p:txBody>
          <a:bodyPr/>
          <a:lstStyle/>
          <a:p>
            <a:endParaRPr lang="en-US"/>
          </a:p>
        </p:txBody>
      </p:sp>
      <p:sp>
        <p:nvSpPr>
          <p:cNvPr id="47" name="Rectangle 32"/>
          <p:cNvSpPr>
            <a:spLocks noChangeArrowheads="1"/>
          </p:cNvSpPr>
          <p:nvPr/>
        </p:nvSpPr>
        <p:spPr bwMode="auto">
          <a:xfrm>
            <a:off x="7339013" y="1736725"/>
            <a:ext cx="1804987" cy="1365250"/>
          </a:xfrm>
          <a:prstGeom prst="rect">
            <a:avLst/>
          </a:prstGeom>
          <a:solidFill>
            <a:srgbClr val="99CCFF"/>
          </a:solidFill>
          <a:ln w="10160">
            <a:solidFill>
              <a:srgbClr val="808080"/>
            </a:solidFill>
            <a:miter lim="800000"/>
            <a:headEnd/>
            <a:tailEnd/>
          </a:ln>
        </p:spPr>
        <p:txBody>
          <a:bodyPr/>
          <a:lstStyle/>
          <a:p>
            <a:endParaRPr lang="en-US"/>
          </a:p>
        </p:txBody>
      </p:sp>
      <p:sp>
        <p:nvSpPr>
          <p:cNvPr id="6186" name="Rectangle 18"/>
          <p:cNvSpPr>
            <a:spLocks noChangeArrowheads="1"/>
          </p:cNvSpPr>
          <p:nvPr/>
        </p:nvSpPr>
        <p:spPr bwMode="auto">
          <a:xfrm>
            <a:off x="0" y="1862138"/>
            <a:ext cx="1828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endParaRPr lang="en-US" sz="1600" b="1"/>
          </a:p>
          <a:p>
            <a:pPr algn="ctr"/>
            <a:r>
              <a:rPr lang="en-US" sz="1600" b="1"/>
              <a:t>Information</a:t>
            </a:r>
          </a:p>
        </p:txBody>
      </p:sp>
      <p:sp>
        <p:nvSpPr>
          <p:cNvPr id="6187" name="Rectangle 18"/>
          <p:cNvSpPr>
            <a:spLocks noChangeArrowheads="1"/>
          </p:cNvSpPr>
          <p:nvPr/>
        </p:nvSpPr>
        <p:spPr bwMode="auto">
          <a:xfrm>
            <a:off x="1784350" y="2074863"/>
            <a:ext cx="1828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1"/>
              <a:t>Communication</a:t>
            </a:r>
          </a:p>
          <a:p>
            <a:pPr algn="ctr"/>
            <a:endParaRPr lang="en-US" sz="1600" b="1"/>
          </a:p>
        </p:txBody>
      </p:sp>
      <p:sp>
        <p:nvSpPr>
          <p:cNvPr id="6188" name="Text Box 24"/>
          <p:cNvSpPr txBox="1">
            <a:spLocks noChangeArrowheads="1"/>
          </p:cNvSpPr>
          <p:nvPr/>
        </p:nvSpPr>
        <p:spPr bwMode="auto">
          <a:xfrm>
            <a:off x="4846638" y="5141913"/>
            <a:ext cx="160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b="1"/>
              <a:t>Energy and Power</a:t>
            </a:r>
          </a:p>
        </p:txBody>
      </p:sp>
      <p:sp>
        <p:nvSpPr>
          <p:cNvPr id="6189" name="Text Box 25"/>
          <p:cNvSpPr txBox="1">
            <a:spLocks noChangeArrowheads="1"/>
          </p:cNvSpPr>
          <p:nvPr/>
        </p:nvSpPr>
        <p:spPr bwMode="auto">
          <a:xfrm>
            <a:off x="7315200" y="1768475"/>
            <a:ext cx="18288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en-US" sz="1600" b="1"/>
          </a:p>
          <a:p>
            <a:pPr algn="ctr" eaLnBrk="1" hangingPunct="1">
              <a:spcBef>
                <a:spcPct val="50000"/>
              </a:spcBef>
            </a:pPr>
            <a:r>
              <a:rPr lang="en-US" sz="1600" b="1"/>
              <a:t>Environmental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0506"/>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anim calcmode="lin" valueType="num">
                                      <p:cBhvr additive="base">
                                        <p:cTn id="9" dur="500" fill="hold"/>
                                        <p:tgtEl>
                                          <p:spTgt spid="43"/>
                                        </p:tgtEl>
                                        <p:attrNameLst>
                                          <p:attrName>ppt_x</p:attrName>
                                        </p:attrNameLst>
                                      </p:cBhvr>
                                      <p:tavLst>
                                        <p:tav tm="0">
                                          <p:val>
                                            <p:strVal val="#ppt_x"/>
                                          </p:val>
                                        </p:tav>
                                        <p:tav tm="100000">
                                          <p:val>
                                            <p:strVal val="#ppt_x"/>
                                          </p:val>
                                        </p:tav>
                                      </p:tavLst>
                                    </p:anim>
                                    <p:anim calcmode="lin" valueType="num">
                                      <p:cBhvr additive="base">
                                        <p:cTn id="10" dur="500" fill="hold"/>
                                        <p:tgtEl>
                                          <p:spTgt spid="43"/>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ppt_x"/>
                                          </p:val>
                                        </p:tav>
                                        <p:tav tm="100000">
                                          <p:val>
                                            <p:strVal val="#ppt_x"/>
                                          </p:val>
                                        </p:tav>
                                      </p:tavLst>
                                    </p:anim>
                                    <p:anim calcmode="lin" valueType="num">
                                      <p:cBhvr additive="base">
                                        <p:cTn id="2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20506" grpId="0"/>
      <p:bldP spid="43" grpId="0" animBg="1"/>
      <p:bldP spid="44"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Information Technology</a:t>
            </a:r>
          </a:p>
        </p:txBody>
      </p:sp>
      <p:sp>
        <p:nvSpPr>
          <p:cNvPr id="7171" name="Rectangle 3"/>
          <p:cNvSpPr>
            <a:spLocks noGrp="1" noChangeArrowheads="1"/>
          </p:cNvSpPr>
          <p:nvPr>
            <p:ph type="body" idx="1"/>
          </p:nvPr>
        </p:nvSpPr>
        <p:spPr>
          <a:xfrm>
            <a:off x="457200" y="1371600"/>
            <a:ext cx="8686800" cy="4191000"/>
          </a:xfrm>
        </p:spPr>
        <p:txBody>
          <a:bodyPr/>
          <a:lstStyle/>
          <a:p>
            <a:pPr eaLnBrk="1" hangingPunct="1">
              <a:buFontTx/>
              <a:buNone/>
            </a:pPr>
            <a:r>
              <a:rPr lang="en-US" b="1" i="1" smtClean="0"/>
              <a:t>Information Technology</a:t>
            </a:r>
            <a:r>
              <a:rPr lang="en-US" smtClean="0"/>
              <a:t> allows us to send signals around the world.</a:t>
            </a:r>
          </a:p>
          <a:p>
            <a:pPr lvl="1" eaLnBrk="1" hangingPunct="1">
              <a:buFontTx/>
              <a:buNone/>
            </a:pPr>
            <a:r>
              <a:rPr lang="en-US" smtClean="0"/>
              <a:t>Examples:</a:t>
            </a:r>
          </a:p>
          <a:p>
            <a:pPr lvl="1" eaLnBrk="1" hangingPunct="1">
              <a:buFontTx/>
              <a:buNone/>
            </a:pPr>
            <a:r>
              <a:rPr lang="en-US" smtClean="0"/>
              <a:t>	Television, Internet, satellite, GPS, cell phones</a:t>
            </a:r>
          </a:p>
        </p:txBody>
      </p:sp>
      <p:pic>
        <p:nvPicPr>
          <p:cNvPr id="7172" name="Picture 4" descr="MCj03677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886200"/>
            <a:ext cx="685800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28600"/>
            <a:ext cx="8763000" cy="1143000"/>
          </a:xfrm>
        </p:spPr>
        <p:txBody>
          <a:bodyPr/>
          <a:lstStyle/>
          <a:p>
            <a:pPr algn="l" eaLnBrk="1" hangingPunct="1"/>
            <a:r>
              <a:rPr lang="en-US" smtClean="0"/>
              <a:t>Impacts of Information Technology</a:t>
            </a:r>
          </a:p>
        </p:txBody>
      </p:sp>
      <p:graphicFrame>
        <p:nvGraphicFramePr>
          <p:cNvPr id="24608" name="Group 32"/>
          <p:cNvGraphicFramePr>
            <a:graphicFrameLocks noGrp="1"/>
          </p:cNvGraphicFramePr>
          <p:nvPr>
            <p:ph sz="half" idx="1"/>
          </p:nvPr>
        </p:nvGraphicFramePr>
        <p:xfrm>
          <a:off x="685800" y="1549400"/>
          <a:ext cx="6754813" cy="3509963"/>
        </p:xfrm>
        <a:graphic>
          <a:graphicData uri="http://schemas.openxmlformats.org/drawingml/2006/table">
            <a:tbl>
              <a:tblPr/>
              <a:tblGrid>
                <a:gridCol w="3378200"/>
                <a:gridCol w="3376613"/>
              </a:tblGrid>
              <a:tr h="9450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5649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206" name="Picture 14" descr="j019857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7467600" y="1524000"/>
            <a:ext cx="1497013" cy="1752600"/>
          </a:xfrm>
          <a:noFill/>
        </p:spPr>
      </p:pic>
      <p:pic>
        <p:nvPicPr>
          <p:cNvPr id="8207" name="Picture 31" descr="j030052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5013325"/>
            <a:ext cx="20161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a:spLocks noChangeArrowheads="1"/>
          </p:cNvSpPr>
          <p:nvPr/>
        </p:nvSpPr>
        <p:spPr bwMode="auto">
          <a:xfrm>
            <a:off x="898525" y="2682875"/>
            <a:ext cx="2286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solidFill>
                  <a:srgbClr val="000000"/>
                </a:solidFill>
              </a:rPr>
              <a:t>INTERNET</a:t>
            </a:r>
            <a:r>
              <a:rPr lang="en-US" sz="2800">
                <a:solidFill>
                  <a:srgbClr val="000000"/>
                </a:solidFill>
              </a:rPr>
              <a:t> –Information is stored for easy access</a:t>
            </a:r>
          </a:p>
        </p:txBody>
      </p:sp>
      <p:sp>
        <p:nvSpPr>
          <p:cNvPr id="20" name="Rectangle 19"/>
          <p:cNvSpPr>
            <a:spLocks noChangeArrowheads="1"/>
          </p:cNvSpPr>
          <p:nvPr/>
        </p:nvSpPr>
        <p:spPr bwMode="auto">
          <a:xfrm>
            <a:off x="4143375" y="2576513"/>
            <a:ext cx="34083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solidFill>
                  <a:srgbClr val="000000"/>
                </a:solidFill>
              </a:rPr>
              <a:t>INTERNET</a:t>
            </a:r>
            <a:r>
              <a:rPr lang="en-US" sz="2800">
                <a:solidFill>
                  <a:srgbClr val="000000"/>
                </a:solidFill>
              </a:rPr>
              <a:t> – Harder to distinguish between reliable and unreliable sources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Communication Technology</a:t>
            </a:r>
          </a:p>
        </p:txBody>
      </p:sp>
      <p:sp>
        <p:nvSpPr>
          <p:cNvPr id="9219" name="Rectangle 3"/>
          <p:cNvSpPr>
            <a:spLocks noGrp="1" noChangeArrowheads="1"/>
          </p:cNvSpPr>
          <p:nvPr>
            <p:ph type="body" idx="1"/>
          </p:nvPr>
        </p:nvSpPr>
        <p:spPr>
          <a:xfrm>
            <a:off x="457200" y="1600200"/>
            <a:ext cx="8458200" cy="3581400"/>
          </a:xfrm>
        </p:spPr>
        <p:txBody>
          <a:bodyPr/>
          <a:lstStyle/>
          <a:p>
            <a:pPr eaLnBrk="1" hangingPunct="1">
              <a:lnSpc>
                <a:spcPct val="90000"/>
              </a:lnSpc>
              <a:buFontTx/>
              <a:buNone/>
            </a:pPr>
            <a:r>
              <a:rPr lang="en-US" b="1" i="1" smtClean="0"/>
              <a:t>Communication Technology</a:t>
            </a:r>
            <a:r>
              <a:rPr lang="en-US" smtClean="0"/>
              <a:t> is giving or exchanging information.  </a:t>
            </a:r>
          </a:p>
          <a:p>
            <a:pPr lvl="1" eaLnBrk="1" hangingPunct="1">
              <a:lnSpc>
                <a:spcPct val="90000"/>
              </a:lnSpc>
              <a:buFontTx/>
              <a:buNone/>
            </a:pPr>
            <a:r>
              <a:rPr lang="en-US" smtClean="0"/>
              <a:t>Examples:</a:t>
            </a:r>
          </a:p>
          <a:p>
            <a:pPr lvl="1" eaLnBrk="1" hangingPunct="1">
              <a:lnSpc>
                <a:spcPct val="90000"/>
              </a:lnSpc>
              <a:buFontTx/>
              <a:buNone/>
            </a:pPr>
            <a:r>
              <a:rPr lang="en-US" smtClean="0"/>
              <a:t>	Magazines, DVDs, photography, video games</a:t>
            </a:r>
          </a:p>
          <a:p>
            <a:pPr eaLnBrk="1" hangingPunct="1">
              <a:lnSpc>
                <a:spcPct val="90000"/>
              </a:lnSpc>
              <a:buFontTx/>
              <a:buNone/>
            </a:pPr>
            <a:endParaRPr lang="en-US" smtClean="0"/>
          </a:p>
        </p:txBody>
      </p:sp>
      <p:pic>
        <p:nvPicPr>
          <p:cNvPr id="9220" name="Picture 4" descr="MPj0422311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14800"/>
            <a:ext cx="2514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MPj0430756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114800"/>
            <a:ext cx="2057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MPj0308956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114800"/>
            <a:ext cx="36576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0"/>
            <a:ext cx="8991600" cy="1143000"/>
          </a:xfrm>
        </p:spPr>
        <p:txBody>
          <a:bodyPr/>
          <a:lstStyle/>
          <a:p>
            <a:pPr algn="l" eaLnBrk="1" hangingPunct="1"/>
            <a:r>
              <a:rPr lang="en-US" sz="4000" smtClean="0"/>
              <a:t>Impacts of Communication Technology</a:t>
            </a:r>
          </a:p>
        </p:txBody>
      </p:sp>
      <p:graphicFrame>
        <p:nvGraphicFramePr>
          <p:cNvPr id="28689" name="Group 17"/>
          <p:cNvGraphicFramePr>
            <a:graphicFrameLocks noGrp="1"/>
          </p:cNvGraphicFramePr>
          <p:nvPr>
            <p:ph sz="half" idx="1"/>
          </p:nvPr>
        </p:nvGraphicFramePr>
        <p:xfrm>
          <a:off x="1447800" y="1295400"/>
          <a:ext cx="7391400" cy="2960688"/>
        </p:xfrm>
        <a:graphic>
          <a:graphicData uri="http://schemas.openxmlformats.org/drawingml/2006/table">
            <a:tbl>
              <a:tblPr/>
              <a:tblGrid>
                <a:gridCol w="3656013"/>
                <a:gridCol w="3735387"/>
              </a:tblGrid>
              <a:tr h="57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charset="0"/>
                        </a:rPr>
                        <a:t>POSITIVE IMPACTS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rPr>
                        <a:t>NEGATIVE IMPACTS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382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254" name="Picture 14" descr="j019857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0" y="2057400"/>
            <a:ext cx="1497013" cy="1752600"/>
          </a:xfrm>
          <a:noFill/>
        </p:spPr>
      </p:pic>
      <p:pic>
        <p:nvPicPr>
          <p:cNvPr id="10255" name="Picture 21" descr="MPj043097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4533900"/>
            <a:ext cx="23241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a:spLocks noChangeArrowheads="1"/>
          </p:cNvSpPr>
          <p:nvPr/>
        </p:nvSpPr>
        <p:spPr bwMode="auto">
          <a:xfrm>
            <a:off x="1620838" y="1927225"/>
            <a:ext cx="33194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solidFill>
                  <a:srgbClr val="000000"/>
                </a:solidFill>
              </a:rPr>
              <a:t>DIGITAL CAMERAS </a:t>
            </a:r>
            <a:r>
              <a:rPr lang="en-US" sz="2800">
                <a:solidFill>
                  <a:srgbClr val="000000"/>
                </a:solidFill>
              </a:rPr>
              <a:t>Allow you to edit and print only the pictures you like</a:t>
            </a:r>
          </a:p>
        </p:txBody>
      </p:sp>
      <p:sp>
        <p:nvSpPr>
          <p:cNvPr id="19" name="Rectangle 18"/>
          <p:cNvSpPr>
            <a:spLocks noChangeArrowheads="1"/>
          </p:cNvSpPr>
          <p:nvPr/>
        </p:nvSpPr>
        <p:spPr bwMode="auto">
          <a:xfrm>
            <a:off x="5205413" y="1968500"/>
            <a:ext cx="35401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sz="2800" b="1">
                <a:solidFill>
                  <a:srgbClr val="000000"/>
                </a:solidFill>
              </a:rPr>
              <a:t>COMPUTERS, PRINTERS, &amp; DIGITAL CAMERAS</a:t>
            </a:r>
            <a:r>
              <a:rPr lang="en-US" sz="2800">
                <a:solidFill>
                  <a:srgbClr val="000000"/>
                </a:solidFill>
              </a:rPr>
              <a:t> Make forgery and plagiarism easier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EngineeringCurriculum">
  <a:themeElements>
    <a:clrScheme name="EngineeringCurriculu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gineeringCurriculu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ngineeringCurriculu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gineeringCurriculu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gineeringCurriculu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gineeringCurriculu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gineeringCurriculu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gineeringCurriculu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gineeringCurriculu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gineeringCurriculu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gineeringCurriculu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gineeringCurriculu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gineeringCurriculu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gineeringCurriculu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TotalTime>
  <Words>2072</Words>
  <Application>Microsoft Office PowerPoint</Application>
  <PresentationFormat>On-screen Show (4:3)</PresentationFormat>
  <Paragraphs>317</Paragraphs>
  <Slides>29</Slides>
  <Notes>27</Notes>
  <HiddenSlides>0</HiddenSlides>
  <MMClips>1</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EngineeringCurriculum</vt:lpstr>
      <vt:lpstr>1_Custom Design</vt:lpstr>
      <vt:lpstr>PowerPoint Presentation</vt:lpstr>
      <vt:lpstr>What is Technology?</vt:lpstr>
      <vt:lpstr>What is Technology?</vt:lpstr>
      <vt:lpstr>Technology vs. Science</vt:lpstr>
      <vt:lpstr>How Does Technology Address Human Needs and Wants?</vt:lpstr>
      <vt:lpstr>Information Technology</vt:lpstr>
      <vt:lpstr>Impacts of Information Technology</vt:lpstr>
      <vt:lpstr>Communication Technology</vt:lpstr>
      <vt:lpstr>Impacts of Communication Technology</vt:lpstr>
      <vt:lpstr>Bio-related and Agricultural  Technology</vt:lpstr>
      <vt:lpstr>Impacts of Bio-Related Technology</vt:lpstr>
      <vt:lpstr>Impacts of Agricultural Technology</vt:lpstr>
      <vt:lpstr>Medical Technology</vt:lpstr>
      <vt:lpstr>Impacts of Medical Technology</vt:lpstr>
      <vt:lpstr>Environmental Technology</vt:lpstr>
      <vt:lpstr>Impacts of Environmental Technology</vt:lpstr>
      <vt:lpstr>Production Technology</vt:lpstr>
      <vt:lpstr>PowerPoint Presentation</vt:lpstr>
      <vt:lpstr>Impacts of Production Technology</vt:lpstr>
      <vt:lpstr>PowerPoint Presentation</vt:lpstr>
      <vt:lpstr>Impacts of Materials Technology</vt:lpstr>
      <vt:lpstr>Transportation Technology</vt:lpstr>
      <vt:lpstr>Impacts of Transportation Technology </vt:lpstr>
      <vt:lpstr>Energy and Power Technology</vt:lpstr>
      <vt:lpstr>Energy and Power Technology</vt:lpstr>
      <vt:lpstr>Impacts of Energy and Power Technology</vt:lpstr>
      <vt:lpstr>Nanotechnology</vt:lpstr>
      <vt:lpstr>Impacts of Nanotechnology</vt:lpstr>
      <vt:lpstr>Image Resources</vt:lpstr>
    </vt:vector>
  </TitlesOfParts>
  <Company>Project Lead The Way,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Technology?</dc:title>
  <dc:subject>GTT - Lesson 1.1 - Design and modeling</dc:subject>
  <dc:creator>GTT Revision Team</dc:creator>
  <cp:lastModifiedBy>Q</cp:lastModifiedBy>
  <cp:revision>39</cp:revision>
  <dcterms:created xsi:type="dcterms:W3CDTF">2008-05-21T19:49:46Z</dcterms:created>
  <dcterms:modified xsi:type="dcterms:W3CDTF">2014-09-03T19:17:50Z</dcterms:modified>
</cp:coreProperties>
</file>