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sldIdLst>
    <p:sldId id="327" r:id="rId2"/>
    <p:sldId id="363" r:id="rId3"/>
    <p:sldId id="263" r:id="rId4"/>
    <p:sldId id="304" r:id="rId5"/>
    <p:sldId id="305" r:id="rId6"/>
    <p:sldId id="265" r:id="rId7"/>
    <p:sldId id="306" r:id="rId8"/>
    <p:sldId id="266" r:id="rId9"/>
    <p:sldId id="307" r:id="rId10"/>
    <p:sldId id="308" r:id="rId11"/>
    <p:sldId id="309" r:id="rId12"/>
    <p:sldId id="290" r:id="rId13"/>
    <p:sldId id="291" r:id="rId14"/>
    <p:sldId id="371" r:id="rId15"/>
    <p:sldId id="292" r:id="rId16"/>
    <p:sldId id="372" r:id="rId17"/>
    <p:sldId id="294" r:id="rId18"/>
    <p:sldId id="373" r:id="rId19"/>
    <p:sldId id="293" r:id="rId20"/>
    <p:sldId id="374" r:id="rId21"/>
    <p:sldId id="295" r:id="rId22"/>
    <p:sldId id="375" r:id="rId23"/>
    <p:sldId id="296" r:id="rId24"/>
    <p:sldId id="376" r:id="rId25"/>
    <p:sldId id="282" r:id="rId26"/>
    <p:sldId id="283" r:id="rId27"/>
    <p:sldId id="285" r:id="rId28"/>
    <p:sldId id="312" r:id="rId29"/>
    <p:sldId id="366" r:id="rId30"/>
    <p:sldId id="314" r:id="rId31"/>
    <p:sldId id="377" r:id="rId32"/>
    <p:sldId id="315" r:id="rId33"/>
    <p:sldId id="378" r:id="rId34"/>
    <p:sldId id="316" r:id="rId35"/>
    <p:sldId id="379" r:id="rId36"/>
    <p:sldId id="317" r:id="rId37"/>
    <p:sldId id="380" r:id="rId38"/>
    <p:sldId id="318" r:id="rId39"/>
    <p:sldId id="381" r:id="rId40"/>
    <p:sldId id="367" r:id="rId41"/>
    <p:sldId id="365" r:id="rId42"/>
    <p:sldId id="332" r:id="rId43"/>
    <p:sldId id="333" r:id="rId44"/>
    <p:sldId id="334" r:id="rId45"/>
    <p:sldId id="335" r:id="rId46"/>
    <p:sldId id="336" r:id="rId47"/>
    <p:sldId id="337" r:id="rId48"/>
    <p:sldId id="368" r:id="rId49"/>
    <p:sldId id="340" r:id="rId50"/>
    <p:sldId id="342" r:id="rId51"/>
    <p:sldId id="382" r:id="rId52"/>
    <p:sldId id="343" r:id="rId53"/>
    <p:sldId id="383" r:id="rId54"/>
    <p:sldId id="344" r:id="rId55"/>
    <p:sldId id="384" r:id="rId56"/>
    <p:sldId id="345" r:id="rId57"/>
    <p:sldId id="385" r:id="rId58"/>
    <p:sldId id="346" r:id="rId59"/>
    <p:sldId id="386" r:id="rId60"/>
    <p:sldId id="347" r:id="rId61"/>
    <p:sldId id="387" r:id="rId62"/>
    <p:sldId id="348" r:id="rId63"/>
    <p:sldId id="388" r:id="rId64"/>
    <p:sldId id="349" r:id="rId65"/>
    <p:sldId id="389" r:id="rId66"/>
    <p:sldId id="350" r:id="rId67"/>
    <p:sldId id="390" r:id="rId68"/>
    <p:sldId id="351" r:id="rId69"/>
    <p:sldId id="391" r:id="rId70"/>
    <p:sldId id="352" r:id="rId71"/>
    <p:sldId id="392" r:id="rId72"/>
    <p:sldId id="369" r:id="rId73"/>
    <p:sldId id="354" r:id="rId74"/>
    <p:sldId id="355" r:id="rId75"/>
    <p:sldId id="370" r:id="rId76"/>
    <p:sldId id="358" r:id="rId77"/>
    <p:sldId id="39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94660"/>
  </p:normalViewPr>
  <p:slideViewPr>
    <p:cSldViewPr>
      <p:cViewPr varScale="1">
        <p:scale>
          <a:sx n="106" d="100"/>
          <a:sy n="106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CD07-9A27-4F1C-B567-F46B51B3E320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95165-5023-40A9-9363-4F6AD31CF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5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693F-6388-49D1-84AA-B5040D029B2F}" type="slidenum">
              <a:rPr lang="en-US"/>
              <a:pPr/>
              <a:t>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33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693F-6388-49D1-84AA-B5040D029B2F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36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95165-5023-40A9-9363-4F6AD31CFE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08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95165-5023-40A9-9363-4F6AD31CFE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08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E1D8F2-280F-42AF-931D-602FB7CE5CAB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85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693F-6388-49D1-84AA-B5040D029B2F}" type="slidenum">
              <a:rPr lang="en-US"/>
              <a:pPr/>
              <a:t>43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88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472B2F9-14FC-4B0D-992C-3721CFFC086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04DA71-9520-41A3-942C-5D2D58AFFC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m/url?sa=i&amp;rct=j&amp;q=&amp;esrc=s&amp;frm=1&amp;source=images&amp;cd=&amp;cad=rja&amp;docid=a57EPIuqD4QqjM&amp;tbnid=BGhCsAkzqRHn-M:&amp;ved=0CAUQjRw&amp;url=http://www.thriftyfun.com/tf/Craft_Tips/Advice/Crafts-Using-Sand.html&amp;ei=9eUQUou7MMThyQGC7YDwAw&amp;bvm=bv.50768961,d.b2I&amp;psig=AFQjCNGoM5yDZ09muxM6qcr5GI0wZKZ-dA&amp;ust=137692554895498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m/url?sa=i&amp;rct=j&amp;q=&amp;esrc=s&amp;frm=1&amp;source=images&amp;cd=&amp;cad=rja&amp;docid=IOP_ijXAAEnr4M&amp;tbnid=rlHSu-IHKta1OM:&amp;ved=0CAUQjRw&amp;url=http://everydayfit.net/?tag=nutrition&amp;ei=Z-YQUqXBDObiyAGk_IGwCA&amp;bvm=bv.50768961,d.b2I&amp;psig=AFQjCNFrHThgGlumaIreQkhIBmZ_k8YgbQ&amp;ust=137692566309893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com/url?sa=i&amp;rct=j&amp;q=&amp;esrc=s&amp;frm=1&amp;source=images&amp;cd=&amp;cad=rja&amp;docid=2TE-IRqDJPnYaM&amp;tbnid=vWWoDr6N-n1QmM:&amp;ved=0CAUQjRw&amp;url=http://homestead-and-survival.com/25-extraordinary-uses-for-table-salt/&amp;ei=peYQUoW7C4aHygGDkIHABA&amp;bvm=bv.50768961,d.b2I&amp;psig=AFQjCNHzHwkV_ZF841r_XwyKfA2DqmgMEA&amp;ust=137692572888571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m/url?sa=i&amp;rct=j&amp;q=&amp;esrc=s&amp;frm=1&amp;source=images&amp;cd=&amp;cad=rja&amp;docid=IOP_ijXAAEnr4M&amp;tbnid=rlHSu-IHKta1OM:&amp;ved=0CAUQjRw&amp;url=http://everydayfit.net/?tag=nutrition&amp;ei=Z-YQUqXBDObiyAGk_IGwCA&amp;bvm=bv.50768961,d.b2I&amp;psig=AFQjCNFrHThgGlumaIreQkhIBmZ_k8YgbQ&amp;ust=137692566309893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m/url?sa=i&amp;rct=j&amp;q=&amp;esrc=s&amp;frm=1&amp;source=images&amp;cd=&amp;cad=rja&amp;docid=q-yY3vhVz1wFOM&amp;tbnid=Bs32MNBLZ19G6M:&amp;ved=0CAUQjRw&amp;url=http://openparachute.wordpress.com/2012/03/19/yes-please-try-this-at-home/&amp;ei=PecQUu6XBsf4yAGl44BA&amp;bvm=bv.50768961,d.b2I&amp;psig=AFQjCNHsveDdvgQG2DmqCXedORDUWo6UKA&amp;ust=137692587097707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google.com/url?sa=i&amp;rct=j&amp;q=&amp;esrc=s&amp;frm=1&amp;source=images&amp;cd=&amp;cad=rja&amp;docid=G3ohHKjPb6P8CM&amp;tbnid=deA0XaPGkHlzAM:&amp;ved=0CAUQjRw&amp;url=https://ian.umces.edu/imagelibrary/displayimage-lastcom-22-5452.html&amp;ei=y-IQUt2IKoW0ygHAzIEw&amp;bvm=bv.50768961,d.b2I&amp;psig=AFQjCNFZAucWzV8aPTVKEAtwInBeoU6SYA&amp;ust=1376924737681783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By the end of this class period, I will be able to …</a:t>
            </a:r>
          </a:p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property as physical or chemical.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property as intensive or extensive property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differentiate </a:t>
            </a:r>
            <a:r>
              <a:rPr lang="en-US" dirty="0"/>
              <a:t>between chemical and physical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971800"/>
            <a:ext cx="8382000" cy="2286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0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vs.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yourself, “Would I have to change this substance into a new substance in order to view the property?”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63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vs.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yourself, “Would I have to change this substance into a new substance in order to view the property?”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534400" cy="1371600"/>
          </a:xfrm>
        </p:spPr>
        <p:txBody>
          <a:bodyPr>
            <a:noAutofit/>
          </a:bodyPr>
          <a:lstStyle/>
          <a:p>
            <a:r>
              <a:rPr lang="en-US" sz="6600" dirty="0" smtClean="0"/>
              <a:t>Name That Property!!</a:t>
            </a:r>
            <a:endParaRPr lang="es-MX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 of 6 scenarios</a:t>
            </a:r>
          </a:p>
          <a:p>
            <a:endParaRPr lang="en-US" dirty="0" smtClean="0"/>
          </a:p>
          <a:p>
            <a:r>
              <a:rPr lang="en-US" dirty="0" smtClean="0"/>
              <a:t>Talk over scenario with your desk partner(s)</a:t>
            </a:r>
          </a:p>
          <a:p>
            <a:endParaRPr lang="en-US" dirty="0" smtClean="0"/>
          </a:p>
          <a:p>
            <a:r>
              <a:rPr lang="en-US" dirty="0" smtClean="0"/>
              <a:t>Record answer (either physical or chemical property) on your white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#1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6324600" cy="4325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boiling point of a certain alcohol is 75 degrees Celsius</a:t>
            </a:r>
            <a:endParaRPr lang="es-MX" sz="4800" dirty="0"/>
          </a:p>
        </p:txBody>
      </p:sp>
      <p:pic>
        <p:nvPicPr>
          <p:cNvPr id="2050" name="Picture 2" descr="http://upload.wikimedia.org/wikipedia/commons/thumb/b/b7/Rubbing_alcohol.JPG/150px-Rubbing_alcoh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21907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7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4724400"/>
            <a:ext cx="39624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Physical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#2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6324600" cy="4325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Copper forms green copper carbonate when in contact with moist air</a:t>
            </a:r>
            <a:endParaRPr lang="es-MX" sz="4800" dirty="0"/>
          </a:p>
        </p:txBody>
      </p:sp>
      <p:pic>
        <p:nvPicPr>
          <p:cNvPr id="3074" name="Picture 2" descr="http://img.ezinemark.com/imagemanager2/files/2010_re/2010-08-28-19-16-27-10-statue-of-liberty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82120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9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4876800"/>
            <a:ext cx="4572000" cy="1828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Chemical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#3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6324600" cy="432511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Table salt dissolves in water</a:t>
            </a:r>
            <a:endParaRPr lang="es-MX" sz="6600" dirty="0"/>
          </a:p>
        </p:txBody>
      </p:sp>
      <p:pic>
        <p:nvPicPr>
          <p:cNvPr id="5122" name="Picture 2" descr="C:\Users\mfliss\AppData\Local\Microsoft\Windows\Temporary Internet Files\Content.IE5\CJS605PG\MC9001503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107" y="838200"/>
            <a:ext cx="3876951" cy="39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9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4876800"/>
            <a:ext cx="39624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Physical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#4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6324600" cy="4325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Copper is a good conductor of heat and electricity</a:t>
            </a:r>
            <a:endParaRPr lang="es-MX" sz="4800" dirty="0"/>
          </a:p>
        </p:txBody>
      </p:sp>
      <p:pic>
        <p:nvPicPr>
          <p:cNvPr id="4098" name="Picture 2" descr="http://www.weidaily.com/van/wp-content/uploads/2012/05/Copper-wire_full_size_landscap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7224" y="3962400"/>
            <a:ext cx="4161751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85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9892898"/>
              </p:ext>
            </p:extLst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0" y="25146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4724400"/>
            <a:ext cx="39624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Physical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#5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6324600" cy="4325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Magnesium burns brightly when ignited</a:t>
            </a:r>
            <a:endParaRPr lang="es-MX" sz="4800" dirty="0"/>
          </a:p>
        </p:txBody>
      </p:sp>
      <p:pic>
        <p:nvPicPr>
          <p:cNvPr id="6146" name="Picture 2" descr="http://www.angelo.edu/faculty/kboudrea/demos/burning_magnesium/BurningMg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199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6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4876800"/>
            <a:ext cx="4572000" cy="1828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Chemical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#6</a:t>
            </a:r>
            <a:endParaRPr lang="es-MX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62200"/>
            <a:ext cx="8671775" cy="1447800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Iron is more dense than aluminum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xmlns="" val="39020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4724400"/>
            <a:ext cx="39624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Physical</a:t>
            </a:r>
            <a:endParaRPr lang="es-MX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Physical Properties</a:t>
            </a:r>
            <a:endParaRPr lang="es-MX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4592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000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Physical properties can be described as being </a:t>
            </a:r>
            <a:r>
              <a:rPr lang="en-US" sz="5000" u="sng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intensive</a:t>
            </a:r>
            <a:r>
              <a:rPr lang="en-US" sz="5000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or </a:t>
            </a:r>
            <a:r>
              <a:rPr lang="en-US" sz="5000" u="sng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extensive.</a:t>
            </a:r>
            <a:endParaRPr lang="es-MX" sz="6200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827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1371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Extensive Properties:</a:t>
            </a:r>
            <a:endParaRPr lang="es-MX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48200" cy="4325112"/>
          </a:xfrm>
        </p:spPr>
        <p:txBody>
          <a:bodyPr>
            <a:normAutofit fontScale="92500"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change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when the size of a sample of matter changes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5400" dirty="0" smtClean="0">
                <a:solidFill>
                  <a:schemeClr val="tx1"/>
                </a:solidFill>
              </a:rPr>
              <a:t>volume</a:t>
            </a:r>
            <a:r>
              <a:rPr lang="en-US" sz="5400" dirty="0">
                <a:solidFill>
                  <a:schemeClr val="tx1"/>
                </a:solidFill>
              </a:rPr>
              <a:t>, mass, and </a:t>
            </a:r>
            <a:r>
              <a:rPr lang="en-US" sz="5400" dirty="0" smtClean="0">
                <a:solidFill>
                  <a:schemeClr val="tx1"/>
                </a:solidFill>
              </a:rPr>
              <a:t>length</a:t>
            </a:r>
            <a:endParaRPr lang="es-MX" sz="54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1026" name="Picture 2" descr="http://images.freshnessmag.com/wp-content/uploads/2010/04/nike-air-jordan-6-white-red-family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9058" y="2819399"/>
            <a:ext cx="4072541" cy="27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42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1371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Intensive Properties:</a:t>
            </a:r>
            <a:endParaRPr lang="es-MX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325112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properties that do not change with the sample size 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>can </a:t>
            </a:r>
            <a:r>
              <a:rPr lang="en-US" sz="4400" u="sng" dirty="0">
                <a:solidFill>
                  <a:schemeClr val="accent6">
                    <a:lumMod val="50000"/>
                  </a:schemeClr>
                </a:solidFill>
              </a:rPr>
              <a:t>be useful in identifying a </a:t>
            </a:r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>substance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30768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1371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Intensive Properties:</a:t>
            </a:r>
            <a:endParaRPr lang="es-MX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325112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properties that do not change with the sample size 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>can </a:t>
            </a:r>
            <a:r>
              <a:rPr lang="en-US" sz="4400" u="sng" dirty="0">
                <a:solidFill>
                  <a:schemeClr val="accent6">
                    <a:lumMod val="50000"/>
                  </a:schemeClr>
                </a:solidFill>
              </a:rPr>
              <a:t>be useful in identifying a </a:t>
            </a:r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>substance</a:t>
            </a:r>
          </a:p>
          <a:p>
            <a:r>
              <a:rPr lang="en-US" dirty="0"/>
              <a:t>color, density, viscosity, temperature, solubility</a:t>
            </a:r>
            <a:r>
              <a:rPr lang="en-US" dirty="0" smtClean="0"/>
              <a:t>, </a:t>
            </a:r>
            <a:r>
              <a:rPr lang="en-US" dirty="0"/>
              <a:t>and states of matter.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1456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-9099" y="3352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6000" dirty="0"/>
              <a:t>Physical Properties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86" y="1600200"/>
            <a:ext cx="8915400" cy="1754326"/>
          </a:xfr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Definition:</a:t>
            </a:r>
            <a:r>
              <a:rPr lang="en-US" sz="3600" dirty="0"/>
              <a:t>  can be observed without altering the chemical composition of a </a:t>
            </a:r>
            <a:r>
              <a:rPr lang="en-US" sz="3600" dirty="0" smtClean="0"/>
              <a:t>substance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80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or extensive??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3600" dirty="0"/>
              <a:t>A pile of sand has a mass of </a:t>
            </a:r>
            <a:r>
              <a:rPr lang="en-US" sz="3600" dirty="0" smtClean="0"/>
              <a:t>1,000kg</a:t>
            </a:r>
            <a:endParaRPr lang="en-US" sz="3600" dirty="0"/>
          </a:p>
        </p:txBody>
      </p:sp>
      <p:pic>
        <p:nvPicPr>
          <p:cNvPr id="2050" name="Picture 2" descr="http://img.thrfun.com/img/014/727/crafts_using_sand_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791200" cy="38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48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542546">
            <a:off x="2022432" y="3858714"/>
            <a:ext cx="5236298" cy="138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Extensive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or extensive??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sz="3600" dirty="0"/>
              <a:t>Water is a liquid at room temperature</a:t>
            </a:r>
          </a:p>
          <a:p>
            <a:endParaRPr lang="en-US" dirty="0"/>
          </a:p>
        </p:txBody>
      </p:sp>
      <p:pic>
        <p:nvPicPr>
          <p:cNvPr id="4098" name="Picture 2" descr="http://everydayfit.net/wp-content/uploads/2012/03/glass-of-wat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33147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77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42546">
            <a:off x="2022432" y="3858714"/>
            <a:ext cx="5236298" cy="138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Intensive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or Extensive??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sz="4400" dirty="0"/>
              <a:t>Table salt (</a:t>
            </a:r>
            <a:r>
              <a:rPr lang="en-US" sz="4400" dirty="0" err="1"/>
              <a:t>NaCl</a:t>
            </a:r>
            <a:r>
              <a:rPr lang="en-US" sz="4400" dirty="0"/>
              <a:t>) is white </a:t>
            </a:r>
          </a:p>
          <a:p>
            <a:endParaRPr lang="en-US" dirty="0"/>
          </a:p>
        </p:txBody>
      </p:sp>
      <p:pic>
        <p:nvPicPr>
          <p:cNvPr id="5122" name="Picture 2" descr="http://homestead-and-survival.com/wp-content/uploads/2013/01/Table-Sal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80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42546">
            <a:off x="2022432" y="3858714"/>
            <a:ext cx="5236298" cy="138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Intensive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or extensive??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sz="4400" dirty="0" smtClean="0"/>
              <a:t>A glass </a:t>
            </a:r>
            <a:r>
              <a:rPr lang="en-US" sz="4400" dirty="0"/>
              <a:t>of water has a volume of </a:t>
            </a:r>
            <a:r>
              <a:rPr lang="en-US" sz="4400" dirty="0" smtClean="0"/>
              <a:t>1 liter</a:t>
            </a:r>
            <a:endParaRPr lang="en-US" sz="4400" dirty="0"/>
          </a:p>
          <a:p>
            <a:endParaRPr lang="en-US" dirty="0"/>
          </a:p>
        </p:txBody>
      </p:sp>
      <p:pic>
        <p:nvPicPr>
          <p:cNvPr id="4" name="Picture 2" descr="http://everydayfit.net/wp-content/uploads/2012/03/glass-of-wat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67024"/>
            <a:ext cx="33147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89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42546">
            <a:off x="2022432" y="3858714"/>
            <a:ext cx="5236298" cy="138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Extensive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or Intensive??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4400" dirty="0"/>
              <a:t>An ice cube’s density is 0.96 g/L</a:t>
            </a:r>
          </a:p>
          <a:p>
            <a:endParaRPr lang="en-US" dirty="0"/>
          </a:p>
        </p:txBody>
      </p:sp>
      <p:pic>
        <p:nvPicPr>
          <p:cNvPr id="6146" name="Picture 2" descr="http://openparachute.files.wordpress.com/2012/03/ice-water-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17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42546">
            <a:off x="2022432" y="3858714"/>
            <a:ext cx="5236298" cy="1386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Intensive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6000" dirty="0"/>
              <a:t>Physical Properties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86" y="1600200"/>
            <a:ext cx="8915400" cy="2777683"/>
          </a:xfr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Definition:</a:t>
            </a:r>
            <a:r>
              <a:rPr lang="en-US" sz="3600" dirty="0"/>
              <a:t>  can be observed without altering the chemical composition of a </a:t>
            </a:r>
            <a:r>
              <a:rPr lang="en-US" sz="3600" dirty="0" smtClean="0"/>
              <a:t>substance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color, texture, malleability, solubility, mass, volume, density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228" y="4876800"/>
            <a:ext cx="7391400" cy="1200329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Malleable: capable of being extended or shaped by beating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501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0" y="38100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4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By the end of this class period, I will be able to …</a:t>
            </a:r>
          </a:p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property as physical or chemical.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property as intensive or extensive property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differentiate </a:t>
            </a:r>
            <a:r>
              <a:rPr lang="en-US" dirty="0"/>
              <a:t>between chemical and physical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257800"/>
            <a:ext cx="8382000" cy="1356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4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What is matter?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sz="4000" dirty="0" smtClean="0"/>
              <a:t>Matter is anything that has mass and takes up space.</a:t>
            </a:r>
          </a:p>
          <a:p>
            <a:pPr marL="533400" indent="-533400" eaLnBrk="1" hangingPunct="1"/>
            <a:endParaRPr lang="en-US" sz="4000" dirty="0" smtClean="0"/>
          </a:p>
          <a:p>
            <a:pPr marL="533400" indent="-533400" eaLnBrk="1" hangingPunct="1"/>
            <a:r>
              <a:rPr lang="en-US" sz="4000" dirty="0" smtClean="0"/>
              <a:t>All matter can change </a:t>
            </a:r>
          </a:p>
          <a:p>
            <a:pPr marL="533400" indent="-533400" eaLnBrk="1" hangingPunct="1"/>
            <a:r>
              <a:rPr lang="en-US" sz="4000" dirty="0" smtClean="0"/>
              <a:t>2 types of changes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3600" dirty="0" smtClean="0">
                <a:solidFill>
                  <a:srgbClr val="FF3300"/>
                </a:solidFill>
              </a:rPr>
              <a:t>Physical changes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3600" dirty="0" smtClean="0">
                <a:solidFill>
                  <a:srgbClr val="FF3300"/>
                </a:solidFill>
              </a:rPr>
              <a:t>Chemical changes</a:t>
            </a:r>
          </a:p>
        </p:txBody>
      </p:sp>
    </p:spTree>
    <p:extLst>
      <p:ext uri="{BB962C8B-B14F-4D97-AF65-F5344CB8AC3E}">
        <p14:creationId xmlns:p14="http://schemas.microsoft.com/office/powerpoint/2010/main" xmlns="" val="847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28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Physical </a:t>
            </a:r>
            <a:r>
              <a:rPr lang="en-US" sz="6000" dirty="0" smtClean="0">
                <a:solidFill>
                  <a:srgbClr val="FFC000"/>
                </a:solidFill>
              </a:rPr>
              <a:t>Changes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-10886" y="1600200"/>
            <a:ext cx="8915400" cy="2742289"/>
          </a:xfr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Definition:</a:t>
            </a:r>
            <a:r>
              <a:rPr lang="en-US" sz="3600" dirty="0"/>
              <a:t>  when the state or form of matter is changed without changing its chemical composition. </a:t>
            </a: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600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cutting, freezing, melting, etc.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4267200"/>
            <a:ext cx="3962400" cy="2293938"/>
            <a:chOff x="4876800" y="4267200"/>
            <a:chExt cx="3962400" cy="2293938"/>
          </a:xfrm>
        </p:grpSpPr>
        <p:pic>
          <p:nvPicPr>
            <p:cNvPr id="6" name="Picture 8" descr="gla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267200"/>
              <a:ext cx="1544638" cy="229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ice_cub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648200"/>
              <a:ext cx="2133600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553200" y="5105400"/>
              <a:ext cx="685800" cy="358775"/>
            </a:xfrm>
            <a:prstGeom prst="rightArrow">
              <a:avLst>
                <a:gd name="adj1" fmla="val 50000"/>
                <a:gd name="adj2" fmla="val 477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130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Changes in State: Vocabulary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 descr="http://www.hwdsb.on.ca/hillpark/departments/science/Watts/SNC1D/assigned_work/changes-of-sta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9248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33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Chemical Change</a:t>
            </a:r>
            <a:endParaRPr lang="en-US" sz="6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2551176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/>
              <a:t>Definition: takes </a:t>
            </a:r>
            <a:r>
              <a:rPr lang="en-US" sz="3600" dirty="0"/>
              <a:t>place on a </a:t>
            </a:r>
            <a:r>
              <a:rPr lang="en-US" sz="3600" b="1" dirty="0"/>
              <a:t>molecular</a:t>
            </a:r>
            <a:r>
              <a:rPr lang="en-US" sz="3600" dirty="0"/>
              <a:t> </a:t>
            </a:r>
            <a:r>
              <a:rPr lang="en-US" sz="3600" b="1" dirty="0"/>
              <a:t>level</a:t>
            </a:r>
            <a:r>
              <a:rPr lang="en-US" sz="3600" dirty="0"/>
              <a:t> and produces a </a:t>
            </a:r>
            <a:r>
              <a:rPr lang="en-US" sz="3600" i="1" dirty="0"/>
              <a:t>new</a:t>
            </a:r>
            <a:r>
              <a:rPr lang="en-US" sz="3600" dirty="0"/>
              <a:t> chemical substance.</a:t>
            </a:r>
            <a:endParaRPr lang="es-MX" sz="4400" dirty="0"/>
          </a:p>
          <a:p>
            <a:pPr lvl="1"/>
            <a:r>
              <a:rPr lang="en-US" sz="3200" dirty="0"/>
              <a:t>A chemical change always involves a chemical reaction.</a:t>
            </a:r>
            <a:endParaRPr lang="es-MX" sz="4000" dirty="0"/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2133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7"/>
          <a:stretch>
            <a:fillRect/>
          </a:stretch>
        </p:blipFill>
        <p:spPr bwMode="auto">
          <a:xfrm>
            <a:off x="3276600" y="4419600"/>
            <a:ext cx="2667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111"/>
          <a:stretch>
            <a:fillRect/>
          </a:stretch>
        </p:blipFill>
        <p:spPr bwMode="auto">
          <a:xfrm>
            <a:off x="6172200" y="4419600"/>
            <a:ext cx="24384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9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say a test question??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8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62000" y="4343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2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Chemical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encrypted-tbn0.gstatic.com/images?q=tbn:ANd9GcS74DS8-umUbfb5GBk5sIuoLQp_a8IUkASuEPsGg-iD38TEJ7M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28765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219200" y="4724400"/>
            <a:ext cx="981075" cy="793568"/>
            <a:chOff x="5410200" y="3529149"/>
            <a:chExt cx="1435826" cy="1080951"/>
          </a:xfrm>
        </p:grpSpPr>
        <p:sp>
          <p:nvSpPr>
            <p:cNvPr id="4" name="Oval 3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4377791">
            <a:off x="2123093" y="4729594"/>
            <a:ext cx="981075" cy="793568"/>
            <a:chOff x="5410200" y="3529149"/>
            <a:chExt cx="1435826" cy="1080951"/>
          </a:xfrm>
        </p:grpSpPr>
        <p:sp>
          <p:nvSpPr>
            <p:cNvPr id="10" name="Oval 9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6560126">
            <a:off x="1300745" y="4925389"/>
            <a:ext cx="981075" cy="793568"/>
            <a:chOff x="5410200" y="3529149"/>
            <a:chExt cx="1435826" cy="1080951"/>
          </a:xfrm>
        </p:grpSpPr>
        <p:sp>
          <p:nvSpPr>
            <p:cNvPr id="14" name="Oval 13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59537" y="3932286"/>
            <a:ext cx="981075" cy="793568"/>
            <a:chOff x="5410200" y="3529149"/>
            <a:chExt cx="1435826" cy="1080951"/>
          </a:xfrm>
        </p:grpSpPr>
        <p:sp>
          <p:nvSpPr>
            <p:cNvPr id="18" name="Oval 17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10399331">
            <a:off x="1655647" y="4096921"/>
            <a:ext cx="981075" cy="793568"/>
            <a:chOff x="5410200" y="3529149"/>
            <a:chExt cx="1435826" cy="1080951"/>
          </a:xfrm>
        </p:grpSpPr>
        <p:sp>
          <p:nvSpPr>
            <p:cNvPr id="22" name="Oval 21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42418" y="4890065"/>
            <a:ext cx="981075" cy="793568"/>
            <a:chOff x="5410200" y="3529149"/>
            <a:chExt cx="1435826" cy="1080951"/>
          </a:xfrm>
        </p:grpSpPr>
        <p:sp>
          <p:nvSpPr>
            <p:cNvPr id="26" name="Oval 25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893463">
            <a:off x="2595190" y="4184586"/>
            <a:ext cx="981075" cy="793568"/>
            <a:chOff x="5410200" y="3529149"/>
            <a:chExt cx="1435826" cy="1080951"/>
          </a:xfrm>
        </p:grpSpPr>
        <p:sp>
          <p:nvSpPr>
            <p:cNvPr id="30" name="Oval 29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71196" y="3837985"/>
            <a:ext cx="981075" cy="793568"/>
            <a:chOff x="5410200" y="3529149"/>
            <a:chExt cx="1435826" cy="1080951"/>
          </a:xfrm>
        </p:grpSpPr>
        <p:sp>
          <p:nvSpPr>
            <p:cNvPr id="34" name="Oval 33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83663" y="3754583"/>
            <a:ext cx="981075" cy="793568"/>
            <a:chOff x="5410200" y="3529149"/>
            <a:chExt cx="1435826" cy="1080951"/>
          </a:xfrm>
        </p:grpSpPr>
        <p:sp>
          <p:nvSpPr>
            <p:cNvPr id="38" name="Oval 37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7531141">
            <a:off x="1047360" y="3754582"/>
            <a:ext cx="981075" cy="793568"/>
            <a:chOff x="5410200" y="3529149"/>
            <a:chExt cx="1435826" cy="1080951"/>
          </a:xfrm>
        </p:grpSpPr>
        <p:sp>
          <p:nvSpPr>
            <p:cNvPr id="42" name="Oval 41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8538816">
            <a:off x="2541891" y="3959952"/>
            <a:ext cx="981075" cy="793568"/>
            <a:chOff x="5410200" y="3529149"/>
            <a:chExt cx="1435826" cy="1080951"/>
          </a:xfrm>
        </p:grpSpPr>
        <p:sp>
          <p:nvSpPr>
            <p:cNvPr id="46" name="Oval 45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40593" y="4600168"/>
            <a:ext cx="981075" cy="793568"/>
            <a:chOff x="5410200" y="3529149"/>
            <a:chExt cx="1435826" cy="1080951"/>
          </a:xfrm>
        </p:grpSpPr>
        <p:sp>
          <p:nvSpPr>
            <p:cNvPr id="50" name="Oval 49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2" descr="https://encrypted-tbn0.gstatic.com/images?q=tbn:ANd9GcS74DS8-umUbfb5GBk5sIuoLQp_a8IUkASuEPsGg-iD38TEJ7M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49661"/>
            <a:ext cx="28765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5867400" y="4895259"/>
            <a:ext cx="981075" cy="793568"/>
            <a:chOff x="5410200" y="3529149"/>
            <a:chExt cx="1435826" cy="1080951"/>
          </a:xfrm>
        </p:grpSpPr>
        <p:sp>
          <p:nvSpPr>
            <p:cNvPr id="55" name="Oval 54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6572490" y="4989012"/>
            <a:ext cx="981075" cy="793568"/>
            <a:chOff x="5410200" y="3529149"/>
            <a:chExt cx="1435826" cy="1080951"/>
          </a:xfrm>
        </p:grpSpPr>
        <p:sp>
          <p:nvSpPr>
            <p:cNvPr id="59" name="Oval 58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42483" y="4752590"/>
            <a:ext cx="981075" cy="793568"/>
            <a:chOff x="5410200" y="3529149"/>
            <a:chExt cx="1435826" cy="1080951"/>
          </a:xfrm>
        </p:grpSpPr>
        <p:sp>
          <p:nvSpPr>
            <p:cNvPr id="63" name="Oval 62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8737714">
            <a:off x="7206578" y="4262316"/>
            <a:ext cx="981075" cy="793568"/>
            <a:chOff x="5410200" y="3529149"/>
            <a:chExt cx="1435826" cy="1080951"/>
          </a:xfrm>
        </p:grpSpPr>
        <p:sp>
          <p:nvSpPr>
            <p:cNvPr id="67" name="Oval 66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rot="2362774">
            <a:off x="6577684" y="4438083"/>
            <a:ext cx="981075" cy="793568"/>
            <a:chOff x="5410200" y="3529149"/>
            <a:chExt cx="1435826" cy="1080951"/>
          </a:xfrm>
        </p:grpSpPr>
        <p:sp>
          <p:nvSpPr>
            <p:cNvPr id="71" name="Oval 70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19009647">
            <a:off x="5655787" y="4262105"/>
            <a:ext cx="981075" cy="793568"/>
            <a:chOff x="5410200" y="3529149"/>
            <a:chExt cx="1435826" cy="1080951"/>
          </a:xfrm>
        </p:grpSpPr>
        <p:sp>
          <p:nvSpPr>
            <p:cNvPr id="75" name="Oval 74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202031" y="3947371"/>
            <a:ext cx="981075" cy="793568"/>
            <a:chOff x="5410200" y="3529149"/>
            <a:chExt cx="1435826" cy="1080951"/>
          </a:xfrm>
        </p:grpSpPr>
        <p:sp>
          <p:nvSpPr>
            <p:cNvPr id="79" name="Oval 78"/>
            <p:cNvSpPr/>
            <p:nvPr/>
          </p:nvSpPr>
          <p:spPr>
            <a:xfrm>
              <a:off x="5410200" y="407670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312626" y="4076700"/>
              <a:ext cx="533400" cy="533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00700" y="3529149"/>
              <a:ext cx="990600" cy="9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6994507" y="4216781"/>
            <a:ext cx="364463" cy="391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11119" y="4216781"/>
            <a:ext cx="364463" cy="3915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24672" y="3814803"/>
            <a:ext cx="676860" cy="699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rot="10378825">
            <a:off x="6412326" y="3835606"/>
            <a:ext cx="364463" cy="3915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10378825">
            <a:off x="5800335" y="3910961"/>
            <a:ext cx="364463" cy="3915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rot="10378825">
            <a:off x="6002235" y="3963043"/>
            <a:ext cx="676860" cy="699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5943600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Bunsen burner heating water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970830" y="5959661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Electricity run through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0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2963E-6 C 0.00521 -0.00649 0.00434 -0.00394 0.00434 -0.01899 C 0.00434 -0.04399 0.00833 -0.05811 -0.00555 -0.07038 C -0.01215 -0.08311 -0.02326 -0.08658 -0.03142 -0.097 C -0.03073 -0.13427 -0.0441 -0.16737 -0.02135 -0.18288 C -0.0191 -0.19168 -0.01476 -0.19746 -0.00989 -0.20371 C -0.00764 -0.21274 0.00452 -0.22732 0.01146 -0.23033 C 0.01702 -0.23774 0.02153 -0.24607 0.02726 -0.25325 C 0.02674 -0.26459 0.02708 -0.27617 0.02587 -0.28751 C 0.02552 -0.29029 0.02379 -0.2926 0.02292 -0.29515 C 0.02188 -0.29885 0.02014 -0.30672 0.02014 -0.30672 C 0.02066 -0.31552 0.01979 -0.32478 0.02153 -0.33334 C 0.02188 -0.33519 0.02448 -0.33427 0.02587 -0.33519 C 0.02743 -0.33612 0.02847 -0.33797 0.03004 -0.3389 C 0.03906 -0.34492 0.05035 -0.3463 0.06007 -0.35047 C 0.06545 -0.35718 0.06302 -0.35232 0.06302 -0.3676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36 -0.02176 C -0.1691 -0.0426 -0.17222 -0.06436 -0.17587 -0.08473 C -0.175 -0.11482 -0.17691 -0.12963 -0.1658 -0.15139 C -0.16459 -0.15926 -0.16094 -0.17014 -0.16441 -0.17801 C -0.16511 -0.17987 -0.16736 -0.17917 -0.16875 -0.17987 C -0.17639 -0.18334 -0.18386 -0.18681 -0.19167 -0.18959 C -0.19584 -0.197 -0.19861 -0.20139 -0.20018 -0.21042 C -0.2007 -0.2301 -0.20018 -0.24977 -0.20157 -0.26945 C -0.20174 -0.2713 -0.20382 -0.27176 -0.20452 -0.27338 C -0.21094 -0.2875 -0.20886 -0.27917 -0.21736 -0.28843 C -0.22257 -0.29399 -0.22917 -0.30741 -0.23299 -0.31528 C -0.23386 -0.32038 -0.23542 -0.32524 -0.23594 -0.33033 C -0.23663 -0.33866 -0.23577 -0.347 -0.23733 -0.3551 C -0.2382 -0.3595 -0.24115 -0.36274 -0.24306 -0.36667 C -0.24393 -0.36852 -0.24584 -0.37223 -0.24584 -0.37223 C -0.26094 -0.37107 -0.27222 -0.37061 -0.28594 -0.36482 C -0.28907 -0.36042 -0.28872 -0.36274 -0.28872 -0.35903 " pathEditMode="relative" ptsTypes="ffffffffffffffff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C -0.00763 -0.00486 -0.01545 -0.00926 -0.02274 -0.01528 C -0.02864 -0.01991 -0.0309 -0.02963 -0.03559 -0.03611 C -0.03958 -0.04907 -0.03784 -0.04282 -0.04132 -0.05694 C -0.04184 -0.0588 -0.0427 -0.06273 -0.0427 -0.06273 C -0.04184 -0.09514 -0.04132 -0.12731 -0.03993 -0.15972 C -0.03975 -0.16574 -0.03645 -0.16829 -0.0342 -0.17315 C -0.02604 -0.19005 -0.01875 -0.21157 -0.00555 -0.22269 C 0.00191 -0.23819 -0.00833 -0.2581 -0.01996 -0.26273 C -0.03038 -0.28356 -0.03072 -0.32639 -0.01701 -0.34468 C -0.02066 -0.38148 -0.01649 -0.37199 -0.03142 -0.39028 C -0.04409 -0.40579 -0.03628 -0.40162 -0.04566 -0.40556 C -0.0467 -0.41296 -0.04809 -0.41944 -0.05 -0.42639 C -0.04965 -0.43958 -0.05625 -0.48009 -0.04427 -0.49699 C -0.03697 -0.52407 -0.04392 -0.5412 -0.05711 -0.55787 C -0.05972 -0.57245 -0.06354 -0.58565 -0.06701 -0.59977 C -0.06805 -0.60394 -0.07343 -0.60671 -0.07569 -0.60926 C -0.07864 -0.6125 -0.0809 -0.61829 -0.0842 -0.62083 C -0.08559 -0.62199 -0.0934 -0.62431 -0.09427 -0.62454 C -0.09513 -0.62639 -0.09566 -0.62894 -0.09704 -0.63032 C -0.09826 -0.63148 -0.1 -0.63125 -0.10138 -0.63218 C -0.10191 -0.63264 -0.10225 -0.63333 -0.10277 -0.63403 " pathEditMode="relative" ptsTypes="fffffffffffffffffffff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18519E-6 C -0.00486 -0.01596 -0.00468 -0.03263 -0.00711 -0.04953 C -0.00763 -0.07175 -0.00729 -0.09397 -0.00868 -0.1162 C -0.00902 -0.12152 -0.01545 -0.13124 -0.01718 -0.13541 C -0.02916 -0.16249 -0.01736 -0.14073 -0.02725 -0.15809 C -0.0309 -0.17337 -0.02569 -0.15254 -0.03142 -0.17152 C -0.03246 -0.17522 -0.03437 -0.18286 -0.03437 -0.18286 C -0.03125 -0.22708 -0.03611 -0.22013 -0.01857 -0.24397 C -0.01319 -0.25115 -0.00746 -0.25809 -0.00156 -0.26481 C 0.00105 -0.26782 0.00573 -0.2743 0.00573 -0.2743 C 0.00747 -0.28147 0.01112 -0.28448 0.01285 -0.29143 C 0.01337 -0.3111 0.01337 -0.33078 0.01424 -0.35046 C 0.01459 -0.36018 0.01737 -0.36897 0.01146 -0.37731 C 0.00816 -0.39374 0.00851 -0.39536 0.00851 -0.41712 " pathEditMode="relative" ptsTypes="fffffffffffff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-3.7037E-6 C -0.00313 -0.02153 -0.00261 -0.04329 -0.00573 -0.06482 C -0.00712 -0.10718 -0.00851 -0.12755 -0.00573 -0.17338 C -0.00556 -0.17732 -0.00157 -0.1794 -8.61111E-6 -0.18287 C 0.0059 -0.19699 0.01579 -0.21343 0.0243 -0.22477 C 0.02795 -0.23704 0.03454 -0.24398 0.04149 -0.25324 C 0.0427 -0.25486 0.04305 -0.25741 0.04427 -0.25903 C 0.0526 -0.27037 0.04999 -0.2625 0.05711 -0.27431 C 0.06284 -0.28357 0.06666 -0.29444 0.0743 -0.30093 C 0.07621 -0.30926 0.07986 -0.30972 0.08576 -0.31227 C 0.096 -0.32153 0.10798 -0.31991 0.11996 -0.31991 " pathEditMode="relative" ptsTypes="ffffffffff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115 C -0.00695 -0.01297 -0.00191 -0.00047 -0.00417 -0.03334 C -0.00486 -0.04167 -0.01025 -0.06991 -0.01511 -0.07732 C -0.01684 -0.08542 -0.01702 -0.09422 -0.0191 -0.10209 C -0.02032 -0.10625 -0.02275 -0.10973 -0.02448 -0.11343 C -0.02639 -0.11736 -0.03004 -0.125 -0.03004 -0.12477 C -0.03212 -0.14375 -0.04063 -0.16898 -0.04879 -0.18426 C -0.05712 -0.2206 -0.05747 -0.26158 -0.04879 -0.29885 C -0.04931 -0.31598 -0.04931 -0.33334 -0.05018 -0.35047 C -0.05035 -0.35232 -0.05052 -0.35463 -0.05139 -0.35602 C -0.05434 -0.36019 -0.05955 -0.35996 -0.06354 -0.36181 C -0.06493 -0.3625 -0.06771 -0.36366 -0.06771 -0.36343 C -0.06823 -0.36551 -0.06893 -0.36945 -0.06893 -0.36922 " pathEditMode="relative" rAng="0" ptsTypes="ffffffffffff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85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7.40741E-7 C -0.00209 -0.02523 -0.00435 -0.04422 0.00138 -0.07246 C 0.00277 -0.0794 0.00867 -0.0831 0.01284 -0.0875 C 0.01805 -0.09329 0.0243 -0.09769 0.02864 -0.10463 C 0.03697 -0.11783 0.04548 -0.13241 0.05572 -0.14283 C 0.05902 -0.15672 0.05433 -0.14005 0.06145 -0.15417 C 0.06232 -0.15579 0.06215 -0.1581 0.06284 -0.15996 C 0.06492 -0.16482 0.06961 -0.16852 0.07291 -0.1713 C 0.07343 -0.20556 0.07308 -0.24005 0.0743 -0.27431 C 0.07447 -0.27847 0.08228 -0.30648 0.08576 -0.30857 C 0.08923 -0.31065 0.0934 -0.31065 0.09704 -0.31227 C 0.10225 -0.3169 0.10555 -0.32315 0.11145 -0.3257 C 0.1184 -0.33195 0.11944 -0.33611 0.12135 -0.34676 C 0.12031 -0.37315 0.12499 -0.38658 0.10711 -0.39422 C 0.10347 -0.39954 0.0993 -0.40162 0.09426 -0.40371 C 0.0934 -0.40509 0.0927 -0.40695 0.09149 -0.40764 C 0.08871 -0.40949 0.08281 -0.41134 0.08281 -0.41134 C 0.08228 -0.4132 0.08142 -0.41713 0.08142 -0.41713 " pathEditMode="relative" ptsTypes="fffffffffffffffffA">
                                      <p:cBhvr>
                                        <p:cTn id="2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C -0.00191 -0.01528 -0.00312 -0.01019 -0.00712 -0.02269 C -0.0099 -0.03125 -0.01215 -0.04074 -0.01424 -0.04954 C -0.01372 -0.07245 -0.01406 -0.09537 -0.01285 -0.11806 C -0.0125 -0.12407 -0.00851 -0.13519 -0.00851 -0.13519 C -0.00747 -0.2 -0.01944 -0.20486 0.00139 -0.23426 C 0.00191 -0.23681 0.00191 -0.23958 0.00278 -0.2419 C 0.00347 -0.24398 0.00521 -0.24537 0.00573 -0.24745 C 0.00712 -0.25231 0.00851 -0.26273 0.00851 -0.26273 C 0.00799 -0.26921 0.0092 -0.27616 0.00712 -0.28194 C 0.00538 -0.28657 -0.00191 -0.28958 -0.00573 -0.29144 C -0.01267 -0.31227 -0.01528 -0.33287 -0.02431 -0.35231 C -0.02656 -0.36597 -0.02882 -0.37894 -0.03142 -0.39236 C -0.03264 -0.39861 -0.03264 -0.40532 -0.0342 -0.41134 C -0.03524 -0.41505 -0.03507 -0.41968 -0.03715 -0.42269 C -0.03802 -0.42407 -0.03993 -0.42662 -0.03993 -0.42662 " pathEditMode="relative" ptsTypes="fffffffffffffff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C -0.00694 -0.01343 -0.00434 -0.00648 -0.00434 -0.03611 C -0.00434 -0.07361 -0.00347 -0.11111 -0.00295 -0.14861 C -0.00382 -0.17894 0.00365 -0.2088 -0.02014 -0.21898 C -0.02743 -0.22593 -0.03646 -0.24028 -0.04427 -0.24375 C -0.04774 -0.25671 -0.04722 -0.26227 -0.04861 -0.27824 C -0.04931 -0.28704 -0.04913 -0.28958 -0.05573 -0.28958 " pathEditMode="relative" ptsTypes="ffffffA">
                                      <p:cBhvr>
                                        <p:cTn id="2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C -0.00416 -0.02801 -0.0092 -0.05625 -0.01423 -0.08379 C -0.01631 -0.11435 -0.01805 -0.13449 -0.01562 -0.16759 C -0.0151 -0.17546 -0.00937 -0.1824 -0.00434 -0.18472 C 0.00296 -0.19398 -0.00052 -0.20879 0.00296 -0.22083 C 0.00244 -0.23472 0.0033 -0.24907 0.00139 -0.26273 C 0.00122 -0.26365 -0.01041 -0.29004 -0.01145 -0.29143 C -0.01197 -0.29328 -0.01163 -0.29583 -0.01284 -0.29699 C -0.01527 -0.2993 -0.02135 -0.30092 -0.02135 -0.30092 " pathEditMode="relative" ptsTypes="ffffffffA">
                                      <p:cBhvr>
                                        <p:cTn id="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0" y="43434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0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25"/>
            <a:ext cx="8534400" cy="13716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Name That Change!!</a:t>
            </a:r>
            <a:endParaRPr lang="es-MX" sz="6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72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Talk over scenario with your desk partner(s)</a:t>
            </a:r>
          </a:p>
          <a:p>
            <a:r>
              <a:rPr lang="en-US" sz="3600" dirty="0" smtClean="0"/>
              <a:t>Lift up your chemical or physical card </a:t>
            </a:r>
          </a:p>
          <a:p>
            <a:endParaRPr lang="en-US" sz="3600" dirty="0"/>
          </a:p>
          <a:p>
            <a:r>
              <a:rPr lang="en-US" sz="3600" dirty="0" smtClean="0"/>
              <a:t>Each correct answer= 1 point</a:t>
            </a:r>
          </a:p>
          <a:p>
            <a:endParaRPr lang="en-US" sz="3600" dirty="0"/>
          </a:p>
          <a:p>
            <a:r>
              <a:rPr lang="en-US" sz="3600" dirty="0" smtClean="0"/>
              <a:t>Tie-Breaker at the end!!!  Prize!!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xmlns="" val="22255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Dough: Physical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00400" cy="4325112"/>
          </a:xfrm>
        </p:spPr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Texture</a:t>
            </a:r>
          </a:p>
          <a:p>
            <a:r>
              <a:rPr lang="en-US" dirty="0" smtClean="0"/>
              <a:t>Malleability </a:t>
            </a:r>
          </a:p>
          <a:p>
            <a:r>
              <a:rPr lang="en-US" dirty="0" smtClean="0"/>
              <a:t>Solubility</a:t>
            </a:r>
          </a:p>
          <a:p>
            <a:r>
              <a:rPr lang="en-US" dirty="0" smtClean="0"/>
              <a:t>Mass</a:t>
            </a:r>
          </a:p>
          <a:p>
            <a:r>
              <a:rPr lang="en-US" dirty="0" smtClean="0"/>
              <a:t>Density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2.bp.blogspot.com/-qJ1LKVFqMVs/Tb3786oPfOI/AAAAAAAAAjo/ktBfFgo2mFk/s320/playdou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484532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35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MPj03167540000%5B1%5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324100"/>
            <a:ext cx="5343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ice melting</a:t>
            </a:r>
          </a:p>
        </p:txBody>
      </p:sp>
    </p:spTree>
    <p:extLst>
      <p:ext uri="{BB962C8B-B14F-4D97-AF65-F5344CB8AC3E}">
        <p14:creationId xmlns:p14="http://schemas.microsoft.com/office/powerpoint/2010/main" xmlns="" val="666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7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burning a chemistry book</a:t>
            </a:r>
          </a:p>
        </p:txBody>
      </p:sp>
      <p:pic>
        <p:nvPicPr>
          <p:cNvPr id="7174" name="Picture 6" descr="firepl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4676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41e688FDC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946522">
            <a:off x="3637756" y="4725194"/>
            <a:ext cx="154463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5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9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melting iron</a:t>
            </a:r>
          </a:p>
        </p:txBody>
      </p:sp>
      <p:pic>
        <p:nvPicPr>
          <p:cNvPr id="17412" name="Picture 4" descr="PourMetalChap4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1638"/>
            <a:ext cx="48768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14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frying an egg</a:t>
            </a:r>
          </a:p>
        </p:txBody>
      </p:sp>
      <p:pic>
        <p:nvPicPr>
          <p:cNvPr id="12292" name="Picture 4" descr="FriedEg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0700"/>
            <a:ext cx="48768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1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fireworks exploding in the sky</a:t>
            </a:r>
          </a:p>
        </p:txBody>
      </p:sp>
      <p:pic>
        <p:nvPicPr>
          <p:cNvPr id="13316" name="Picture 4" descr="Image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22"/>
          <a:stretch>
            <a:fillRect/>
          </a:stretch>
        </p:blipFill>
        <p:spPr bwMode="auto">
          <a:xfrm>
            <a:off x="838200" y="1828800"/>
            <a:ext cx="75438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10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Chemical Properties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610600" cy="2551176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latin typeface="Arial"/>
                <a:ea typeface="Times New Roman"/>
              </a:rPr>
              <a:t>Definition: </a:t>
            </a:r>
            <a:r>
              <a:rPr lang="en-US" sz="3600" dirty="0">
                <a:latin typeface="Calibri"/>
                <a:ea typeface="Calibri"/>
              </a:rPr>
              <a:t>describes the ability of a substance to combine with or change into one or more new chemical substances</a:t>
            </a:r>
            <a:r>
              <a:rPr lang="en-US" sz="3600" dirty="0" smtClean="0">
                <a:latin typeface="Calibri"/>
                <a:ea typeface="Calibri"/>
              </a:rPr>
              <a:t>.</a:t>
            </a:r>
          </a:p>
          <a:p>
            <a:endParaRPr lang="en-US" sz="3600" dirty="0" smtClean="0"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3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/>
          <a:lstStyle/>
          <a:p>
            <a:r>
              <a:rPr lang="en-US"/>
              <a:t>turning wood into a baseball bat</a:t>
            </a:r>
          </a:p>
        </p:txBody>
      </p:sp>
      <p:pic>
        <p:nvPicPr>
          <p:cNvPr id="15364" name="Picture 4" descr="tu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76450"/>
            <a:ext cx="6858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86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baking a cake</a:t>
            </a:r>
          </a:p>
        </p:txBody>
      </p:sp>
      <p:pic>
        <p:nvPicPr>
          <p:cNvPr id="16392" name="Picture 8" descr="2051385845_567e01d2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54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9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sharpening a pencil</a:t>
            </a:r>
          </a:p>
        </p:txBody>
      </p:sp>
      <p:pic>
        <p:nvPicPr>
          <p:cNvPr id="18436" name="Picture 4" descr="How to Sharpen Your Prismacolor Colored Penci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333625"/>
            <a:ext cx="28575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19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carving a watermelon into a creepy looking face</a:t>
            </a:r>
          </a:p>
        </p:txBody>
      </p:sp>
      <p:pic>
        <p:nvPicPr>
          <p:cNvPr id="19460" name="Picture 4" descr="pumpkin-carving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68627"/>
            <a:ext cx="6248400" cy="50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6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pouring liquid nitrogen into a bowl and watching it vaporize</a:t>
            </a:r>
          </a:p>
        </p:txBody>
      </p:sp>
      <p:pic>
        <p:nvPicPr>
          <p:cNvPr id="21508" name="Picture 4" descr="2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5175"/>
            <a:ext cx="7505700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59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Chemical Properties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610600" cy="2551176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latin typeface="Arial"/>
                <a:ea typeface="Times New Roman"/>
              </a:rPr>
              <a:t>Definition: </a:t>
            </a:r>
            <a:r>
              <a:rPr lang="en-US" sz="3600" dirty="0">
                <a:latin typeface="Calibri"/>
                <a:ea typeface="Calibri"/>
              </a:rPr>
              <a:t>describes the ability of a substance to combine with or change into one or more new chemical substances</a:t>
            </a:r>
            <a:r>
              <a:rPr lang="en-US" sz="3600" dirty="0" smtClean="0">
                <a:latin typeface="Calibri"/>
                <a:ea typeface="Calibri"/>
              </a:rPr>
              <a:t>.</a:t>
            </a:r>
          </a:p>
          <a:p>
            <a:endParaRPr lang="en-US" sz="3600" dirty="0" smtClean="0">
              <a:latin typeface="Calibri"/>
              <a:ea typeface="Calibri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"/>
              </a:rPr>
              <a:t>Toxicity, reactivity, flammability, radioactivity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2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sulfuric acid added to sugar</a:t>
            </a:r>
          </a:p>
        </p:txBody>
      </p:sp>
      <p:pic>
        <p:nvPicPr>
          <p:cNvPr id="11270" name="Picture 6" descr="uesc_09_img04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00200"/>
            <a:ext cx="37719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68780" y="6153834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s-MX" dirty="0"/>
              <a:t>http://www.youtube.com/watch?v=nqDHwd9rG0s</a:t>
            </a:r>
          </a:p>
        </p:txBody>
      </p:sp>
    </p:spTree>
    <p:extLst>
      <p:ext uri="{BB962C8B-B14F-4D97-AF65-F5344CB8AC3E}">
        <p14:creationId xmlns:p14="http://schemas.microsoft.com/office/powerpoint/2010/main" xmlns="" val="34240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7"/>
          <p:cNvSpPr>
            <a:spLocks noChangeArrowheads="1" noChangeShapeType="1" noTextEdit="1"/>
          </p:cNvSpPr>
          <p:nvPr/>
        </p:nvSpPr>
        <p:spPr bwMode="auto">
          <a:xfrm>
            <a:off x="1042988" y="1295400"/>
            <a:ext cx="2005012" cy="3235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888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0" dirty="0" smtClean="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845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Where is the Evidence???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Evidence of a chemical change: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color change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Bubbles or </a:t>
            </a:r>
            <a:r>
              <a:rPr lang="en-US" sz="3200" dirty="0">
                <a:solidFill>
                  <a:schemeClr val="tx1"/>
                </a:solidFill>
              </a:rPr>
              <a:t>gas </a:t>
            </a:r>
            <a:r>
              <a:rPr lang="en-US" sz="3200" dirty="0" smtClean="0">
                <a:solidFill>
                  <a:schemeClr val="tx1"/>
                </a:solidFill>
              </a:rPr>
              <a:t>production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Release </a:t>
            </a:r>
            <a:r>
              <a:rPr lang="en-US" sz="3200" dirty="0">
                <a:solidFill>
                  <a:schemeClr val="tx1"/>
                </a:solidFill>
              </a:rPr>
              <a:t>of heat, light, odor, or sound. </a:t>
            </a:r>
            <a:endParaRPr lang="es-MX" sz="3200" dirty="0">
              <a:solidFill>
                <a:schemeClr val="tx1"/>
              </a:solidFill>
            </a:endParaRPr>
          </a:p>
          <a:p>
            <a:pPr lvl="1"/>
            <a:r>
              <a:rPr lang="es-MX" sz="3200" dirty="0" smtClean="0">
                <a:solidFill>
                  <a:schemeClr val="tx1"/>
                </a:solidFill>
              </a:rPr>
              <a:t>A </a:t>
            </a:r>
            <a:r>
              <a:rPr lang="es-MX" sz="3200" dirty="0" err="1" smtClean="0">
                <a:solidFill>
                  <a:schemeClr val="tx1"/>
                </a:solidFill>
              </a:rPr>
              <a:t>solid</a:t>
            </a:r>
            <a:r>
              <a:rPr lang="es-MX" sz="3200" dirty="0" smtClean="0">
                <a:solidFill>
                  <a:schemeClr val="tx1"/>
                </a:solidFill>
              </a:rPr>
              <a:t> (</a:t>
            </a:r>
            <a:r>
              <a:rPr lang="es-MX" sz="3200" dirty="0" err="1" smtClean="0">
                <a:solidFill>
                  <a:schemeClr val="tx1"/>
                </a:solidFill>
              </a:rPr>
              <a:t>precipitate</a:t>
            </a:r>
            <a:r>
              <a:rPr lang="es-MX" sz="3200" dirty="0" smtClean="0">
                <a:solidFill>
                  <a:schemeClr val="tx1"/>
                </a:solidFill>
              </a:rPr>
              <a:t>) </a:t>
            </a:r>
            <a:r>
              <a:rPr lang="es-MX" sz="3200" dirty="0" err="1" smtClean="0">
                <a:solidFill>
                  <a:schemeClr val="tx1"/>
                </a:solidFill>
              </a:rPr>
              <a:t>forms</a:t>
            </a:r>
            <a:r>
              <a:rPr lang="es-MX" sz="3200" dirty="0" smtClean="0">
                <a:solidFill>
                  <a:schemeClr val="tx1"/>
                </a:solidFill>
              </a:rPr>
              <a:t> in </a:t>
            </a:r>
            <a:r>
              <a:rPr lang="es-MX" sz="3200" dirty="0" err="1" smtClean="0">
                <a:solidFill>
                  <a:schemeClr val="tx1"/>
                </a:solidFill>
              </a:rPr>
              <a:t>solution</a:t>
            </a:r>
            <a:r>
              <a:rPr lang="es-MX" sz="3200" dirty="0" smtClean="0">
                <a:solidFill>
                  <a:schemeClr val="tx1"/>
                </a:solidFill>
              </a:rPr>
              <a:t> (</a:t>
            </a:r>
            <a:r>
              <a:rPr lang="es-MX" sz="3200" dirty="0" err="1" smtClean="0">
                <a:solidFill>
                  <a:schemeClr val="tx1"/>
                </a:solidFill>
              </a:rPr>
              <a:t>liquid</a:t>
            </a:r>
            <a:r>
              <a:rPr lang="es-MX" sz="32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es-MX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s-MX" sz="3200" dirty="0" err="1" smtClean="0">
                <a:solidFill>
                  <a:schemeClr val="tx1"/>
                </a:solidFill>
              </a:rPr>
              <a:t>Vocab</a:t>
            </a:r>
            <a:r>
              <a:rPr lang="es-MX" sz="3200" dirty="0" smtClean="0">
                <a:solidFill>
                  <a:schemeClr val="tx1"/>
                </a:solidFill>
              </a:rPr>
              <a:t>: </a:t>
            </a:r>
            <a:r>
              <a:rPr lang="es-MX" sz="3200" dirty="0" err="1" smtClean="0">
                <a:solidFill>
                  <a:schemeClr val="tx1"/>
                </a:solidFill>
              </a:rPr>
              <a:t>ignite</a:t>
            </a:r>
            <a:r>
              <a:rPr lang="es-MX" sz="3200" dirty="0" smtClean="0">
                <a:solidFill>
                  <a:schemeClr val="tx1"/>
                </a:solidFill>
              </a:rPr>
              <a:t>, </a:t>
            </a:r>
            <a:r>
              <a:rPr lang="es-MX" sz="3200" dirty="0" err="1" smtClean="0">
                <a:solidFill>
                  <a:schemeClr val="tx1"/>
                </a:solidFill>
              </a:rPr>
              <a:t>tarnish</a:t>
            </a:r>
            <a:r>
              <a:rPr lang="es-MX" sz="3200" dirty="0" smtClean="0">
                <a:solidFill>
                  <a:schemeClr val="tx1"/>
                </a:solidFill>
              </a:rPr>
              <a:t>, </a:t>
            </a:r>
            <a:r>
              <a:rPr lang="es-MX" sz="3200" dirty="0" err="1" smtClean="0">
                <a:solidFill>
                  <a:schemeClr val="tx1"/>
                </a:solidFill>
              </a:rPr>
              <a:t>evolve</a:t>
            </a:r>
            <a:endParaRPr lang="es-MX" sz="3200" dirty="0" smtClean="0">
              <a:solidFill>
                <a:schemeClr val="tx1"/>
              </a:solidFill>
            </a:endParaRPr>
          </a:p>
          <a:p>
            <a:pPr lvl="1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xmlns="" val="7907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2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Read the following paragraph to answer questions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2: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A </a:t>
            </a:r>
            <a:r>
              <a:rPr lang="en-US" dirty="0"/>
              <a:t>match is lit and held under a cold piece of metal. The following observations are </a:t>
            </a:r>
            <a:r>
              <a:rPr lang="en-US" dirty="0" smtClean="0"/>
              <a:t>made:</a:t>
            </a:r>
          </a:p>
          <a:p>
            <a:pPr marL="118872" indent="0">
              <a:buNone/>
            </a:pPr>
            <a:r>
              <a:rPr lang="en-US" dirty="0" smtClean="0"/>
              <a:t>The </a:t>
            </a:r>
            <a:r>
              <a:rPr lang="en-US" dirty="0"/>
              <a:t>match burns. </a:t>
            </a:r>
            <a:r>
              <a:rPr lang="en-US" dirty="0" smtClean="0"/>
              <a:t>The </a:t>
            </a:r>
            <a:r>
              <a:rPr lang="en-US" dirty="0"/>
              <a:t>metal gets warmer. </a:t>
            </a:r>
            <a:r>
              <a:rPr lang="en-US" dirty="0" smtClean="0"/>
              <a:t>Water </a:t>
            </a:r>
            <a:r>
              <a:rPr lang="en-US" dirty="0"/>
              <a:t>condenses on the metal. </a:t>
            </a:r>
            <a:r>
              <a:rPr lang="en-US" dirty="0" smtClean="0"/>
              <a:t>Black soot </a:t>
            </a:r>
            <a:r>
              <a:rPr lang="en-US" dirty="0"/>
              <a:t>(carbon) is deposited on the metal. 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What is one physical change from the above paragraph? Why is it a physical change?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 </a:t>
            </a:r>
          </a:p>
          <a:p>
            <a:pPr marL="118872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What is one chemical change from the above paragraph? Why is it a chemical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90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Properties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board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and Chemical Changes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Answer Cards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Practice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 minutes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Exit ticket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 minutes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0" y="53340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3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105400"/>
            <a:ext cx="2819400" cy="146913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Chemical Change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105400" y="5092700"/>
            <a:ext cx="2819400" cy="14691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Physical Change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 rot="1665511">
            <a:off x="2328815" y="3145267"/>
            <a:ext cx="1524000" cy="182880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746977">
            <a:off x="5009515" y="3157079"/>
            <a:ext cx="1524000" cy="18288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695271"/>
            <a:ext cx="551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one question that could have a yes or no answer that could always tell you if a change is chemical or physical?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848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057400"/>
            <a:ext cx="614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Is a new substance formed?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Dough: Chemical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00400" cy="4325112"/>
          </a:xfrm>
        </p:spPr>
        <p:txBody>
          <a:bodyPr/>
          <a:lstStyle/>
          <a:p>
            <a:r>
              <a:rPr lang="en-US" dirty="0" smtClean="0"/>
              <a:t>Toxicity</a:t>
            </a:r>
          </a:p>
          <a:p>
            <a:r>
              <a:rPr lang="en-US" dirty="0" smtClean="0"/>
              <a:t>Reactivity</a:t>
            </a:r>
          </a:p>
          <a:p>
            <a:r>
              <a:rPr lang="en-US" dirty="0" smtClean="0"/>
              <a:t>Flammability</a:t>
            </a:r>
          </a:p>
          <a:p>
            <a:r>
              <a:rPr lang="en-US" dirty="0" smtClean="0"/>
              <a:t>Radioactivity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2.bp.blogspot.com/-qJ1LKVFqMVs/Tb3786oPfOI/AAAAAAAAAjo/ktBfFgo2mFk/s320/playdou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484532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77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Dough: Chemical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00400" cy="43251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Toxicity</a:t>
            </a:r>
          </a:p>
          <a:p>
            <a:r>
              <a:rPr lang="en-US" dirty="0" smtClean="0"/>
              <a:t>Reactivity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Flammability</a:t>
            </a:r>
          </a:p>
          <a:p>
            <a:r>
              <a:rPr lang="en-US" dirty="0" smtClean="0"/>
              <a:t>Radioactivity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2.bp.blogspot.com/-qJ1LKVFqMVs/Tb3786oPfOI/AAAAAAAAAjo/ktBfFgo2mFk/s320/playdou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484532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83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5379</TotalTime>
  <Words>1077</Words>
  <Application>Microsoft Office PowerPoint</Application>
  <PresentationFormat>On-screen Show (4:3)</PresentationFormat>
  <Paragraphs>274</Paragraphs>
  <Slides>77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Urban</vt:lpstr>
      <vt:lpstr>Objective:</vt:lpstr>
      <vt:lpstr>Agenda</vt:lpstr>
      <vt:lpstr>Physical Properties</vt:lpstr>
      <vt:lpstr>Physical Properties</vt:lpstr>
      <vt:lpstr>Play Dough: Physical Properties</vt:lpstr>
      <vt:lpstr>Chemical Properties</vt:lpstr>
      <vt:lpstr>Chemical Properties</vt:lpstr>
      <vt:lpstr>Play Dough: Chemical Properties</vt:lpstr>
      <vt:lpstr>Play Dough: Chemical Properties</vt:lpstr>
      <vt:lpstr>Chemical vs. Physical Properties</vt:lpstr>
      <vt:lpstr>Chemical vs. Physical Properties</vt:lpstr>
      <vt:lpstr>Name That Property!!</vt:lpstr>
      <vt:lpstr>#1</vt:lpstr>
      <vt:lpstr>Slide 14</vt:lpstr>
      <vt:lpstr>#2</vt:lpstr>
      <vt:lpstr>Slide 16</vt:lpstr>
      <vt:lpstr>#3</vt:lpstr>
      <vt:lpstr>Slide 18</vt:lpstr>
      <vt:lpstr>#4</vt:lpstr>
      <vt:lpstr>Slide 20</vt:lpstr>
      <vt:lpstr>#5</vt:lpstr>
      <vt:lpstr>Slide 22</vt:lpstr>
      <vt:lpstr>#6</vt:lpstr>
      <vt:lpstr>Slide 24</vt:lpstr>
      <vt:lpstr>Physical Properties</vt:lpstr>
      <vt:lpstr>Extensive Properties:</vt:lpstr>
      <vt:lpstr>Intensive Properties:</vt:lpstr>
      <vt:lpstr>Intensive Properties:</vt:lpstr>
      <vt:lpstr>Agenda</vt:lpstr>
      <vt:lpstr>Intensive or extensive??</vt:lpstr>
      <vt:lpstr>Slide 31</vt:lpstr>
      <vt:lpstr>Intensive or extensive??</vt:lpstr>
      <vt:lpstr>Slide 33</vt:lpstr>
      <vt:lpstr>Intensive or Extensive??</vt:lpstr>
      <vt:lpstr>Slide 35</vt:lpstr>
      <vt:lpstr>Intensive or extensive??</vt:lpstr>
      <vt:lpstr>Slide 37</vt:lpstr>
      <vt:lpstr>Extensive or Intensive??</vt:lpstr>
      <vt:lpstr>Slide 39</vt:lpstr>
      <vt:lpstr>Agenda</vt:lpstr>
      <vt:lpstr>Objective:</vt:lpstr>
      <vt:lpstr>What is matter?</vt:lpstr>
      <vt:lpstr>Physical Changes</vt:lpstr>
      <vt:lpstr>Changes in State: Vocabulary</vt:lpstr>
      <vt:lpstr>Chemical Change</vt:lpstr>
      <vt:lpstr>Did you say a test question??</vt:lpstr>
      <vt:lpstr>Physical vs. Chemical Changes</vt:lpstr>
      <vt:lpstr>Agenda</vt:lpstr>
      <vt:lpstr>Name That Change!!</vt:lpstr>
      <vt:lpstr>ice melting</vt:lpstr>
      <vt:lpstr>Slide 51</vt:lpstr>
      <vt:lpstr>burning a chemistry book</vt:lpstr>
      <vt:lpstr>Slide 53</vt:lpstr>
      <vt:lpstr>melting iron</vt:lpstr>
      <vt:lpstr>Slide 55</vt:lpstr>
      <vt:lpstr>frying an egg</vt:lpstr>
      <vt:lpstr>Slide 57</vt:lpstr>
      <vt:lpstr>fireworks exploding in the sky</vt:lpstr>
      <vt:lpstr>Slide 59</vt:lpstr>
      <vt:lpstr>turning wood into a baseball bat</vt:lpstr>
      <vt:lpstr>Slide 61</vt:lpstr>
      <vt:lpstr>baking a cake</vt:lpstr>
      <vt:lpstr>Slide 63</vt:lpstr>
      <vt:lpstr>sharpening a pencil</vt:lpstr>
      <vt:lpstr>Slide 65</vt:lpstr>
      <vt:lpstr>carving a watermelon into a creepy looking face</vt:lpstr>
      <vt:lpstr>Slide 67</vt:lpstr>
      <vt:lpstr>pouring liquid nitrogen into a bowl and watching it vaporize</vt:lpstr>
      <vt:lpstr>Slide 69</vt:lpstr>
      <vt:lpstr>sulfuric acid added to sugar</vt:lpstr>
      <vt:lpstr>Slide 71</vt:lpstr>
      <vt:lpstr>Agenda</vt:lpstr>
      <vt:lpstr>Where is the Evidence???</vt:lpstr>
      <vt:lpstr>Read the following paragraph to answer questions 1 and 2: </vt:lpstr>
      <vt:lpstr>Agenda</vt:lpstr>
      <vt:lpstr>Closure</vt:lpstr>
      <vt:lpstr>Slide 77</vt:lpstr>
    </vt:vector>
  </TitlesOfParts>
  <Company>Uplift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Catalyst:</dc:title>
  <dc:creator>Model User</dc:creator>
  <cp:lastModifiedBy>User</cp:lastModifiedBy>
  <cp:revision>70</cp:revision>
  <dcterms:created xsi:type="dcterms:W3CDTF">2010-08-22T22:32:37Z</dcterms:created>
  <dcterms:modified xsi:type="dcterms:W3CDTF">2016-09-07T21:55:45Z</dcterms:modified>
</cp:coreProperties>
</file>