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6" r:id="rId3"/>
    <p:sldId id="284" r:id="rId4"/>
    <p:sldId id="283" r:id="rId5"/>
    <p:sldId id="257" r:id="rId6"/>
    <p:sldId id="268" r:id="rId7"/>
    <p:sldId id="269" r:id="rId8"/>
    <p:sldId id="286" r:id="rId9"/>
    <p:sldId id="285" r:id="rId10"/>
    <p:sldId id="270" r:id="rId11"/>
    <p:sldId id="271" r:id="rId12"/>
    <p:sldId id="272" r:id="rId13"/>
    <p:sldId id="282" r:id="rId14"/>
    <p:sldId id="273" r:id="rId15"/>
    <p:sldId id="274" r:id="rId16"/>
    <p:sldId id="275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405" autoAdjust="0"/>
  </p:normalViewPr>
  <p:slideViewPr>
    <p:cSldViewPr snapToGrid="0" snapToObjects="1">
      <p:cViewPr varScale="1">
        <p:scale>
          <a:sx n="88" d="100"/>
          <a:sy n="88" d="100"/>
        </p:scale>
        <p:origin x="-14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1B289-B9F0-614F-ACD9-FB7225E7D83C}" type="datetimeFigureOut">
              <a:rPr lang="en-US" smtClean="0"/>
              <a:pPr/>
              <a:t>8/20/17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64A7E-9FE1-9647-ABB2-11A362C901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52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85A0-1694-C241-B67A-2C11400D8C55}" type="datetimeFigureOut">
              <a:rPr lang="en-US" smtClean="0"/>
              <a:pPr/>
              <a:t>8/20/17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6BB6-BDE2-C04C-9B74-D780AD31E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85A0-1694-C241-B67A-2C11400D8C55}" type="datetimeFigureOut">
              <a:rPr lang="en-US" smtClean="0"/>
              <a:pPr/>
              <a:t>8/20/17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6BB6-BDE2-C04C-9B74-D780AD31E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85A0-1694-C241-B67A-2C11400D8C55}" type="datetimeFigureOut">
              <a:rPr lang="en-US" smtClean="0"/>
              <a:pPr/>
              <a:t>8/20/17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6BB6-BDE2-C04C-9B74-D780AD31E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85A0-1694-C241-B67A-2C11400D8C55}" type="datetimeFigureOut">
              <a:rPr lang="en-US" smtClean="0"/>
              <a:pPr/>
              <a:t>8/20/17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6BB6-BDE2-C04C-9B74-D780AD31E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85A0-1694-C241-B67A-2C11400D8C55}" type="datetimeFigureOut">
              <a:rPr lang="en-US" smtClean="0"/>
              <a:pPr/>
              <a:t>8/20/17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6BB6-BDE2-C04C-9B74-D780AD31E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85A0-1694-C241-B67A-2C11400D8C55}" type="datetimeFigureOut">
              <a:rPr lang="en-US" smtClean="0"/>
              <a:pPr/>
              <a:t>8/20/17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6BB6-BDE2-C04C-9B74-D780AD31E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85A0-1694-C241-B67A-2C11400D8C55}" type="datetimeFigureOut">
              <a:rPr lang="en-US" smtClean="0"/>
              <a:pPr/>
              <a:t>8/20/17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6BB6-BDE2-C04C-9B74-D780AD31E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85A0-1694-C241-B67A-2C11400D8C55}" type="datetimeFigureOut">
              <a:rPr lang="en-US" smtClean="0"/>
              <a:pPr/>
              <a:t>8/20/17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6BB6-BDE2-C04C-9B74-D780AD31E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85A0-1694-C241-B67A-2C11400D8C55}" type="datetimeFigureOut">
              <a:rPr lang="en-US" smtClean="0"/>
              <a:pPr/>
              <a:t>8/20/17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6BB6-BDE2-C04C-9B74-D780AD31E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85A0-1694-C241-B67A-2C11400D8C55}" type="datetimeFigureOut">
              <a:rPr lang="en-US" smtClean="0"/>
              <a:pPr/>
              <a:t>8/20/17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6BB6-BDE2-C04C-9B74-D780AD31E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85A0-1694-C241-B67A-2C11400D8C55}" type="datetimeFigureOut">
              <a:rPr lang="en-US" smtClean="0"/>
              <a:pPr/>
              <a:t>8/20/17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6BB6-BDE2-C04C-9B74-D780AD31E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F85A0-1694-C241-B67A-2C11400D8C55}" type="datetimeFigureOut">
              <a:rPr lang="en-US" smtClean="0"/>
              <a:pPr/>
              <a:t>8/20/17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A6BB6-BDE2-C04C-9B74-D780AD31E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www.cheswick.com/ches/map/gallery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57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CS:4980:</a:t>
            </a:r>
            <a:r>
              <a:rPr lang="en-US" b="1" dirty="0" smtClean="0"/>
              <a:t>0001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Peer-to-Peer and Social Networks</a:t>
            </a:r>
            <a:br>
              <a:rPr lang="en-US" b="1" dirty="0" smtClean="0"/>
            </a:br>
            <a:r>
              <a:rPr lang="en-US" sz="3556" b="1" dirty="0" smtClean="0"/>
              <a:t>Fall </a:t>
            </a:r>
            <a:r>
              <a:rPr lang="en-US" sz="3556" b="1" dirty="0" smtClean="0"/>
              <a:t>2017</a:t>
            </a:r>
            <a:endParaRPr lang="en-US" sz="3556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82874"/>
            <a:ext cx="6400800" cy="17526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Six degrees of separation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0673" y="1417638"/>
            <a:ext cx="8842653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 smtClean="0"/>
              <a:t>Six Degrees of Separation</a:t>
            </a:r>
            <a:r>
              <a:rPr lang="en-US" sz="2400" dirty="0" smtClean="0"/>
              <a:t> is a 1993 American film.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1929</a:t>
            </a:r>
            <a:r>
              <a:rPr lang="en-US" sz="2400" dirty="0" smtClean="0"/>
              <a:t>) </a:t>
            </a:r>
            <a:r>
              <a:rPr lang="en-US" sz="2400" dirty="0" err="1" smtClean="0">
                <a:solidFill>
                  <a:srgbClr val="0000FF"/>
                </a:solidFill>
              </a:rPr>
              <a:t>Frigyes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Karinthy</a:t>
            </a:r>
            <a:r>
              <a:rPr lang="en-US" sz="2400" dirty="0" smtClean="0"/>
              <a:t>, a novelist in of Budapest wrote a book that contained a story called “Chains.” A character in this story suggested that he could link to any other inhabitant in the world through a chain of five acquaintances.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1967</a:t>
            </a:r>
            <a:r>
              <a:rPr lang="en-US" sz="2400" dirty="0" smtClean="0"/>
              <a:t>) </a:t>
            </a:r>
            <a:r>
              <a:rPr lang="en-US" sz="2400" dirty="0" smtClean="0">
                <a:solidFill>
                  <a:srgbClr val="0000FF"/>
                </a:solidFill>
              </a:rPr>
              <a:t>Stanley </a:t>
            </a:r>
            <a:r>
              <a:rPr lang="en-US" sz="2400" dirty="0" err="1" smtClean="0">
                <a:solidFill>
                  <a:srgbClr val="0000FF"/>
                </a:solidFill>
              </a:rPr>
              <a:t>Milgram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conducted an experiment that validated this.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Milgram’s</a:t>
            </a:r>
            <a:r>
              <a:rPr lang="en-US" b="1" dirty="0" smtClean="0"/>
              <a:t> experiment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55913"/>
            <a:ext cx="8583450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Milgram</a:t>
            </a:r>
            <a:r>
              <a:rPr lang="en-US" sz="2400" dirty="0" smtClean="0"/>
              <a:t> arranged to send 160 envelopes to a group of randomly </a:t>
            </a:r>
          </a:p>
          <a:p>
            <a:r>
              <a:rPr lang="en-US" sz="2400" dirty="0" smtClean="0"/>
              <a:t>selected people from Wichita, Kansas and Omaha, Nebraska. </a:t>
            </a:r>
          </a:p>
          <a:p>
            <a:r>
              <a:rPr lang="en-US" sz="2400" dirty="0" smtClean="0"/>
              <a:t>Each envelope contained the following:</a:t>
            </a:r>
          </a:p>
          <a:p>
            <a:endParaRPr lang="en-US" sz="2400" dirty="0" smtClean="0"/>
          </a:p>
          <a:p>
            <a:r>
              <a:rPr lang="en-US" sz="2400" dirty="0" smtClean="0"/>
              <a:t>1. A document with the logo of Harvard on it.</a:t>
            </a:r>
          </a:p>
          <a:p>
            <a:r>
              <a:rPr lang="en-US" sz="2400" dirty="0" smtClean="0"/>
              <a:t>2. Name, address and occupation (stock broker) of </a:t>
            </a:r>
            <a:r>
              <a:rPr lang="en-US" sz="2400" dirty="0" err="1" smtClean="0"/>
              <a:t>Milgram's</a:t>
            </a:r>
            <a:r>
              <a:rPr lang="en-US" sz="2400" dirty="0" smtClean="0"/>
              <a:t> friend </a:t>
            </a:r>
          </a:p>
          <a:p>
            <a:r>
              <a:rPr lang="en-US" sz="2400" dirty="0" smtClean="0"/>
              <a:t>	in Boston, MA.</a:t>
            </a:r>
          </a:p>
          <a:p>
            <a:r>
              <a:rPr lang="en-US" sz="2400" dirty="0" smtClean="0"/>
              <a:t>3. Instructions to get the package to the target person following </a:t>
            </a:r>
          </a:p>
          <a:p>
            <a:r>
              <a:rPr lang="en-US" sz="2400" dirty="0" smtClean="0"/>
              <a:t>	specific rules: each person could only send the package </a:t>
            </a:r>
          </a:p>
          <a:p>
            <a:r>
              <a:rPr lang="en-US" sz="2400" dirty="0" smtClean="0"/>
              <a:t>	to an acquaintance defined as being on "first name basis".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Milgram’s</a:t>
            </a:r>
            <a:r>
              <a:rPr lang="en-US" b="1" dirty="0" smtClean="0"/>
              <a:t> experiment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65" y="1581995"/>
            <a:ext cx="5976948" cy="40249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95701" y="2227707"/>
            <a:ext cx="281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Taken from Kleinberg’s book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428" y="5811408"/>
            <a:ext cx="871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 of the 160 envelopes reached the target person. The median length of the chain was six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Shortcomings of </a:t>
            </a:r>
            <a:r>
              <a:rPr lang="en-US" b="1" dirty="0" err="1" smtClean="0"/>
              <a:t>Milgram’s</a:t>
            </a:r>
            <a:r>
              <a:rPr lang="en-US" b="1" dirty="0" smtClean="0"/>
              <a:t> experiment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61685" y="1687355"/>
            <a:ext cx="7750840" cy="5170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There were several shortcomings of this experiment. 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/>
              <a:t>Many envelopes did not reach the target person.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/>
              <a:t>The sample size were too small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/>
              <a:t>There was not much flexibility in the choice of the source </a:t>
            </a:r>
          </a:p>
          <a:p>
            <a:pPr marL="457200" indent="-457200">
              <a:lnSpc>
                <a:spcPct val="150000"/>
              </a:lnSpc>
            </a:pPr>
            <a:r>
              <a:rPr lang="en-US" sz="2400" dirty="0" smtClean="0"/>
              <a:t>	and the target</a:t>
            </a:r>
          </a:p>
          <a:p>
            <a:pPr marL="457200" indent="-457200">
              <a:lnSpc>
                <a:spcPct val="150000"/>
              </a:lnSpc>
            </a:pPr>
            <a:endParaRPr lang="en-US" sz="2400" dirty="0" smtClean="0"/>
          </a:p>
          <a:p>
            <a:pPr marL="457200" indent="-457200">
              <a:lnSpc>
                <a:spcPct val="150000"/>
              </a:lnSpc>
            </a:pPr>
            <a:r>
              <a:rPr lang="en-US" sz="2400" dirty="0" smtClean="0"/>
              <a:t>Should we still believe these results?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Facebook</a:t>
            </a:r>
            <a:r>
              <a:rPr lang="en-US" b="1" dirty="0" smtClean="0"/>
              <a:t> experiment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99556" y="1720840"/>
            <a:ext cx="7987244" cy="4862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Karl Bunyan (2009)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Ran experiments on the </a:t>
            </a:r>
            <a:r>
              <a:rPr lang="en-US" sz="2400" dirty="0" err="1" smtClean="0">
                <a:solidFill>
                  <a:srgbClr val="0000FF"/>
                </a:solidFill>
              </a:rPr>
              <a:t>Facebook</a:t>
            </a:r>
            <a:r>
              <a:rPr lang="en-US" sz="2400" dirty="0" smtClean="0">
                <a:solidFill>
                  <a:srgbClr val="0000FF"/>
                </a:solidFill>
              </a:rPr>
              <a:t> platform </a:t>
            </a:r>
            <a:r>
              <a:rPr lang="en-US" sz="2400" dirty="0" smtClean="0"/>
              <a:t>with </a:t>
            </a:r>
            <a:r>
              <a:rPr lang="en-US" sz="2400" dirty="0" smtClean="0">
                <a:solidFill>
                  <a:srgbClr val="FF0000"/>
                </a:solidFill>
              </a:rPr>
              <a:t>an application </a:t>
            </a:r>
            <a:r>
              <a:rPr lang="en-US" sz="2400" dirty="0" smtClean="0"/>
              <a:t>named "</a:t>
            </a:r>
            <a:r>
              <a:rPr lang="en-US" sz="2400" dirty="0" smtClean="0">
                <a:solidFill>
                  <a:srgbClr val="FF0000"/>
                </a:solidFill>
              </a:rPr>
              <a:t>Six Degrees</a:t>
            </a:r>
            <a:r>
              <a:rPr lang="en-US" sz="2400" dirty="0" smtClean="0"/>
              <a:t>”, and calculated the </a:t>
            </a:r>
            <a:r>
              <a:rPr lang="en-US" sz="2400" dirty="0" smtClean="0">
                <a:solidFill>
                  <a:srgbClr val="0000FF"/>
                </a:solidFill>
              </a:rPr>
              <a:t>degrees of separation </a:t>
            </a:r>
            <a:r>
              <a:rPr lang="en-US" sz="2400" dirty="0" smtClean="0"/>
              <a:t>between different pairs of users.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 had over 5.8 million users as seen from the group's page. The average separation between all pairs users of the application </a:t>
            </a:r>
            <a:r>
              <a:rPr lang="en-US" sz="2400" dirty="0" smtClean="0">
                <a:solidFill>
                  <a:srgbClr val="FF0000"/>
                </a:solidFill>
              </a:rPr>
              <a:t>was 5.73 </a:t>
            </a:r>
            <a:r>
              <a:rPr lang="en-US" sz="2400" dirty="0" smtClean="0"/>
              <a:t>and the maximum degree of separation was found to be 12.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On </a:t>
            </a:r>
            <a:r>
              <a:rPr lang="en-US" sz="2400" dirty="0" smtClean="0">
                <a:solidFill>
                  <a:srgbClr val="0000FF"/>
                </a:solidFill>
              </a:rPr>
              <a:t>Twitter</a:t>
            </a:r>
            <a:r>
              <a:rPr lang="en-US" sz="2400" dirty="0" smtClean="0"/>
              <a:t>, the average separation is close to 5.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Erdős</a:t>
            </a:r>
            <a:r>
              <a:rPr lang="en-US" b="1" dirty="0" smtClean="0"/>
              <a:t> number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91995" y="1417638"/>
            <a:ext cx="5196827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charset="2"/>
              <a:buChar char="§"/>
            </a:pPr>
            <a:r>
              <a:rPr lang="en-US" sz="2400" dirty="0" smtClean="0"/>
              <a:t> </a:t>
            </a:r>
            <a:r>
              <a:rPr lang="en-US" sz="2400" dirty="0" err="1" smtClean="0"/>
              <a:t>ErdősNumber</a:t>
            </a:r>
            <a:r>
              <a:rPr lang="en-US" sz="2400" dirty="0" smtClean="0"/>
              <a:t> (</a:t>
            </a:r>
            <a:r>
              <a:rPr lang="en-US" sz="2400" dirty="0" err="1" smtClean="0"/>
              <a:t>Erdős</a:t>
            </a:r>
            <a:r>
              <a:rPr lang="en-US" sz="2400" dirty="0" smtClean="0"/>
              <a:t>) = 0</a:t>
            </a:r>
          </a:p>
          <a:p>
            <a:pPr>
              <a:buFont typeface="Wingdings" charset="2"/>
              <a:buChar char="§"/>
            </a:pPr>
            <a:endParaRPr lang="en-US" sz="2400" dirty="0" smtClean="0"/>
          </a:p>
          <a:p>
            <a:pPr>
              <a:buFont typeface="Wingdings" charset="2"/>
              <a:buChar char="§"/>
            </a:pPr>
            <a:r>
              <a:rPr lang="en-US" sz="2400" dirty="0" smtClean="0"/>
              <a:t> If X is the coauthor of at least one</a:t>
            </a:r>
          </a:p>
          <a:p>
            <a:r>
              <a:rPr lang="en-US" sz="2400" dirty="0" smtClean="0"/>
              <a:t>  paper with a person whose </a:t>
            </a:r>
            <a:r>
              <a:rPr lang="en-US" sz="2400" dirty="0" err="1" smtClean="0"/>
              <a:t>Erdős</a:t>
            </a:r>
            <a:endParaRPr lang="en-US" sz="2400" dirty="0" smtClean="0"/>
          </a:p>
          <a:p>
            <a:r>
              <a:rPr lang="en-US" sz="2400" dirty="0" smtClean="0"/>
              <a:t>  number is </a:t>
            </a:r>
            <a:r>
              <a:rPr lang="en-US" sz="2400" dirty="0" err="1" smtClean="0"/>
              <a:t>n</a:t>
            </a:r>
            <a:r>
              <a:rPr lang="en-US" sz="2400" dirty="0" smtClean="0"/>
              <a:t>, then </a:t>
            </a:r>
            <a:r>
              <a:rPr lang="en-US" sz="2400" dirty="0" err="1" smtClean="0"/>
              <a:t>Erdős</a:t>
            </a:r>
            <a:r>
              <a:rPr lang="en-US" sz="2400" dirty="0" smtClean="0"/>
              <a:t> number </a:t>
            </a:r>
          </a:p>
          <a:p>
            <a:r>
              <a:rPr lang="en-US" sz="2400" dirty="0" smtClean="0"/>
              <a:t>  of X = n+1. </a:t>
            </a:r>
          </a:p>
          <a:p>
            <a:endParaRPr lang="en-US" sz="2400" dirty="0" smtClean="0"/>
          </a:p>
          <a:p>
            <a:r>
              <a:rPr lang="en-US" sz="2400" dirty="0" smtClean="0"/>
              <a:t>These numbers are surprisingly small. 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00FF"/>
                </a:solidFill>
                <a:latin typeface="Calibri"/>
                <a:cs typeface="Calibri"/>
              </a:rPr>
              <a:t>Albert Einstein’s </a:t>
            </a:r>
            <a:r>
              <a:rPr lang="en-US" sz="2400" dirty="0" err="1" smtClean="0">
                <a:solidFill>
                  <a:srgbClr val="0000FF"/>
                </a:solidFill>
                <a:latin typeface="Calibri"/>
                <a:cs typeface="Calibri"/>
              </a:rPr>
              <a:t>Erdős</a:t>
            </a:r>
            <a:r>
              <a:rPr lang="en-US" sz="2400" dirty="0" smtClean="0">
                <a:solidFill>
                  <a:srgbClr val="0000FF"/>
                </a:solidFill>
                <a:latin typeface="Calibri"/>
                <a:cs typeface="Calibri"/>
              </a:rPr>
              <a:t> Number is 2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alibri"/>
                <a:cs typeface="Calibri"/>
              </a:rPr>
              <a:t>Sriram</a:t>
            </a:r>
            <a:r>
              <a:rPr lang="en-US" sz="24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alibri"/>
                <a:cs typeface="Calibri"/>
              </a:rPr>
              <a:t>Pemmaraju’s</a:t>
            </a:r>
            <a:r>
              <a:rPr lang="en-US" sz="24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cs typeface="Calibri"/>
              </a:rPr>
              <a:t>Erdős</a:t>
            </a:r>
            <a:r>
              <a:rPr lang="en-US" sz="2400" dirty="0" smtClean="0">
                <a:solidFill>
                  <a:srgbClr val="0000FF"/>
                </a:solidFill>
                <a:cs typeface="Calibri"/>
              </a:rPr>
              <a:t> Number is 2</a:t>
            </a:r>
            <a:r>
              <a:rPr lang="en-US" sz="24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libri"/>
                <a:cs typeface="Calibri"/>
              </a:rPr>
              <a:t>Doug Jones’ </a:t>
            </a:r>
            <a:r>
              <a:rPr lang="en-US" sz="2400" dirty="0" err="1" smtClean="0">
                <a:solidFill>
                  <a:srgbClr val="0000FF"/>
                </a:solidFill>
                <a:latin typeface="Calibri"/>
                <a:cs typeface="Calibri"/>
              </a:rPr>
              <a:t>Erdős</a:t>
            </a:r>
            <a:r>
              <a:rPr lang="en-US" sz="2400" dirty="0" smtClean="0">
                <a:solidFill>
                  <a:srgbClr val="0000FF"/>
                </a:solidFill>
                <a:latin typeface="Calibri"/>
                <a:cs typeface="Calibri"/>
              </a:rPr>
              <a:t> Number is 4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libri"/>
                <a:cs typeface="Calibri"/>
              </a:rPr>
              <a:t>Sukumar </a:t>
            </a:r>
            <a:r>
              <a:rPr lang="en-US" sz="2400" dirty="0" err="1" smtClean="0">
                <a:solidFill>
                  <a:srgbClr val="0000FF"/>
                </a:solidFill>
                <a:latin typeface="Calibri"/>
                <a:cs typeface="Calibri"/>
              </a:rPr>
              <a:t>Ghosh’s</a:t>
            </a:r>
            <a:r>
              <a:rPr lang="en-US" sz="24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alibri"/>
                <a:cs typeface="Calibri"/>
              </a:rPr>
              <a:t>Erdős</a:t>
            </a:r>
            <a:r>
              <a:rPr lang="en-US" sz="2400" dirty="0" smtClean="0">
                <a:solidFill>
                  <a:srgbClr val="0000FF"/>
                </a:solidFill>
                <a:latin typeface="Calibri"/>
                <a:cs typeface="Calibri"/>
              </a:rPr>
              <a:t> Number is  3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320" y="1720840"/>
            <a:ext cx="3621480" cy="34124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8822" y="5311220"/>
            <a:ext cx="3197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Co-authorship network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Kevin Bacon number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3368" y="1689613"/>
            <a:ext cx="7933432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Refers to distance measures in the </a:t>
            </a:r>
            <a:r>
              <a:rPr lang="en-US" sz="2400" dirty="0" smtClean="0">
                <a:solidFill>
                  <a:srgbClr val="0000FF"/>
                </a:solidFill>
              </a:rPr>
              <a:t>co-actor network </a:t>
            </a:r>
          </a:p>
          <a:p>
            <a:r>
              <a:rPr lang="en-US" sz="2400" dirty="0" smtClean="0"/>
              <a:t>(available from Internet Movie Database </a:t>
            </a:r>
            <a:r>
              <a:rPr lang="en-US" sz="2400" dirty="0" err="1" smtClean="0"/>
              <a:t>IMDb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Similar to </a:t>
            </a:r>
            <a:r>
              <a:rPr lang="en-US" sz="2400" dirty="0" err="1" smtClean="0"/>
              <a:t>Erdős</a:t>
            </a:r>
            <a:r>
              <a:rPr lang="en-US" sz="2400" dirty="0" smtClean="0"/>
              <a:t> number but </a:t>
            </a:r>
            <a:r>
              <a:rPr lang="en-US" sz="2400" dirty="0" smtClean="0">
                <a:solidFill>
                  <a:srgbClr val="0000FF"/>
                </a:solidFill>
              </a:rPr>
              <a:t>applies to movie actors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pPr>
              <a:buFont typeface="Wingdings" charset="2"/>
              <a:buChar char="§"/>
            </a:pPr>
            <a:r>
              <a:rPr lang="en-US" sz="2400" dirty="0" smtClean="0"/>
              <a:t> Actor </a:t>
            </a:r>
            <a:r>
              <a:rPr lang="en-US" sz="2400" dirty="0" smtClean="0">
                <a:solidFill>
                  <a:srgbClr val="0000FF"/>
                </a:solidFill>
              </a:rPr>
              <a:t>Kevin Bacon’s number is 0 </a:t>
            </a:r>
            <a:r>
              <a:rPr lang="en-US" sz="2400" dirty="0" smtClean="0"/>
              <a:t>by definition. </a:t>
            </a:r>
          </a:p>
          <a:p>
            <a:pPr>
              <a:buFont typeface="Wingdings" charset="2"/>
              <a:buChar char="§"/>
            </a:pPr>
            <a:r>
              <a:rPr lang="en-US" sz="2400" dirty="0" smtClean="0"/>
              <a:t> Anyone </a:t>
            </a:r>
            <a:r>
              <a:rPr lang="en-US" sz="2400" i="1" dirty="0" smtClean="0"/>
              <a:t>who has acted in a film with an actor whose Kevin</a:t>
            </a:r>
          </a:p>
          <a:p>
            <a:r>
              <a:rPr lang="en-US" sz="2400" i="1" dirty="0" smtClean="0"/>
              <a:t>   Bacon number is   </a:t>
            </a:r>
            <a:r>
              <a:rPr lang="en-US" sz="2400" dirty="0" smtClean="0"/>
              <a:t>   has a Kevin Bacon number of 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IMDb</a:t>
            </a:r>
            <a:r>
              <a:rPr lang="en-US" sz="2400" dirty="0" smtClean="0"/>
              <a:t> database has more than 200,000 actors and actresses, but the Kevin Bacon numbers for them are </a:t>
            </a:r>
            <a:r>
              <a:rPr lang="en-US" sz="2400" dirty="0" smtClean="0">
                <a:solidFill>
                  <a:srgbClr val="FF0000"/>
                </a:solidFill>
              </a:rPr>
              <a:t>surprisingly small.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3174907" y="4396746"/>
          <a:ext cx="291528" cy="336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6" name="Equation" r:id="rId3" imgW="127000" imgH="127000" progId="Equation.DSMT4">
                  <p:embed/>
                </p:oleObj>
              </mc:Choice>
              <mc:Fallback>
                <p:oleObj name="Equation" r:id="rId3" imgW="127000" imgH="1270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4907" y="4396746"/>
                        <a:ext cx="291528" cy="336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7194799" y="4243651"/>
          <a:ext cx="876997" cy="489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7" name="Equation" r:id="rId5" imgW="419100" imgH="190500" progId="Equation.DSMT4">
                  <p:embed/>
                </p:oleObj>
              </mc:Choice>
              <mc:Fallback>
                <p:oleObj name="Equation" r:id="rId5" imgW="419100" imgH="1905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4799" y="4243651"/>
                        <a:ext cx="876997" cy="4891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Important questions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50923" y="1764946"/>
            <a:ext cx="790302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400" dirty="0" smtClean="0"/>
              <a:t> How does a social network evolve?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400" dirty="0" smtClean="0"/>
              <a:t> What are their structural properties?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400" dirty="0" smtClean="0"/>
              <a:t> Why are the degrees of separation so small?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400" dirty="0" smtClean="0"/>
              <a:t> How can we use some of these structural properties?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400" dirty="0" smtClean="0"/>
              <a:t> What are some of the important issues in social networks?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-128"/>
                <a:cs typeface="ＭＳ Ｐゴシック" charset="-128"/>
              </a:rPr>
              <a:t>What is a P2P network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31582" cy="4724400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en-US" sz="2400" dirty="0" smtClean="0">
                <a:ea typeface="Comic Sans MS" charset="0"/>
                <a:cs typeface="Comic Sans MS" charset="0"/>
              </a:rPr>
              <a:t>Uses the vast resource of the machines </a:t>
            </a:r>
            <a:r>
              <a:rPr lang="en-US" sz="2400" dirty="0" smtClean="0">
                <a:solidFill>
                  <a:srgbClr val="0000FF"/>
                </a:solidFill>
                <a:ea typeface="Comic Sans MS" charset="0"/>
                <a:cs typeface="Comic Sans MS" charset="0"/>
              </a:rPr>
              <a:t>at the edge of the Internet</a:t>
            </a:r>
            <a:r>
              <a:rPr lang="en-US" sz="2400" dirty="0" smtClean="0">
                <a:ea typeface="Comic Sans MS" charset="0"/>
                <a:cs typeface="Comic Sans MS" charset="0"/>
              </a:rPr>
              <a:t> to build an </a:t>
            </a:r>
            <a:r>
              <a:rPr lang="en-US" sz="2400" b="1" dirty="0" smtClean="0">
                <a:ea typeface="Comic Sans MS" charset="0"/>
                <a:cs typeface="Comic Sans MS" charset="0"/>
              </a:rPr>
              <a:t>overlay network </a:t>
            </a:r>
            <a:r>
              <a:rPr lang="en-US" sz="2400" dirty="0" smtClean="0">
                <a:ea typeface="Comic Sans MS" charset="0"/>
                <a:cs typeface="Comic Sans MS" charset="0"/>
              </a:rPr>
              <a:t>that allows </a:t>
            </a:r>
            <a:r>
              <a:rPr lang="en-US" sz="2400" dirty="0" smtClean="0">
                <a:solidFill>
                  <a:srgbClr val="FF0000"/>
                </a:solidFill>
                <a:ea typeface="Comic Sans MS" charset="0"/>
                <a:cs typeface="Comic Sans MS" charset="0"/>
              </a:rPr>
              <a:t>resource sharing </a:t>
            </a:r>
            <a:r>
              <a:rPr lang="en-US" sz="2400" dirty="0" smtClean="0">
                <a:ea typeface="Comic Sans MS" charset="0"/>
                <a:cs typeface="Comic Sans MS" charset="0"/>
              </a:rPr>
              <a:t>and </a:t>
            </a:r>
            <a:r>
              <a:rPr lang="en-US" sz="2400" dirty="0" smtClean="0">
                <a:solidFill>
                  <a:srgbClr val="FF0000"/>
                </a:solidFill>
                <a:ea typeface="Comic Sans MS" charset="0"/>
                <a:cs typeface="Comic Sans MS" charset="0"/>
              </a:rPr>
              <a:t>content delivery </a:t>
            </a:r>
            <a:r>
              <a:rPr lang="en-US" sz="2400" dirty="0" smtClean="0">
                <a:solidFill>
                  <a:srgbClr val="0000FF"/>
                </a:solidFill>
                <a:ea typeface="Comic Sans MS" charset="0"/>
                <a:cs typeface="Comic Sans MS" charset="0"/>
              </a:rPr>
              <a:t>without any central authority</a:t>
            </a:r>
            <a:r>
              <a:rPr lang="en-US" sz="2400" dirty="0" smtClean="0">
                <a:ea typeface="Comic Sans MS" charset="0"/>
                <a:cs typeface="Comic Sans MS" charset="0"/>
              </a:rPr>
              <a:t>.</a:t>
            </a:r>
          </a:p>
          <a:p>
            <a:pPr eaLnBrk="1" hangingPunct="1">
              <a:lnSpc>
                <a:spcPct val="170000"/>
              </a:lnSpc>
            </a:pPr>
            <a:r>
              <a:rPr lang="en-US" sz="2400" b="1" dirty="0" smtClean="0">
                <a:solidFill>
                  <a:srgbClr val="FF140A"/>
                </a:solidFill>
                <a:ea typeface="Comic Sans MS" charset="0"/>
                <a:cs typeface="Comic Sans MS" charset="0"/>
              </a:rPr>
              <a:t>Client-Server vs. Peer-to-peer</a:t>
            </a:r>
            <a:r>
              <a:rPr lang="en-US" sz="2400" dirty="0" smtClean="0">
                <a:ea typeface="Comic Sans MS" charset="0"/>
                <a:cs typeface="Comic Sans MS" charset="0"/>
              </a:rPr>
              <a:t>. A </a:t>
            </a:r>
            <a:r>
              <a:rPr lang="en-US" sz="2400" dirty="0" smtClean="0">
                <a:solidFill>
                  <a:srgbClr val="0000FF"/>
                </a:solidFill>
                <a:ea typeface="Comic Sans MS" charset="0"/>
                <a:cs typeface="Comic Sans MS" charset="0"/>
              </a:rPr>
              <a:t>peer</a:t>
            </a:r>
            <a:r>
              <a:rPr lang="en-US" sz="2400" dirty="0" smtClean="0">
                <a:ea typeface="Comic Sans MS" charset="0"/>
                <a:cs typeface="Comic Sans MS" charset="0"/>
              </a:rPr>
              <a:t> is  both a client and a server. Control is decentralized.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ea typeface="ＭＳ Ｐゴシック" charset="-128"/>
                <a:cs typeface="ＭＳ Ｐゴシック" charset="-128"/>
              </a:rPr>
              <a:t>Why study P2P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046" y="1322150"/>
            <a:ext cx="8685954" cy="4724400"/>
          </a:xfrm>
        </p:spPr>
        <p:txBody>
          <a:bodyPr>
            <a:noAutofit/>
          </a:bodyPr>
          <a:lstStyle/>
          <a:p>
            <a:pPr eaLnBrk="1" hangingPunct="1">
              <a:lnSpc>
                <a:spcPct val="170000"/>
              </a:lnSpc>
              <a:buNone/>
            </a:pPr>
            <a:r>
              <a:rPr lang="en-US" sz="2400" b="1" dirty="0" smtClean="0">
                <a:solidFill>
                  <a:srgbClr val="FF0000"/>
                </a:solidFill>
                <a:ea typeface="Comic Sans MS" charset="0"/>
                <a:cs typeface="Comic Sans MS" charset="0"/>
              </a:rPr>
              <a:t>Past uses</a:t>
            </a:r>
            <a:r>
              <a:rPr lang="en-US" sz="2400" dirty="0" smtClean="0">
                <a:ea typeface="Comic Sans MS" charset="0"/>
                <a:cs typeface="Comic Sans MS" charset="0"/>
              </a:rPr>
              <a:t>. Sharing (*often pirated*) music or movie on the Internet</a:t>
            </a:r>
          </a:p>
          <a:p>
            <a:pPr eaLnBrk="1" hangingPunct="1">
              <a:lnSpc>
                <a:spcPct val="170000"/>
              </a:lnSpc>
              <a:buNone/>
            </a:pPr>
            <a:r>
              <a:rPr lang="en-US" sz="2400" b="1" dirty="0" smtClean="0">
                <a:solidFill>
                  <a:srgbClr val="FF140A"/>
                </a:solidFill>
                <a:ea typeface="Comic Sans MS" charset="0"/>
                <a:cs typeface="Comic Sans MS" charset="0"/>
              </a:rPr>
              <a:t>Modern uses</a:t>
            </a:r>
            <a:r>
              <a:rPr lang="en-US" sz="2400" dirty="0" smtClean="0">
                <a:ea typeface="Comic Sans MS" charset="0"/>
                <a:cs typeface="Comic Sans MS" charset="0"/>
              </a:rPr>
              <a:t>. </a:t>
            </a:r>
          </a:p>
          <a:p>
            <a:pPr eaLnBrk="1" hangingPunct="1">
              <a:buNone/>
            </a:pPr>
            <a:r>
              <a:rPr lang="en-US" sz="2400" b="1" dirty="0">
                <a:solidFill>
                  <a:srgbClr val="008000"/>
                </a:solidFill>
                <a:ea typeface="Comic Sans MS" charset="0"/>
                <a:cs typeface="Comic Sans MS" charset="0"/>
              </a:rPr>
              <a:t>	</a:t>
            </a:r>
            <a:r>
              <a:rPr lang="en-US" sz="2400" b="1" dirty="0" smtClean="0">
                <a:solidFill>
                  <a:srgbClr val="008000"/>
                </a:solidFill>
                <a:ea typeface="Comic Sans MS" charset="0"/>
                <a:cs typeface="Comic Sans MS" charset="0"/>
              </a:rPr>
              <a:t>P2P TV, VOIP Telephony (Skype)</a:t>
            </a:r>
          </a:p>
          <a:p>
            <a:pPr eaLnBrk="1" hangingPunct="1">
              <a:buNone/>
            </a:pPr>
            <a:r>
              <a:rPr lang="en-US" sz="2400" b="1" dirty="0" smtClean="0">
                <a:solidFill>
                  <a:srgbClr val="008000"/>
                </a:solidFill>
                <a:ea typeface="Comic Sans MS" charset="0"/>
                <a:cs typeface="Comic Sans MS" charset="0"/>
              </a:rPr>
              <a:t>	File sharing</a:t>
            </a:r>
          </a:p>
          <a:p>
            <a:pPr eaLnBrk="1" hangingPunct="1">
              <a:buNone/>
            </a:pPr>
            <a:r>
              <a:rPr lang="en-US" sz="2400" b="1" dirty="0" smtClean="0">
                <a:solidFill>
                  <a:srgbClr val="008000"/>
                </a:solidFill>
                <a:ea typeface="Comic Sans MS" charset="0"/>
                <a:cs typeface="Comic Sans MS" charset="0"/>
              </a:rPr>
              <a:t>	Digital currency  - </a:t>
            </a:r>
            <a:r>
              <a:rPr lang="en-US" sz="2400" b="1" dirty="0" err="1" smtClean="0">
                <a:solidFill>
                  <a:srgbClr val="008000"/>
                </a:solidFill>
                <a:ea typeface="Comic Sans MS" charset="0"/>
                <a:cs typeface="Comic Sans MS" charset="0"/>
              </a:rPr>
              <a:t>blockchain</a:t>
            </a:r>
            <a:endParaRPr lang="en-US" sz="2400" b="1" dirty="0" smtClean="0">
              <a:solidFill>
                <a:srgbClr val="008000"/>
              </a:solidFill>
              <a:ea typeface="Comic Sans MS" charset="0"/>
              <a:cs typeface="Comic Sans MS" charset="0"/>
            </a:endParaRPr>
          </a:p>
          <a:p>
            <a:pPr eaLnBrk="1" hangingPunct="1">
              <a:buNone/>
            </a:pPr>
            <a:r>
              <a:rPr lang="en-US" sz="2400" b="1" dirty="0" smtClean="0">
                <a:solidFill>
                  <a:srgbClr val="008000"/>
                </a:solidFill>
                <a:ea typeface="Comic Sans MS" charset="0"/>
                <a:cs typeface="Comic Sans MS" charset="0"/>
              </a:rPr>
              <a:t>	P2P Services (Uber, Lyft, </a:t>
            </a:r>
            <a:r>
              <a:rPr lang="en-US" sz="2400" b="1" dirty="0" err="1" smtClean="0">
                <a:solidFill>
                  <a:srgbClr val="008000"/>
                </a:solidFill>
                <a:ea typeface="Comic Sans MS" charset="0"/>
                <a:cs typeface="Comic Sans MS" charset="0"/>
              </a:rPr>
              <a:t>AirBnB</a:t>
            </a:r>
            <a:r>
              <a:rPr lang="en-US" sz="2400" b="1" dirty="0" smtClean="0">
                <a:solidFill>
                  <a:srgbClr val="008000"/>
                </a:solidFill>
                <a:ea typeface="Comic Sans MS" charset="0"/>
                <a:cs typeface="Comic Sans MS" charset="0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8000"/>
                </a:solidFill>
                <a:ea typeface="Comic Sans MS" charset="0"/>
                <a:cs typeface="Comic Sans MS" charset="0"/>
              </a:rPr>
              <a:t>	Content </a:t>
            </a:r>
            <a:r>
              <a:rPr lang="en-US" sz="2400" b="1" dirty="0">
                <a:solidFill>
                  <a:srgbClr val="008000"/>
                </a:solidFill>
                <a:ea typeface="Comic Sans MS" charset="0"/>
                <a:cs typeface="Comic Sans MS" charset="0"/>
              </a:rPr>
              <a:t>distribution</a:t>
            </a:r>
          </a:p>
          <a:p>
            <a:pPr eaLnBrk="1" hangingPunct="1">
              <a:buNone/>
            </a:pPr>
            <a:r>
              <a:rPr lang="en-US" sz="2400" b="1" dirty="0">
                <a:solidFill>
                  <a:srgbClr val="008000"/>
                </a:solidFill>
                <a:ea typeface="Comic Sans MS" charset="0"/>
                <a:cs typeface="Comic Sans MS" charset="0"/>
              </a:rPr>
              <a:t>	(</a:t>
            </a:r>
            <a:r>
              <a:rPr lang="en-US" sz="2400" dirty="0" smtClean="0">
                <a:solidFill>
                  <a:srgbClr val="0000FF"/>
                </a:solidFill>
                <a:ea typeface="Comic Sans MS" charset="0"/>
                <a:cs typeface="Comic Sans MS" charset="0"/>
              </a:rPr>
              <a:t>Twitter and Facebook </a:t>
            </a:r>
            <a:r>
              <a:rPr lang="en-US" sz="2400" dirty="0" smtClean="0">
                <a:ea typeface="Comic Sans MS" charset="0"/>
                <a:cs typeface="Comic Sans MS" charset="0"/>
              </a:rPr>
              <a:t>have their (</a:t>
            </a:r>
            <a:r>
              <a:rPr lang="en-US" sz="2400" dirty="0" err="1" smtClean="0">
                <a:ea typeface="Comic Sans MS" charset="0"/>
                <a:cs typeface="Comic Sans MS" charset="0"/>
              </a:rPr>
              <a:t>BitTorrent</a:t>
            </a:r>
            <a:r>
              <a:rPr lang="en-US" sz="2400" dirty="0" smtClean="0">
                <a:ea typeface="Comic Sans MS" charset="0"/>
                <a:cs typeface="Comic Sans MS" charset="0"/>
              </a:rPr>
              <a:t>-like) content distribution mechanism).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Twitter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3441"/>
            <a:ext cx="8988176" cy="4785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Social Network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704616"/>
            <a:ext cx="800505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[Wikipedia definition]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A </a:t>
            </a:r>
            <a:r>
              <a:rPr lang="en-US" sz="2400" b="1" dirty="0" smtClean="0"/>
              <a:t>social network</a:t>
            </a:r>
            <a:r>
              <a:rPr lang="en-US" sz="2400" dirty="0" smtClean="0"/>
              <a:t> is a </a:t>
            </a:r>
            <a:r>
              <a:rPr lang="en-US" sz="2400" dirty="0" smtClean="0">
                <a:solidFill>
                  <a:srgbClr val="0000FF"/>
                </a:solidFill>
              </a:rPr>
              <a:t>social structure </a:t>
            </a:r>
            <a:r>
              <a:rPr lang="en-US" sz="2400" dirty="0" smtClean="0"/>
              <a:t>made up of a set of </a:t>
            </a:r>
            <a:r>
              <a:rPr lang="en-US" sz="2400" dirty="0" smtClean="0">
                <a:solidFill>
                  <a:srgbClr val="0000FF"/>
                </a:solidFill>
              </a:rPr>
              <a:t>actors</a:t>
            </a:r>
            <a:r>
              <a:rPr lang="en-US" sz="2400" dirty="0" smtClean="0"/>
              <a:t> (such as </a:t>
            </a:r>
            <a:r>
              <a:rPr lang="en-US" sz="2400" dirty="0" smtClean="0">
                <a:solidFill>
                  <a:srgbClr val="0000FF"/>
                </a:solidFill>
              </a:rPr>
              <a:t>individuals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rgbClr val="0000FF"/>
                </a:solidFill>
              </a:rPr>
              <a:t>organizations</a:t>
            </a:r>
            <a:r>
              <a:rPr lang="en-US" sz="2400" dirty="0" smtClean="0"/>
              <a:t>) and the </a:t>
            </a:r>
            <a:r>
              <a:rPr lang="en-US" sz="2400" dirty="0" smtClean="0">
                <a:solidFill>
                  <a:srgbClr val="0000FF"/>
                </a:solidFill>
              </a:rPr>
              <a:t>dyadic ties </a:t>
            </a:r>
            <a:r>
              <a:rPr lang="en-US" sz="2400" dirty="0" smtClean="0"/>
              <a:t>between these actors. The social network perspective provides a clear way of analyzing the structure of whole social entities.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Social networks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421" y="1663545"/>
            <a:ext cx="3087901" cy="23075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1419" y="4218652"/>
            <a:ext cx="6865982" cy="214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This graph can represent various things. For example, 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Each node is a friend and each edge is a friendship relation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Each node is an airport and each edge is an air route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Each node is power generating station, and each edge is a high voltage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	link connecting a pair of generating stations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2863" y="2690467"/>
            <a:ext cx="247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Abstract representation is a graph G=(V,E)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of networks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5307" y="1690708"/>
            <a:ext cx="45201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Biological networks 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/>
              <a:t>Protein</a:t>
            </a:r>
            <a:r>
              <a:rPr lang="en-US" sz="2000" dirty="0"/>
              <a:t>–protein </a:t>
            </a:r>
            <a:r>
              <a:rPr lang="en-US" sz="2000" dirty="0" smtClean="0"/>
              <a:t>interactions networks 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/>
              <a:t>Predator-prey networks </a:t>
            </a:r>
          </a:p>
          <a:p>
            <a:pPr marL="342900" indent="-342900">
              <a:buFont typeface="Wingdings" charset="2"/>
              <a:buChar char="§"/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Technological networks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>
                <a:sym typeface="Wingdings"/>
              </a:rPr>
              <a:t>Power grid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>
                <a:sym typeface="Wingdings"/>
              </a:rPr>
              <a:t>Telephone network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>
                <a:sym typeface="Wingdings"/>
              </a:rPr>
              <a:t>Internet</a:t>
            </a:r>
          </a:p>
          <a:p>
            <a:endParaRPr lang="en-US" sz="1400" dirty="0" smtClean="0">
              <a:solidFill>
                <a:srgbClr val="0000FF"/>
              </a:solidFill>
              <a:sym typeface="Wingdings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Classical Social networks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Intermarriage network among ruling families in Florence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Friendship among school children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89407" y="1843852"/>
            <a:ext cx="320246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sym typeface="Wingdings"/>
              </a:rPr>
              <a:t>Information networks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WWW graphs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P2P networks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>
                <a:solidFill>
                  <a:srgbClr val="0000FF"/>
                </a:solidFill>
              </a:rPr>
              <a:t>Modern social networks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Facebook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Twitter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LinkedIn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of networks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1" y="1863137"/>
            <a:ext cx="4187025" cy="33767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4296" y="5371629"/>
            <a:ext cx="2846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Food web at Little Rock Lake</a:t>
            </a:r>
          </a:p>
          <a:p>
            <a:r>
              <a:rPr lang="en-US" dirty="0" smtClean="0"/>
              <a:t>(Credit: Mark Newman)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557" y="1853681"/>
            <a:ext cx="4215697" cy="33862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69557" y="5371629"/>
            <a:ext cx="46119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			The Internet</a:t>
            </a:r>
          </a:p>
          <a:p>
            <a:r>
              <a:rPr lang="en-US" sz="1400" dirty="0" smtClean="0"/>
              <a:t>Source: </a:t>
            </a:r>
            <a:r>
              <a:rPr lang="en-US" sz="1400" dirty="0" smtClean="0">
                <a:latin typeface="Arial Narrow"/>
                <a:cs typeface="Arial Narrow"/>
                <a:hlinkClick r:id="rId4"/>
              </a:rPr>
              <a:t>http://www.cheswick.com/ches/map/gallery/index.html</a:t>
            </a:r>
            <a:endParaRPr lang="en-US" sz="1400" dirty="0" smtClean="0">
              <a:latin typeface="Arial Narrow"/>
              <a:cs typeface="Arial Narrow"/>
            </a:endParaRPr>
          </a:p>
          <a:p>
            <a:endParaRPr lang="en-US" sz="1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29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Social networks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5307" y="1690708"/>
            <a:ext cx="8790387" cy="3939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Social networks </a:t>
            </a:r>
            <a:r>
              <a:rPr lang="en-US" sz="2400" dirty="0" smtClean="0"/>
              <a:t>existed from the dawn of civilization, much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before </a:t>
            </a:r>
            <a:r>
              <a:rPr lang="en-US" sz="2400" b="1" dirty="0" err="1" smtClean="0">
                <a:solidFill>
                  <a:srgbClr val="660066"/>
                </a:solidFill>
              </a:rPr>
              <a:t>Facebook</a:t>
            </a:r>
            <a:r>
              <a:rPr lang="en-US" sz="2400" dirty="0" smtClean="0"/>
              <a:t> or Twitter were created </a:t>
            </a:r>
            <a:r>
              <a:rPr lang="en-US" sz="2400" dirty="0" err="1" smtClean="0">
                <a:sym typeface="Wingdings"/>
              </a:rPr>
              <a:t></a:t>
            </a:r>
            <a:r>
              <a:rPr lang="en-US" sz="2400" dirty="0" smtClean="0">
                <a:sym typeface="Wingdings"/>
              </a:rPr>
              <a:t>. </a:t>
            </a:r>
            <a:r>
              <a:rPr lang="en-US" sz="2400" b="1" dirty="0" err="1" smtClean="0">
                <a:solidFill>
                  <a:srgbClr val="660066"/>
                </a:solidFill>
                <a:sym typeface="Wingdings"/>
              </a:rPr>
              <a:t>Facebook</a:t>
            </a:r>
            <a:r>
              <a:rPr lang="en-US" sz="2400" dirty="0" smtClean="0">
                <a:sym typeface="Wingdings"/>
              </a:rPr>
              <a:t> or Twitter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ym typeface="Wingdings"/>
              </a:rPr>
              <a:t>only established an electronic platform to </a:t>
            </a: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facilitate socialization</a:t>
            </a:r>
            <a:r>
              <a:rPr lang="en-US" sz="2400" dirty="0" smtClean="0">
                <a:sym typeface="Wingdings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sym typeface="Wingdings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In contrast, peer-to-peer networks </a:t>
            </a:r>
            <a:r>
              <a:rPr lang="en-US" sz="2400" dirty="0" smtClean="0">
                <a:sym typeface="Wingdings"/>
              </a:rPr>
              <a:t>are a much more recent invention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ym typeface="Wingdings"/>
              </a:rPr>
              <a:t>primarily aimed at </a:t>
            </a: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content sharing </a:t>
            </a:r>
            <a:r>
              <a:rPr lang="en-US" sz="2400" dirty="0" smtClean="0">
                <a:sym typeface="Wingdings"/>
              </a:rPr>
              <a:t>and </a:t>
            </a: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content distribution,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often without the assistance of a central server</a:t>
            </a:r>
            <a:r>
              <a:rPr lang="en-US" sz="2400" dirty="0" smtClean="0">
                <a:sym typeface="Wingdings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3754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819</Words>
  <Application>Microsoft Macintosh PowerPoint</Application>
  <PresentationFormat>On-screen Show (4:3)</PresentationFormat>
  <Paragraphs>128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Equation</vt:lpstr>
      <vt:lpstr>CS:4980:0001 Peer-to-Peer and Social Networks Fall 2017</vt:lpstr>
      <vt:lpstr>What is a P2P network</vt:lpstr>
      <vt:lpstr>Why study P2P</vt:lpstr>
      <vt:lpstr>Twitter</vt:lpstr>
      <vt:lpstr>Social Network</vt:lpstr>
      <vt:lpstr>Social networks</vt:lpstr>
      <vt:lpstr>Example of networks</vt:lpstr>
      <vt:lpstr>Example of networks</vt:lpstr>
      <vt:lpstr>Social networks</vt:lpstr>
      <vt:lpstr>Six degrees of separation</vt:lpstr>
      <vt:lpstr>Milgram’s experiment</vt:lpstr>
      <vt:lpstr>Milgram’s experiment</vt:lpstr>
      <vt:lpstr>Shortcomings of Milgram’s experiment</vt:lpstr>
      <vt:lpstr>Facebook experiment</vt:lpstr>
      <vt:lpstr>Erdős number</vt:lpstr>
      <vt:lpstr>Kevin Bacon number</vt:lpstr>
      <vt:lpstr>Important questions</vt:lpstr>
    </vt:vector>
  </TitlesOfParts>
  <Company>University of Iowa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Networks</dc:title>
  <dc:creator>Sukumar Ghosh</dc:creator>
  <cp:lastModifiedBy>User</cp:lastModifiedBy>
  <cp:revision>100</cp:revision>
  <dcterms:created xsi:type="dcterms:W3CDTF">2015-08-26T01:23:21Z</dcterms:created>
  <dcterms:modified xsi:type="dcterms:W3CDTF">2017-08-20T14:53:19Z</dcterms:modified>
</cp:coreProperties>
</file>