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9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80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9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4C62-7272-4886-8F9B-E4A0E4C889EC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155D-15A1-4224-95C3-57E87F71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Parasite Niche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 2: Organisms and Evolution</a:t>
            </a:r>
          </a:p>
          <a:p>
            <a:r>
              <a:rPr lang="en-GB" dirty="0" smtClean="0"/>
              <a:t>Advanced Higher Biology</a:t>
            </a:r>
          </a:p>
          <a:p>
            <a:r>
              <a:rPr lang="en-GB" dirty="0" smtClean="0"/>
              <a:t>Miss Aitken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1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Niche differentiation  - resource partit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19" y="0"/>
            <a:ext cx="9203961" cy="69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202"/>
            <a:ext cx="11979522" cy="64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Niche of Parasites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Symbiosis – association between organisms of different species</a:t>
            </a:r>
          </a:p>
          <a:p>
            <a:endParaRPr lang="en-GB" dirty="0"/>
          </a:p>
          <a:p>
            <a:r>
              <a:rPr lang="en-GB" dirty="0" smtClean="0"/>
              <a:t>Parasites are </a:t>
            </a:r>
            <a:r>
              <a:rPr lang="en-GB" b="1" dirty="0" smtClean="0"/>
              <a:t>symbionts</a:t>
            </a:r>
            <a:r>
              <a:rPr lang="en-GB" dirty="0" smtClean="0"/>
              <a:t> that gain nutrients at the expense of the host.</a:t>
            </a:r>
          </a:p>
          <a:p>
            <a:endParaRPr lang="en-GB" dirty="0"/>
          </a:p>
          <a:p>
            <a:r>
              <a:rPr lang="en-GB" dirty="0" smtClean="0"/>
              <a:t>Parasites use the host’s resources to grow and to reproduce.</a:t>
            </a:r>
          </a:p>
          <a:p>
            <a:endParaRPr lang="en-GB" dirty="0"/>
          </a:p>
          <a:p>
            <a:r>
              <a:rPr lang="en-GB" dirty="0" smtClean="0"/>
              <a:t>The host is at a disadvantage – as well as losing resources, it also must defend it’s tissues from parasitic attack.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8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Parasite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Ecto</a:t>
            </a:r>
            <a:r>
              <a:rPr lang="en-GB" dirty="0" smtClean="0"/>
              <a:t>parasites: Live and feed on the surface of hosts – e.g. ticks, lice, fleas</a:t>
            </a:r>
          </a:p>
          <a:p>
            <a:endParaRPr lang="en-GB" dirty="0"/>
          </a:p>
          <a:p>
            <a:r>
              <a:rPr lang="en-GB" b="1" dirty="0" smtClean="0"/>
              <a:t>Endo</a:t>
            </a:r>
            <a:r>
              <a:rPr lang="en-GB" dirty="0" smtClean="0"/>
              <a:t>parasites: Live and feed inside the host – e.g. tapeworm and some types of bacteria and viruses.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76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Parasite Reproduction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 parasitic relationship, the parasite can produce many more offspring than the host.</a:t>
            </a:r>
          </a:p>
          <a:p>
            <a:endParaRPr lang="en-GB" dirty="0"/>
          </a:p>
          <a:p>
            <a:r>
              <a:rPr lang="en-GB" dirty="0" smtClean="0"/>
              <a:t>For example, a flea that lives on a cat can produce thousands of offspring in a year.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29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Co-Evolution as a Parasite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particular parasite has evolved in response to the evolution of it’s host.</a:t>
            </a:r>
          </a:p>
          <a:p>
            <a:endParaRPr lang="en-GB" dirty="0"/>
          </a:p>
          <a:p>
            <a:r>
              <a:rPr lang="en-GB" dirty="0" smtClean="0"/>
              <a:t>This means that parasites have </a:t>
            </a:r>
            <a:r>
              <a:rPr lang="en-GB" b="1" dirty="0" smtClean="0"/>
              <a:t>a very narrow niche </a:t>
            </a:r>
            <a:r>
              <a:rPr lang="en-GB" dirty="0" smtClean="0"/>
              <a:t>and are very host-specific. They would find it very hard to live on a different host.</a:t>
            </a:r>
          </a:p>
          <a:p>
            <a:endParaRPr lang="en-GB" dirty="0"/>
          </a:p>
          <a:p>
            <a:r>
              <a:rPr lang="en-GB" dirty="0" smtClean="0"/>
              <a:t>Example: 3 different types of parasitic louse which live on different areas of the human body.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7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567"/>
            <a:ext cx="12117503" cy="4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Parasites are Degenerate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many of their needs are provided by the host, many parasites are </a:t>
            </a:r>
            <a:r>
              <a:rPr lang="en-GB" b="1" dirty="0" smtClean="0"/>
              <a:t>degenerate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This means </a:t>
            </a:r>
            <a:r>
              <a:rPr lang="en-GB" b="1" dirty="0" smtClean="0"/>
              <a:t>they lack the structures and organs </a:t>
            </a:r>
            <a:r>
              <a:rPr lang="en-GB" dirty="0" smtClean="0"/>
              <a:t>that are found in other organisms.</a:t>
            </a:r>
          </a:p>
          <a:p>
            <a:endParaRPr lang="en-GB" dirty="0"/>
          </a:p>
          <a:p>
            <a:r>
              <a:rPr lang="en-GB" dirty="0" smtClean="0"/>
              <a:t>For example, tapeworms live in the human digestive system, surrounded by digested food. This means they </a:t>
            </a:r>
            <a:r>
              <a:rPr lang="en-GB" b="1" dirty="0" smtClean="0"/>
              <a:t>no longer require </a:t>
            </a:r>
            <a:r>
              <a:rPr lang="en-GB" dirty="0" smtClean="0"/>
              <a:t>a digestive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87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Parasite Lifecycles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Parasite lifecycles can involve more than one host.</a:t>
            </a:r>
          </a:p>
          <a:p>
            <a:endParaRPr lang="en-GB" dirty="0"/>
          </a:p>
          <a:p>
            <a:r>
              <a:rPr lang="en-GB" dirty="0" smtClean="0"/>
              <a:t>Definitive host: Where the parasite reaches </a:t>
            </a:r>
            <a:r>
              <a:rPr lang="en-GB" b="1" dirty="0" smtClean="0"/>
              <a:t>sexual maturity </a:t>
            </a:r>
            <a:r>
              <a:rPr lang="en-GB" dirty="0" smtClean="0"/>
              <a:t>and so can carry out </a:t>
            </a:r>
            <a:r>
              <a:rPr lang="en-GB" b="1" dirty="0" smtClean="0"/>
              <a:t>reproduction</a:t>
            </a:r>
          </a:p>
          <a:p>
            <a:endParaRPr lang="en-GB" dirty="0"/>
          </a:p>
          <a:p>
            <a:r>
              <a:rPr lang="en-GB" dirty="0" smtClean="0"/>
              <a:t>Intermediate host: Where the parasite </a:t>
            </a:r>
            <a:r>
              <a:rPr lang="en-GB" b="1" dirty="0" smtClean="0"/>
              <a:t>develops</a:t>
            </a:r>
          </a:p>
          <a:p>
            <a:endParaRPr lang="en-GB" dirty="0"/>
          </a:p>
          <a:p>
            <a:r>
              <a:rPr lang="en-GB" dirty="0" smtClean="0"/>
              <a:t>Vector: A species which plays an </a:t>
            </a:r>
            <a:r>
              <a:rPr lang="en-GB" b="1" dirty="0" smtClean="0"/>
              <a:t>active</a:t>
            </a:r>
            <a:r>
              <a:rPr lang="en-GB" dirty="0" smtClean="0"/>
              <a:t> part in the </a:t>
            </a:r>
            <a:r>
              <a:rPr lang="en-GB" b="1" dirty="0" smtClean="0"/>
              <a:t>transmission</a:t>
            </a:r>
            <a:r>
              <a:rPr lang="en-GB" dirty="0" smtClean="0"/>
              <a:t> of a parasite. Sometimes vectors can also be </a:t>
            </a:r>
            <a:r>
              <a:rPr lang="en-GB" b="1" dirty="0" smtClean="0"/>
              <a:t>hosts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3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Niche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National 5, we learned that a niche is the “role an organism plays in it’s environment”.</a:t>
            </a:r>
          </a:p>
          <a:p>
            <a:endParaRPr lang="en-GB" dirty="0"/>
          </a:p>
          <a:p>
            <a:r>
              <a:rPr lang="en-GB" dirty="0" smtClean="0"/>
              <a:t>However, at Advanced Higher, a more sophisticated definition is required.</a:t>
            </a:r>
          </a:p>
          <a:p>
            <a:endParaRPr lang="en-GB" dirty="0" smtClean="0"/>
          </a:p>
          <a:p>
            <a:r>
              <a:rPr lang="en-GB" dirty="0" smtClean="0"/>
              <a:t>To work out the role an organism plays in it’s environment, there are a number of factors that must be considered.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5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Niche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factors that must be considered:</a:t>
            </a:r>
          </a:p>
          <a:p>
            <a:pPr lvl="1"/>
            <a:r>
              <a:rPr lang="en-GB" dirty="0" smtClean="0"/>
              <a:t>Abiotic factors – non living – temperature, moisture, pH, light intensity etc.</a:t>
            </a:r>
          </a:p>
          <a:p>
            <a:pPr lvl="1"/>
            <a:r>
              <a:rPr lang="en-GB" dirty="0" smtClean="0"/>
              <a:t>Biotic factors – living – predators, disease, competition, parasitism etc.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 algn="just">
              <a:buNone/>
            </a:pPr>
            <a:r>
              <a:rPr lang="en-GB" sz="3200" dirty="0" smtClean="0"/>
              <a:t>The ecological niche is best defined as “the summary of tolerances and requirements of a species.”</a:t>
            </a:r>
          </a:p>
        </p:txBody>
      </p:sp>
    </p:spTree>
    <p:extLst>
      <p:ext uri="{BB962C8B-B14F-4D97-AF65-F5344CB8AC3E}">
        <p14:creationId xmlns:p14="http://schemas.microsoft.com/office/powerpoint/2010/main" val="20719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/>
          <a:lstStyle/>
          <a:p>
            <a:r>
              <a:rPr lang="en-GB" dirty="0" smtClean="0"/>
              <a:t>Fundamental Niche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057"/>
            <a:ext cx="10515600" cy="139726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3200" dirty="0" smtClean="0"/>
              <a:t>The fundamental niche of a species is the set of resources that the organism is </a:t>
            </a:r>
            <a:r>
              <a:rPr lang="en-GB" sz="3200" b="1" dirty="0" smtClean="0"/>
              <a:t>capable</a:t>
            </a:r>
            <a:r>
              <a:rPr lang="en-GB" sz="3200" dirty="0" smtClean="0"/>
              <a:t> of using, and living in, </a:t>
            </a:r>
            <a:r>
              <a:rPr lang="en-GB" sz="3200" b="1" dirty="0" smtClean="0"/>
              <a:t>without</a:t>
            </a:r>
            <a:r>
              <a:rPr lang="en-GB" sz="3200" dirty="0" smtClean="0"/>
              <a:t> competition from any other species.</a:t>
            </a:r>
          </a:p>
          <a:p>
            <a:pPr algn="just"/>
            <a:endParaRPr lang="en-GB" sz="3200" dirty="0"/>
          </a:p>
          <a:p>
            <a:pPr marL="0" indent="0" algn="just">
              <a:buNone/>
            </a:pPr>
            <a:endParaRPr lang="en-GB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75716"/>
            <a:ext cx="10515600" cy="849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Realised Niche	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64193"/>
            <a:ext cx="10515600" cy="1397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200" dirty="0" smtClean="0"/>
              <a:t>The realised niche of a species is the set of resources that the organism </a:t>
            </a:r>
            <a:r>
              <a:rPr lang="en-GB" sz="3200" b="1" dirty="0" smtClean="0"/>
              <a:t>actually</a:t>
            </a:r>
            <a:r>
              <a:rPr lang="en-GB" sz="3200" dirty="0" smtClean="0"/>
              <a:t> uses, and lives in, </a:t>
            </a:r>
            <a:r>
              <a:rPr lang="en-GB" sz="3200" b="1" dirty="0" smtClean="0"/>
              <a:t>considering</a:t>
            </a:r>
            <a:r>
              <a:rPr lang="en-GB" sz="3200" dirty="0" smtClean="0"/>
              <a:t> the competition from other species around it.</a:t>
            </a:r>
          </a:p>
          <a:p>
            <a:pPr algn="just"/>
            <a:endParaRPr lang="en-GB" sz="32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40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ib.bioninja.com.au/_Media/barnacle1_m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273429" cy="59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 Exclusion Principle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situations, two species with the </a:t>
            </a:r>
            <a:r>
              <a:rPr lang="en-GB" b="1" dirty="0" smtClean="0"/>
              <a:t>same realised niche </a:t>
            </a:r>
            <a:r>
              <a:rPr lang="en-GB" dirty="0" smtClean="0"/>
              <a:t>are in direct competition.</a:t>
            </a:r>
          </a:p>
          <a:p>
            <a:endParaRPr lang="en-GB" dirty="0"/>
          </a:p>
          <a:p>
            <a:r>
              <a:rPr lang="en-GB" dirty="0" smtClean="0"/>
              <a:t>During this competition, the </a:t>
            </a:r>
            <a:r>
              <a:rPr lang="en-GB" b="1" dirty="0" smtClean="0"/>
              <a:t>weaker</a:t>
            </a:r>
            <a:r>
              <a:rPr lang="en-GB" dirty="0" smtClean="0"/>
              <a:t> of the two species will eventually lose and may be lost from that area (</a:t>
            </a:r>
            <a:r>
              <a:rPr lang="en-GB" b="1" dirty="0" smtClean="0"/>
              <a:t>local extinction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This is known as the </a:t>
            </a:r>
            <a:r>
              <a:rPr lang="en-GB" b="1" dirty="0" smtClean="0"/>
              <a:t>competitive exclusion principle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4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 Exclusion Principle - Squirrels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 squirrels and grey squirrels have the same realised niche. </a:t>
            </a:r>
          </a:p>
          <a:p>
            <a:endParaRPr lang="en-GB" dirty="0"/>
          </a:p>
          <a:p>
            <a:r>
              <a:rPr lang="en-GB" dirty="0" smtClean="0"/>
              <a:t>Red squirrels are native to the UK, whereas grey squirrels were introduced from the US and Canada.</a:t>
            </a:r>
          </a:p>
          <a:p>
            <a:endParaRPr lang="en-GB" dirty="0"/>
          </a:p>
          <a:p>
            <a:r>
              <a:rPr lang="en-GB" dirty="0" smtClean="0"/>
              <a:t>Grey squirrels are larger than red squirrels and are able to eat seeds from some types of trees before they are ripe – red squirrels cannot do this, and it has lead to local extinction in some areas.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Red squirrels distribution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6" y="295329"/>
            <a:ext cx="10667324" cy="656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Partitioning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two species live in a habitat AND have similar requirements, it may be that their realised niches are different enough for them to co-exist peacefully.</a:t>
            </a:r>
          </a:p>
          <a:p>
            <a:endParaRPr lang="en-GB" dirty="0"/>
          </a:p>
          <a:p>
            <a:r>
              <a:rPr lang="en-GB" dirty="0" smtClean="0"/>
              <a:t>In this case, resource partitioning happens, where each species can exploit different components of the resource, reducing competition.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2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Parasite Niche</vt:lpstr>
      <vt:lpstr>Ecological Niche </vt:lpstr>
      <vt:lpstr>Ecological Niche </vt:lpstr>
      <vt:lpstr>Fundamental Niche </vt:lpstr>
      <vt:lpstr>PowerPoint Presentation</vt:lpstr>
      <vt:lpstr>Competitive Exclusion Principle </vt:lpstr>
      <vt:lpstr>Competitive Exclusion Principle - Squirrels</vt:lpstr>
      <vt:lpstr>PowerPoint Presentation</vt:lpstr>
      <vt:lpstr>Resource Partitioning</vt:lpstr>
      <vt:lpstr>PowerPoint Presentation</vt:lpstr>
      <vt:lpstr>PowerPoint Presentation</vt:lpstr>
      <vt:lpstr>The Niche of Parasites</vt:lpstr>
      <vt:lpstr>Parasite Groups</vt:lpstr>
      <vt:lpstr>Parasite Reproduction</vt:lpstr>
      <vt:lpstr>Co-Evolution as a Parasite</vt:lpstr>
      <vt:lpstr>PowerPoint Presentation</vt:lpstr>
      <vt:lpstr>Parasites are Degenerate</vt:lpstr>
      <vt:lpstr>Parasite Lifecycles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Parasite Niche</dc:title>
  <dc:creator>aaitken</dc:creator>
  <cp:lastModifiedBy>aaitken</cp:lastModifiedBy>
  <cp:revision>8</cp:revision>
  <dcterms:created xsi:type="dcterms:W3CDTF">2019-02-01T11:04:34Z</dcterms:created>
  <dcterms:modified xsi:type="dcterms:W3CDTF">2019-02-04T16:13:22Z</dcterms:modified>
</cp:coreProperties>
</file>