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56" r:id="rId3"/>
    <p:sldId id="275" r:id="rId4"/>
    <p:sldId id="261" r:id="rId5"/>
    <p:sldId id="285" r:id="rId6"/>
    <p:sldId id="264" r:id="rId7"/>
    <p:sldId id="259" r:id="rId8"/>
    <p:sldId id="260" r:id="rId9"/>
    <p:sldId id="276" r:id="rId10"/>
    <p:sldId id="265" r:id="rId11"/>
    <p:sldId id="277" r:id="rId12"/>
    <p:sldId id="279" r:id="rId13"/>
    <p:sldId id="269" r:id="rId14"/>
    <p:sldId id="280" r:id="rId15"/>
    <p:sldId id="286" r:id="rId16"/>
    <p:sldId id="284" r:id="rId17"/>
    <p:sldId id="278" r:id="rId18"/>
    <p:sldId id="266" r:id="rId19"/>
    <p:sldId id="270" r:id="rId20"/>
    <p:sldId id="271" r:id="rId21"/>
    <p:sldId id="272" r:id="rId22"/>
    <p:sldId id="273" r:id="rId23"/>
    <p:sldId id="274" r:id="rId24"/>
    <p:sldId id="267" r:id="rId25"/>
    <p:sldId id="268" r:id="rId26"/>
    <p:sldId id="287" r:id="rId27"/>
    <p:sldId id="288" r:id="rId28"/>
    <p:sldId id="289" r:id="rId29"/>
    <p:sldId id="290" r:id="rId30"/>
    <p:sldId id="291" r:id="rId31"/>
    <p:sldId id="292" r:id="rId32"/>
    <p:sldId id="295" r:id="rId33"/>
    <p:sldId id="296" r:id="rId34"/>
    <p:sldId id="294" r:id="rId35"/>
    <p:sldId id="29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99" d="100"/>
          <a:sy n="99" d="100"/>
        </p:scale>
        <p:origin x="-240" y="-102"/>
      </p:cViewPr>
      <p:guideLst>
        <p:guide orient="horz" pos="2160"/>
        <p:guide pos="2880"/>
      </p:guideLst>
    </p:cSldViewPr>
  </p:slideViewPr>
  <p:outlineViewPr>
    <p:cViewPr>
      <p:scale>
        <a:sx n="33" d="100"/>
        <a:sy n="33" d="100"/>
      </p:scale>
      <p:origin x="0" y="510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49FC48-5FE7-4061-9A3D-6111904D3A96}"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361705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9FC48-5FE7-4061-9A3D-6111904D3A96}"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34907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9FC48-5FE7-4061-9A3D-6111904D3A96}"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371632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9FC48-5FE7-4061-9A3D-6111904D3A96}"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157763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49FC48-5FE7-4061-9A3D-6111904D3A96}"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32970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49FC48-5FE7-4061-9A3D-6111904D3A96}"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356799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49FC48-5FE7-4061-9A3D-6111904D3A96}" type="datetimeFigureOut">
              <a:rPr lang="en-US" smtClean="0"/>
              <a:t>10/31/2014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224004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49FC48-5FE7-4061-9A3D-6111904D3A96}" type="datetimeFigureOut">
              <a:rPr lang="en-US" smtClean="0"/>
              <a:t>10/31/2014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74587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9FC48-5FE7-4061-9A3D-6111904D3A96}" type="datetimeFigureOut">
              <a:rPr lang="en-US" smtClean="0"/>
              <a:t>10/31/2014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73738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49FC48-5FE7-4061-9A3D-6111904D3A96}"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291955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49FC48-5FE7-4061-9A3D-6111904D3A96}"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B53AB-E524-47EC-98CD-795440890B07}" type="slidenum">
              <a:rPr lang="en-US" smtClean="0"/>
              <a:t>‹#›</a:t>
            </a:fld>
            <a:endParaRPr lang="en-US"/>
          </a:p>
        </p:txBody>
      </p:sp>
    </p:spTree>
    <p:extLst>
      <p:ext uri="{BB962C8B-B14F-4D97-AF65-F5344CB8AC3E}">
        <p14:creationId xmlns:p14="http://schemas.microsoft.com/office/powerpoint/2010/main" val="57495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9FC48-5FE7-4061-9A3D-6111904D3A96}" type="datetimeFigureOut">
              <a:rPr lang="en-US" smtClean="0"/>
              <a:t>10/31/2014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B53AB-E524-47EC-98CD-795440890B07}" type="slidenum">
              <a:rPr lang="en-US" smtClean="0"/>
              <a:t>‹#›</a:t>
            </a:fld>
            <a:endParaRPr lang="en-US"/>
          </a:p>
        </p:txBody>
      </p:sp>
    </p:spTree>
    <p:extLst>
      <p:ext uri="{BB962C8B-B14F-4D97-AF65-F5344CB8AC3E}">
        <p14:creationId xmlns:p14="http://schemas.microsoft.com/office/powerpoint/2010/main" val="419125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youtube.com/watch?v=PF7EpEnglgk" TargetMode="External"/><Relationship Id="rId2" Type="http://schemas.openxmlformats.org/officeDocument/2006/relationships/hyperlink" Target="http://www.aarp.org/home-family/personal-technology/info-10-2012/evolution-of-the-pc.html#slide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676399"/>
          </a:xfrm>
        </p:spPr>
        <p:txBody>
          <a:bodyPr/>
          <a:lstStyle/>
          <a:p>
            <a:r>
              <a:rPr lang="en-US" i="1" dirty="0" smtClean="0">
                <a:solidFill>
                  <a:srgbClr val="FF0000"/>
                </a:solidFill>
                <a:latin typeface="Lucida Console" pitchFamily="49" charset="0"/>
              </a:rPr>
              <a:t>TECHNOLOGY &amp; BUSINESS</a:t>
            </a:r>
            <a:endParaRPr lang="en-US" i="1" dirty="0">
              <a:solidFill>
                <a:srgbClr val="FF0000"/>
              </a:solidFill>
              <a:latin typeface="Lucida Console" pitchFamily="49" charset="0"/>
            </a:endParaRPr>
          </a:p>
        </p:txBody>
      </p:sp>
      <p:sp>
        <p:nvSpPr>
          <p:cNvPr id="3" name="Subtitle 2"/>
          <p:cNvSpPr>
            <a:spLocks noGrp="1"/>
          </p:cNvSpPr>
          <p:nvPr>
            <p:ph type="subTitle" idx="1"/>
          </p:nvPr>
        </p:nvSpPr>
        <p:spPr>
          <a:xfrm>
            <a:off x="1828800" y="2895600"/>
            <a:ext cx="5581650" cy="1800225"/>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95600"/>
            <a:ext cx="55816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6489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effectLst>
                  <a:outerShdw blurRad="38100" dist="38100" dir="2700000" algn="tl">
                    <a:srgbClr val="000000">
                      <a:alpha val="43137"/>
                    </a:srgbClr>
                  </a:outerShdw>
                </a:effectLst>
              </a:rPr>
              <a:t>Components of an Information System</a:t>
            </a:r>
            <a:endParaRPr lang="en-US" sz="3600" b="1" dirty="0">
              <a:solidFill>
                <a:schemeClr val="accent2"/>
              </a:solidFill>
              <a:effectLst>
                <a:outerShdw blurRad="38100" dist="38100" dir="2700000" algn="tl">
                  <a:srgbClr val="000000">
                    <a:alpha val="43137"/>
                  </a:srgbClr>
                </a:outerShdw>
              </a:effectLst>
            </a:endParaRPr>
          </a:p>
        </p:txBody>
      </p:sp>
      <p:pic>
        <p:nvPicPr>
          <p:cNvPr id="4" name="Picture 7" descr="Fig01-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855" r="1370" b="10905"/>
          <a:stretch>
            <a:fillRect/>
          </a:stretch>
        </p:blipFill>
        <p:spPr bwMode="auto">
          <a:xfrm>
            <a:off x="1160754" y="1600200"/>
            <a:ext cx="682249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438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effectLst/>
                <a:latin typeface="Times New Roman" charset="0"/>
              </a:rPr>
              <a:t/>
            </a:r>
            <a:br>
              <a:rPr lang="en-US" dirty="0" smtClean="0">
                <a:solidFill>
                  <a:schemeClr val="tx1"/>
                </a:solidFill>
                <a:effectLst/>
                <a:latin typeface="Times New Roman" charset="0"/>
              </a:rPr>
            </a:br>
            <a:r>
              <a:rPr lang="en-US" b="1" dirty="0" smtClean="0">
                <a:solidFill>
                  <a:schemeClr val="accent2"/>
                </a:solidFill>
                <a:effectLst>
                  <a:outerShdw blurRad="38100" dist="38100" dir="2700000" algn="tl">
                    <a:srgbClr val="000000">
                      <a:alpha val="43137"/>
                    </a:srgbClr>
                  </a:outerShdw>
                </a:effectLst>
                <a:latin typeface="+mn-lt"/>
              </a:rPr>
              <a:t>Computer-based Information System</a:t>
            </a:r>
            <a:r>
              <a:rPr lang="en-US" sz="2400" b="1" dirty="0" smtClean="0">
                <a:solidFill>
                  <a:schemeClr val="accent2"/>
                </a:solidFill>
                <a:effectLst>
                  <a:outerShdw blurRad="38100" dist="38100" dir="2700000" algn="tl">
                    <a:srgbClr val="000000">
                      <a:alpha val="43137"/>
                    </a:srgbClr>
                  </a:outerShdw>
                </a:effectLst>
                <a:latin typeface="+mn-lt"/>
              </a:rPr>
              <a:t/>
            </a:r>
            <a:br>
              <a:rPr lang="en-US" sz="2400" b="1" dirty="0" smtClean="0">
                <a:solidFill>
                  <a:schemeClr val="accent2"/>
                </a:solidFill>
                <a:effectLst>
                  <a:outerShdw blurRad="38100" dist="38100" dir="2700000" algn="tl">
                    <a:srgbClr val="000000">
                      <a:alpha val="43137"/>
                    </a:srgbClr>
                  </a:outerShdw>
                </a:effectLst>
                <a:latin typeface="+mn-lt"/>
              </a:rPr>
            </a:br>
            <a:endParaRPr lang="en-US" b="1" dirty="0">
              <a:solidFill>
                <a:schemeClr val="accent2"/>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lstStyle/>
          <a:p>
            <a:pPr marL="0" indent="0">
              <a:buNone/>
            </a:pPr>
            <a:r>
              <a:rPr lang="en-US" dirty="0" smtClean="0"/>
              <a:t>An Information System is an organized combination of people, hardware, software, communication networks and the data resources that collects, transforms and disseminates information in a organization.</a:t>
            </a:r>
          </a:p>
          <a:p>
            <a:pPr marL="0" indent="0">
              <a:buNone/>
            </a:pPr>
            <a:endParaRPr lang="en-US" dirty="0"/>
          </a:p>
        </p:txBody>
      </p:sp>
    </p:spTree>
    <p:extLst>
      <p:ext uri="{BB962C8B-B14F-4D97-AF65-F5344CB8AC3E}">
        <p14:creationId xmlns:p14="http://schemas.microsoft.com/office/powerpoint/2010/main" val="2231654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effectLst>
                  <a:outerShdw blurRad="38100" dist="38100" dir="2700000" algn="tl">
                    <a:srgbClr val="000000">
                      <a:alpha val="43137"/>
                    </a:srgbClr>
                  </a:outerShdw>
                </a:effectLst>
              </a:rPr>
              <a:t>Management Support Systems (MSS)</a:t>
            </a:r>
            <a:endParaRPr lang="en-US" sz="3600"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81200"/>
            <a:ext cx="8229600" cy="4144963"/>
          </a:xfrm>
        </p:spPr>
        <p:txBody>
          <a:bodyPr>
            <a:normAutofit/>
          </a:bodyPr>
          <a:lstStyle/>
          <a:p>
            <a:pPr marL="0" indent="0">
              <a:buNone/>
            </a:pPr>
            <a:r>
              <a:rPr lang="en-US" sz="2800" dirty="0" smtClean="0"/>
              <a:t>MSS provide information and support needed for effective decision making by manager.</a:t>
            </a:r>
          </a:p>
          <a:p>
            <a:pPr marL="0" indent="0">
              <a:buNone/>
            </a:pPr>
            <a:endParaRPr lang="en-US" sz="2800" dirty="0" smtClean="0"/>
          </a:p>
          <a:p>
            <a:pPr marL="0" indent="0">
              <a:buNone/>
            </a:pPr>
            <a:r>
              <a:rPr lang="en-US" sz="2800" dirty="0" smtClean="0"/>
              <a:t>The three main types are:</a:t>
            </a:r>
          </a:p>
          <a:p>
            <a:pPr marL="0" indent="0">
              <a:buNone/>
            </a:pPr>
            <a:r>
              <a:rPr lang="en-US" sz="2800" dirty="0"/>
              <a:t>	</a:t>
            </a:r>
            <a:r>
              <a:rPr lang="en-US" sz="2800" b="1" dirty="0" smtClean="0"/>
              <a:t>Management Information Systems</a:t>
            </a:r>
          </a:p>
          <a:p>
            <a:pPr marL="0" indent="0">
              <a:buNone/>
            </a:pPr>
            <a:r>
              <a:rPr lang="en-US" sz="2800" dirty="0" smtClean="0"/>
              <a:t>	</a:t>
            </a:r>
            <a:r>
              <a:rPr lang="en-US" sz="2800" b="1" dirty="0" smtClean="0"/>
              <a:t> Decision Support Systems</a:t>
            </a:r>
          </a:p>
          <a:p>
            <a:pPr marL="0" indent="0">
              <a:buNone/>
            </a:pPr>
            <a:r>
              <a:rPr lang="en-US" sz="2800" b="1" dirty="0"/>
              <a:t>	</a:t>
            </a:r>
            <a:r>
              <a:rPr lang="en-US" sz="2800" b="1" dirty="0" smtClean="0"/>
              <a:t> Executive Information Systems</a:t>
            </a:r>
            <a:endParaRPr lang="en-US" sz="2800" dirty="0"/>
          </a:p>
        </p:txBody>
      </p:sp>
    </p:spTree>
    <p:extLst>
      <p:ext uri="{BB962C8B-B14F-4D97-AF65-F5344CB8AC3E}">
        <p14:creationId xmlns:p14="http://schemas.microsoft.com/office/powerpoint/2010/main" val="2021840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Management Information Systems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The </a:t>
            </a:r>
            <a:r>
              <a:rPr lang="en-US" dirty="0"/>
              <a:t>study of information technology in business </a:t>
            </a:r>
            <a:r>
              <a:rPr lang="en-US" dirty="0" smtClean="0"/>
              <a:t>settings</a:t>
            </a:r>
          </a:p>
          <a:p>
            <a:r>
              <a:rPr lang="en-US" dirty="0" smtClean="0"/>
              <a:t>To provide </a:t>
            </a:r>
            <a:r>
              <a:rPr lang="en-US" dirty="0"/>
              <a:t>managers with information</a:t>
            </a:r>
          </a:p>
          <a:p>
            <a:r>
              <a:rPr lang="en-US" dirty="0" smtClean="0"/>
              <a:t>To perform regular</a:t>
            </a:r>
            <a:r>
              <a:rPr lang="en-US" dirty="0"/>
              <a:t>, routine operations</a:t>
            </a:r>
          </a:p>
          <a:p>
            <a:r>
              <a:rPr lang="en-US" dirty="0" smtClean="0"/>
              <a:t>To help managers control</a:t>
            </a:r>
            <a:r>
              <a:rPr lang="en-US" dirty="0"/>
              <a:t>, organize and plan better</a:t>
            </a:r>
          </a:p>
          <a:p>
            <a:pPr marL="0" indent="0">
              <a:buNone/>
            </a:pPr>
            <a:endParaRPr lang="en-US" dirty="0"/>
          </a:p>
        </p:txBody>
      </p:sp>
    </p:spTree>
    <p:extLst>
      <p:ext uri="{BB962C8B-B14F-4D97-AF65-F5344CB8AC3E}">
        <p14:creationId xmlns:p14="http://schemas.microsoft.com/office/powerpoint/2010/main" val="218128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accent2"/>
                </a:solidFill>
                <a:effectLst>
                  <a:outerShdw blurRad="38100" dist="38100" dir="2700000" algn="tl">
                    <a:srgbClr val="000000">
                      <a:alpha val="43137"/>
                    </a:srgbClr>
                  </a:outerShdw>
                </a:effectLst>
              </a:rPr>
              <a:t>MIS in Action</a:t>
            </a:r>
            <a:endParaRPr lang="en-US"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754563"/>
          </a:xfrm>
        </p:spPr>
        <p:txBody>
          <a:bodyPr>
            <a:normAutofit/>
          </a:bodyPr>
          <a:lstStyle/>
          <a:p>
            <a:r>
              <a:rPr lang="en-US" b="1" dirty="0" smtClean="0"/>
              <a:t>In 2005, Wal-Mart attained more than $285 billion in sales – nearly one-tenth of retail sales in the U.S. – in large part because of its </a:t>
            </a:r>
            <a:r>
              <a:rPr lang="en-US" b="1" dirty="0" err="1" smtClean="0"/>
              <a:t>RetailLink</a:t>
            </a:r>
            <a:r>
              <a:rPr lang="en-US" b="1" dirty="0" smtClean="0"/>
              <a:t> System, which digitally links its suppliers to every one of Wal-Mart’s 5, 289 stores worldwide.  As soon as a customer purchases an item, the supplier monitoring the item knows to ship a replacement to the shelf.</a:t>
            </a:r>
          </a:p>
          <a:p>
            <a:endParaRPr lang="en-US" sz="2600" b="1" dirty="0" smtClean="0"/>
          </a:p>
          <a:p>
            <a:pPr marL="0" indent="0">
              <a:buNone/>
            </a:pPr>
            <a:endParaRPr lang="en-US" dirty="0"/>
          </a:p>
        </p:txBody>
      </p:sp>
    </p:spTree>
    <p:extLst>
      <p:ext uri="{BB962C8B-B14F-4D97-AF65-F5344CB8AC3E}">
        <p14:creationId xmlns:p14="http://schemas.microsoft.com/office/powerpoint/2010/main" val="1947626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accent2"/>
                </a:solidFill>
                <a:effectLst>
                  <a:outerShdw blurRad="38100" dist="38100" dir="2700000" algn="tl">
                    <a:srgbClr val="000000">
                      <a:alpha val="43137"/>
                    </a:srgbClr>
                  </a:outerShdw>
                </a:effectLst>
              </a:rPr>
              <a:t>MIS in Action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Every time a dress shirt is bought at a </a:t>
            </a:r>
            <a:r>
              <a:rPr lang="en-US" b="1" dirty="0" err="1"/>
              <a:t>JCPenny</a:t>
            </a:r>
            <a:r>
              <a:rPr lang="en-US" b="1" dirty="0"/>
              <a:t> store in the U.S., the record of the sale appears immediately on computers in Hong Kong at its supplier, TAL Apparel Ltd., a large contract manufacturer that produces one in eight dress shirts sold in the U.S. TAL decides how many replacement shirts to make, and in what styles, colors, and sizes, and then sends the shirts to each </a:t>
            </a:r>
            <a:r>
              <a:rPr lang="en-US" b="1" dirty="0" err="1"/>
              <a:t>JCPenny</a:t>
            </a:r>
            <a:r>
              <a:rPr lang="en-US" b="1" dirty="0"/>
              <a:t> store.   </a:t>
            </a:r>
            <a:r>
              <a:rPr lang="en-US" b="1" dirty="0" err="1"/>
              <a:t>JCPenny’s</a:t>
            </a:r>
            <a:r>
              <a:rPr lang="en-US" b="1" dirty="0"/>
              <a:t> shirt inventory is near zero, as is the cost of storing it.</a:t>
            </a:r>
          </a:p>
          <a:p>
            <a:endParaRPr lang="en-US" dirty="0"/>
          </a:p>
        </p:txBody>
      </p:sp>
    </p:spTree>
    <p:extLst>
      <p:ext uri="{BB962C8B-B14F-4D97-AF65-F5344CB8AC3E}">
        <p14:creationId xmlns:p14="http://schemas.microsoft.com/office/powerpoint/2010/main" val="3567058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Info. Glut</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When you get more information than you can effectively assimilate, you suffer from</a:t>
            </a:r>
            <a:r>
              <a:rPr lang="en-US" b="1" dirty="0" smtClean="0"/>
              <a:t> </a:t>
            </a:r>
            <a:r>
              <a:rPr lang="en-US" b="1" dirty="0" smtClean="0">
                <a:solidFill>
                  <a:srgbClr val="CC0000"/>
                </a:solidFill>
              </a:rPr>
              <a:t>information overload</a:t>
            </a:r>
            <a:r>
              <a:rPr lang="en-US" b="1" dirty="0" smtClean="0"/>
              <a:t>.</a:t>
            </a:r>
          </a:p>
          <a:p>
            <a:endParaRPr lang="en-US" dirty="0" smtClean="0"/>
          </a:p>
          <a:p>
            <a:r>
              <a:rPr lang="en-US" dirty="0" smtClean="0"/>
              <a:t>When you’ve reached the overload point, the quality of decisions declines while the costs of producing the information increases.</a:t>
            </a:r>
          </a:p>
          <a:p>
            <a:endParaRPr lang="en-US" dirty="0"/>
          </a:p>
        </p:txBody>
      </p:sp>
    </p:spTree>
    <p:extLst>
      <p:ext uri="{BB962C8B-B14F-4D97-AF65-F5344CB8AC3E}">
        <p14:creationId xmlns:p14="http://schemas.microsoft.com/office/powerpoint/2010/main" val="1083420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solidFill>
                  <a:schemeClr val="accent2"/>
                </a:solidFill>
                <a:effectLst>
                  <a:outerShdw blurRad="38100" dist="38100" dir="2700000" algn="tl">
                    <a:srgbClr val="000000">
                      <a:alpha val="43137"/>
                    </a:srgbClr>
                  </a:outerShdw>
                </a:effectLst>
                <a:cs typeface="Times New Roman" charset="0"/>
              </a:rPr>
              <a:t>IT vs. IS</a:t>
            </a:r>
            <a:endParaRPr lang="en-US" sz="3600"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marL="0" indent="0" algn="ctr">
              <a:spcBef>
                <a:spcPct val="50000"/>
              </a:spcBef>
              <a:buNone/>
            </a:pPr>
            <a:r>
              <a:rPr lang="en-US" sz="1600" b="1" u="sng" dirty="0" smtClean="0">
                <a:solidFill>
                  <a:schemeClr val="accent1"/>
                </a:solidFill>
              </a:rPr>
              <a:t>INFORMATION TECHNOLOGY</a:t>
            </a:r>
          </a:p>
          <a:p>
            <a:pPr marL="0" indent="0" algn="ctr">
              <a:spcBef>
                <a:spcPct val="50000"/>
              </a:spcBef>
              <a:buNone/>
            </a:pPr>
            <a:r>
              <a:rPr lang="en-US" sz="1600" b="1" dirty="0" smtClean="0"/>
              <a:t>Hardware</a:t>
            </a:r>
          </a:p>
          <a:p>
            <a:pPr marL="0" indent="0" algn="ctr">
              <a:spcBef>
                <a:spcPct val="50000"/>
              </a:spcBef>
              <a:buNone/>
            </a:pPr>
            <a:r>
              <a:rPr lang="en-US" sz="1600" b="1" dirty="0" smtClean="0"/>
              <a:t>Software</a:t>
            </a:r>
          </a:p>
          <a:p>
            <a:pPr marL="0" indent="0" algn="ctr">
              <a:spcBef>
                <a:spcPct val="50000"/>
              </a:spcBef>
              <a:buNone/>
            </a:pPr>
            <a:r>
              <a:rPr lang="en-US" sz="1600" b="1" dirty="0" smtClean="0"/>
              <a:t> Databases</a:t>
            </a:r>
          </a:p>
          <a:p>
            <a:pPr marL="0" indent="0" algn="ctr">
              <a:spcBef>
                <a:spcPct val="50000"/>
              </a:spcBef>
              <a:buNone/>
            </a:pPr>
            <a:r>
              <a:rPr lang="en-US" sz="1600" b="1" dirty="0" smtClean="0"/>
              <a:t>Networks</a:t>
            </a:r>
          </a:p>
          <a:p>
            <a:pPr marL="0" indent="0" algn="ctr">
              <a:spcBef>
                <a:spcPct val="50000"/>
              </a:spcBef>
              <a:buNone/>
            </a:pPr>
            <a:r>
              <a:rPr lang="en-US" sz="1600" b="1" dirty="0" smtClean="0"/>
              <a:t>Other related components</a:t>
            </a:r>
          </a:p>
          <a:p>
            <a:pPr marL="0" indent="0" algn="ctr">
              <a:buNone/>
            </a:pPr>
            <a:endParaRPr lang="en-US" sz="2000" i="1" dirty="0" smtClean="0"/>
          </a:p>
          <a:p>
            <a:pPr marL="0" indent="0" algn="ctr">
              <a:buNone/>
            </a:pPr>
            <a:r>
              <a:rPr lang="en-US" sz="2000" b="1" i="1" dirty="0" smtClean="0">
                <a:solidFill>
                  <a:srgbClr val="FF0000"/>
                </a:solidFill>
              </a:rPr>
              <a:t>are used to build</a:t>
            </a:r>
          </a:p>
          <a:p>
            <a:pPr marL="0" indent="0" algn="ctr">
              <a:buNone/>
            </a:pPr>
            <a:endParaRPr lang="en-US" sz="2000" dirty="0" smtClean="0"/>
          </a:p>
          <a:p>
            <a:pPr marL="0" indent="0" algn="ctr">
              <a:buNone/>
            </a:pPr>
            <a:r>
              <a:rPr lang="en-US" sz="1600" b="1" u="sng" dirty="0" smtClean="0">
                <a:solidFill>
                  <a:schemeClr val="accent1"/>
                </a:solidFill>
              </a:rPr>
              <a:t>INFORMATION SYSTEMS</a:t>
            </a:r>
          </a:p>
          <a:p>
            <a:pPr marL="0" indent="0" algn="ctr">
              <a:lnSpc>
                <a:spcPct val="150000"/>
              </a:lnSpc>
              <a:buNone/>
            </a:pPr>
            <a:r>
              <a:rPr lang="en-US" sz="1600" b="1" dirty="0" smtClean="0"/>
              <a:t>Payroll System</a:t>
            </a:r>
          </a:p>
          <a:p>
            <a:pPr marL="0" indent="0" algn="ctr">
              <a:lnSpc>
                <a:spcPct val="150000"/>
              </a:lnSpc>
              <a:buNone/>
            </a:pPr>
            <a:r>
              <a:rPr lang="en-US" sz="1600" b="1" dirty="0" smtClean="0"/>
              <a:t>Inventory System</a:t>
            </a:r>
          </a:p>
          <a:p>
            <a:pPr marL="0" indent="0" algn="ctr">
              <a:lnSpc>
                <a:spcPct val="150000"/>
              </a:lnSpc>
              <a:buNone/>
            </a:pPr>
            <a:r>
              <a:rPr lang="en-US" sz="1600" b="1" dirty="0" smtClean="0"/>
              <a:t>Marketing System</a:t>
            </a:r>
          </a:p>
          <a:p>
            <a:pPr marL="0" indent="0" algn="ctr">
              <a:lnSpc>
                <a:spcPct val="150000"/>
              </a:lnSpc>
              <a:buNone/>
            </a:pPr>
            <a:r>
              <a:rPr lang="en-US" sz="1600" b="1" dirty="0" smtClean="0"/>
              <a:t>Customer Service System</a:t>
            </a:r>
          </a:p>
          <a:p>
            <a:pPr marL="0" indent="0" algn="ctr">
              <a:buNone/>
            </a:pPr>
            <a:endParaRPr lang="en-US" sz="2000" dirty="0"/>
          </a:p>
        </p:txBody>
      </p:sp>
    </p:spTree>
    <p:extLst>
      <p:ext uri="{BB962C8B-B14F-4D97-AF65-F5344CB8AC3E}">
        <p14:creationId xmlns:p14="http://schemas.microsoft.com/office/powerpoint/2010/main" val="2641573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2"/>
                </a:solidFill>
                <a:effectLst>
                  <a:outerShdw blurRad="38100" dist="38100" dir="2700000" algn="tl">
                    <a:srgbClr val="000000">
                      <a:alpha val="43137"/>
                    </a:srgbClr>
                  </a:outerShdw>
                </a:effectLst>
              </a:rPr>
              <a:t>The Four Stages of Data Processing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lvl="1"/>
            <a:r>
              <a:rPr lang="en-US" b="1" dirty="0" smtClean="0">
                <a:solidFill>
                  <a:srgbClr val="00B0F0"/>
                </a:solidFill>
              </a:rPr>
              <a:t>Input</a:t>
            </a:r>
            <a:r>
              <a:rPr lang="en-US" dirty="0" smtClean="0"/>
              <a:t>: Data is collected and entered into computer.</a:t>
            </a:r>
          </a:p>
          <a:p>
            <a:pPr lvl="1">
              <a:buFont typeface="Wingdings" pitchFamily="2" charset="2"/>
              <a:buNone/>
            </a:pPr>
            <a:endParaRPr lang="en-US" dirty="0" smtClean="0"/>
          </a:p>
          <a:p>
            <a:pPr lvl="1"/>
            <a:r>
              <a:rPr lang="en-US" b="1" dirty="0" smtClean="0">
                <a:solidFill>
                  <a:srgbClr val="00B0F0"/>
                </a:solidFill>
              </a:rPr>
              <a:t>Data processing</a:t>
            </a:r>
            <a:r>
              <a:rPr lang="en-US" dirty="0" smtClean="0"/>
              <a:t>: Data is manipulated into information using mathematical, statistical, and other tools.</a:t>
            </a:r>
            <a:r>
              <a:rPr lang="en-US" sz="2400" dirty="0"/>
              <a:t> </a:t>
            </a:r>
            <a:endParaRPr lang="en-US" sz="2400" dirty="0" smtClean="0"/>
          </a:p>
          <a:p>
            <a:pPr lvl="2"/>
            <a:r>
              <a:rPr lang="en-US" sz="2000" dirty="0" smtClean="0"/>
              <a:t>Example</a:t>
            </a:r>
            <a:r>
              <a:rPr lang="en-US" sz="2000" dirty="0"/>
              <a:t>: customer survey</a:t>
            </a:r>
          </a:p>
          <a:p>
            <a:pPr lvl="2"/>
            <a:r>
              <a:rPr lang="en-US" sz="2000" dirty="0"/>
              <a:t>Reading through data collected from a customer survey with questions in various categories would be time-consuming and not very helpful.</a:t>
            </a:r>
          </a:p>
          <a:p>
            <a:pPr lvl="2"/>
            <a:r>
              <a:rPr lang="en-US" sz="2000" dirty="0"/>
              <a:t>When manipulated, the surveys may provide useful information</a:t>
            </a:r>
            <a:r>
              <a:rPr lang="en-US" sz="2000" dirty="0" smtClean="0"/>
              <a:t>.</a:t>
            </a:r>
            <a:endParaRPr lang="en-US" dirty="0" smtClean="0"/>
          </a:p>
          <a:p>
            <a:pPr lvl="1"/>
            <a:endParaRPr lang="en-US" dirty="0" smtClean="0"/>
          </a:p>
          <a:p>
            <a:pPr lvl="1"/>
            <a:r>
              <a:rPr lang="en-US" b="1" dirty="0" smtClean="0">
                <a:solidFill>
                  <a:srgbClr val="00B0F0"/>
                </a:solidFill>
              </a:rPr>
              <a:t>Output</a:t>
            </a:r>
            <a:r>
              <a:rPr lang="en-US" dirty="0" smtClean="0"/>
              <a:t>: Information is displayed or presented.</a:t>
            </a:r>
          </a:p>
          <a:p>
            <a:pPr lvl="1"/>
            <a:endParaRPr lang="en-US" dirty="0" smtClean="0"/>
          </a:p>
          <a:p>
            <a:pPr lvl="1"/>
            <a:r>
              <a:rPr lang="en-US" b="1" dirty="0" smtClean="0">
                <a:solidFill>
                  <a:srgbClr val="00B0F0"/>
                </a:solidFill>
              </a:rPr>
              <a:t>Storage</a:t>
            </a:r>
            <a:r>
              <a:rPr lang="en-US" dirty="0" smtClean="0"/>
              <a:t>: Data and information are maintained for later use.</a:t>
            </a:r>
          </a:p>
          <a:p>
            <a:endParaRPr lang="en-US" dirty="0"/>
          </a:p>
        </p:txBody>
      </p:sp>
    </p:spTree>
    <p:extLst>
      <p:ext uri="{BB962C8B-B14F-4D97-AF65-F5344CB8AC3E}">
        <p14:creationId xmlns:p14="http://schemas.microsoft.com/office/powerpoint/2010/main" val="2476479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Functional Perspectives of MIS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solidFill>
                  <a:srgbClr val="00B0F0"/>
                </a:solidFill>
              </a:rPr>
              <a:t>Financial MIS</a:t>
            </a:r>
          </a:p>
          <a:p>
            <a:pPr lvl="1"/>
            <a:r>
              <a:rPr lang="en-US" sz="3200" dirty="0" smtClean="0"/>
              <a:t>Will integrate information from multiple sources</a:t>
            </a:r>
          </a:p>
          <a:p>
            <a:pPr lvl="1"/>
            <a:r>
              <a:rPr lang="en-US" sz="3200" dirty="0" smtClean="0"/>
              <a:t>Functions</a:t>
            </a:r>
          </a:p>
          <a:p>
            <a:pPr lvl="2"/>
            <a:r>
              <a:rPr lang="en-US" sz="2800" dirty="0" smtClean="0"/>
              <a:t>Costing</a:t>
            </a:r>
          </a:p>
          <a:p>
            <a:pPr lvl="2"/>
            <a:r>
              <a:rPr lang="en-US" sz="2800" dirty="0" smtClean="0"/>
              <a:t>Auditing</a:t>
            </a:r>
          </a:p>
          <a:p>
            <a:pPr lvl="2"/>
            <a:r>
              <a:rPr lang="en-US" sz="2800" dirty="0" smtClean="0"/>
              <a:t>Funds management</a:t>
            </a:r>
          </a:p>
          <a:p>
            <a:endParaRPr lang="en-US" dirty="0"/>
          </a:p>
        </p:txBody>
      </p:sp>
    </p:spTree>
    <p:extLst>
      <p:ext uri="{BB962C8B-B14F-4D97-AF65-F5344CB8AC3E}">
        <p14:creationId xmlns:p14="http://schemas.microsoft.com/office/powerpoint/2010/main" val="2448326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ctrTitle"/>
          </p:nvPr>
        </p:nvSpPr>
        <p:spPr>
          <a:xfrm>
            <a:off x="685800" y="609601"/>
            <a:ext cx="7772400" cy="990599"/>
          </a:xfrm>
        </p:spPr>
        <p:txBody>
          <a:bodyPr/>
          <a:lstStyle/>
          <a:p>
            <a:r>
              <a:rPr lang="en-US" b="1" i="1" dirty="0">
                <a:solidFill>
                  <a:schemeClr val="tx2">
                    <a:lumMod val="60000"/>
                    <a:lumOff val="40000"/>
                  </a:schemeClr>
                </a:solidFill>
                <a:effectLst>
                  <a:outerShdw blurRad="38100" dist="38100" dir="2700000" algn="tl">
                    <a:srgbClr val="000000">
                      <a:alpha val="43137"/>
                    </a:srgbClr>
                  </a:outerShdw>
                </a:effectLst>
              </a:rPr>
              <a:t>Information Systems</a:t>
            </a:r>
          </a:p>
        </p:txBody>
      </p:sp>
      <p:sp>
        <p:nvSpPr>
          <p:cNvPr id="5" name="Rectangle 7"/>
          <p:cNvSpPr>
            <a:spLocks noGrp="1" noChangeArrowheads="1"/>
          </p:cNvSpPr>
          <p:nvPr>
            <p:ph type="subTitle" idx="1"/>
          </p:nvPr>
        </p:nvSpPr>
        <p:spPr>
          <a:xfrm>
            <a:off x="609600" y="1752600"/>
            <a:ext cx="7620000" cy="3886200"/>
          </a:xfrm>
        </p:spPr>
        <p:txBody>
          <a:bodyPr>
            <a:normAutofit/>
          </a:bodyPr>
          <a:lstStyle/>
          <a:p>
            <a:r>
              <a:rPr lang="en-US" sz="2800" b="1" dirty="0">
                <a:solidFill>
                  <a:schemeClr val="accent2"/>
                </a:solidFill>
              </a:rPr>
              <a:t>Why Do People Need Information?</a:t>
            </a:r>
          </a:p>
          <a:p>
            <a:pPr lvl="1">
              <a:lnSpc>
                <a:spcPct val="150000"/>
              </a:lnSpc>
            </a:pPr>
            <a:r>
              <a:rPr lang="en-US" sz="2400" u="sng" dirty="0" smtClean="0">
                <a:solidFill>
                  <a:schemeClr val="tx1"/>
                </a:solidFill>
                <a:effectLst>
                  <a:outerShdw blurRad="38100" dist="38100" dir="2700000" algn="tl">
                    <a:srgbClr val="000000">
                      <a:alpha val="43137"/>
                    </a:srgbClr>
                  </a:outerShdw>
                </a:effectLst>
              </a:rPr>
              <a:t>Individuals</a:t>
            </a:r>
            <a:r>
              <a:rPr lang="en-US" sz="2400" dirty="0" smtClean="0">
                <a:solidFill>
                  <a:schemeClr val="tx1"/>
                </a:solidFill>
              </a:rPr>
              <a:t> </a:t>
            </a:r>
            <a:r>
              <a:rPr lang="en-US" sz="2400" dirty="0">
                <a:solidFill>
                  <a:schemeClr val="tx1"/>
                </a:solidFill>
              </a:rPr>
              <a:t>- Entertainment and enlightenment</a:t>
            </a:r>
            <a:endParaRPr lang="en-US" dirty="0">
              <a:solidFill>
                <a:schemeClr val="tx1"/>
              </a:solidFill>
            </a:endParaRPr>
          </a:p>
          <a:p>
            <a:pPr lvl="1"/>
            <a:endParaRPr lang="en-US" dirty="0">
              <a:solidFill>
                <a:schemeClr val="tx1"/>
              </a:solidFill>
            </a:endParaRPr>
          </a:p>
          <a:p>
            <a:pPr lvl="1"/>
            <a:r>
              <a:rPr lang="en-US" sz="2400" u="sng" dirty="0">
                <a:solidFill>
                  <a:schemeClr val="tx1"/>
                </a:solidFill>
                <a:effectLst>
                  <a:outerShdw blurRad="38100" dist="38100" dir="2700000" algn="tl">
                    <a:srgbClr val="000000">
                      <a:alpha val="43137"/>
                    </a:srgbClr>
                  </a:outerShdw>
                </a:effectLst>
              </a:rPr>
              <a:t>Businesses</a:t>
            </a:r>
            <a:r>
              <a:rPr lang="en-US" sz="2400" dirty="0">
                <a:solidFill>
                  <a:schemeClr val="tx1"/>
                </a:solidFill>
              </a:rPr>
              <a:t> - Decision making, problem solving </a:t>
            </a:r>
            <a:r>
              <a:rPr lang="en-US" sz="2400" dirty="0" smtClean="0">
                <a:solidFill>
                  <a:schemeClr val="tx1"/>
                </a:solidFill>
              </a:rPr>
              <a:t>and control</a:t>
            </a:r>
            <a:endParaRPr lang="en-US" dirty="0">
              <a:solidFill>
                <a:schemeClr val="tx1"/>
              </a:solidFill>
            </a:endParaRPr>
          </a:p>
          <a:p>
            <a:pPr lvl="2"/>
            <a:endParaRPr lang="en-US" sz="2000" dirty="0"/>
          </a:p>
        </p:txBody>
      </p:sp>
    </p:spTree>
    <p:extLst>
      <p:ext uri="{BB962C8B-B14F-4D97-AF65-F5344CB8AC3E}">
        <p14:creationId xmlns:p14="http://schemas.microsoft.com/office/powerpoint/2010/main" val="2253072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Functional Perspectives of MIS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solidFill>
                  <a:srgbClr val="00B0F0"/>
                </a:solidFill>
              </a:rPr>
              <a:t>Manufacturing</a:t>
            </a:r>
          </a:p>
          <a:p>
            <a:pPr lvl="1"/>
            <a:r>
              <a:rPr lang="en-US" sz="3200" dirty="0" smtClean="0"/>
              <a:t>Design and Engineering</a:t>
            </a:r>
          </a:p>
          <a:p>
            <a:pPr lvl="1"/>
            <a:r>
              <a:rPr lang="en-US" sz="3200" dirty="0" smtClean="0"/>
              <a:t>Master Production Scheduling</a:t>
            </a:r>
          </a:p>
          <a:p>
            <a:pPr lvl="1"/>
            <a:r>
              <a:rPr lang="en-US" sz="3200" dirty="0" smtClean="0"/>
              <a:t>Inventory Control</a:t>
            </a:r>
          </a:p>
          <a:p>
            <a:pPr lvl="1"/>
            <a:r>
              <a:rPr lang="en-US" sz="3200" dirty="0" smtClean="0"/>
              <a:t>Materials Planning</a:t>
            </a:r>
          </a:p>
          <a:p>
            <a:pPr lvl="1"/>
            <a:r>
              <a:rPr lang="en-US" sz="3200" dirty="0" smtClean="0"/>
              <a:t>Manufacturing and Process Control</a:t>
            </a:r>
          </a:p>
          <a:p>
            <a:pPr lvl="1"/>
            <a:r>
              <a:rPr lang="en-US" sz="3200" dirty="0" smtClean="0"/>
              <a:t>Quality Control</a:t>
            </a:r>
          </a:p>
          <a:p>
            <a:endParaRPr lang="en-US" dirty="0"/>
          </a:p>
        </p:txBody>
      </p:sp>
    </p:spTree>
    <p:extLst>
      <p:ext uri="{BB962C8B-B14F-4D97-AF65-F5344CB8AC3E}">
        <p14:creationId xmlns:p14="http://schemas.microsoft.com/office/powerpoint/2010/main" val="567863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Functional Perspectives of MIS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solidFill>
                  <a:srgbClr val="00B0F0"/>
                </a:solidFill>
              </a:rPr>
              <a:t>Marketing</a:t>
            </a:r>
          </a:p>
          <a:p>
            <a:pPr lvl="1"/>
            <a:r>
              <a:rPr lang="en-US" sz="3200" dirty="0" smtClean="0"/>
              <a:t>Market research</a:t>
            </a:r>
          </a:p>
          <a:p>
            <a:pPr lvl="2"/>
            <a:r>
              <a:rPr lang="en-US" sz="2800" dirty="0" smtClean="0"/>
              <a:t>Web-based market research</a:t>
            </a:r>
          </a:p>
          <a:p>
            <a:pPr lvl="1"/>
            <a:r>
              <a:rPr lang="en-US" sz="3200" dirty="0" smtClean="0"/>
              <a:t>Pricing</a:t>
            </a:r>
          </a:p>
          <a:p>
            <a:pPr marL="0" indent="0">
              <a:buNone/>
            </a:pPr>
            <a:endParaRPr lang="en-US" dirty="0"/>
          </a:p>
        </p:txBody>
      </p:sp>
    </p:spTree>
    <p:extLst>
      <p:ext uri="{BB962C8B-B14F-4D97-AF65-F5344CB8AC3E}">
        <p14:creationId xmlns:p14="http://schemas.microsoft.com/office/powerpoint/2010/main" val="1926490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Functional Perspectives of MIS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solidFill>
                  <a:srgbClr val="00B0F0"/>
                </a:solidFill>
              </a:rPr>
              <a:t>Transportation and Logistics</a:t>
            </a:r>
          </a:p>
          <a:p>
            <a:pPr lvl="1"/>
            <a:r>
              <a:rPr lang="en-US" sz="3200" dirty="0" smtClean="0"/>
              <a:t>Route and schedule optimization</a:t>
            </a:r>
          </a:p>
          <a:p>
            <a:pPr lvl="1"/>
            <a:endParaRPr lang="en-US" sz="3200" dirty="0" smtClean="0"/>
          </a:p>
          <a:p>
            <a:r>
              <a:rPr lang="en-US" dirty="0">
                <a:solidFill>
                  <a:srgbClr val="00B0F0"/>
                </a:solidFill>
              </a:rPr>
              <a:t>Human </a:t>
            </a:r>
            <a:r>
              <a:rPr lang="en-US" dirty="0" smtClean="0">
                <a:solidFill>
                  <a:srgbClr val="00B0F0"/>
                </a:solidFill>
              </a:rPr>
              <a:t>Resources</a:t>
            </a:r>
          </a:p>
          <a:p>
            <a:pPr marL="0" indent="0">
              <a:buNone/>
            </a:pPr>
            <a:endParaRPr lang="en-US" dirty="0"/>
          </a:p>
          <a:p>
            <a:r>
              <a:rPr lang="en-US" dirty="0">
                <a:solidFill>
                  <a:srgbClr val="00B0F0"/>
                </a:solidFill>
              </a:rPr>
              <a:t>Accounting</a:t>
            </a:r>
          </a:p>
          <a:p>
            <a:pPr marL="0" indent="0">
              <a:buNone/>
            </a:pPr>
            <a:endParaRPr lang="en-US" dirty="0"/>
          </a:p>
        </p:txBody>
      </p:sp>
    </p:spTree>
    <p:extLst>
      <p:ext uri="{BB962C8B-B14F-4D97-AF65-F5344CB8AC3E}">
        <p14:creationId xmlns:p14="http://schemas.microsoft.com/office/powerpoint/2010/main" val="1383863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Functional Perspectives of MIS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Executive Information Systems</a:t>
            </a:r>
          </a:p>
          <a:p>
            <a:pPr marL="0" indent="0">
              <a:buNone/>
            </a:pPr>
            <a:r>
              <a:rPr lang="en-US" dirty="0" smtClean="0"/>
              <a:t>	High </a:t>
            </a:r>
            <a:r>
              <a:rPr lang="en-US" dirty="0"/>
              <a:t>level with drill down</a:t>
            </a:r>
          </a:p>
          <a:p>
            <a:pPr marL="0" indent="0">
              <a:buNone/>
            </a:pPr>
            <a:r>
              <a:rPr lang="en-US" dirty="0" smtClean="0"/>
              <a:t>	Key </a:t>
            </a:r>
            <a:r>
              <a:rPr lang="en-US" dirty="0"/>
              <a:t>business and industry data</a:t>
            </a:r>
          </a:p>
          <a:p>
            <a:r>
              <a:rPr lang="en-US" dirty="0"/>
              <a:t>Structured and unstructured information</a:t>
            </a:r>
          </a:p>
          <a:p>
            <a:pPr lvl="1"/>
            <a:r>
              <a:rPr lang="en-US" sz="3200" dirty="0" smtClean="0"/>
              <a:t>Structured:  MTD orders</a:t>
            </a:r>
          </a:p>
          <a:p>
            <a:pPr lvl="1"/>
            <a:r>
              <a:rPr lang="en-US" sz="3200" dirty="0" smtClean="0"/>
              <a:t>Unstructured: Industry newsfeed</a:t>
            </a:r>
          </a:p>
          <a:p>
            <a:r>
              <a:rPr lang="en-US" dirty="0"/>
              <a:t>Graphical</a:t>
            </a:r>
          </a:p>
          <a:p>
            <a:endParaRPr lang="en-US" dirty="0"/>
          </a:p>
        </p:txBody>
      </p:sp>
    </p:spTree>
    <p:extLst>
      <p:ext uri="{BB962C8B-B14F-4D97-AF65-F5344CB8AC3E}">
        <p14:creationId xmlns:p14="http://schemas.microsoft.com/office/powerpoint/2010/main" val="1366115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Ethical and Societal Issues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800" b="1" dirty="0" smtClean="0">
                <a:solidFill>
                  <a:srgbClr val="0070C0"/>
                </a:solidFill>
              </a:rPr>
              <a:t>Consumer Privacy</a:t>
            </a:r>
          </a:p>
          <a:p>
            <a:pPr lvl="1"/>
            <a:r>
              <a:rPr lang="en-US" sz="2400" dirty="0" smtClean="0"/>
              <a:t>Organizations collect (and sometimes sell) huge amounts of data on individuals.</a:t>
            </a:r>
            <a:endParaRPr lang="en-US" dirty="0" smtClean="0"/>
          </a:p>
          <a:p>
            <a:r>
              <a:rPr lang="en-US" sz="2800" b="1" dirty="0" smtClean="0">
                <a:solidFill>
                  <a:srgbClr val="0070C0"/>
                </a:solidFill>
              </a:rPr>
              <a:t>Employee Privacy</a:t>
            </a:r>
            <a:endParaRPr lang="en-US" b="1" dirty="0" smtClean="0">
              <a:solidFill>
                <a:srgbClr val="0070C0"/>
              </a:solidFill>
            </a:endParaRPr>
          </a:p>
          <a:p>
            <a:pPr lvl="1"/>
            <a:r>
              <a:rPr lang="en-US" sz="2400" dirty="0" smtClean="0"/>
              <a:t>IT supports remote monitoring of employees, violating privacy and creating stress.</a:t>
            </a:r>
          </a:p>
          <a:p>
            <a:pPr>
              <a:lnSpc>
                <a:spcPct val="90000"/>
              </a:lnSpc>
            </a:pPr>
            <a:r>
              <a:rPr lang="en-US" sz="2800" b="1" dirty="0" smtClean="0">
                <a:solidFill>
                  <a:srgbClr val="0070C0"/>
                </a:solidFill>
              </a:rPr>
              <a:t>Freedom of Speech</a:t>
            </a:r>
          </a:p>
          <a:p>
            <a:pPr lvl="1">
              <a:lnSpc>
                <a:spcPct val="90000"/>
              </a:lnSpc>
            </a:pPr>
            <a:r>
              <a:rPr lang="en-US" sz="2400" dirty="0" smtClean="0"/>
              <a:t>IT increases opportunities for pornography, hate speech, intellectual property crime, an d other intrusions; prevention may abridge free speech.  </a:t>
            </a:r>
          </a:p>
          <a:p>
            <a:pPr marL="0" indent="0">
              <a:buNone/>
            </a:pPr>
            <a:endParaRPr lang="en-US" dirty="0"/>
          </a:p>
        </p:txBody>
      </p:sp>
    </p:spTree>
    <p:extLst>
      <p:ext uri="{BB962C8B-B14F-4D97-AF65-F5344CB8AC3E}">
        <p14:creationId xmlns:p14="http://schemas.microsoft.com/office/powerpoint/2010/main" val="4088839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Ethical and Societal Issues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nSpc>
                <a:spcPct val="90000"/>
              </a:lnSpc>
            </a:pPr>
            <a:r>
              <a:rPr lang="en-US" sz="2800" b="1" dirty="0" smtClean="0">
                <a:solidFill>
                  <a:srgbClr val="0070C0"/>
                </a:solidFill>
              </a:rPr>
              <a:t>IT  Professionalism</a:t>
            </a:r>
          </a:p>
          <a:p>
            <a:pPr lvl="1">
              <a:lnSpc>
                <a:spcPct val="90000"/>
              </a:lnSpc>
            </a:pPr>
            <a:r>
              <a:rPr lang="en-US" sz="2400" dirty="0" smtClean="0"/>
              <a:t>No mandatory or enforced code of ethics for IT professionals--unlike other professions.  </a:t>
            </a:r>
          </a:p>
          <a:p>
            <a:pPr lvl="1">
              <a:lnSpc>
                <a:spcPct val="90000"/>
              </a:lnSpc>
            </a:pPr>
            <a:endParaRPr lang="en-US" sz="1800" dirty="0" smtClean="0"/>
          </a:p>
          <a:p>
            <a:pPr>
              <a:lnSpc>
                <a:spcPct val="90000"/>
              </a:lnSpc>
            </a:pPr>
            <a:r>
              <a:rPr lang="en-US" sz="2800" b="1" dirty="0" smtClean="0">
                <a:solidFill>
                  <a:srgbClr val="0070C0"/>
                </a:solidFill>
              </a:rPr>
              <a:t>Social Inequality</a:t>
            </a:r>
          </a:p>
          <a:p>
            <a:pPr lvl="1">
              <a:lnSpc>
                <a:spcPct val="90000"/>
              </a:lnSpc>
            </a:pPr>
            <a:r>
              <a:rPr lang="en-US" sz="2400" dirty="0" smtClean="0"/>
              <a:t>Less than 20% of the world’s population have ever used a PC; less than 3% have Internet access.  </a:t>
            </a:r>
          </a:p>
          <a:p>
            <a:pPr marL="0" indent="0">
              <a:buNone/>
            </a:pPr>
            <a:endParaRPr lang="en-US" dirty="0"/>
          </a:p>
        </p:txBody>
      </p:sp>
    </p:spTree>
    <p:extLst>
      <p:ext uri="{BB962C8B-B14F-4D97-AF65-F5344CB8AC3E}">
        <p14:creationId xmlns:p14="http://schemas.microsoft.com/office/powerpoint/2010/main" val="1142649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A50021"/>
                </a:solidFill>
                <a:effectLst>
                  <a:outerShdw blurRad="38100" dist="38100" dir="2700000" algn="tl">
                    <a:srgbClr val="C0C0C0"/>
                  </a:outerShdw>
                </a:effectLst>
                <a:cs typeface="Times New Roman" pitchFamily="18" charset="0"/>
              </a:rPr>
              <a:t>The Wireless Revolution</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b="1" dirty="0">
                <a:cs typeface="Times New Roman" pitchFamily="18" charset="0"/>
              </a:rPr>
              <a:t>Mobile phones have become mobile platforms for delivering digital data, used for recording and downloading photos, video and music, Internet access, and transmitting payments.</a:t>
            </a:r>
          </a:p>
          <a:p>
            <a:pPr>
              <a:buFontTx/>
              <a:buChar char="•"/>
            </a:pPr>
            <a:endParaRPr lang="en-US" b="1" dirty="0">
              <a:cs typeface="Times New Roman" pitchFamily="18" charset="0"/>
            </a:endParaRPr>
          </a:p>
          <a:p>
            <a:pPr>
              <a:buFontTx/>
              <a:buChar char="•"/>
            </a:pPr>
            <a:r>
              <a:rPr lang="en-US" b="1" dirty="0">
                <a:cs typeface="Times New Roman" pitchFamily="18" charset="0"/>
              </a:rPr>
              <a:t>An array of technologies provides high-speed wireless access to the Internet for PCs and other wireless handheld devices and cell phones.</a:t>
            </a:r>
          </a:p>
          <a:p>
            <a:pPr>
              <a:buFontTx/>
              <a:buChar char="•"/>
            </a:pPr>
            <a:endParaRPr lang="en-US" b="1" dirty="0">
              <a:cs typeface="Times New Roman" pitchFamily="18" charset="0"/>
            </a:endParaRPr>
          </a:p>
          <a:p>
            <a:pPr>
              <a:buFontTx/>
              <a:buChar char="•"/>
            </a:pPr>
            <a:r>
              <a:rPr lang="en-US" b="1" dirty="0">
                <a:cs typeface="Times New Roman" pitchFamily="18" charset="0"/>
              </a:rPr>
              <a:t>Businesses increasingly use wireless to cut costs, increase flexibility, and create new products and services. </a:t>
            </a:r>
          </a:p>
          <a:p>
            <a:endParaRPr lang="en-US" dirty="0"/>
          </a:p>
        </p:txBody>
      </p:sp>
    </p:spTree>
    <p:extLst>
      <p:ext uri="{BB962C8B-B14F-4D97-AF65-F5344CB8AC3E}">
        <p14:creationId xmlns:p14="http://schemas.microsoft.com/office/powerpoint/2010/main" val="1292090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A50021"/>
                </a:solidFill>
                <a:effectLst>
                  <a:outerShdw blurRad="38100" dist="38100" dir="2700000" algn="tl">
                    <a:srgbClr val="C0C0C0"/>
                  </a:outerShdw>
                </a:effectLst>
                <a:cs typeface="Times New Roman" pitchFamily="18" charset="0"/>
              </a:rPr>
              <a:t>The Wireless Revolution</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en-US" b="1" dirty="0">
                <a:solidFill>
                  <a:srgbClr val="000000"/>
                </a:solidFill>
                <a:cs typeface="Times New Roman" pitchFamily="18" charset="0"/>
              </a:rPr>
              <a:t>Wireless communication helps businesses easily stay in touch with customers, suppliers, and employees.</a:t>
            </a:r>
          </a:p>
          <a:p>
            <a:pPr>
              <a:lnSpc>
                <a:spcPct val="120000"/>
              </a:lnSpc>
              <a:buFontTx/>
              <a:buChar char="•"/>
            </a:pPr>
            <a:endParaRPr lang="en-US" b="1" dirty="0">
              <a:cs typeface="Times New Roman" pitchFamily="18" charset="0"/>
            </a:endParaRPr>
          </a:p>
          <a:p>
            <a:pPr>
              <a:lnSpc>
                <a:spcPct val="115000"/>
              </a:lnSpc>
              <a:buFontTx/>
              <a:buChar char="•"/>
            </a:pPr>
            <a:r>
              <a:rPr lang="en-US" b="1" dirty="0">
                <a:solidFill>
                  <a:srgbClr val="000000"/>
                </a:solidFill>
                <a:cs typeface="Times New Roman" pitchFamily="18" charset="0"/>
              </a:rPr>
              <a:t>Wireless networking increases worker productivity and output, as workers take less time to establish contact with people and to access information.</a:t>
            </a:r>
            <a:r>
              <a:rPr lang="en-US" b="1" dirty="0">
                <a:cs typeface="Times New Roman" pitchFamily="18" charset="0"/>
              </a:rPr>
              <a:t> </a:t>
            </a:r>
            <a:r>
              <a:rPr lang="en-US" b="1" dirty="0">
                <a:solidFill>
                  <a:srgbClr val="000000"/>
                </a:solidFill>
                <a:cs typeface="Times New Roman" pitchFamily="18" charset="0"/>
              </a:rPr>
              <a:t>Companies can save on wiring offices, moving, and making network changes by using wireless networks.</a:t>
            </a:r>
          </a:p>
          <a:p>
            <a:pPr>
              <a:lnSpc>
                <a:spcPct val="115000"/>
              </a:lnSpc>
              <a:buFontTx/>
              <a:buChar char="•"/>
            </a:pPr>
            <a:endParaRPr lang="en-US" b="1" dirty="0">
              <a:cs typeface="Times New Roman" pitchFamily="18" charset="0"/>
            </a:endParaRPr>
          </a:p>
          <a:p>
            <a:pPr>
              <a:lnSpc>
                <a:spcPct val="115000"/>
              </a:lnSpc>
              <a:buFontTx/>
              <a:buChar char="•"/>
            </a:pPr>
            <a:r>
              <a:rPr lang="en-US" b="1" dirty="0">
                <a:solidFill>
                  <a:srgbClr val="000000"/>
                </a:solidFill>
                <a:cs typeface="Times New Roman" pitchFamily="18" charset="0"/>
              </a:rPr>
              <a:t>Wireless technology has also been the source of new products, services, and sales channels in a variety of industries, e.g. OnStar, Starbucks “hot spots”.</a:t>
            </a:r>
            <a:r>
              <a:rPr lang="en-US" b="1" dirty="0">
                <a:cs typeface="Times New Roman" pitchFamily="18" charset="0"/>
              </a:rPr>
              <a:t> </a:t>
            </a:r>
          </a:p>
        </p:txBody>
      </p:sp>
    </p:spTree>
    <p:extLst>
      <p:ext uri="{BB962C8B-B14F-4D97-AF65-F5344CB8AC3E}">
        <p14:creationId xmlns:p14="http://schemas.microsoft.com/office/powerpoint/2010/main" val="618207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effectLst>
                  <a:outerShdw blurRad="38100" dist="38100" dir="2700000" algn="tl">
                    <a:srgbClr val="000000">
                      <a:alpha val="43137"/>
                    </a:srgbClr>
                  </a:outerShdw>
                </a:effectLst>
              </a:rPr>
              <a:t>Two Technologies for Agility</a:t>
            </a:r>
          </a:p>
        </p:txBody>
      </p:sp>
      <p:sp>
        <p:nvSpPr>
          <p:cNvPr id="3" name="Content Placeholder 2"/>
          <p:cNvSpPr>
            <a:spLocks noGrp="1"/>
          </p:cNvSpPr>
          <p:nvPr>
            <p:ph idx="1"/>
          </p:nvPr>
        </p:nvSpPr>
        <p:spPr>
          <a:xfrm>
            <a:off x="457200" y="1447800"/>
            <a:ext cx="8229600" cy="5029200"/>
          </a:xfrm>
        </p:spPr>
        <p:txBody>
          <a:bodyPr>
            <a:normAutofit/>
          </a:bodyPr>
          <a:lstStyle/>
          <a:p>
            <a:r>
              <a:rPr lang="en-US" b="1" dirty="0">
                <a:solidFill>
                  <a:srgbClr val="FF0000"/>
                </a:solidFill>
              </a:rPr>
              <a:t>Virtualization:</a:t>
            </a:r>
          </a:p>
          <a:p>
            <a:pPr lvl="1" indent="-11113">
              <a:buNone/>
            </a:pPr>
            <a:r>
              <a:rPr lang="en-US" i="1" dirty="0"/>
              <a:t>The ability to run multiple operating systems on a single physical system and share the underlying hardware </a:t>
            </a:r>
            <a:r>
              <a:rPr lang="en-US" i="1" dirty="0" smtClean="0"/>
              <a:t>resources</a:t>
            </a:r>
          </a:p>
          <a:p>
            <a:pPr lvl="1" indent="-11113">
              <a:buNone/>
            </a:pPr>
            <a:r>
              <a:rPr lang="en-US" sz="2000" dirty="0" smtClean="0"/>
              <a:t>(VMware </a:t>
            </a:r>
            <a:r>
              <a:rPr lang="en-US" sz="2000" dirty="0"/>
              <a:t>white paper, </a:t>
            </a:r>
            <a:r>
              <a:rPr lang="en-US" sz="2000" i="1" dirty="0"/>
              <a:t>Virtualization </a:t>
            </a:r>
            <a:r>
              <a:rPr lang="en-US" sz="2000" i="1" dirty="0" smtClean="0"/>
              <a:t>Overview)</a:t>
            </a:r>
            <a:endParaRPr lang="en-US" sz="2000" i="1" dirty="0"/>
          </a:p>
          <a:p>
            <a:r>
              <a:rPr lang="en-US" b="1" dirty="0" smtClean="0">
                <a:solidFill>
                  <a:srgbClr val="FF0000"/>
                </a:solidFill>
              </a:rPr>
              <a:t>Cloud </a:t>
            </a:r>
            <a:r>
              <a:rPr lang="en-US" b="1" dirty="0">
                <a:solidFill>
                  <a:srgbClr val="FF0000"/>
                </a:solidFill>
              </a:rPr>
              <a:t>Computing:</a:t>
            </a:r>
          </a:p>
          <a:p>
            <a:pPr lvl="1" indent="-11113">
              <a:buNone/>
            </a:pPr>
            <a:r>
              <a:rPr lang="en-US" i="1" dirty="0"/>
              <a:t>“The provisioning of services in a timely (near on instant), on-demand manner, to allow the scaling up and down of resources</a:t>
            </a:r>
            <a:r>
              <a:rPr lang="en-US" i="1" dirty="0" smtClean="0"/>
              <a:t>”</a:t>
            </a:r>
          </a:p>
          <a:p>
            <a:pPr lvl="1" indent="-11113">
              <a:buNone/>
            </a:pPr>
            <a:r>
              <a:rPr lang="en-US" sz="2000" dirty="0" smtClean="0"/>
              <a:t>(Alan </a:t>
            </a:r>
            <a:r>
              <a:rPr lang="en-US" sz="2000" dirty="0"/>
              <a:t>Williamson, quoted in </a:t>
            </a:r>
            <a:r>
              <a:rPr lang="en-US" sz="2000" i="1" dirty="0"/>
              <a:t>Cloud </a:t>
            </a:r>
            <a:r>
              <a:rPr lang="en-US" sz="2000" i="1" dirty="0" err="1"/>
              <a:t>BootCamp</a:t>
            </a:r>
            <a:r>
              <a:rPr lang="en-US" sz="2000" i="1" dirty="0"/>
              <a:t> March </a:t>
            </a:r>
            <a:r>
              <a:rPr lang="en-US" sz="2000" i="1" dirty="0" smtClean="0"/>
              <a:t>2009)</a:t>
            </a:r>
          </a:p>
          <a:p>
            <a:pPr lvl="1" indent="-11113">
              <a:buNone/>
            </a:pPr>
            <a:endParaRPr lang="en-US" i="1" dirty="0"/>
          </a:p>
          <a:p>
            <a:endParaRPr lang="en-US" dirty="0"/>
          </a:p>
        </p:txBody>
      </p:sp>
    </p:spTree>
    <p:extLst>
      <p:ext uri="{BB962C8B-B14F-4D97-AF65-F5344CB8AC3E}">
        <p14:creationId xmlns:p14="http://schemas.microsoft.com/office/powerpoint/2010/main" val="1842965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effectLst>
                  <a:outerShdw blurRad="38100" dist="38100" dir="2700000" algn="tl">
                    <a:srgbClr val="000000">
                      <a:alpha val="43137"/>
                    </a:srgbClr>
                  </a:outerShdw>
                </a:effectLst>
              </a:rPr>
              <a:t>How Cloud Computing Works</a:t>
            </a:r>
          </a:p>
        </p:txBody>
      </p:sp>
      <p:sp>
        <p:nvSpPr>
          <p:cNvPr id="3" name="Content Placeholder 2"/>
          <p:cNvSpPr>
            <a:spLocks noGrp="1"/>
          </p:cNvSpPr>
          <p:nvPr>
            <p:ph idx="1"/>
          </p:nvPr>
        </p:nvSpPr>
        <p:spPr/>
        <p:txBody>
          <a:bodyPr/>
          <a:lstStyle/>
          <a:p>
            <a:r>
              <a:rPr lang="en-US" sz="2800" dirty="0">
                <a:solidFill>
                  <a:srgbClr val="00B0F0"/>
                </a:solidFill>
              </a:rPr>
              <a:t>Various providers let you create virtual servers</a:t>
            </a:r>
          </a:p>
          <a:p>
            <a:pPr lvl="1"/>
            <a:r>
              <a:rPr lang="en-US" sz="2400" dirty="0"/>
              <a:t>Set up an account, perhaps just with a credit card</a:t>
            </a:r>
          </a:p>
          <a:p>
            <a:r>
              <a:rPr lang="en-US" sz="2800" dirty="0">
                <a:solidFill>
                  <a:srgbClr val="00B0F0"/>
                </a:solidFill>
              </a:rPr>
              <a:t>You create virtual servers ("virtualization")</a:t>
            </a:r>
          </a:p>
          <a:p>
            <a:pPr lvl="1"/>
            <a:r>
              <a:rPr lang="en-US" sz="2400" dirty="0"/>
              <a:t>Choose the OS and software each "instance" will have</a:t>
            </a:r>
          </a:p>
          <a:p>
            <a:pPr lvl="1"/>
            <a:r>
              <a:rPr lang="en-US" sz="2400" dirty="0"/>
              <a:t>It will run on a large server farm located somewhere</a:t>
            </a:r>
          </a:p>
          <a:p>
            <a:pPr lvl="1"/>
            <a:r>
              <a:rPr lang="en-US" sz="2400" dirty="0"/>
              <a:t>You can instantiate more on a few minutes' notice</a:t>
            </a:r>
          </a:p>
          <a:p>
            <a:pPr lvl="1"/>
            <a:r>
              <a:rPr lang="en-US" sz="2400" dirty="0"/>
              <a:t>You can shut down instances in a minute or so</a:t>
            </a:r>
          </a:p>
          <a:p>
            <a:r>
              <a:rPr lang="en-US" sz="2800" dirty="0">
                <a:solidFill>
                  <a:srgbClr val="00B0F0"/>
                </a:solidFill>
              </a:rPr>
              <a:t>They send you a bill for what you use</a:t>
            </a:r>
          </a:p>
          <a:p>
            <a:pPr marL="0" indent="0">
              <a:buNone/>
            </a:pPr>
            <a:endParaRPr lang="en-US" dirty="0"/>
          </a:p>
        </p:txBody>
      </p:sp>
    </p:spTree>
    <p:extLst>
      <p:ext uri="{BB962C8B-B14F-4D97-AF65-F5344CB8AC3E}">
        <p14:creationId xmlns:p14="http://schemas.microsoft.com/office/powerpoint/2010/main" val="923105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i="1" dirty="0" smtClean="0">
                <a:solidFill>
                  <a:schemeClr val="accent2"/>
                </a:solidFill>
                <a:effectLst>
                  <a:outerShdw blurRad="38100" dist="38100" dir="2700000" algn="tl">
                    <a:srgbClr val="000000">
                      <a:alpha val="43137"/>
                    </a:srgbClr>
                  </a:outerShdw>
                </a:effectLst>
                <a:latin typeface="+mn-lt"/>
              </a:rPr>
              <a:t>Data &amp; Information</a:t>
            </a:r>
            <a:r>
              <a:rPr lang="en-US" b="1" dirty="0" smtClean="0"/>
              <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457200" y="1524000"/>
            <a:ext cx="8229600" cy="4602163"/>
          </a:xfrm>
        </p:spPr>
        <p:txBody>
          <a:bodyPr>
            <a:normAutofit lnSpcReduction="10000"/>
          </a:bodyPr>
          <a:lstStyle/>
          <a:p>
            <a:pPr marL="0" indent="0">
              <a:buNone/>
            </a:pPr>
            <a:r>
              <a:rPr lang="en-US" sz="2800" b="1" dirty="0" smtClean="0">
                <a:solidFill>
                  <a:schemeClr val="accent1"/>
                </a:solidFill>
              </a:rPr>
              <a:t>Data</a:t>
            </a:r>
          </a:p>
          <a:p>
            <a:r>
              <a:rPr lang="en-US" sz="2200" dirty="0" smtClean="0"/>
              <a:t>Raw facts such as an employee’s name and number of hours worked in a week, inventory part numbers or sales orders.</a:t>
            </a:r>
          </a:p>
          <a:p>
            <a:r>
              <a:rPr lang="en-US" sz="2200" dirty="0" smtClean="0"/>
              <a:t>A “given,” or fact; a number, a statement, or a picture</a:t>
            </a:r>
          </a:p>
          <a:p>
            <a:r>
              <a:rPr lang="en-US" sz="2200" dirty="0" smtClean="0"/>
              <a:t>Represents </a:t>
            </a:r>
            <a:r>
              <a:rPr lang="en-US" sz="2000" dirty="0" smtClean="0"/>
              <a:t>something in the real world</a:t>
            </a:r>
          </a:p>
          <a:p>
            <a:pPr marL="0" indent="0">
              <a:buNone/>
            </a:pPr>
            <a:endParaRPr lang="en-US" sz="2000" dirty="0" smtClean="0"/>
          </a:p>
          <a:p>
            <a:pPr marL="0" indent="0">
              <a:buNone/>
            </a:pPr>
            <a:r>
              <a:rPr lang="en-US" sz="2800" b="1" dirty="0" smtClean="0">
                <a:solidFill>
                  <a:schemeClr val="accent1"/>
                </a:solidFill>
              </a:rPr>
              <a:t>Information</a:t>
            </a:r>
          </a:p>
          <a:p>
            <a:r>
              <a:rPr lang="en-US" sz="2200" dirty="0" smtClean="0"/>
              <a:t>A collection of facts organized in such a way that they have additional value beyond the value of the facts themselves. </a:t>
            </a:r>
          </a:p>
          <a:p>
            <a:r>
              <a:rPr lang="en-US" sz="2200" dirty="0" smtClean="0"/>
              <a:t>Data that have meaning within a context</a:t>
            </a:r>
          </a:p>
          <a:p>
            <a:r>
              <a:rPr lang="en-US" sz="2200" dirty="0" smtClean="0"/>
              <a:t>Data in relationships</a:t>
            </a:r>
          </a:p>
          <a:p>
            <a:r>
              <a:rPr lang="en-US" sz="2200" dirty="0" smtClean="0"/>
              <a:t>Data </a:t>
            </a:r>
            <a:r>
              <a:rPr lang="en-US" sz="2200" i="1" dirty="0" smtClean="0"/>
              <a:t>after</a:t>
            </a:r>
            <a:r>
              <a:rPr lang="en-US" sz="2200" dirty="0" smtClean="0"/>
              <a:t> manipulation</a:t>
            </a:r>
          </a:p>
          <a:p>
            <a:pPr marL="0" indent="0">
              <a:buNone/>
            </a:pPr>
            <a:endParaRPr lang="en-US" sz="28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0833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effectLst>
                  <a:outerShdw blurRad="38100" dist="38100" dir="2700000" algn="tl">
                    <a:srgbClr val="000000">
                      <a:alpha val="43137"/>
                    </a:srgbClr>
                  </a:outerShdw>
                </a:effectLst>
              </a:rPr>
              <a:t>Cloud Computing Status</a:t>
            </a:r>
          </a:p>
        </p:txBody>
      </p:sp>
      <p:sp>
        <p:nvSpPr>
          <p:cNvPr id="3" name="Content Placeholder 2"/>
          <p:cNvSpPr>
            <a:spLocks noGrp="1"/>
          </p:cNvSpPr>
          <p:nvPr>
            <p:ph idx="1"/>
          </p:nvPr>
        </p:nvSpPr>
        <p:spPr/>
        <p:txBody>
          <a:bodyPr/>
          <a:lstStyle/>
          <a:p>
            <a:r>
              <a:rPr lang="en-US" dirty="0"/>
              <a:t>Seems to be rapidly becoming a mainstream practice</a:t>
            </a:r>
          </a:p>
          <a:p>
            <a:r>
              <a:rPr lang="en-US" dirty="0"/>
              <a:t>Numerous providers</a:t>
            </a:r>
          </a:p>
          <a:p>
            <a:pPr lvl="1"/>
            <a:r>
              <a:rPr lang="en-US" dirty="0"/>
              <a:t>Amazon EC2 imitators ...</a:t>
            </a:r>
          </a:p>
          <a:p>
            <a:pPr lvl="1"/>
            <a:r>
              <a:rPr lang="en-US" dirty="0"/>
              <a:t>Just about every major industry name</a:t>
            </a:r>
          </a:p>
          <a:p>
            <a:pPr lvl="2"/>
            <a:r>
              <a:rPr lang="en-US" dirty="0"/>
              <a:t>IBM, Sun, Microsoft, ...</a:t>
            </a:r>
          </a:p>
          <a:p>
            <a:r>
              <a:rPr lang="en-US" dirty="0"/>
              <a:t>Major buzz at industry meetings</a:t>
            </a:r>
          </a:p>
          <a:p>
            <a:pPr marL="0" indent="0">
              <a:buNone/>
            </a:pPr>
            <a:endParaRPr lang="en-US" dirty="0"/>
          </a:p>
        </p:txBody>
      </p:sp>
    </p:spTree>
    <p:extLst>
      <p:ext uri="{BB962C8B-B14F-4D97-AF65-F5344CB8AC3E}">
        <p14:creationId xmlns:p14="http://schemas.microsoft.com/office/powerpoint/2010/main" val="152491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effectLst>
                  <a:outerShdw blurRad="38100" dist="38100" dir="2700000" algn="tl">
                    <a:srgbClr val="000000">
                      <a:alpha val="43137"/>
                    </a:srgbClr>
                  </a:outerShdw>
                </a:effectLst>
              </a:rPr>
              <a:t>What is </a:t>
            </a:r>
            <a:r>
              <a:rPr lang="en-US" b="1" dirty="0" smtClean="0">
                <a:solidFill>
                  <a:schemeClr val="accent2"/>
                </a:solidFill>
                <a:effectLst>
                  <a:outerShdw blurRad="38100" dist="38100" dir="2700000" algn="tl">
                    <a:srgbClr val="000000">
                      <a:alpha val="43137"/>
                    </a:srgbClr>
                  </a:outerShdw>
                </a:effectLst>
              </a:rPr>
              <a:t>Computer Security</a:t>
            </a:r>
            <a:r>
              <a:rPr lang="en-US" b="1" dirty="0">
                <a:solidFill>
                  <a:schemeClr val="accent2"/>
                </a:solidFill>
                <a:effectLst>
                  <a:outerShdw blurRad="38100" dist="38100" dir="2700000" algn="tl">
                    <a:srgbClr val="000000">
                      <a:alpha val="43137"/>
                    </a:srgbClr>
                  </a:outerShdw>
                </a:effectLst>
              </a:rPr>
              <a:t>?</a:t>
            </a:r>
          </a:p>
        </p:txBody>
      </p:sp>
      <p:sp>
        <p:nvSpPr>
          <p:cNvPr id="3" name="Content Placeholder 2"/>
          <p:cNvSpPr>
            <a:spLocks noGrp="1"/>
          </p:cNvSpPr>
          <p:nvPr>
            <p:ph idx="1"/>
          </p:nvPr>
        </p:nvSpPr>
        <p:spPr/>
        <p:txBody>
          <a:bodyPr/>
          <a:lstStyle/>
          <a:p>
            <a:pPr marL="228600" indent="-228600">
              <a:lnSpc>
                <a:spcPct val="95000"/>
              </a:lnSpc>
            </a:pPr>
            <a:r>
              <a:rPr lang="en-US" sz="2800" dirty="0" smtClean="0"/>
              <a:t>General </a:t>
            </a:r>
            <a:r>
              <a:rPr lang="en-US" sz="2800" dirty="0"/>
              <a:t>definition:  computer security involves providing appropriate levels of assurance of</a:t>
            </a:r>
          </a:p>
          <a:p>
            <a:pPr marL="685800" lvl="1" indent="-228600">
              <a:lnSpc>
                <a:spcPct val="95000"/>
              </a:lnSpc>
              <a:buSzPct val="100000"/>
              <a:buFontTx/>
              <a:buChar char="–"/>
            </a:pPr>
            <a:r>
              <a:rPr lang="en-US" sz="2200" b="1" i="1" dirty="0"/>
              <a:t>Availability</a:t>
            </a:r>
            <a:r>
              <a:rPr lang="en-US" sz="2200" dirty="0"/>
              <a:t> of computing services and data/information stored in computing systems </a:t>
            </a:r>
          </a:p>
          <a:p>
            <a:pPr marL="685800" lvl="1" indent="-228600">
              <a:lnSpc>
                <a:spcPct val="95000"/>
              </a:lnSpc>
              <a:buSzPct val="100000"/>
              <a:buFontTx/>
              <a:buChar char="–"/>
            </a:pPr>
            <a:r>
              <a:rPr lang="en-US" sz="2200" b="1" i="1" dirty="0"/>
              <a:t>Confidentiality</a:t>
            </a:r>
            <a:r>
              <a:rPr lang="en-US" sz="2200" b="1" dirty="0"/>
              <a:t> </a:t>
            </a:r>
            <a:r>
              <a:rPr lang="en-US" sz="2200" dirty="0"/>
              <a:t>of data/information stored in computing systems </a:t>
            </a:r>
          </a:p>
          <a:p>
            <a:pPr marL="685800" lvl="1" indent="-228600">
              <a:lnSpc>
                <a:spcPct val="95000"/>
              </a:lnSpc>
              <a:buSzPct val="100000"/>
              <a:buFontTx/>
              <a:buChar char="–"/>
            </a:pPr>
            <a:r>
              <a:rPr lang="en-US" sz="2200" b="1" i="1" dirty="0"/>
              <a:t>Integrity</a:t>
            </a:r>
            <a:r>
              <a:rPr lang="en-US" sz="2200" dirty="0"/>
              <a:t> of computing systems and data/information stored therein </a:t>
            </a:r>
          </a:p>
          <a:p>
            <a:pPr marL="685800" lvl="1" indent="-228600">
              <a:lnSpc>
                <a:spcPct val="95000"/>
              </a:lnSpc>
              <a:buSzPct val="100000"/>
              <a:buFontTx/>
              <a:buChar char="–"/>
            </a:pPr>
            <a:r>
              <a:rPr lang="en-US" sz="2200" b="1" i="1" dirty="0"/>
              <a:t>Auditability</a:t>
            </a:r>
            <a:r>
              <a:rPr lang="en-US" sz="2200" dirty="0"/>
              <a:t> of usage of computing systems and access to data/information stored therein</a:t>
            </a:r>
          </a:p>
          <a:p>
            <a:pPr marL="685800" lvl="1" indent="-228600">
              <a:lnSpc>
                <a:spcPct val="95000"/>
              </a:lnSpc>
              <a:buSzPct val="100000"/>
              <a:buFontTx/>
              <a:buChar char="–"/>
            </a:pPr>
            <a:r>
              <a:rPr lang="en-US" sz="2200" b="1" i="1" dirty="0"/>
              <a:t>Non-</a:t>
            </a:r>
            <a:r>
              <a:rPr lang="en-US" sz="2200" b="1" i="1" dirty="0" err="1"/>
              <a:t>repudiability</a:t>
            </a:r>
            <a:r>
              <a:rPr lang="en-US" sz="2200" dirty="0"/>
              <a:t> of transactions initiated by individuals and organizations</a:t>
            </a:r>
          </a:p>
          <a:p>
            <a:endParaRPr lang="en-US" dirty="0"/>
          </a:p>
        </p:txBody>
      </p:sp>
    </p:spTree>
    <p:extLst>
      <p:ext uri="{BB962C8B-B14F-4D97-AF65-F5344CB8AC3E}">
        <p14:creationId xmlns:p14="http://schemas.microsoft.com/office/powerpoint/2010/main" val="1127075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Not Just An IT Problem</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eaLnBrk="0" hangingPunct="0"/>
            <a:r>
              <a:rPr lang="en-US" dirty="0"/>
              <a:t>Everyone who uses a computer needs </a:t>
            </a:r>
            <a:r>
              <a:rPr lang="en-US" dirty="0" smtClean="0"/>
              <a:t>to </a:t>
            </a:r>
            <a:r>
              <a:rPr lang="en-US" dirty="0"/>
              <a:t>understand how to keep his or her computer and data secure</a:t>
            </a:r>
            <a:r>
              <a:rPr lang="en-US" dirty="0" smtClean="0"/>
              <a:t>.</a:t>
            </a:r>
          </a:p>
          <a:p>
            <a:pPr eaLnBrk="0" hangingPunct="0"/>
            <a:endParaRPr lang="en-US" dirty="0"/>
          </a:p>
          <a:p>
            <a:pPr marL="571500" indent="-571500">
              <a:lnSpc>
                <a:spcPct val="110000"/>
              </a:lnSpc>
              <a:spcAft>
                <a:spcPct val="30000"/>
              </a:spcAft>
              <a:buFontTx/>
              <a:buChar char="•"/>
            </a:pPr>
            <a:r>
              <a:rPr lang="en-US" i="1" dirty="0">
                <a:solidFill>
                  <a:schemeClr val="tx2"/>
                </a:solidFill>
                <a:latin typeface="Arial Narrow" pitchFamily="34" charset="0"/>
              </a:rPr>
              <a:t>10% of security safeguards are technical</a:t>
            </a:r>
          </a:p>
          <a:p>
            <a:pPr marL="571500" indent="-571500">
              <a:lnSpc>
                <a:spcPct val="110000"/>
              </a:lnSpc>
              <a:buFontTx/>
              <a:buChar char="•"/>
            </a:pPr>
            <a:r>
              <a:rPr lang="en-US" i="1" dirty="0">
                <a:solidFill>
                  <a:schemeClr val="tx2"/>
                </a:solidFill>
                <a:latin typeface="Arial Narrow" pitchFamily="34" charset="0"/>
              </a:rPr>
              <a:t>90% of security safeguards rely on us – the user - to adhere to good computing practices</a:t>
            </a:r>
          </a:p>
          <a:p>
            <a:pPr eaLnBrk="0" hangingPunct="0"/>
            <a:endParaRPr lang="en-US" dirty="0"/>
          </a:p>
          <a:p>
            <a:endParaRPr lang="en-US" dirty="0"/>
          </a:p>
        </p:txBody>
      </p:sp>
    </p:spTree>
    <p:extLst>
      <p:ext uri="{BB962C8B-B14F-4D97-AF65-F5344CB8AC3E}">
        <p14:creationId xmlns:p14="http://schemas.microsoft.com/office/powerpoint/2010/main" val="596842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Devices include:</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lnSpc>
                <a:spcPct val="110000"/>
              </a:lnSpc>
              <a:spcAft>
                <a:spcPct val="50000"/>
              </a:spcAft>
              <a:buFontTx/>
              <a:buNone/>
            </a:pPr>
            <a:r>
              <a:rPr lang="en-US" dirty="0"/>
              <a:t>Desktop computers		Confidential data</a:t>
            </a:r>
          </a:p>
          <a:p>
            <a:pPr marL="0" indent="0">
              <a:lnSpc>
                <a:spcPct val="110000"/>
              </a:lnSpc>
              <a:spcAft>
                <a:spcPct val="50000"/>
              </a:spcAft>
              <a:buFontTx/>
              <a:buNone/>
            </a:pPr>
            <a:r>
              <a:rPr lang="en-US" dirty="0"/>
              <a:t>Laptop computers		Restricted data</a:t>
            </a:r>
          </a:p>
          <a:p>
            <a:pPr marL="0" indent="0">
              <a:lnSpc>
                <a:spcPct val="110000"/>
              </a:lnSpc>
              <a:spcAft>
                <a:spcPct val="50000"/>
              </a:spcAft>
              <a:buFontTx/>
              <a:buNone/>
            </a:pPr>
            <a:r>
              <a:rPr lang="en-US" dirty="0"/>
              <a:t>Servers			</a:t>
            </a:r>
            <a:r>
              <a:rPr lang="en-US" dirty="0" smtClean="0"/>
              <a:t>	Personal </a:t>
            </a:r>
            <a:r>
              <a:rPr lang="en-US" dirty="0"/>
              <a:t>information</a:t>
            </a:r>
          </a:p>
          <a:p>
            <a:pPr marL="0" indent="0">
              <a:lnSpc>
                <a:spcPct val="110000"/>
              </a:lnSpc>
              <a:spcAft>
                <a:spcPct val="50000"/>
              </a:spcAft>
              <a:buFontTx/>
              <a:buNone/>
            </a:pPr>
            <a:r>
              <a:rPr lang="en-US" dirty="0"/>
              <a:t>Blackberries			Archives</a:t>
            </a:r>
          </a:p>
          <a:p>
            <a:pPr marL="0" indent="0">
              <a:lnSpc>
                <a:spcPct val="110000"/>
              </a:lnSpc>
              <a:spcAft>
                <a:spcPct val="50000"/>
              </a:spcAft>
              <a:buFontTx/>
              <a:buNone/>
            </a:pPr>
            <a:r>
              <a:rPr lang="en-US" dirty="0"/>
              <a:t>Flash drives			Databases</a:t>
            </a:r>
          </a:p>
          <a:p>
            <a:endParaRPr lang="en-US" dirty="0"/>
          </a:p>
        </p:txBody>
      </p:sp>
    </p:spTree>
    <p:extLst>
      <p:ext uri="{BB962C8B-B14F-4D97-AF65-F5344CB8AC3E}">
        <p14:creationId xmlns:p14="http://schemas.microsoft.com/office/powerpoint/2010/main" val="109929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effectLst>
                  <a:outerShdw blurRad="38100" dist="38100" dir="2700000" algn="tl">
                    <a:srgbClr val="000000">
                      <a:alpha val="43137"/>
                    </a:srgbClr>
                  </a:outerShdw>
                </a:effectLst>
              </a:rPr>
              <a:t>Major </a:t>
            </a:r>
            <a:r>
              <a:rPr lang="en-US" b="1" dirty="0" smtClean="0">
                <a:solidFill>
                  <a:schemeClr val="accent2"/>
                </a:solidFill>
                <a:effectLst>
                  <a:outerShdw blurRad="38100" dist="38100" dir="2700000" algn="tl">
                    <a:srgbClr val="000000">
                      <a:alpha val="43137"/>
                    </a:srgbClr>
                  </a:outerShdw>
                </a:effectLst>
              </a:rPr>
              <a:t>Solutions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648200"/>
          </a:xfrm>
        </p:spPr>
        <p:txBody>
          <a:bodyPr>
            <a:normAutofit lnSpcReduction="10000"/>
          </a:bodyPr>
          <a:lstStyle/>
          <a:p>
            <a:pPr>
              <a:lnSpc>
                <a:spcPct val="90000"/>
              </a:lnSpc>
              <a:spcBef>
                <a:spcPct val="15000"/>
              </a:spcBef>
            </a:pPr>
            <a:r>
              <a:rPr lang="en-US" sz="2800" dirty="0">
                <a:solidFill>
                  <a:srgbClr val="00B0F0"/>
                </a:solidFill>
                <a:cs typeface="Times New Roman" pitchFamily="18" charset="0"/>
              </a:rPr>
              <a:t>Authentication</a:t>
            </a:r>
            <a:r>
              <a:rPr lang="en-US" sz="2800" dirty="0">
                <a:cs typeface="Times New Roman" pitchFamily="18" charset="0"/>
              </a:rPr>
              <a:t>--proving the identity of a person or system</a:t>
            </a:r>
          </a:p>
          <a:p>
            <a:pPr>
              <a:lnSpc>
                <a:spcPct val="90000"/>
              </a:lnSpc>
              <a:spcBef>
                <a:spcPct val="15000"/>
              </a:spcBef>
            </a:pPr>
            <a:r>
              <a:rPr lang="en-US" sz="2800" dirty="0">
                <a:solidFill>
                  <a:srgbClr val="00B0F0"/>
                </a:solidFill>
                <a:cs typeface="Times New Roman" pitchFamily="18" charset="0"/>
              </a:rPr>
              <a:t>Access control</a:t>
            </a:r>
            <a:r>
              <a:rPr lang="en-US" sz="2800" dirty="0">
                <a:cs typeface="Times New Roman" pitchFamily="18" charset="0"/>
              </a:rPr>
              <a:t>--limiting who and what can gain access to </a:t>
            </a:r>
          </a:p>
          <a:p>
            <a:pPr lvl="1">
              <a:lnSpc>
                <a:spcPct val="90000"/>
              </a:lnSpc>
              <a:spcBef>
                <a:spcPct val="15000"/>
              </a:spcBef>
            </a:pPr>
            <a:r>
              <a:rPr lang="en-US" sz="2200" b="1" dirty="0">
                <a:cs typeface="Times New Roman" pitchFamily="18" charset="0"/>
              </a:rPr>
              <a:t>Systems and their components</a:t>
            </a:r>
          </a:p>
          <a:p>
            <a:pPr lvl="1">
              <a:lnSpc>
                <a:spcPct val="90000"/>
              </a:lnSpc>
              <a:spcBef>
                <a:spcPct val="15000"/>
              </a:spcBef>
            </a:pPr>
            <a:r>
              <a:rPr lang="en-US" sz="2200" b="1" dirty="0">
                <a:cs typeface="Times New Roman" pitchFamily="18" charset="0"/>
              </a:rPr>
              <a:t>Network devices</a:t>
            </a:r>
          </a:p>
          <a:p>
            <a:pPr lvl="1">
              <a:lnSpc>
                <a:spcPct val="90000"/>
              </a:lnSpc>
              <a:spcBef>
                <a:spcPct val="15000"/>
              </a:spcBef>
            </a:pPr>
            <a:r>
              <a:rPr lang="en-US" sz="2200" b="1" dirty="0">
                <a:cs typeface="Times New Roman" pitchFamily="18" charset="0"/>
              </a:rPr>
              <a:t>Applications</a:t>
            </a:r>
          </a:p>
          <a:p>
            <a:pPr lvl="1">
              <a:lnSpc>
                <a:spcPct val="90000"/>
              </a:lnSpc>
              <a:spcBef>
                <a:spcPct val="15000"/>
              </a:spcBef>
            </a:pPr>
            <a:r>
              <a:rPr lang="en-US" sz="2200" b="1" dirty="0">
                <a:cs typeface="Times New Roman" pitchFamily="18" charset="0"/>
              </a:rPr>
              <a:t>Data</a:t>
            </a:r>
          </a:p>
          <a:p>
            <a:pPr>
              <a:lnSpc>
                <a:spcPct val="90000"/>
              </a:lnSpc>
              <a:spcBef>
                <a:spcPct val="15000"/>
              </a:spcBef>
            </a:pPr>
            <a:r>
              <a:rPr lang="en-US" sz="2800" dirty="0">
                <a:solidFill>
                  <a:srgbClr val="00B0F0"/>
                </a:solidFill>
                <a:cs typeface="Times New Roman" pitchFamily="18" charset="0"/>
              </a:rPr>
              <a:t>Encryption</a:t>
            </a:r>
            <a:r>
              <a:rPr lang="en-US" sz="2800" dirty="0">
                <a:cs typeface="Times New Roman" pitchFamily="18" charset="0"/>
              </a:rPr>
              <a:t>-- </a:t>
            </a:r>
            <a:r>
              <a:rPr lang="en-US" sz="2800" dirty="0"/>
              <a:t>transforming data in a manner such that they cannot be meaningfully read because they are garbled </a:t>
            </a:r>
            <a:endParaRPr lang="en-US" sz="2800" dirty="0">
              <a:cs typeface="Times New Roman" pitchFamily="18" charset="0"/>
            </a:endParaRPr>
          </a:p>
          <a:p>
            <a:pPr>
              <a:lnSpc>
                <a:spcPct val="90000"/>
              </a:lnSpc>
              <a:spcBef>
                <a:spcPct val="15000"/>
              </a:spcBef>
            </a:pPr>
            <a:r>
              <a:rPr lang="en-US" sz="2800" dirty="0">
                <a:solidFill>
                  <a:srgbClr val="00B0F0"/>
                </a:solidFill>
                <a:cs typeface="Times New Roman" pitchFamily="18" charset="0"/>
              </a:rPr>
              <a:t>Auditing and monitoring</a:t>
            </a:r>
          </a:p>
          <a:p>
            <a:endParaRPr lang="en-US" dirty="0"/>
          </a:p>
        </p:txBody>
      </p:sp>
    </p:spTree>
    <p:extLst>
      <p:ext uri="{BB962C8B-B14F-4D97-AF65-F5344CB8AC3E}">
        <p14:creationId xmlns:p14="http://schemas.microsoft.com/office/powerpoint/2010/main" val="49788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rgbClr val="C00000"/>
                </a:solidFill>
                <a:effectLst>
                  <a:outerShdw blurRad="38100" dist="38100" dir="2700000" algn="tl">
                    <a:srgbClr val="000000">
                      <a:alpha val="43137"/>
                    </a:srgbClr>
                  </a:outerShdw>
                </a:effectLst>
              </a:rPr>
              <a:t>ALSO</a:t>
            </a:r>
            <a:r>
              <a:rPr lang="en-US" dirty="0" smtClean="0">
                <a:solidFill>
                  <a:srgbClr val="C00000"/>
                </a:solidFill>
              </a:rPr>
              <a:t> . . .</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See the following online:</a:t>
            </a:r>
          </a:p>
          <a:p>
            <a:pPr lvl="1"/>
            <a:r>
              <a:rPr lang="en-US" dirty="0" smtClean="0"/>
              <a:t>Evolution of </a:t>
            </a:r>
            <a:r>
              <a:rPr lang="en-US" dirty="0"/>
              <a:t>the PC </a:t>
            </a:r>
            <a:endParaRPr lang="en-US" dirty="0" smtClean="0"/>
          </a:p>
          <a:p>
            <a:pPr marL="0" indent="0">
              <a:buNone/>
            </a:pPr>
            <a:r>
              <a:rPr lang="en-US" sz="1400" dirty="0" smtClean="0">
                <a:hlinkClick r:id="rId2"/>
              </a:rPr>
              <a:t>http</a:t>
            </a:r>
            <a:r>
              <a:rPr lang="en-US" sz="1400" dirty="0">
                <a:hlinkClick r:id="rId2"/>
              </a:rPr>
              <a:t>://</a:t>
            </a:r>
            <a:r>
              <a:rPr lang="en-US" sz="1400" dirty="0" smtClean="0">
                <a:hlinkClick r:id="rId2"/>
              </a:rPr>
              <a:t>www.aarp.org/home-family/personal-technology/info-10-2012/evolution-of-the-pc.html#slide1</a:t>
            </a:r>
            <a:r>
              <a:rPr lang="en-US" sz="1400" dirty="0" smtClean="0"/>
              <a:t> </a:t>
            </a:r>
            <a:endParaRPr lang="en-US" dirty="0"/>
          </a:p>
          <a:p>
            <a:pPr marL="0" indent="0">
              <a:buNone/>
            </a:pPr>
            <a:endParaRPr lang="en-US" dirty="0"/>
          </a:p>
          <a:p>
            <a:pPr lvl="1"/>
            <a:r>
              <a:rPr lang="en-US" dirty="0" smtClean="0"/>
              <a:t>Kids react to Old Computers</a:t>
            </a:r>
          </a:p>
          <a:p>
            <a:pPr marL="457200" lvl="1" indent="0">
              <a:buNone/>
            </a:pPr>
            <a:r>
              <a:rPr lang="en-US" sz="1400" dirty="0">
                <a:hlinkClick r:id="rId3"/>
              </a:rPr>
              <a:t>http://</a:t>
            </a:r>
            <a:r>
              <a:rPr lang="en-US" sz="1400" dirty="0" smtClean="0">
                <a:hlinkClick r:id="rId3"/>
              </a:rPr>
              <a:t>www.youtube.com/watch?v=PF7EpEnglgk</a:t>
            </a:r>
            <a:endParaRPr lang="en-US" sz="1400" dirty="0" smtClean="0"/>
          </a:p>
          <a:p>
            <a:pPr marL="457200" lvl="1" indent="0">
              <a:buNone/>
            </a:pPr>
            <a:endParaRPr lang="en-US" sz="1400" dirty="0"/>
          </a:p>
        </p:txBody>
      </p:sp>
    </p:spTree>
    <p:extLst>
      <p:ext uri="{BB962C8B-B14F-4D97-AF65-F5344CB8AC3E}">
        <p14:creationId xmlns:p14="http://schemas.microsoft.com/office/powerpoint/2010/main" val="274252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2"/>
                </a:solidFill>
                <a:effectLst>
                  <a:outerShdw blurRad="38100" dist="38100" dir="2700000" algn="tl">
                    <a:srgbClr val="000000">
                      <a:alpha val="43137"/>
                    </a:srgbClr>
                  </a:outerShdw>
                </a:effectLst>
              </a:rPr>
              <a:t>Data, Information, &amp; Systems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marL="0" indent="0">
              <a:lnSpc>
                <a:spcPct val="90000"/>
              </a:lnSpc>
              <a:buNone/>
            </a:pPr>
            <a:r>
              <a:rPr lang="en-US" dirty="0" smtClean="0">
                <a:solidFill>
                  <a:srgbClr val="00B0F0"/>
                </a:solidFill>
              </a:rPr>
              <a:t>What Is a System?</a:t>
            </a:r>
          </a:p>
          <a:p>
            <a:pPr lvl="1">
              <a:lnSpc>
                <a:spcPct val="90000"/>
              </a:lnSpc>
            </a:pPr>
            <a:r>
              <a:rPr lang="en-US" dirty="0" smtClean="0"/>
              <a:t>System: A set of components that work together to achieve a common goal</a:t>
            </a:r>
          </a:p>
          <a:p>
            <a:pPr lvl="1">
              <a:lnSpc>
                <a:spcPct val="90000"/>
              </a:lnSpc>
            </a:pPr>
            <a:endParaRPr lang="en-US" dirty="0" smtClean="0"/>
          </a:p>
          <a:p>
            <a:pPr lvl="1">
              <a:lnSpc>
                <a:spcPct val="90000"/>
              </a:lnSpc>
            </a:pPr>
            <a:r>
              <a:rPr lang="en-US" dirty="0" smtClean="0"/>
              <a:t>Subsystem: One part of a system where the products of more than one system are combined to reach an ultimate goal</a:t>
            </a:r>
          </a:p>
          <a:p>
            <a:pPr lvl="1">
              <a:lnSpc>
                <a:spcPct val="90000"/>
              </a:lnSpc>
            </a:pPr>
            <a:endParaRPr lang="en-US" dirty="0" smtClean="0"/>
          </a:p>
          <a:p>
            <a:pPr lvl="1">
              <a:lnSpc>
                <a:spcPct val="90000"/>
              </a:lnSpc>
            </a:pPr>
            <a:r>
              <a:rPr lang="en-US" dirty="0" smtClean="0"/>
              <a:t>Closed system: Stand-alone system that has no contact with other systems</a:t>
            </a:r>
          </a:p>
          <a:p>
            <a:pPr lvl="1">
              <a:lnSpc>
                <a:spcPct val="90000"/>
              </a:lnSpc>
            </a:pPr>
            <a:endParaRPr lang="en-US" dirty="0" smtClean="0"/>
          </a:p>
          <a:p>
            <a:pPr lvl="1">
              <a:lnSpc>
                <a:spcPct val="90000"/>
              </a:lnSpc>
            </a:pPr>
            <a:r>
              <a:rPr lang="en-US" dirty="0" smtClean="0"/>
              <a:t>Open system: System that interfaces with other systems</a:t>
            </a:r>
          </a:p>
          <a:p>
            <a:endParaRPr lang="en-US" dirty="0"/>
          </a:p>
        </p:txBody>
      </p:sp>
    </p:spTree>
    <p:extLst>
      <p:ext uri="{BB962C8B-B14F-4D97-AF65-F5344CB8AC3E}">
        <p14:creationId xmlns:p14="http://schemas.microsoft.com/office/powerpoint/2010/main" val="1422709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Data, Information, &amp; Systems</a:t>
            </a:r>
            <a:endParaRPr lang="en-US" dirty="0"/>
          </a:p>
        </p:txBody>
      </p:sp>
      <p:pic>
        <p:nvPicPr>
          <p:cNvPr id="4" name="Picture 6" descr="Fig01-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5227" r="16394" b="6667"/>
          <a:stretch>
            <a:fillRect/>
          </a:stretch>
        </p:blipFill>
        <p:spPr bwMode="auto">
          <a:xfrm>
            <a:off x="2361415" y="1600200"/>
            <a:ext cx="442117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279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smtClean="0"/>
              <a:t/>
            </a:r>
            <a:br>
              <a:rPr lang="en-US" dirty="0" smtClean="0"/>
            </a:br>
            <a:r>
              <a:rPr lang="en-US" b="1" dirty="0" smtClean="0">
                <a:solidFill>
                  <a:schemeClr val="accent2"/>
                </a:solidFill>
                <a:effectLst>
                  <a:outerShdw blurRad="38100" dist="38100" dir="2700000" algn="tl">
                    <a:srgbClr val="000000">
                      <a:alpha val="43137"/>
                    </a:srgbClr>
                  </a:outerShdw>
                </a:effectLst>
              </a:rPr>
              <a:t>The Benefits of Human-Computer Synergy</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1"/>
            <a:endParaRPr lang="en-US" sz="2400" dirty="0" smtClean="0"/>
          </a:p>
          <a:p>
            <a:pPr lvl="1"/>
            <a:endParaRPr lang="en-US" sz="2400" dirty="0" smtClean="0"/>
          </a:p>
          <a:p>
            <a:pPr marL="457200" lvl="1" indent="0">
              <a:buNone/>
            </a:pPr>
            <a:r>
              <a:rPr lang="en-US" sz="2400" b="1" dirty="0" smtClean="0">
                <a:solidFill>
                  <a:srgbClr val="00B0F0"/>
                </a:solidFill>
              </a:rPr>
              <a:t>Synergy</a:t>
            </a:r>
            <a:endParaRPr lang="en-US" b="1" dirty="0" smtClean="0">
              <a:solidFill>
                <a:srgbClr val="00B0F0"/>
              </a:solidFill>
            </a:endParaRPr>
          </a:p>
          <a:p>
            <a:pPr lvl="2"/>
            <a:r>
              <a:rPr lang="en-US" sz="2000" dirty="0" smtClean="0"/>
              <a:t>When combined resources produce output that exceeds the sum of the outputs of the same resources employed separately</a:t>
            </a:r>
          </a:p>
          <a:p>
            <a:pPr lvl="1"/>
            <a:endParaRPr lang="en-US" dirty="0" smtClean="0"/>
          </a:p>
          <a:p>
            <a:pPr marL="457200" lvl="1" indent="0">
              <a:buNone/>
            </a:pPr>
            <a:r>
              <a:rPr lang="en-US" sz="2400" dirty="0" smtClean="0"/>
              <a:t>Allows human thought to be translated into efficient processing of large amounts of data</a:t>
            </a:r>
          </a:p>
          <a:p>
            <a:endParaRPr lang="en-US" dirty="0"/>
          </a:p>
        </p:txBody>
      </p:sp>
    </p:spTree>
    <p:extLst>
      <p:ext uri="{BB962C8B-B14F-4D97-AF65-F5344CB8AC3E}">
        <p14:creationId xmlns:p14="http://schemas.microsoft.com/office/powerpoint/2010/main" val="92208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Data, Information, &amp; Systems</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754563"/>
          </a:xfrm>
        </p:spPr>
        <p:txBody>
          <a:bodyPr/>
          <a:lstStyle/>
          <a:p>
            <a:r>
              <a:rPr lang="en-US" sz="1600" dirty="0" smtClean="0"/>
              <a:t>Generating Information</a:t>
            </a:r>
          </a:p>
          <a:p>
            <a:pPr lvl="1"/>
            <a:r>
              <a:rPr lang="en-US" sz="1600" dirty="0" smtClean="0"/>
              <a:t>Computer-based ISs take data as raw material, process it, and produce information as output.</a:t>
            </a:r>
          </a:p>
          <a:p>
            <a:pPr marL="0" indent="0">
              <a:buNone/>
            </a:pPr>
            <a:endParaRPr lang="en-US" dirty="0"/>
          </a:p>
        </p:txBody>
      </p:sp>
      <p:grpSp>
        <p:nvGrpSpPr>
          <p:cNvPr id="4" name="Group 9"/>
          <p:cNvGrpSpPr>
            <a:grpSpLocks/>
          </p:cNvGrpSpPr>
          <p:nvPr/>
        </p:nvGrpSpPr>
        <p:grpSpPr bwMode="auto">
          <a:xfrm>
            <a:off x="838200" y="2209800"/>
            <a:ext cx="8001000" cy="4154593"/>
            <a:chOff x="1584" y="2064"/>
            <a:chExt cx="3984" cy="2138"/>
          </a:xfrm>
        </p:grpSpPr>
        <p:pic>
          <p:nvPicPr>
            <p:cNvPr id="5" name="Picture 7" descr="Fig01-01"/>
            <p:cNvPicPr>
              <a:picLocks noChangeAspect="1" noChangeArrowheads="1"/>
            </p:cNvPicPr>
            <p:nvPr/>
          </p:nvPicPr>
          <p:blipFill>
            <a:blip r:embed="rId2">
              <a:extLst>
                <a:ext uri="{28A0092B-C50C-407E-A947-70E740481C1C}">
                  <a14:useLocalDpi xmlns:a14="http://schemas.microsoft.com/office/drawing/2010/main" val="0"/>
                </a:ext>
              </a:extLst>
            </a:blip>
            <a:srcRect t="11667" r="1556" b="21667"/>
            <a:stretch>
              <a:fillRect/>
            </a:stretch>
          </p:blipFill>
          <p:spPr bwMode="auto">
            <a:xfrm>
              <a:off x="1584" y="2064"/>
              <a:ext cx="3984" cy="1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8"/>
            <p:cNvSpPr txBox="1">
              <a:spLocks noChangeArrowheads="1"/>
            </p:cNvSpPr>
            <p:nvPr/>
          </p:nvSpPr>
          <p:spPr bwMode="white">
            <a:xfrm>
              <a:off x="1584" y="3984"/>
              <a:ext cx="398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dirty="0" smtClean="0"/>
                <a:t>Input-process-output</a:t>
              </a:r>
              <a:endParaRPr lang="en-US" sz="1800" dirty="0"/>
            </a:p>
          </p:txBody>
        </p:sp>
      </p:grpSp>
    </p:spTree>
    <p:extLst>
      <p:ext uri="{BB962C8B-B14F-4D97-AF65-F5344CB8AC3E}">
        <p14:creationId xmlns:p14="http://schemas.microsoft.com/office/powerpoint/2010/main" val="121692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2"/>
                </a:solidFill>
                <a:effectLst>
                  <a:outerShdw blurRad="38100" dist="38100" dir="2700000" algn="tl">
                    <a:srgbClr val="000000">
                      <a:alpha val="43137"/>
                    </a:srgbClr>
                  </a:outerShdw>
                </a:effectLst>
              </a:rPr>
              <a:t>Characteristics of Useful Information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dirty="0" smtClean="0">
                <a:solidFill>
                  <a:srgbClr val="00B0F0"/>
                </a:solidFill>
              </a:rPr>
              <a:t>Relevant</a:t>
            </a:r>
            <a:r>
              <a:rPr lang="en-US" dirty="0" smtClean="0"/>
              <a:t>. </a:t>
            </a:r>
            <a:r>
              <a:rPr lang="en-US" sz="2600" dirty="0" smtClean="0"/>
              <a:t>It reduces uncertainty by helping you predict what will happen or confirm what already has happened.</a:t>
            </a:r>
          </a:p>
          <a:p>
            <a:pPr marL="457200" lvl="1" indent="0">
              <a:buNone/>
            </a:pPr>
            <a:r>
              <a:rPr lang="en-US" dirty="0" smtClean="0">
                <a:solidFill>
                  <a:srgbClr val="00B0F0"/>
                </a:solidFill>
              </a:rPr>
              <a:t>Reliable</a:t>
            </a:r>
            <a:r>
              <a:rPr lang="en-US" dirty="0" smtClean="0"/>
              <a:t>. </a:t>
            </a:r>
            <a:r>
              <a:rPr lang="en-US" sz="2600" dirty="0" smtClean="0"/>
              <a:t>It’s dependable, i.e., free from error or bias and faithfully portrays events and activities</a:t>
            </a:r>
            <a:r>
              <a:rPr lang="en-US" sz="2400" dirty="0" smtClean="0"/>
              <a:t>.</a:t>
            </a:r>
          </a:p>
          <a:p>
            <a:pPr marL="457200" lvl="1" indent="0">
              <a:buNone/>
            </a:pPr>
            <a:r>
              <a:rPr lang="en-US" dirty="0" smtClean="0">
                <a:solidFill>
                  <a:srgbClr val="00B0F0"/>
                </a:solidFill>
              </a:rPr>
              <a:t>Complete</a:t>
            </a:r>
            <a:r>
              <a:rPr lang="en-US" dirty="0" smtClean="0"/>
              <a:t>. </a:t>
            </a:r>
            <a:r>
              <a:rPr lang="en-US" sz="2600" dirty="0" smtClean="0"/>
              <a:t>It doesn’t leave out anything that’s important.</a:t>
            </a:r>
          </a:p>
          <a:p>
            <a:pPr marL="457200" lvl="1" indent="0">
              <a:buNone/>
            </a:pPr>
            <a:r>
              <a:rPr lang="en-US" dirty="0" smtClean="0">
                <a:solidFill>
                  <a:srgbClr val="00B0F0"/>
                </a:solidFill>
              </a:rPr>
              <a:t>Current</a:t>
            </a:r>
            <a:r>
              <a:rPr lang="en-US" dirty="0" smtClean="0"/>
              <a:t>. </a:t>
            </a:r>
            <a:r>
              <a:rPr lang="en-US" sz="2600" dirty="0" smtClean="0"/>
              <a:t>You get it in time to make your decision.</a:t>
            </a:r>
          </a:p>
          <a:p>
            <a:pPr marL="457200" lvl="1" indent="0">
              <a:buNone/>
            </a:pPr>
            <a:r>
              <a:rPr lang="en-US" dirty="0" smtClean="0">
                <a:solidFill>
                  <a:srgbClr val="00B0F0"/>
                </a:solidFill>
              </a:rPr>
              <a:t>Understandable</a:t>
            </a:r>
            <a:r>
              <a:rPr lang="en-US" dirty="0" smtClean="0"/>
              <a:t>. </a:t>
            </a:r>
            <a:r>
              <a:rPr lang="en-US" sz="2600" dirty="0" smtClean="0"/>
              <a:t>It’s presented in a manner you can comprehend and use.</a:t>
            </a:r>
          </a:p>
          <a:p>
            <a:pPr marL="457200" lvl="1" indent="0">
              <a:buNone/>
            </a:pPr>
            <a:r>
              <a:rPr lang="en-US" dirty="0" smtClean="0">
                <a:solidFill>
                  <a:srgbClr val="00B0F0"/>
                </a:solidFill>
              </a:rPr>
              <a:t>Verifiable</a:t>
            </a:r>
            <a:r>
              <a:rPr lang="en-US" dirty="0" smtClean="0"/>
              <a:t>. </a:t>
            </a:r>
            <a:r>
              <a:rPr lang="en-US" sz="2600" dirty="0" smtClean="0"/>
              <a:t>The nature of the information is such that different people would tend to produce the same result.</a:t>
            </a:r>
          </a:p>
          <a:p>
            <a:pPr marL="457200" lvl="1" indent="0">
              <a:buNone/>
            </a:pPr>
            <a:r>
              <a:rPr lang="en-US" dirty="0" smtClean="0">
                <a:solidFill>
                  <a:srgbClr val="00B0F0"/>
                </a:solidFill>
              </a:rPr>
              <a:t>Accessible</a:t>
            </a:r>
            <a:r>
              <a:rPr lang="en-US" sz="2900" dirty="0" smtClean="0"/>
              <a:t>. </a:t>
            </a:r>
            <a:r>
              <a:rPr lang="en-US" sz="2600" dirty="0" smtClean="0"/>
              <a:t>You can get to it when you need it and in a format you can use.</a:t>
            </a:r>
          </a:p>
          <a:p>
            <a:pPr marL="457200" lvl="1" indent="0">
              <a:buNone/>
            </a:pPr>
            <a:endParaRPr lang="en-US" dirty="0" smtClean="0"/>
          </a:p>
        </p:txBody>
      </p:sp>
    </p:spTree>
    <p:extLst>
      <p:ext uri="{BB962C8B-B14F-4D97-AF65-F5344CB8AC3E}">
        <p14:creationId xmlns:p14="http://schemas.microsoft.com/office/powerpoint/2010/main" val="228958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Arial" charset="0"/>
                <a:cs typeface="Times New Roman" charset="0"/>
              </a:rPr>
              <a:t/>
            </a:r>
            <a:br>
              <a:rPr lang="en-US" b="1" dirty="0" smtClean="0">
                <a:latin typeface="Arial" charset="0"/>
                <a:cs typeface="Times New Roman" charset="0"/>
              </a:rPr>
            </a:br>
            <a:r>
              <a:rPr lang="en-US" b="1" dirty="0" smtClean="0">
                <a:solidFill>
                  <a:schemeClr val="accent2"/>
                </a:solidFill>
                <a:effectLst>
                  <a:outerShdw blurRad="38100" dist="38100" dir="2700000" algn="tl">
                    <a:srgbClr val="000000">
                      <a:alpha val="43137"/>
                    </a:srgbClr>
                  </a:outerShdw>
                </a:effectLst>
                <a:latin typeface="Arial" charset="0"/>
                <a:cs typeface="Times New Roman" charset="0"/>
              </a:rPr>
              <a:t>Information Systems</a:t>
            </a:r>
            <a:r>
              <a:rPr lang="en-US" b="1" dirty="0" smtClean="0">
                <a:latin typeface="Arial" charset="0"/>
                <a:cs typeface="Times New Roman" charset="0"/>
              </a:rPr>
              <a:t/>
            </a:r>
            <a:br>
              <a:rPr lang="en-US" b="1" dirty="0" smtClean="0">
                <a:latin typeface="Arial" charset="0"/>
                <a:cs typeface="Times New Roman" charset="0"/>
              </a:rPr>
            </a:br>
            <a:endParaRPr lang="en-US" dirty="0"/>
          </a:p>
        </p:txBody>
      </p:sp>
      <p:sp>
        <p:nvSpPr>
          <p:cNvPr id="3" name="Content Placeholder 2"/>
          <p:cNvSpPr>
            <a:spLocks noGrp="1"/>
          </p:cNvSpPr>
          <p:nvPr>
            <p:ph idx="1"/>
          </p:nvPr>
        </p:nvSpPr>
        <p:spPr>
          <a:xfrm>
            <a:off x="457200" y="1752600"/>
            <a:ext cx="8229600" cy="4373563"/>
          </a:xfrm>
        </p:spPr>
        <p:txBody>
          <a:bodyPr/>
          <a:lstStyle/>
          <a:p>
            <a:pPr marL="0" indent="0">
              <a:lnSpc>
                <a:spcPct val="150000"/>
              </a:lnSpc>
              <a:buNone/>
            </a:pPr>
            <a:r>
              <a:rPr lang="en-US" sz="2400" dirty="0" smtClean="0">
                <a:latin typeface="Arial" charset="0"/>
                <a:cs typeface="Times New Roman" charset="0"/>
              </a:rPr>
              <a:t>An information system(IS) is typically considered to be a set of interrelated elements or components that collect(input), manipulate(processes), and disseminate (output) data and information and provide a feedback mechanism to meet an objective.</a:t>
            </a:r>
          </a:p>
          <a:p>
            <a:pPr marL="0" indent="0">
              <a:buNone/>
            </a:pPr>
            <a:endParaRPr lang="en-US" dirty="0"/>
          </a:p>
        </p:txBody>
      </p:sp>
    </p:spTree>
    <p:extLst>
      <p:ext uri="{BB962C8B-B14F-4D97-AF65-F5344CB8AC3E}">
        <p14:creationId xmlns:p14="http://schemas.microsoft.com/office/powerpoint/2010/main" val="911626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1524</Words>
  <Application>Microsoft Office PowerPoint</Application>
  <PresentationFormat>On-screen Show (4:3)</PresentationFormat>
  <Paragraphs>215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TECHNOLOGY &amp; BUSINESS</vt:lpstr>
      <vt:lpstr>Information Systems</vt:lpstr>
      <vt:lpstr>  Data &amp; Information  </vt:lpstr>
      <vt:lpstr>Data, Information, &amp; Systems</vt:lpstr>
      <vt:lpstr>Data, Information, &amp; Systems</vt:lpstr>
      <vt:lpstr> The Benefits of Human-Computer Synergy </vt:lpstr>
      <vt:lpstr>Data, Information, &amp; Systems</vt:lpstr>
      <vt:lpstr> Characteristics of Useful Information </vt:lpstr>
      <vt:lpstr> Information Systems </vt:lpstr>
      <vt:lpstr>Components of an Information System</vt:lpstr>
      <vt:lpstr> Computer-based Information System </vt:lpstr>
      <vt:lpstr>Management Support Systems (MSS)</vt:lpstr>
      <vt:lpstr>Management Information Systems</vt:lpstr>
      <vt:lpstr>MIS in Action</vt:lpstr>
      <vt:lpstr>MIS in Action</vt:lpstr>
      <vt:lpstr>Info. Glut</vt:lpstr>
      <vt:lpstr>IT vs. IS</vt:lpstr>
      <vt:lpstr> The Four Stages of Data Processing </vt:lpstr>
      <vt:lpstr>Functional Perspectives of MIS</vt:lpstr>
      <vt:lpstr>Functional Perspectives of MIS</vt:lpstr>
      <vt:lpstr>Functional Perspectives of MIS</vt:lpstr>
      <vt:lpstr>Functional Perspectives of MIS</vt:lpstr>
      <vt:lpstr>Functional Perspectives of MIS</vt:lpstr>
      <vt:lpstr>Ethical and Societal Issues</vt:lpstr>
      <vt:lpstr>Ethical and Societal Issues</vt:lpstr>
      <vt:lpstr>The Wireless Revolution</vt:lpstr>
      <vt:lpstr>The Wireless Revolution</vt:lpstr>
      <vt:lpstr>Two Technologies for Agility</vt:lpstr>
      <vt:lpstr>How Cloud Computing Works</vt:lpstr>
      <vt:lpstr>Cloud Computing Status</vt:lpstr>
      <vt:lpstr>What is Computer Security?</vt:lpstr>
      <vt:lpstr>Not Just An IT Problem</vt:lpstr>
      <vt:lpstr>Devices include:</vt:lpstr>
      <vt:lpstr>Major Solutions</vt:lpstr>
      <vt:lpstr>ALSO . . .</vt:lpstr>
    </vt:vector>
  </TitlesOfParts>
  <Company>College of Business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dc:title>
  <dc:creator>Reed, Maggie</dc:creator>
  <cp:lastModifiedBy>Reed, Maggie</cp:lastModifiedBy>
  <cp:revision>22</cp:revision>
  <dcterms:created xsi:type="dcterms:W3CDTF">2011-10-12T16:57:37Z</dcterms:created>
  <dcterms:modified xsi:type="dcterms:W3CDTF">2014-10-31T16:43:09Z</dcterms:modified>
</cp:coreProperties>
</file>