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6"/>
  </p:handoutMasterIdLst>
  <p:sldIdLst>
    <p:sldId id="310" r:id="rId2"/>
    <p:sldId id="290" r:id="rId3"/>
    <p:sldId id="317" r:id="rId4"/>
    <p:sldId id="313" r:id="rId5"/>
    <p:sldId id="314" r:id="rId6"/>
    <p:sldId id="312" r:id="rId7"/>
    <p:sldId id="304" r:id="rId8"/>
    <p:sldId id="305" r:id="rId9"/>
    <p:sldId id="306" r:id="rId10"/>
    <p:sldId id="307" r:id="rId11"/>
    <p:sldId id="318" r:id="rId12"/>
    <p:sldId id="319" r:id="rId13"/>
    <p:sldId id="320" r:id="rId14"/>
    <p:sldId id="321" r:id="rId15"/>
    <p:sldId id="323" r:id="rId16"/>
    <p:sldId id="292" r:id="rId17"/>
    <p:sldId id="322" r:id="rId18"/>
    <p:sldId id="293" r:id="rId19"/>
    <p:sldId id="294" r:id="rId20"/>
    <p:sldId id="315" r:id="rId21"/>
    <p:sldId id="316" r:id="rId22"/>
    <p:sldId id="295" r:id="rId23"/>
    <p:sldId id="296" r:id="rId24"/>
    <p:sldId id="297" r:id="rId25"/>
    <p:sldId id="298" r:id="rId26"/>
    <p:sldId id="299" r:id="rId27"/>
    <p:sldId id="300" r:id="rId28"/>
    <p:sldId id="301" r:id="rId29"/>
    <p:sldId id="302" r:id="rId30"/>
    <p:sldId id="308" r:id="rId31"/>
    <p:sldId id="256" r:id="rId32"/>
    <p:sldId id="309" r:id="rId33"/>
    <p:sldId id="257" r:id="rId34"/>
    <p:sldId id="324" r:id="rId35"/>
    <p:sldId id="289" r:id="rId36"/>
    <p:sldId id="258" r:id="rId37"/>
    <p:sldId id="259" r:id="rId38"/>
    <p:sldId id="273" r:id="rId39"/>
    <p:sldId id="260" r:id="rId40"/>
    <p:sldId id="261" r:id="rId41"/>
    <p:sldId id="325" r:id="rId42"/>
    <p:sldId id="262" r:id="rId43"/>
    <p:sldId id="263" r:id="rId44"/>
    <p:sldId id="264" r:id="rId45"/>
    <p:sldId id="265" r:id="rId46"/>
    <p:sldId id="266" r:id="rId47"/>
    <p:sldId id="276" r:id="rId48"/>
    <p:sldId id="277" r:id="rId49"/>
    <p:sldId id="278" r:id="rId50"/>
    <p:sldId id="267" r:id="rId51"/>
    <p:sldId id="303" r:id="rId52"/>
    <p:sldId id="269" r:id="rId53"/>
    <p:sldId id="268" r:id="rId54"/>
    <p:sldId id="275" r:id="rId55"/>
    <p:sldId id="286" r:id="rId56"/>
    <p:sldId id="287" r:id="rId57"/>
    <p:sldId id="327" r:id="rId58"/>
    <p:sldId id="288" r:id="rId59"/>
    <p:sldId id="279" r:id="rId60"/>
    <p:sldId id="272" r:id="rId61"/>
    <p:sldId id="271" r:id="rId62"/>
    <p:sldId id="326" r:id="rId63"/>
    <p:sldId id="328" r:id="rId64"/>
    <p:sldId id="329" r:id="rId65"/>
    <p:sldId id="346" r:id="rId66"/>
    <p:sldId id="332" r:id="rId67"/>
    <p:sldId id="333" r:id="rId68"/>
    <p:sldId id="334" r:id="rId69"/>
    <p:sldId id="335" r:id="rId70"/>
    <p:sldId id="348" r:id="rId71"/>
    <p:sldId id="336" r:id="rId72"/>
    <p:sldId id="337" r:id="rId73"/>
    <p:sldId id="338" r:id="rId74"/>
    <p:sldId id="339" r:id="rId75"/>
    <p:sldId id="340" r:id="rId76"/>
    <p:sldId id="341" r:id="rId77"/>
    <p:sldId id="342" r:id="rId78"/>
    <p:sldId id="347" r:id="rId79"/>
    <p:sldId id="343" r:id="rId80"/>
    <p:sldId id="344" r:id="rId81"/>
    <p:sldId id="345" r:id="rId82"/>
    <p:sldId id="351" r:id="rId83"/>
    <p:sldId id="352" r:id="rId84"/>
    <p:sldId id="350" r:id="rId85"/>
  </p:sldIdLst>
  <p:sldSz cx="9144000" cy="6858000" type="screen4x3"/>
  <p:notesSz cx="68580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56"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246" y="90"/>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18084"/>
    </p:cViewPr>
  </p:sorterViewPr>
  <p:notesViewPr>
    <p:cSldViewPr>
      <p:cViewPr varScale="1">
        <p:scale>
          <a:sx n="80" d="100"/>
          <a:sy n="80" d="100"/>
        </p:scale>
        <p:origin x="-1962" y="-78"/>
      </p:cViewPr>
      <p:guideLst>
        <p:guide orient="horz" pos="2856"/>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339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3390"/>
          </a:xfrm>
          <a:prstGeom prst="rect">
            <a:avLst/>
          </a:prstGeom>
        </p:spPr>
        <p:txBody>
          <a:bodyPr vert="horz" lIns="91440" tIns="45720" rIns="91440" bIns="45720" rtlCol="0"/>
          <a:lstStyle>
            <a:lvl1pPr algn="r">
              <a:defRPr sz="1200"/>
            </a:lvl1pPr>
          </a:lstStyle>
          <a:p>
            <a:fld id="{0EE9FCF7-C688-4657-93A4-213F27A4777C}" type="datetimeFigureOut">
              <a:rPr lang="en-US" smtClean="0"/>
              <a:t>11/30/2015</a:t>
            </a:fld>
            <a:endParaRPr lang="en-US"/>
          </a:p>
        </p:txBody>
      </p:sp>
      <p:sp>
        <p:nvSpPr>
          <p:cNvPr id="4" name="Footer Placeholder 3"/>
          <p:cNvSpPr>
            <a:spLocks noGrp="1"/>
          </p:cNvSpPr>
          <p:nvPr>
            <p:ph type="ftr" sz="quarter" idx="2"/>
          </p:nvPr>
        </p:nvSpPr>
        <p:spPr>
          <a:xfrm>
            <a:off x="0" y="8612836"/>
            <a:ext cx="2971800" cy="4533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12836"/>
            <a:ext cx="2971800" cy="453390"/>
          </a:xfrm>
          <a:prstGeom prst="rect">
            <a:avLst/>
          </a:prstGeom>
        </p:spPr>
        <p:txBody>
          <a:bodyPr vert="horz" lIns="91440" tIns="45720" rIns="91440" bIns="45720" rtlCol="0" anchor="b"/>
          <a:lstStyle>
            <a:lvl1pPr algn="r">
              <a:defRPr sz="1200"/>
            </a:lvl1pPr>
          </a:lstStyle>
          <a:p>
            <a:fld id="{A4B68F6D-FCD6-41D6-BA98-54C927BB6AEB}" type="slidenum">
              <a:rPr lang="en-US" smtClean="0"/>
              <a:t>‹#›</a:t>
            </a:fld>
            <a:endParaRPr lang="en-US"/>
          </a:p>
        </p:txBody>
      </p:sp>
    </p:spTree>
    <p:extLst>
      <p:ext uri="{BB962C8B-B14F-4D97-AF65-F5344CB8AC3E}">
        <p14:creationId xmlns:p14="http://schemas.microsoft.com/office/powerpoint/2010/main" val="419833504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C3D4D3-E30F-4E64-8604-197A912F568F}"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109086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C3D4D3-E30F-4E64-8604-197A912F568F}"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2885208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C3D4D3-E30F-4E64-8604-197A912F568F}"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956234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C3D4D3-E30F-4E64-8604-197A912F568F}"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1048791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C3D4D3-E30F-4E64-8604-197A912F568F}" type="datetimeFigureOut">
              <a:rPr lang="en-US" smtClean="0"/>
              <a:t>11/30/2015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281677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C3D4D3-E30F-4E64-8604-197A912F568F}"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1575390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C3D4D3-E30F-4E64-8604-197A912F568F}" type="datetimeFigureOut">
              <a:rPr lang="en-US" smtClean="0"/>
              <a:t>11/30/2015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159025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C3D4D3-E30F-4E64-8604-197A912F568F}" type="datetimeFigureOut">
              <a:rPr lang="en-US" smtClean="0"/>
              <a:t>11/30/2015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244081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C3D4D3-E30F-4E64-8604-197A912F568F}" type="datetimeFigureOut">
              <a:rPr lang="en-US" smtClean="0"/>
              <a:t>11/30/2015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292996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3D4D3-E30F-4E64-8604-197A912F568F}"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271739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C3D4D3-E30F-4E64-8604-197A912F568F}" type="datetimeFigureOut">
              <a:rPr lang="en-US" smtClean="0"/>
              <a:t>11/30/2015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ADDC8D-6F32-495E-889A-98A9E8CCC9A3}" type="slidenum">
              <a:rPr lang="en-US" smtClean="0"/>
              <a:t>‹#›</a:t>
            </a:fld>
            <a:endParaRPr lang="en-US"/>
          </a:p>
        </p:txBody>
      </p:sp>
    </p:spTree>
    <p:extLst>
      <p:ext uri="{BB962C8B-B14F-4D97-AF65-F5344CB8AC3E}">
        <p14:creationId xmlns:p14="http://schemas.microsoft.com/office/powerpoint/2010/main" val="289632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3D4D3-E30F-4E64-8604-197A912F568F}" type="datetimeFigureOut">
              <a:rPr lang="en-US" smtClean="0"/>
              <a:t>11/30/2015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DDC8D-6F32-495E-889A-98A9E8CCC9A3}" type="slidenum">
              <a:rPr lang="en-US" smtClean="0"/>
              <a:t>‹#›</a:t>
            </a:fld>
            <a:endParaRPr lang="en-US"/>
          </a:p>
        </p:txBody>
      </p:sp>
    </p:spTree>
    <p:extLst>
      <p:ext uri="{BB962C8B-B14F-4D97-AF65-F5344CB8AC3E}">
        <p14:creationId xmlns:p14="http://schemas.microsoft.com/office/powerpoint/2010/main" val="2324236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1"/>
            <a:ext cx="7772400" cy="1828799"/>
          </a:xfrm>
        </p:spPr>
        <p:txBody>
          <a:bodyPr/>
          <a:lstStyle/>
          <a:p>
            <a:r>
              <a:rPr lang="en-US" b="1" dirty="0" smtClean="0"/>
              <a:t>Mgmt.101  Introduction to Business</a:t>
            </a:r>
            <a:endParaRPr lang="en-US" b="1" dirty="0"/>
          </a:p>
        </p:txBody>
      </p:sp>
      <p:sp>
        <p:nvSpPr>
          <p:cNvPr id="3" name="Subtitle 2"/>
          <p:cNvSpPr>
            <a:spLocks noGrp="1"/>
          </p:cNvSpPr>
          <p:nvPr>
            <p:ph type="subTitle" idx="1"/>
          </p:nvPr>
        </p:nvSpPr>
        <p:spPr>
          <a:xfrm>
            <a:off x="1371600" y="3048000"/>
            <a:ext cx="6400800" cy="2590800"/>
          </a:xfrm>
        </p:spPr>
        <p:txBody>
          <a:bodyPr>
            <a:normAutofit/>
          </a:bodyPr>
          <a:lstStyle/>
          <a:p>
            <a:endParaRPr lang="en-US" dirty="0" smtClean="0"/>
          </a:p>
          <a:p>
            <a:r>
              <a:rPr lang="en-US" sz="4000" b="1" dirty="0" smtClean="0">
                <a:solidFill>
                  <a:srgbClr val="C00000"/>
                </a:solidFill>
              </a:rPr>
              <a:t>Money, </a:t>
            </a:r>
            <a:r>
              <a:rPr lang="en-US" sz="4000" b="1" dirty="0">
                <a:solidFill>
                  <a:srgbClr val="C00000"/>
                </a:solidFill>
              </a:rPr>
              <a:t>Finance</a:t>
            </a:r>
            <a:r>
              <a:rPr lang="en-US" sz="4000" b="1" dirty="0" smtClean="0">
                <a:solidFill>
                  <a:srgbClr val="C00000"/>
                </a:solidFill>
              </a:rPr>
              <a:t>, Wealth, &amp; Investing</a:t>
            </a:r>
            <a:endParaRPr lang="en-US" sz="4000" b="1" dirty="0">
              <a:solidFill>
                <a:srgbClr val="C00000"/>
              </a:solidFill>
            </a:endParaRPr>
          </a:p>
        </p:txBody>
      </p:sp>
    </p:spTree>
    <p:extLst>
      <p:ext uri="{BB962C8B-B14F-4D97-AF65-F5344CB8AC3E}">
        <p14:creationId xmlns:p14="http://schemas.microsoft.com/office/powerpoint/2010/main" val="4069067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Wealth</a:t>
            </a:r>
            <a:endParaRPr lang="en-US" dirty="0"/>
          </a:p>
        </p:txBody>
      </p:sp>
      <p:sp>
        <p:nvSpPr>
          <p:cNvPr id="3" name="Content Placeholder 2"/>
          <p:cNvSpPr>
            <a:spLocks noGrp="1"/>
          </p:cNvSpPr>
          <p:nvPr>
            <p:ph idx="1"/>
          </p:nvPr>
        </p:nvSpPr>
        <p:spPr/>
        <p:txBody>
          <a:bodyPr/>
          <a:lstStyle/>
          <a:p>
            <a:pPr marL="0" indent="0">
              <a:buNone/>
            </a:pPr>
            <a:r>
              <a:rPr lang="en-US" b="1" dirty="0"/>
              <a:t>The top sources of wealth for the self-made millionaires </a:t>
            </a:r>
            <a:r>
              <a:rPr lang="en-US" b="1" dirty="0" smtClean="0"/>
              <a:t>are</a:t>
            </a:r>
          </a:p>
          <a:p>
            <a:r>
              <a:rPr lang="en-US" b="1" dirty="0" smtClean="0"/>
              <a:t>investments </a:t>
            </a:r>
            <a:r>
              <a:rPr lang="en-US" b="1" dirty="0"/>
              <a:t>and capital </a:t>
            </a:r>
            <a:r>
              <a:rPr lang="en-US" b="1" dirty="0" smtClean="0"/>
              <a:t>appreciation</a:t>
            </a:r>
          </a:p>
          <a:p>
            <a:r>
              <a:rPr lang="en-US" b="1" dirty="0" smtClean="0"/>
              <a:t>compensation </a:t>
            </a:r>
            <a:r>
              <a:rPr lang="en-US" b="1" dirty="0"/>
              <a:t>and employee stock </a:t>
            </a:r>
            <a:r>
              <a:rPr lang="en-US" b="1" dirty="0" smtClean="0"/>
              <a:t>options</a:t>
            </a:r>
          </a:p>
          <a:p>
            <a:r>
              <a:rPr lang="en-US" b="1" dirty="0" smtClean="0"/>
              <a:t>or </a:t>
            </a:r>
            <a:r>
              <a:rPr lang="en-US" b="1" dirty="0"/>
              <a:t>profit </a:t>
            </a:r>
            <a:r>
              <a:rPr lang="en-US" b="1" dirty="0" smtClean="0"/>
              <a:t>sharing</a:t>
            </a:r>
            <a:endParaRPr lang="en-US" b="1" dirty="0"/>
          </a:p>
        </p:txBody>
      </p:sp>
    </p:spTree>
    <p:extLst>
      <p:ext uri="{BB962C8B-B14F-4D97-AF65-F5344CB8AC3E}">
        <p14:creationId xmlns:p14="http://schemas.microsoft.com/office/powerpoint/2010/main" val="194700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Why Consider Stocks?</a:t>
            </a:r>
            <a:endParaRPr lang="en-US" b="1" dirty="0"/>
          </a:p>
        </p:txBody>
      </p:sp>
      <p:sp>
        <p:nvSpPr>
          <p:cNvPr id="3" name="Content Placeholder 2"/>
          <p:cNvSpPr>
            <a:spLocks noGrp="1"/>
          </p:cNvSpPr>
          <p:nvPr>
            <p:ph idx="1"/>
          </p:nvPr>
        </p:nvSpPr>
        <p:spPr/>
        <p:txBody>
          <a:bodyPr/>
          <a:lstStyle/>
          <a:p>
            <a:r>
              <a:rPr lang="en-US" b="1" dirty="0" smtClean="0"/>
              <a:t>When you buy common stock, you purchase a part of the company.</a:t>
            </a:r>
          </a:p>
          <a:p>
            <a:r>
              <a:rPr lang="en-US" b="1" dirty="0" smtClean="0"/>
              <a:t>Returns come from:	</a:t>
            </a:r>
          </a:p>
          <a:p>
            <a:pPr lvl="1"/>
            <a:r>
              <a:rPr lang="en-US" b="1" dirty="0" smtClean="0"/>
              <a:t>Dividends - the company’s distribution of profits to stockholders.</a:t>
            </a:r>
          </a:p>
          <a:p>
            <a:pPr lvl="1"/>
            <a:r>
              <a:rPr lang="en-US" b="1" dirty="0" smtClean="0"/>
              <a:t>Capital appreciation - the increase in the selling price of a share of stock.</a:t>
            </a:r>
          </a:p>
          <a:p>
            <a:pPr marL="0" indent="0">
              <a:buNone/>
            </a:pPr>
            <a:endParaRPr lang="en-US" dirty="0"/>
          </a:p>
        </p:txBody>
      </p:sp>
    </p:spTree>
    <p:extLst>
      <p:ext uri="{BB962C8B-B14F-4D97-AF65-F5344CB8AC3E}">
        <p14:creationId xmlns:p14="http://schemas.microsoft.com/office/powerpoint/2010/main" val="3550862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Why Consider Stocks?</a:t>
            </a:r>
            <a:endParaRPr lang="en-US" b="1" dirty="0"/>
          </a:p>
        </p:txBody>
      </p:sp>
      <p:sp>
        <p:nvSpPr>
          <p:cNvPr id="3" name="Content Placeholder 2"/>
          <p:cNvSpPr>
            <a:spLocks noGrp="1"/>
          </p:cNvSpPr>
          <p:nvPr>
            <p:ph idx="1"/>
          </p:nvPr>
        </p:nvSpPr>
        <p:spPr/>
        <p:txBody>
          <a:bodyPr/>
          <a:lstStyle/>
          <a:p>
            <a:r>
              <a:rPr lang="en-US" b="1" dirty="0" smtClean="0"/>
              <a:t>Neither dividends nor capital appreciation is guaranteed with common stock.</a:t>
            </a:r>
          </a:p>
          <a:p>
            <a:pPr marL="0" indent="0">
              <a:buNone/>
            </a:pPr>
            <a:endParaRPr lang="en-US" b="1" dirty="0" smtClean="0"/>
          </a:p>
          <a:p>
            <a:r>
              <a:rPr lang="en-US" b="1" dirty="0" smtClean="0"/>
              <a:t>Dividends are paid at the board’s discretion.</a:t>
            </a:r>
          </a:p>
          <a:p>
            <a:pPr lvl="1"/>
            <a:r>
              <a:rPr lang="en-US" b="1" dirty="0" smtClean="0"/>
              <a:t>Can be cash or additional stock.</a:t>
            </a:r>
          </a:p>
          <a:p>
            <a:pPr marL="457200" lvl="1" indent="0">
              <a:buNone/>
            </a:pPr>
            <a:endParaRPr lang="en-US" b="1" dirty="0" smtClean="0"/>
          </a:p>
          <a:p>
            <a:r>
              <a:rPr lang="en-US" b="1" dirty="0" smtClean="0"/>
              <a:t>Capital appreciation takes place when the company does well.  </a:t>
            </a:r>
          </a:p>
          <a:p>
            <a:pPr marL="0" indent="0">
              <a:buNone/>
            </a:pPr>
            <a:endParaRPr lang="en-US" dirty="0"/>
          </a:p>
        </p:txBody>
      </p:sp>
    </p:spTree>
    <p:extLst>
      <p:ext uri="{BB962C8B-B14F-4D97-AF65-F5344CB8AC3E}">
        <p14:creationId xmlns:p14="http://schemas.microsoft.com/office/powerpoint/2010/main" val="920026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Why Consider Stocks?</a:t>
            </a:r>
            <a:endParaRPr lang="en-US" b="1" dirty="0"/>
          </a:p>
        </p:txBody>
      </p:sp>
      <p:sp>
        <p:nvSpPr>
          <p:cNvPr id="3" name="Content Placeholder 2"/>
          <p:cNvSpPr>
            <a:spLocks noGrp="1"/>
          </p:cNvSpPr>
          <p:nvPr>
            <p:ph idx="1"/>
          </p:nvPr>
        </p:nvSpPr>
        <p:spPr/>
        <p:txBody>
          <a:bodyPr/>
          <a:lstStyle/>
          <a:p>
            <a:r>
              <a:rPr lang="en-US" b="1" dirty="0" smtClean="0"/>
              <a:t>Over time, common stocks outperform all other investments.</a:t>
            </a:r>
          </a:p>
          <a:p>
            <a:r>
              <a:rPr lang="en-US" b="1" dirty="0" smtClean="0"/>
              <a:t>Stocks reduce risk through diversification.</a:t>
            </a:r>
          </a:p>
          <a:p>
            <a:r>
              <a:rPr lang="en-US" b="1" dirty="0" smtClean="0"/>
              <a:t>Stocks are liquid.</a:t>
            </a:r>
          </a:p>
          <a:p>
            <a:r>
              <a:rPr lang="en-US" b="1" dirty="0" smtClean="0"/>
              <a:t>Growth is determined by more than interest rates</a:t>
            </a:r>
            <a:endParaRPr lang="en-US" b="1" dirty="0"/>
          </a:p>
        </p:txBody>
      </p:sp>
    </p:spTree>
    <p:extLst>
      <p:ext uri="{BB962C8B-B14F-4D97-AF65-F5344CB8AC3E}">
        <p14:creationId xmlns:p14="http://schemas.microsoft.com/office/powerpoint/2010/main" val="110336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C00000"/>
                </a:solidFill>
              </a:rPr>
              <a:t>The Federal Reserve System</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b="1" dirty="0"/>
              <a:t>Created in 1913</a:t>
            </a:r>
            <a:r>
              <a:rPr lang="en-US" b="1" dirty="0" smtClean="0"/>
              <a:t>.</a:t>
            </a:r>
          </a:p>
          <a:p>
            <a:endParaRPr lang="en-US" altLang="en-US" b="1" dirty="0" smtClean="0"/>
          </a:p>
          <a:p>
            <a:r>
              <a:rPr lang="en-US" altLang="en-US" b="1" dirty="0" smtClean="0"/>
              <a:t>The </a:t>
            </a:r>
            <a:r>
              <a:rPr lang="en-US" altLang="en-US" b="1" dirty="0"/>
              <a:t>Federal Reserve is the </a:t>
            </a:r>
            <a:r>
              <a:rPr lang="en-US" altLang="en-US" b="1" i="1" dirty="0"/>
              <a:t>central bank</a:t>
            </a:r>
            <a:r>
              <a:rPr lang="en-US" altLang="en-US" b="1" dirty="0"/>
              <a:t> of the United States.   </a:t>
            </a:r>
            <a:endParaRPr lang="en-US" altLang="en-US" b="1" dirty="0" smtClean="0"/>
          </a:p>
          <a:p>
            <a:pPr marL="0" indent="0">
              <a:buNone/>
            </a:pPr>
            <a:endParaRPr lang="en-US" altLang="en-US" b="1" dirty="0"/>
          </a:p>
          <a:p>
            <a:r>
              <a:rPr lang="en-US" altLang="en-US" b="1" dirty="0"/>
              <a:t>A </a:t>
            </a:r>
            <a:r>
              <a:rPr lang="en-US" altLang="en-US" b="1" i="1" dirty="0"/>
              <a:t>central bank</a:t>
            </a:r>
            <a:r>
              <a:rPr lang="en-US" altLang="en-US" b="1" dirty="0"/>
              <a:t> is the government agency that oversees the banking system and is responsible for the amount of money and credit in the economy. </a:t>
            </a:r>
          </a:p>
          <a:p>
            <a:endParaRPr lang="en-US" dirty="0"/>
          </a:p>
        </p:txBody>
      </p:sp>
    </p:spTree>
    <p:extLst>
      <p:ext uri="{BB962C8B-B14F-4D97-AF65-F5344CB8AC3E}">
        <p14:creationId xmlns:p14="http://schemas.microsoft.com/office/powerpoint/2010/main" val="342817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C00000"/>
                </a:solidFill>
              </a:rPr>
              <a:t>The Fed’s Objectives</a:t>
            </a:r>
            <a:endParaRPr lang="en-US" b="1" dirty="0">
              <a:solidFill>
                <a:srgbClr val="C00000"/>
              </a:solidFill>
            </a:endParaRPr>
          </a:p>
        </p:txBody>
      </p:sp>
      <p:sp>
        <p:nvSpPr>
          <p:cNvPr id="3" name="Content Placeholder 2"/>
          <p:cNvSpPr>
            <a:spLocks noGrp="1"/>
          </p:cNvSpPr>
          <p:nvPr>
            <p:ph idx="1"/>
          </p:nvPr>
        </p:nvSpPr>
        <p:spPr/>
        <p:txBody>
          <a:bodyPr/>
          <a:lstStyle/>
          <a:p>
            <a:r>
              <a:rPr lang="en-US" altLang="en-US" sz="3600" b="1" dirty="0"/>
              <a:t>Stable </a:t>
            </a:r>
            <a:r>
              <a:rPr lang="en-US" altLang="en-US" sz="3600" b="1" dirty="0" smtClean="0"/>
              <a:t>prices</a:t>
            </a:r>
            <a:endParaRPr lang="en-US" altLang="en-US" sz="3600" b="1" dirty="0"/>
          </a:p>
          <a:p>
            <a:endParaRPr lang="en-US" altLang="en-US" sz="3600" b="1" dirty="0"/>
          </a:p>
          <a:p>
            <a:r>
              <a:rPr lang="en-US" altLang="en-US" sz="3600" b="1" dirty="0" smtClean="0"/>
              <a:t>Maximum employment</a:t>
            </a:r>
          </a:p>
          <a:p>
            <a:pPr marL="0" indent="0">
              <a:buNone/>
            </a:pPr>
            <a:endParaRPr lang="en-US" altLang="en-US" sz="3600" b="1" dirty="0"/>
          </a:p>
          <a:p>
            <a:r>
              <a:rPr lang="en-US" altLang="en-US" sz="3600" b="1" dirty="0"/>
              <a:t>Moderate long-term interest rates</a:t>
            </a:r>
          </a:p>
          <a:p>
            <a:endParaRPr lang="en-US" dirty="0"/>
          </a:p>
        </p:txBody>
      </p:sp>
    </p:spTree>
    <p:extLst>
      <p:ext uri="{BB962C8B-B14F-4D97-AF65-F5344CB8AC3E}">
        <p14:creationId xmlns:p14="http://schemas.microsoft.com/office/powerpoint/2010/main" val="418257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The Federal Reserve System</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marL="0" indent="0" hangingPunct="0">
              <a:buNone/>
            </a:pPr>
            <a:r>
              <a:rPr lang="en-US" b="1" dirty="0" smtClean="0"/>
              <a:t>The </a:t>
            </a:r>
            <a:r>
              <a:rPr lang="en-US" b="1" dirty="0"/>
              <a:t>Fed. has four basic responsibilities:</a:t>
            </a:r>
            <a:endParaRPr lang="en-US" dirty="0"/>
          </a:p>
          <a:p>
            <a:pPr marL="0" indent="0" hangingPunct="0">
              <a:buNone/>
            </a:pPr>
            <a:endParaRPr lang="en-US" dirty="0"/>
          </a:p>
          <a:p>
            <a:pPr marL="857250" lvl="1" indent="-457200" hangingPunct="0">
              <a:buFont typeface="Wingdings" pitchFamily="2" charset="2"/>
              <a:buChar char="Ø"/>
            </a:pPr>
            <a:r>
              <a:rPr lang="en-US" b="1" dirty="0"/>
              <a:t>Regulating commercial banks.</a:t>
            </a:r>
            <a:endParaRPr lang="en-US" dirty="0"/>
          </a:p>
          <a:p>
            <a:pPr marL="400050" lvl="1" indent="0" hangingPunct="0">
              <a:buNone/>
            </a:pPr>
            <a:endParaRPr lang="en-US" dirty="0"/>
          </a:p>
          <a:p>
            <a:pPr marL="857250" lvl="1" indent="-457200" hangingPunct="0">
              <a:buFont typeface="Wingdings" pitchFamily="2" charset="2"/>
              <a:buChar char="Ø"/>
            </a:pPr>
            <a:r>
              <a:rPr lang="en-US" b="1" dirty="0"/>
              <a:t>Performing bank-related </a:t>
            </a:r>
            <a:r>
              <a:rPr lang="en-US" b="1" dirty="0" smtClean="0"/>
              <a:t>activities </a:t>
            </a:r>
            <a:r>
              <a:rPr lang="en-US" b="1" dirty="0"/>
              <a:t>for the U.S. Treasury.</a:t>
            </a:r>
            <a:endParaRPr lang="en-US" dirty="0"/>
          </a:p>
          <a:p>
            <a:pPr marL="400050" lvl="1" indent="0" hangingPunct="0">
              <a:buNone/>
            </a:pPr>
            <a:endParaRPr lang="en-US" dirty="0"/>
          </a:p>
          <a:p>
            <a:pPr marL="857250" lvl="1" indent="-457200" hangingPunct="0">
              <a:buFont typeface="Wingdings" pitchFamily="2" charset="2"/>
              <a:buChar char="Ø"/>
            </a:pPr>
            <a:r>
              <a:rPr lang="en-US" b="1" dirty="0"/>
              <a:t>Servicing member banks.</a:t>
            </a:r>
            <a:endParaRPr lang="en-US" dirty="0"/>
          </a:p>
          <a:p>
            <a:pPr marL="400050" lvl="1" indent="0" hangingPunct="0">
              <a:buNone/>
            </a:pPr>
            <a:endParaRPr lang="en-US" dirty="0"/>
          </a:p>
          <a:p>
            <a:pPr marL="857250" lvl="1" indent="-457200" hangingPunct="0">
              <a:buFont typeface="Wingdings" pitchFamily="2" charset="2"/>
              <a:buChar char="Ø"/>
            </a:pPr>
            <a:r>
              <a:rPr lang="en-US" b="1" dirty="0"/>
              <a:t>Setting monetary policy</a:t>
            </a:r>
            <a:r>
              <a:rPr lang="en-US" b="1" dirty="0" smtClean="0"/>
              <a:t>.</a:t>
            </a: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2425638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81000"/>
            <a:ext cx="78486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20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en-US" b="1" dirty="0" smtClean="0"/>
              <a:t/>
            </a:r>
            <a:br>
              <a:rPr lang="en-US" b="1" dirty="0" smtClean="0"/>
            </a:br>
            <a:r>
              <a:rPr lang="en-US" b="1" dirty="0" smtClean="0">
                <a:solidFill>
                  <a:srgbClr val="C00000"/>
                </a:solidFill>
              </a:rPr>
              <a:t>The </a:t>
            </a:r>
            <a:r>
              <a:rPr lang="en-US" b="1" dirty="0">
                <a:solidFill>
                  <a:srgbClr val="C00000"/>
                </a:solidFill>
              </a:rPr>
              <a:t>Federal </a:t>
            </a:r>
            <a:r>
              <a:rPr lang="en-US" b="1" dirty="0" smtClean="0">
                <a:solidFill>
                  <a:srgbClr val="C00000"/>
                </a:solidFill>
              </a:rPr>
              <a:t>Reserve</a:t>
            </a:r>
            <a:r>
              <a:rPr lang="en-US" dirty="0" smtClean="0">
                <a:solidFill>
                  <a:srgbClr val="C00000"/>
                </a:solidFill>
              </a:rPr>
              <a:t> </a:t>
            </a:r>
            <a:r>
              <a:rPr lang="en-US" b="1" dirty="0" smtClean="0">
                <a:solidFill>
                  <a:srgbClr val="C00000"/>
                </a:solidFill>
              </a:rPr>
              <a:t>Board </a:t>
            </a:r>
            <a:r>
              <a:rPr lang="en-US" b="1" dirty="0">
                <a:solidFill>
                  <a:srgbClr val="C00000"/>
                </a:solidFill>
              </a:rPr>
              <a:t>of Governors</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Comprises 7 appointed members</a:t>
            </a:r>
            <a:r>
              <a:rPr lang="en-US" b="1" dirty="0" smtClean="0"/>
              <a:t>.</a:t>
            </a:r>
          </a:p>
          <a:p>
            <a:pPr marL="0" indent="0">
              <a:buNone/>
            </a:pPr>
            <a:endParaRPr lang="en-US" b="1" dirty="0"/>
          </a:p>
          <a:p>
            <a:pPr lvl="0" hangingPunct="0"/>
            <a:r>
              <a:rPr lang="en-US" b="1" dirty="0"/>
              <a:t>Sets reserve requirements and </a:t>
            </a:r>
            <a:r>
              <a:rPr lang="en-US" b="1" dirty="0" smtClean="0"/>
              <a:t>approves </a:t>
            </a:r>
            <a:r>
              <a:rPr lang="en-US" b="1" dirty="0"/>
              <a:t>the discount rate as part </a:t>
            </a:r>
            <a:r>
              <a:rPr lang="en-US" b="1" dirty="0" smtClean="0"/>
              <a:t>of </a:t>
            </a:r>
            <a:r>
              <a:rPr lang="en-US" b="1" dirty="0"/>
              <a:t>monetary policy.</a:t>
            </a:r>
            <a:endParaRPr lang="en-US" dirty="0"/>
          </a:p>
          <a:p>
            <a:pPr marL="0" indent="0" hangingPunct="0">
              <a:buNone/>
            </a:pPr>
            <a:r>
              <a:rPr lang="en-US" b="1" dirty="0"/>
              <a:t> </a:t>
            </a:r>
            <a:endParaRPr lang="en-US" dirty="0"/>
          </a:p>
          <a:p>
            <a:pPr lvl="0" hangingPunct="0"/>
            <a:r>
              <a:rPr lang="en-US" b="1" dirty="0"/>
              <a:t>Supervises and regulates member </a:t>
            </a:r>
            <a:r>
              <a:rPr lang="en-US" b="1" dirty="0" smtClean="0"/>
              <a:t>banks </a:t>
            </a:r>
            <a:r>
              <a:rPr lang="en-US" b="1" dirty="0"/>
              <a:t>and bank holding companies.</a:t>
            </a:r>
            <a:endParaRPr lang="en-US" dirty="0"/>
          </a:p>
          <a:p>
            <a:pPr marL="0" indent="0" hangingPunct="0">
              <a:buNone/>
            </a:pPr>
            <a:r>
              <a:rPr lang="en-US" b="1" dirty="0"/>
              <a:t> </a:t>
            </a:r>
            <a:endParaRPr lang="en-US" dirty="0"/>
          </a:p>
          <a:p>
            <a:pPr lvl="0" hangingPunct="0"/>
            <a:r>
              <a:rPr lang="en-US" b="1" dirty="0"/>
              <a:t>Establishes and administers </a:t>
            </a:r>
            <a:r>
              <a:rPr lang="en-US" b="1" dirty="0" smtClean="0"/>
              <a:t>protective </a:t>
            </a:r>
            <a:r>
              <a:rPr lang="en-US" b="1" dirty="0"/>
              <a:t>regulations in consumer finance</a:t>
            </a:r>
            <a:r>
              <a:rPr lang="en-US" b="1" dirty="0" smtClean="0"/>
              <a:t>.</a:t>
            </a:r>
          </a:p>
          <a:p>
            <a:pPr marL="0" lvl="0" indent="0" hangingPunct="0">
              <a:buNone/>
            </a:pPr>
            <a:endParaRPr lang="en-US" dirty="0"/>
          </a:p>
          <a:p>
            <a:pPr lvl="0" hangingPunct="0"/>
            <a:r>
              <a:rPr lang="en-US" b="1" dirty="0" smtClean="0"/>
              <a:t>Oversees </a:t>
            </a:r>
            <a:r>
              <a:rPr lang="en-US" b="1" dirty="0"/>
              <a:t>the Federal Reserve </a:t>
            </a:r>
            <a:r>
              <a:rPr lang="en-US" b="1" dirty="0" smtClean="0"/>
              <a:t>banks</a:t>
            </a:r>
            <a:r>
              <a:rPr lang="en-US" b="1" dirty="0"/>
              <a:t>.</a:t>
            </a:r>
            <a:endParaRPr lang="en-US" dirty="0"/>
          </a:p>
          <a:p>
            <a:pPr marL="0" indent="0">
              <a:buNone/>
            </a:pPr>
            <a:endParaRPr lang="en-US" dirty="0"/>
          </a:p>
        </p:txBody>
      </p:sp>
    </p:spTree>
    <p:extLst>
      <p:ext uri="{BB962C8B-B14F-4D97-AF65-F5344CB8AC3E}">
        <p14:creationId xmlns:p14="http://schemas.microsoft.com/office/powerpoint/2010/main" val="526495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C00000"/>
                </a:solidFill>
              </a:rPr>
              <a:t>Federal Reserve Banks</a:t>
            </a:r>
            <a:endParaRPr lang="en-US" dirty="0">
              <a:solidFill>
                <a:srgbClr val="C00000"/>
              </a:solidFill>
            </a:endParaRPr>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marL="0" indent="0">
              <a:buNone/>
            </a:pPr>
            <a:r>
              <a:rPr lang="en-US" b="1" dirty="0"/>
              <a:t>There are 12 banks in the Federal Reserve System.  </a:t>
            </a:r>
          </a:p>
          <a:p>
            <a:pPr lvl="0" hangingPunct="0"/>
            <a:r>
              <a:rPr lang="en-US" b="1" dirty="0"/>
              <a:t>They propose discount rates.</a:t>
            </a:r>
            <a:endParaRPr lang="en-US" dirty="0"/>
          </a:p>
          <a:p>
            <a:pPr marL="0" indent="0" hangingPunct="0">
              <a:buNone/>
            </a:pPr>
            <a:r>
              <a:rPr lang="en-US" b="1" dirty="0"/>
              <a:t> </a:t>
            </a:r>
            <a:endParaRPr lang="en-US" dirty="0"/>
          </a:p>
          <a:p>
            <a:pPr lvl="0" hangingPunct="0"/>
            <a:r>
              <a:rPr lang="en-US" b="1" dirty="0"/>
              <a:t>They hold deposits (reserve balances) </a:t>
            </a:r>
            <a:r>
              <a:rPr lang="en-US" b="1" dirty="0" smtClean="0"/>
              <a:t>from </a:t>
            </a:r>
            <a:r>
              <a:rPr lang="en-US" b="1" dirty="0"/>
              <a:t>banks in their area.</a:t>
            </a:r>
            <a:endParaRPr lang="en-US" dirty="0"/>
          </a:p>
          <a:p>
            <a:pPr marL="0" indent="0" hangingPunct="0">
              <a:buNone/>
            </a:pPr>
            <a:endParaRPr lang="en-US" dirty="0"/>
          </a:p>
          <a:p>
            <a:pPr lvl="0" hangingPunct="0"/>
            <a:r>
              <a:rPr lang="en-US" b="1" dirty="0"/>
              <a:t>They set discount </a:t>
            </a:r>
            <a:r>
              <a:rPr lang="en-US" b="1" dirty="0" smtClean="0"/>
              <a:t>rates </a:t>
            </a:r>
            <a:r>
              <a:rPr lang="en-US" b="1" dirty="0"/>
              <a:t>for those </a:t>
            </a:r>
            <a:r>
              <a:rPr lang="en-US" b="1" dirty="0" smtClean="0"/>
              <a:t>banks</a:t>
            </a:r>
            <a:r>
              <a:rPr lang="en-US" b="1" dirty="0"/>
              <a:t>.</a:t>
            </a:r>
            <a:endParaRPr lang="en-US" dirty="0"/>
          </a:p>
          <a:p>
            <a:pPr marL="0" indent="0" hangingPunct="0">
              <a:buNone/>
            </a:pPr>
            <a:endParaRPr lang="en-US" dirty="0"/>
          </a:p>
          <a:p>
            <a:pPr lvl="0" hangingPunct="0"/>
            <a:r>
              <a:rPr lang="en-US" b="1" dirty="0"/>
              <a:t>They furnish currency.</a:t>
            </a:r>
            <a:endParaRPr lang="en-US" dirty="0"/>
          </a:p>
          <a:p>
            <a:pPr marL="0" indent="0" hangingPunct="0">
              <a:buNone/>
            </a:pPr>
            <a:endParaRPr lang="en-US" dirty="0"/>
          </a:p>
          <a:p>
            <a:pPr lvl="0" hangingPunct="0"/>
            <a:r>
              <a:rPr lang="en-US" b="1" dirty="0"/>
              <a:t>They clear checks.</a:t>
            </a:r>
            <a:endParaRPr lang="en-US" dirty="0"/>
          </a:p>
          <a:p>
            <a:pPr marL="0" indent="0" hangingPunct="0">
              <a:buNone/>
            </a:pPr>
            <a:endParaRPr lang="en-US" dirty="0"/>
          </a:p>
          <a:p>
            <a:pPr lvl="0" hangingPunct="0"/>
            <a:r>
              <a:rPr lang="en-US" b="1" dirty="0"/>
              <a:t>They handle U.S. government debt </a:t>
            </a:r>
            <a:r>
              <a:rPr lang="en-US" b="1" dirty="0" smtClean="0"/>
              <a:t>and </a:t>
            </a:r>
            <a:r>
              <a:rPr lang="en-US" b="1" dirty="0"/>
              <a:t>cash balances.</a:t>
            </a:r>
            <a:endParaRPr lang="en-US" dirty="0"/>
          </a:p>
        </p:txBody>
      </p:sp>
    </p:spTree>
    <p:extLst>
      <p:ext uri="{BB962C8B-B14F-4D97-AF65-F5344CB8AC3E}">
        <p14:creationId xmlns:p14="http://schemas.microsoft.com/office/powerpoint/2010/main" val="45733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Money and Finance</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hangingPunct="0">
              <a:buNone/>
            </a:pPr>
            <a:r>
              <a:rPr lang="en-US" sz="3600" b="1" dirty="0">
                <a:solidFill>
                  <a:srgbClr val="0070C0"/>
                </a:solidFill>
              </a:rPr>
              <a:t>Money</a:t>
            </a:r>
            <a:r>
              <a:rPr lang="en-US" sz="3600" dirty="0"/>
              <a:t>							</a:t>
            </a:r>
            <a:endParaRPr lang="en-US" sz="3600" dirty="0" smtClean="0"/>
          </a:p>
          <a:p>
            <a:pPr lvl="1" hangingPunct="0"/>
            <a:r>
              <a:rPr lang="en-US" sz="3600" b="1" dirty="0" smtClean="0"/>
              <a:t>Any object which serves as a medium of exchange, a store of value, and a unit of account.		 </a:t>
            </a:r>
            <a:endParaRPr lang="en-US" sz="3600" dirty="0" smtClean="0"/>
          </a:p>
          <a:p>
            <a:pPr lvl="1"/>
            <a:r>
              <a:rPr lang="en-US" sz="3600" b="1" dirty="0" smtClean="0"/>
              <a:t>Anything that people generally accept as payment for goods and services.</a:t>
            </a:r>
            <a:r>
              <a:rPr lang="en-US" b="1" dirty="0" smtClean="0"/>
              <a:t>	</a:t>
            </a:r>
            <a:endParaRPr lang="en-US" dirty="0"/>
          </a:p>
        </p:txBody>
      </p:sp>
    </p:spTree>
    <p:extLst>
      <p:ext uri="{BB962C8B-B14F-4D97-AF65-F5344CB8AC3E}">
        <p14:creationId xmlns:p14="http://schemas.microsoft.com/office/powerpoint/2010/main" val="225222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609600"/>
            <a:ext cx="856773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0909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6/64/USDnotes.png/252px-USDnot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6324600" cy="552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5208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Interest Rates</a:t>
            </a:r>
            <a:endParaRPr lang="en-US" dirty="0">
              <a:solidFill>
                <a:srgbClr val="C00000"/>
              </a:solidFill>
            </a:endParaRPr>
          </a:p>
        </p:txBody>
      </p:sp>
      <p:sp>
        <p:nvSpPr>
          <p:cNvPr id="3" name="Content Placeholder 2"/>
          <p:cNvSpPr>
            <a:spLocks noGrp="1"/>
          </p:cNvSpPr>
          <p:nvPr>
            <p:ph idx="1"/>
          </p:nvPr>
        </p:nvSpPr>
        <p:spPr/>
        <p:txBody>
          <a:bodyPr>
            <a:normAutofit fontScale="85000" lnSpcReduction="10000"/>
          </a:bodyPr>
          <a:lstStyle/>
          <a:p>
            <a:pPr hangingPunct="0"/>
            <a:r>
              <a:rPr lang="en-US" b="1" dirty="0"/>
              <a:t>The </a:t>
            </a:r>
            <a:r>
              <a:rPr lang="en-US" b="1" i="1" dirty="0">
                <a:solidFill>
                  <a:srgbClr val="0070C0"/>
                </a:solidFill>
              </a:rPr>
              <a:t>Discount Rate</a:t>
            </a:r>
            <a:r>
              <a:rPr lang="en-US" b="1" dirty="0">
                <a:solidFill>
                  <a:srgbClr val="0070C0"/>
                </a:solidFill>
              </a:rPr>
              <a:t> </a:t>
            </a:r>
            <a:r>
              <a:rPr lang="en-US" b="1" dirty="0"/>
              <a:t>is one of the interest rates controlled by the Fed. It is the rate at which the 12 Federal District Banks lend directly to financial institutions.</a:t>
            </a:r>
            <a:endParaRPr lang="en-US" dirty="0"/>
          </a:p>
          <a:p>
            <a:pPr marL="0" indent="0" hangingPunct="0">
              <a:buNone/>
            </a:pPr>
            <a:r>
              <a:rPr lang="en-US" b="1" dirty="0"/>
              <a:t> </a:t>
            </a:r>
            <a:endParaRPr lang="en-US" dirty="0"/>
          </a:p>
          <a:p>
            <a:pPr hangingPunct="0"/>
            <a:r>
              <a:rPr lang="en-US" b="1" dirty="0"/>
              <a:t>The </a:t>
            </a:r>
            <a:r>
              <a:rPr lang="en-US" b="1" i="1" dirty="0">
                <a:solidFill>
                  <a:srgbClr val="0070C0"/>
                </a:solidFill>
              </a:rPr>
              <a:t>Federal Funds Rate</a:t>
            </a:r>
            <a:r>
              <a:rPr lang="en-US" b="1" dirty="0">
                <a:solidFill>
                  <a:srgbClr val="0070C0"/>
                </a:solidFill>
              </a:rPr>
              <a:t> </a:t>
            </a:r>
            <a:r>
              <a:rPr lang="en-US" b="1" dirty="0"/>
              <a:t>is the interest rate at which banks lend to each other.</a:t>
            </a:r>
            <a:endParaRPr lang="en-US" dirty="0"/>
          </a:p>
          <a:p>
            <a:pPr marL="0" indent="0" hangingPunct="0">
              <a:buNone/>
            </a:pPr>
            <a:r>
              <a:rPr lang="en-US" b="1" dirty="0"/>
              <a:t> </a:t>
            </a:r>
            <a:endParaRPr lang="en-US" dirty="0"/>
          </a:p>
          <a:p>
            <a:r>
              <a:rPr lang="en-US" b="1" dirty="0"/>
              <a:t>The </a:t>
            </a:r>
            <a:r>
              <a:rPr lang="en-US" b="1" i="1" dirty="0">
                <a:solidFill>
                  <a:srgbClr val="0070C0"/>
                </a:solidFill>
              </a:rPr>
              <a:t>Prime Rate</a:t>
            </a:r>
            <a:r>
              <a:rPr lang="en-US" b="1" dirty="0">
                <a:solidFill>
                  <a:srgbClr val="0070C0"/>
                </a:solidFill>
              </a:rPr>
              <a:t> </a:t>
            </a:r>
            <a:r>
              <a:rPr lang="en-US" b="1" dirty="0"/>
              <a:t>is the interest rate charged by banks to their most credit-worthy customers – usually the most prominent and stable business customers.</a:t>
            </a:r>
            <a:endParaRPr lang="en-US" dirty="0"/>
          </a:p>
        </p:txBody>
      </p:sp>
    </p:spTree>
    <p:extLst>
      <p:ext uri="{BB962C8B-B14F-4D97-AF65-F5344CB8AC3E}">
        <p14:creationId xmlns:p14="http://schemas.microsoft.com/office/powerpoint/2010/main" val="244600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hangingPunct="0"/>
            <a:r>
              <a:rPr lang="en-US" b="1" dirty="0" smtClean="0"/>
              <a:t/>
            </a:r>
            <a:br>
              <a:rPr lang="en-US" b="1" dirty="0" smtClean="0"/>
            </a:br>
            <a:r>
              <a:rPr lang="en-US" b="1" dirty="0" smtClean="0">
                <a:solidFill>
                  <a:srgbClr val="C00000"/>
                </a:solidFill>
              </a:rPr>
              <a:t>The </a:t>
            </a:r>
            <a:r>
              <a:rPr lang="en-US" b="1" dirty="0">
                <a:solidFill>
                  <a:srgbClr val="C00000"/>
                </a:solidFill>
              </a:rPr>
              <a:t>Federal Open Market Committee</a:t>
            </a:r>
            <a:br>
              <a:rPr lang="en-US" b="1" dirty="0">
                <a:solidFill>
                  <a:srgbClr val="C00000"/>
                </a:solidFill>
              </a:rPr>
            </a:br>
            <a:r>
              <a:rPr lang="en-US" b="1" dirty="0">
                <a:solidFill>
                  <a:srgbClr val="C00000"/>
                </a:solidFill>
              </a:rPr>
              <a:t>(FOMC)</a:t>
            </a:r>
            <a:br>
              <a:rPr lang="en-US" b="1" dirty="0">
                <a:solidFill>
                  <a:srgbClr val="C00000"/>
                </a:solidFill>
              </a:rPr>
            </a:b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hangingPunct="0"/>
            <a:r>
              <a:rPr lang="en-US" b="1" dirty="0"/>
              <a:t>The policy making </a:t>
            </a:r>
            <a:r>
              <a:rPr lang="en-US" b="1" dirty="0" smtClean="0"/>
              <a:t>body of the Fed.</a:t>
            </a:r>
            <a:endParaRPr lang="en-US" b="1" dirty="0"/>
          </a:p>
          <a:p>
            <a:pPr marL="0" indent="0" hangingPunct="0">
              <a:buNone/>
            </a:pPr>
            <a:r>
              <a:rPr lang="en-US" b="1" dirty="0"/>
              <a:t> </a:t>
            </a:r>
          </a:p>
          <a:p>
            <a:pPr hangingPunct="0"/>
            <a:r>
              <a:rPr lang="en-US" b="1" dirty="0"/>
              <a:t>Comprises the 7 members of the Board of Governors plus 5 Federal Reserve Bank presidents.</a:t>
            </a:r>
          </a:p>
          <a:p>
            <a:pPr marL="0" indent="0" hangingPunct="0">
              <a:buNone/>
            </a:pPr>
            <a:r>
              <a:rPr lang="en-US" b="1" dirty="0"/>
              <a:t> </a:t>
            </a:r>
            <a:endParaRPr lang="en-US" dirty="0"/>
          </a:p>
          <a:p>
            <a:r>
              <a:rPr lang="en-US" b="1" dirty="0" smtClean="0"/>
              <a:t>Directs </a:t>
            </a:r>
            <a:r>
              <a:rPr lang="en-US" b="1" dirty="0"/>
              <a:t>open market operations (the buying and selling of U.S. government securities) which are the primary instrument of monetary policy.</a:t>
            </a:r>
            <a:endParaRPr lang="en-US" dirty="0"/>
          </a:p>
        </p:txBody>
      </p:sp>
    </p:spTree>
    <p:extLst>
      <p:ext uri="{BB962C8B-B14F-4D97-AF65-F5344CB8AC3E}">
        <p14:creationId xmlns:p14="http://schemas.microsoft.com/office/powerpoint/2010/main" val="1610476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rgbClr val="C00000"/>
                </a:solidFill>
              </a:rPr>
              <a:t>BONDS</a:t>
            </a:r>
            <a:endParaRPr lang="en-US" b="1" dirty="0">
              <a:solidFill>
                <a:srgbClr val="C00000"/>
              </a:solidFill>
            </a:endParaRPr>
          </a:p>
        </p:txBody>
      </p:sp>
      <p:sp>
        <p:nvSpPr>
          <p:cNvPr id="3" name="Content Placeholder 2"/>
          <p:cNvSpPr>
            <a:spLocks noGrp="1"/>
          </p:cNvSpPr>
          <p:nvPr>
            <p:ph idx="1"/>
          </p:nvPr>
        </p:nvSpPr>
        <p:spPr>
          <a:xfrm>
            <a:off x="457200" y="1219200"/>
            <a:ext cx="8229600" cy="5181600"/>
          </a:xfrm>
        </p:spPr>
        <p:txBody>
          <a:bodyPr>
            <a:normAutofit/>
          </a:bodyPr>
          <a:lstStyle/>
          <a:p>
            <a:pPr hangingPunct="0"/>
            <a:r>
              <a:rPr lang="en-US" b="1" dirty="0"/>
              <a:t>Bonds are </a:t>
            </a:r>
            <a:r>
              <a:rPr lang="en-US" b="1" dirty="0" smtClean="0"/>
              <a:t>securities (secured by the value of  assets) </a:t>
            </a:r>
            <a:r>
              <a:rPr lang="en-US" b="1" dirty="0"/>
              <a:t>through which an issuer promises to pay the buyer a certain amount of money by a specified future date, usually with interest paid at regular intervals. </a:t>
            </a:r>
            <a:endParaRPr lang="en-US" dirty="0"/>
          </a:p>
          <a:p>
            <a:pPr hangingPunct="0"/>
            <a:r>
              <a:rPr lang="en-US" b="1" dirty="0"/>
              <a:t>In effect, they are IOUs.</a:t>
            </a:r>
            <a:endParaRPr lang="en-US" dirty="0"/>
          </a:p>
          <a:p>
            <a:pPr hangingPunct="0"/>
            <a:r>
              <a:rPr lang="en-US" b="1" dirty="0"/>
              <a:t>Bonds differ in terms of maturity dates, tax status, and  level of risk versus potential yield.</a:t>
            </a:r>
            <a:endParaRPr lang="en-US" dirty="0"/>
          </a:p>
          <a:p>
            <a:pPr marL="0" indent="0">
              <a:buNone/>
            </a:pPr>
            <a:endParaRPr lang="en-US" dirty="0"/>
          </a:p>
        </p:txBody>
      </p:sp>
    </p:spTree>
    <p:extLst>
      <p:ext uri="{BB962C8B-B14F-4D97-AF65-F5344CB8AC3E}">
        <p14:creationId xmlns:p14="http://schemas.microsoft.com/office/powerpoint/2010/main" val="1156969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Bond Ratings</a:t>
            </a: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hangingPunct="0"/>
            <a:r>
              <a:rPr lang="en-US" b="1" dirty="0"/>
              <a:t>To aid bond investors in </a:t>
            </a:r>
            <a:r>
              <a:rPr lang="en-US" b="1" dirty="0" smtClean="0"/>
              <a:t>their purchasing </a:t>
            </a:r>
            <a:r>
              <a:rPr lang="en-US" b="1" dirty="0"/>
              <a:t>decisions, several </a:t>
            </a:r>
            <a:r>
              <a:rPr lang="en-US" b="1" dirty="0" smtClean="0"/>
              <a:t>services/companies </a:t>
            </a:r>
            <a:r>
              <a:rPr lang="en-US" b="1" dirty="0"/>
              <a:t>rate the quality of bonds. </a:t>
            </a:r>
            <a:endParaRPr lang="en-US" dirty="0"/>
          </a:p>
          <a:p>
            <a:pPr marL="0" indent="0" hangingPunct="0">
              <a:buNone/>
            </a:pPr>
            <a:r>
              <a:rPr lang="en-US" b="1" dirty="0"/>
              <a:t> </a:t>
            </a:r>
            <a:endParaRPr lang="en-US" dirty="0"/>
          </a:p>
          <a:p>
            <a:pPr hangingPunct="0"/>
            <a:r>
              <a:rPr lang="en-US" b="1" dirty="0"/>
              <a:t>Moody's, Standard and Poor's, etc. rate bonds on a letter system -- </a:t>
            </a:r>
            <a:r>
              <a:rPr lang="en-US" b="1" dirty="0" err="1"/>
              <a:t>Aaa</a:t>
            </a:r>
            <a:r>
              <a:rPr lang="en-US" b="1" dirty="0"/>
              <a:t> or AAA is safest, C or D is riskiest.</a:t>
            </a:r>
            <a:endParaRPr lang="en-US" dirty="0"/>
          </a:p>
          <a:p>
            <a:pPr marL="0" indent="0" hangingPunct="0">
              <a:buNone/>
            </a:pPr>
            <a:endParaRPr lang="en-US" dirty="0"/>
          </a:p>
          <a:p>
            <a:pPr hangingPunct="0"/>
            <a:r>
              <a:rPr lang="en-US" b="1" dirty="0"/>
              <a:t>Ratings measure default risk – the chance that one or more promised payments will be deferred or missed altogether.</a:t>
            </a:r>
            <a:endParaRPr lang="en-US" dirty="0"/>
          </a:p>
          <a:p>
            <a:pPr marL="0" indent="0">
              <a:buNone/>
            </a:pPr>
            <a:endParaRPr lang="en-US" dirty="0"/>
          </a:p>
        </p:txBody>
      </p:sp>
    </p:spTree>
    <p:extLst>
      <p:ext uri="{BB962C8B-B14F-4D97-AF65-F5344CB8AC3E}">
        <p14:creationId xmlns:p14="http://schemas.microsoft.com/office/powerpoint/2010/main" val="3358301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JUNK BONDS</a:t>
            </a:r>
            <a:endParaRPr lang="en-US" dirty="0">
              <a:solidFill>
                <a:srgbClr val="C00000"/>
              </a:solidFill>
            </a:endParaRPr>
          </a:p>
        </p:txBody>
      </p:sp>
      <p:sp>
        <p:nvSpPr>
          <p:cNvPr id="3" name="Content Placeholder 2"/>
          <p:cNvSpPr>
            <a:spLocks noGrp="1"/>
          </p:cNvSpPr>
          <p:nvPr>
            <p:ph idx="1"/>
          </p:nvPr>
        </p:nvSpPr>
        <p:spPr>
          <a:xfrm>
            <a:off x="457200" y="1295400"/>
            <a:ext cx="8229600" cy="4830763"/>
          </a:xfrm>
        </p:spPr>
        <p:txBody>
          <a:bodyPr/>
          <a:lstStyle/>
          <a:p>
            <a:r>
              <a:rPr lang="en-US" b="1" dirty="0" smtClean="0"/>
              <a:t>A bond </a:t>
            </a:r>
            <a:r>
              <a:rPr lang="en-US" b="1" dirty="0"/>
              <a:t>that is rated below investment </a:t>
            </a:r>
            <a:r>
              <a:rPr lang="en-US" b="1" dirty="0" smtClean="0"/>
              <a:t>grade.</a:t>
            </a:r>
          </a:p>
          <a:p>
            <a:r>
              <a:rPr lang="en-US" b="1" dirty="0" smtClean="0"/>
              <a:t>Have </a:t>
            </a:r>
            <a:r>
              <a:rPr lang="en-US" b="1" dirty="0"/>
              <a:t>a higher risk of </a:t>
            </a:r>
            <a:r>
              <a:rPr lang="en-US" b="1" dirty="0" smtClean="0"/>
              <a:t>default.</a:t>
            </a:r>
          </a:p>
          <a:p>
            <a:r>
              <a:rPr lang="en-US" b="1" dirty="0" smtClean="0"/>
              <a:t>Typically offer </a:t>
            </a:r>
            <a:r>
              <a:rPr lang="en-US" b="1" dirty="0"/>
              <a:t>higher yields </a:t>
            </a:r>
            <a:r>
              <a:rPr lang="en-US" b="1" dirty="0" smtClean="0"/>
              <a:t>in </a:t>
            </a:r>
            <a:r>
              <a:rPr lang="en-US" b="1" dirty="0"/>
              <a:t>order to make them attractive to investors. </a:t>
            </a:r>
            <a:endParaRPr lang="en-US" b="1" dirty="0" smtClean="0"/>
          </a:p>
          <a:p>
            <a:pPr marL="0" indent="0">
              <a:buNone/>
            </a:pPr>
            <a:endParaRPr lang="en-US" b="1" dirty="0"/>
          </a:p>
          <a:p>
            <a:pPr marL="0" indent="0">
              <a:buNone/>
            </a:pPr>
            <a:r>
              <a:rPr lang="en-US" b="1" dirty="0" smtClean="0"/>
              <a:t>AKA </a:t>
            </a:r>
            <a:r>
              <a:rPr lang="en-US" b="1" dirty="0"/>
              <a:t>non-investment-grade </a:t>
            </a:r>
            <a:r>
              <a:rPr lang="en-US" b="1" dirty="0" smtClean="0"/>
              <a:t>bond or </a:t>
            </a:r>
            <a:r>
              <a:rPr lang="en-US" b="1" dirty="0"/>
              <a:t>speculative-grade </a:t>
            </a:r>
            <a:r>
              <a:rPr lang="en-US" b="1" dirty="0" smtClean="0"/>
              <a:t>bond.</a:t>
            </a:r>
            <a:endParaRPr lang="en-US" b="1" dirty="0"/>
          </a:p>
        </p:txBody>
      </p:sp>
    </p:spTree>
    <p:extLst>
      <p:ext uri="{BB962C8B-B14F-4D97-AF65-F5344CB8AC3E}">
        <p14:creationId xmlns:p14="http://schemas.microsoft.com/office/powerpoint/2010/main" val="3931584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Time Value of Money</a:t>
            </a:r>
            <a:endParaRPr lang="en-US" dirty="0">
              <a:solidFill>
                <a:srgbClr val="C00000"/>
              </a:solidFill>
            </a:endParaRPr>
          </a:p>
        </p:txBody>
      </p:sp>
      <p:sp>
        <p:nvSpPr>
          <p:cNvPr id="3" name="Content Placeholder 2"/>
          <p:cNvSpPr>
            <a:spLocks noGrp="1"/>
          </p:cNvSpPr>
          <p:nvPr>
            <p:ph idx="1"/>
          </p:nvPr>
        </p:nvSpPr>
        <p:spPr/>
        <p:txBody>
          <a:bodyPr/>
          <a:lstStyle/>
          <a:p>
            <a:pPr marL="0" indent="0">
              <a:buNone/>
            </a:pPr>
            <a:r>
              <a:rPr lang="en-US" b="1" dirty="0" smtClean="0"/>
              <a:t>The expectation </a:t>
            </a:r>
            <a:r>
              <a:rPr lang="en-US" b="1" dirty="0"/>
              <a:t>that money will increase in value over </a:t>
            </a:r>
            <a:r>
              <a:rPr lang="en-US" b="1" dirty="0" smtClean="0"/>
              <a:t>time.</a:t>
            </a:r>
          </a:p>
          <a:p>
            <a:pPr marL="0" indent="0">
              <a:buNone/>
            </a:pPr>
            <a:endParaRPr lang="en-US" b="1" dirty="0"/>
          </a:p>
          <a:p>
            <a:pPr marL="0" indent="0">
              <a:buNone/>
            </a:pPr>
            <a:r>
              <a:rPr lang="en-US" b="1" dirty="0"/>
              <a:t>The process by which, money today, a present value, grows over time to a larger amount, a future value, is called “Compounding”.</a:t>
            </a:r>
          </a:p>
          <a:p>
            <a:pPr marL="0" indent="0">
              <a:buNone/>
            </a:pPr>
            <a:endParaRPr lang="en-US" dirty="0"/>
          </a:p>
        </p:txBody>
      </p:sp>
    </p:spTree>
    <p:extLst>
      <p:ext uri="{BB962C8B-B14F-4D97-AF65-F5344CB8AC3E}">
        <p14:creationId xmlns:p14="http://schemas.microsoft.com/office/powerpoint/2010/main" val="3793779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rgbClr val="C00000"/>
                </a:solidFill>
              </a:rPr>
              <a:t>Interest</a:t>
            </a:r>
            <a:r>
              <a:rPr lang="en-US" b="1" dirty="0"/>
              <a:t>	</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b="1" dirty="0">
                <a:solidFill>
                  <a:srgbClr val="00B0F0"/>
                </a:solidFill>
              </a:rPr>
              <a:t>Simple Interest </a:t>
            </a:r>
            <a:endParaRPr lang="en-US" dirty="0">
              <a:solidFill>
                <a:srgbClr val="00B0F0"/>
              </a:solidFill>
            </a:endParaRPr>
          </a:p>
          <a:p>
            <a:r>
              <a:rPr lang="en-US" b="1" dirty="0" smtClean="0"/>
              <a:t>Normally </a:t>
            </a:r>
            <a:r>
              <a:rPr lang="en-US" b="1" dirty="0"/>
              <a:t>paid </a:t>
            </a:r>
            <a:r>
              <a:rPr lang="en-US" b="1" dirty="0" smtClean="0"/>
              <a:t>annually</a:t>
            </a:r>
          </a:p>
          <a:p>
            <a:r>
              <a:rPr lang="en-US" b="1" dirty="0" smtClean="0"/>
              <a:t>Earned </a:t>
            </a:r>
            <a:r>
              <a:rPr lang="en-US" b="1" dirty="0"/>
              <a:t>on deposited capital </a:t>
            </a:r>
            <a:r>
              <a:rPr lang="en-US" b="1" dirty="0" smtClean="0"/>
              <a:t>only</a:t>
            </a:r>
          </a:p>
          <a:p>
            <a:pPr marL="0" indent="0">
              <a:buNone/>
            </a:pPr>
            <a:endParaRPr lang="en-US" b="1" dirty="0"/>
          </a:p>
          <a:p>
            <a:pPr marL="0" indent="0">
              <a:buNone/>
            </a:pPr>
            <a:r>
              <a:rPr lang="en-US" b="1" dirty="0" smtClean="0"/>
              <a:t>For example: $</a:t>
            </a:r>
            <a:r>
              <a:rPr lang="en-US" b="1" dirty="0"/>
              <a:t>1,000 </a:t>
            </a:r>
            <a:r>
              <a:rPr lang="en-US" b="1" dirty="0" smtClean="0"/>
              <a:t>at 8% interest.</a:t>
            </a:r>
          </a:p>
          <a:p>
            <a:pPr marL="0" indent="0">
              <a:buNone/>
            </a:pPr>
            <a:r>
              <a:rPr lang="en-US" b="1" dirty="0" smtClean="0"/>
              <a:t>You </a:t>
            </a:r>
            <a:r>
              <a:rPr lang="en-US" b="1" dirty="0"/>
              <a:t>would receive $80 at the end of the first year and another $80 at the end of the second year. </a:t>
            </a:r>
          </a:p>
        </p:txBody>
      </p:sp>
    </p:spTree>
    <p:extLst>
      <p:ext uri="{BB962C8B-B14F-4D97-AF65-F5344CB8AC3E}">
        <p14:creationId xmlns:p14="http://schemas.microsoft.com/office/powerpoint/2010/main" val="2058727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Interest</a:t>
            </a:r>
            <a:r>
              <a:rPr lang="en-US" b="1" dirty="0"/>
              <a:t>	</a:t>
            </a: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20000"/>
          </a:bodyPr>
          <a:lstStyle/>
          <a:p>
            <a:pPr marL="0" indent="0">
              <a:buNone/>
            </a:pPr>
            <a:r>
              <a:rPr lang="en-US" b="1" dirty="0">
                <a:solidFill>
                  <a:srgbClr val="00B0F0"/>
                </a:solidFill>
              </a:rPr>
              <a:t>Compound Interest </a:t>
            </a:r>
            <a:endParaRPr lang="en-US" dirty="0">
              <a:solidFill>
                <a:srgbClr val="00B0F0"/>
              </a:solidFill>
            </a:endParaRPr>
          </a:p>
          <a:p>
            <a:pPr hangingPunct="0"/>
            <a:r>
              <a:rPr lang="en-US" b="1" dirty="0" smtClean="0"/>
              <a:t>Interest </a:t>
            </a:r>
            <a:r>
              <a:rPr lang="en-US" b="1" dirty="0"/>
              <a:t>earned on an investment is </a:t>
            </a:r>
            <a:r>
              <a:rPr lang="en-US" b="1" u="sng" dirty="0"/>
              <a:t>added back </a:t>
            </a:r>
            <a:r>
              <a:rPr lang="en-US" b="1" dirty="0"/>
              <a:t>to the amount </a:t>
            </a:r>
            <a:r>
              <a:rPr lang="en-US" b="1" dirty="0" smtClean="0"/>
              <a:t>invested</a:t>
            </a:r>
          </a:p>
          <a:p>
            <a:pPr hangingPunct="0"/>
            <a:r>
              <a:rPr lang="en-US" b="1" dirty="0" smtClean="0"/>
              <a:t>This </a:t>
            </a:r>
            <a:r>
              <a:rPr lang="en-US" b="1" dirty="0"/>
              <a:t>increasing the amount of 'principal' on which further interest will be </a:t>
            </a:r>
            <a:r>
              <a:rPr lang="en-US" b="1" dirty="0" smtClean="0"/>
              <a:t>earned</a:t>
            </a:r>
          </a:p>
          <a:p>
            <a:pPr marL="0" indent="0" hangingPunct="0">
              <a:buNone/>
            </a:pPr>
            <a:endParaRPr lang="en-US" b="1" dirty="0"/>
          </a:p>
          <a:p>
            <a:pPr marL="0" indent="0" hangingPunct="0">
              <a:buNone/>
            </a:pPr>
            <a:r>
              <a:rPr lang="en-US" b="1" dirty="0"/>
              <a:t>For </a:t>
            </a:r>
            <a:r>
              <a:rPr lang="en-US" b="1" dirty="0" smtClean="0"/>
              <a:t>example: $</a:t>
            </a:r>
            <a:r>
              <a:rPr lang="en-US" b="1" dirty="0"/>
              <a:t>1,000 at 8% </a:t>
            </a:r>
            <a:r>
              <a:rPr lang="en-US" b="1" dirty="0" smtClean="0"/>
              <a:t>interest.</a:t>
            </a:r>
          </a:p>
          <a:p>
            <a:pPr marL="0" indent="0" hangingPunct="0">
              <a:buNone/>
            </a:pPr>
            <a:r>
              <a:rPr lang="en-US" b="1" dirty="0" smtClean="0"/>
              <a:t>The </a:t>
            </a:r>
            <a:r>
              <a:rPr lang="en-US" b="1" dirty="0"/>
              <a:t>$80 interest earned on the first year would be added to the original capital, and the amount of money earning interest in the second year would be $1,080.00</a:t>
            </a:r>
          </a:p>
          <a:p>
            <a:pPr marL="0" indent="0">
              <a:buNone/>
            </a:pPr>
            <a:endParaRPr lang="en-US" dirty="0"/>
          </a:p>
        </p:txBody>
      </p:sp>
    </p:spTree>
    <p:extLst>
      <p:ext uri="{BB962C8B-B14F-4D97-AF65-F5344CB8AC3E}">
        <p14:creationId xmlns:p14="http://schemas.microsoft.com/office/powerpoint/2010/main" val="97345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odd types of curren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3549567" cy="1752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odd types of curre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066800"/>
            <a:ext cx="329068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odd types of currenc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38600"/>
            <a:ext cx="3067371"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currenc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343400"/>
            <a:ext cx="3163404" cy="181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768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The Inflation Effect</a:t>
            </a:r>
          </a:p>
        </p:txBody>
      </p:sp>
      <p:sp>
        <p:nvSpPr>
          <p:cNvPr id="3" name="Content Placeholder 2"/>
          <p:cNvSpPr>
            <a:spLocks noGrp="1"/>
          </p:cNvSpPr>
          <p:nvPr>
            <p:ph idx="1"/>
          </p:nvPr>
        </p:nvSpPr>
        <p:spPr>
          <a:xfrm>
            <a:off x="457200" y="1417638"/>
            <a:ext cx="8229600" cy="4708525"/>
          </a:xfrm>
        </p:spPr>
        <p:txBody>
          <a:bodyPr>
            <a:normAutofit fontScale="92500"/>
          </a:bodyPr>
          <a:lstStyle/>
          <a:p>
            <a:r>
              <a:rPr lang="en-US" b="1" dirty="0"/>
              <a:t>Inflation is a rise in the values of commodities over time. </a:t>
            </a:r>
          </a:p>
          <a:p>
            <a:r>
              <a:rPr lang="en-US" b="1" dirty="0"/>
              <a:t>It causes the </a:t>
            </a:r>
            <a:r>
              <a:rPr lang="en-US" b="1" i="1" u="sng" dirty="0"/>
              <a:t>real value </a:t>
            </a:r>
            <a:r>
              <a:rPr lang="en-US" b="1" dirty="0"/>
              <a:t>of money to fall. </a:t>
            </a:r>
          </a:p>
          <a:p>
            <a:r>
              <a:rPr lang="en-US" b="1" dirty="0"/>
              <a:t>At 6% inflation, </a:t>
            </a:r>
            <a:r>
              <a:rPr lang="en-US" b="1" dirty="0" smtClean="0"/>
              <a:t>$100 </a:t>
            </a:r>
            <a:r>
              <a:rPr lang="en-US" b="1" dirty="0"/>
              <a:t>will be worth only </a:t>
            </a:r>
            <a:r>
              <a:rPr lang="en-US" b="1" dirty="0" smtClean="0"/>
              <a:t>$31</a:t>
            </a:r>
            <a:r>
              <a:rPr lang="en-US" b="1" dirty="0"/>
              <a:t>, in 20 years – You will be able to buy </a:t>
            </a:r>
            <a:r>
              <a:rPr lang="en-US" b="1" dirty="0" smtClean="0"/>
              <a:t>less </a:t>
            </a:r>
            <a:r>
              <a:rPr lang="en-US" b="1" dirty="0"/>
              <a:t>with the same amount. </a:t>
            </a:r>
          </a:p>
          <a:p>
            <a:r>
              <a:rPr lang="en-US" b="1" dirty="0"/>
              <a:t>Investment should be able to provide a return above inflation rate to ensure increased value of money. (Real rate of return</a:t>
            </a:r>
            <a:r>
              <a:rPr lang="en-US" b="1" dirty="0" smtClean="0"/>
              <a:t>)</a:t>
            </a:r>
            <a:endParaRPr lang="en-US" b="1" dirty="0"/>
          </a:p>
        </p:txBody>
      </p:sp>
    </p:spTree>
    <p:extLst>
      <p:ext uri="{BB962C8B-B14F-4D97-AF65-F5344CB8AC3E}">
        <p14:creationId xmlns:p14="http://schemas.microsoft.com/office/powerpoint/2010/main" val="3684940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761999"/>
          </a:xfrm>
        </p:spPr>
        <p:txBody>
          <a:bodyPr>
            <a:normAutofit fontScale="90000"/>
          </a:bodyPr>
          <a:lstStyle/>
          <a:p>
            <a:r>
              <a:rPr lang="en-US" b="1" dirty="0" smtClean="0">
                <a:solidFill>
                  <a:srgbClr val="C00000"/>
                </a:solidFill>
              </a:rPr>
              <a:t>The Primary Stock Market</a:t>
            </a:r>
            <a:endParaRPr lang="en-US" b="1" dirty="0">
              <a:solidFill>
                <a:srgbClr val="C00000"/>
              </a:solidFill>
            </a:endParaRPr>
          </a:p>
        </p:txBody>
      </p:sp>
      <p:sp>
        <p:nvSpPr>
          <p:cNvPr id="3" name="Subtitle 2"/>
          <p:cNvSpPr>
            <a:spLocks noGrp="1"/>
          </p:cNvSpPr>
          <p:nvPr>
            <p:ph type="subTitle" idx="1"/>
          </p:nvPr>
        </p:nvSpPr>
        <p:spPr>
          <a:xfrm>
            <a:off x="533400" y="1447800"/>
            <a:ext cx="8153400" cy="4800600"/>
          </a:xfrm>
        </p:spPr>
        <p:txBody>
          <a:bodyPr>
            <a:normAutofit fontScale="32500" lnSpcReduction="20000"/>
          </a:bodyPr>
          <a:lstStyle/>
          <a:p>
            <a:pPr marL="342900" indent="-342900" algn="l">
              <a:buFont typeface="Arial" pitchFamily="34" charset="0"/>
              <a:buChar char="•"/>
            </a:pPr>
            <a:r>
              <a:rPr lang="en-US" sz="10400" b="1" dirty="0" smtClean="0">
                <a:solidFill>
                  <a:schemeClr val="tx1"/>
                </a:solidFill>
              </a:rPr>
              <a:t>The </a:t>
            </a:r>
            <a:r>
              <a:rPr lang="en-US" sz="10400" b="1" dirty="0" smtClean="0">
                <a:solidFill>
                  <a:srgbClr val="0070C0"/>
                </a:solidFill>
              </a:rPr>
              <a:t>Primary Market </a:t>
            </a:r>
            <a:r>
              <a:rPr lang="en-US" sz="10400" b="1" dirty="0" smtClean="0">
                <a:solidFill>
                  <a:schemeClr val="tx1"/>
                </a:solidFill>
              </a:rPr>
              <a:t>is where investors purchase newly issued securities.</a:t>
            </a:r>
          </a:p>
          <a:p>
            <a:pPr algn="l"/>
            <a:r>
              <a:rPr lang="en-US" sz="10400" b="1" dirty="0" smtClean="0">
                <a:solidFill>
                  <a:schemeClr val="tx1"/>
                </a:solidFill>
              </a:rPr>
              <a:t> </a:t>
            </a:r>
          </a:p>
          <a:p>
            <a:pPr marL="342900" indent="-342900" algn="l">
              <a:buFont typeface="Arial" pitchFamily="34" charset="0"/>
              <a:buChar char="•"/>
            </a:pPr>
            <a:r>
              <a:rPr lang="en-US" sz="10400" b="1" dirty="0" smtClean="0">
                <a:solidFill>
                  <a:schemeClr val="tx1"/>
                </a:solidFill>
              </a:rPr>
              <a:t>Is the part </a:t>
            </a:r>
            <a:r>
              <a:rPr lang="en-US" sz="10400" b="1" dirty="0">
                <a:solidFill>
                  <a:schemeClr val="tx1"/>
                </a:solidFill>
              </a:rPr>
              <a:t>of the capital markets that deals with the issuance of new securities. </a:t>
            </a:r>
            <a:endParaRPr lang="en-US" sz="10400" b="1" dirty="0" smtClean="0">
              <a:solidFill>
                <a:schemeClr val="tx1"/>
              </a:solidFill>
            </a:endParaRPr>
          </a:p>
          <a:p>
            <a:pPr algn="l"/>
            <a:endParaRPr lang="en-US" sz="10400" b="1" dirty="0" smtClean="0">
              <a:solidFill>
                <a:schemeClr val="tx1"/>
              </a:solidFill>
            </a:endParaRPr>
          </a:p>
          <a:p>
            <a:pPr marL="342900" indent="-342900" algn="l">
              <a:buFont typeface="Arial" pitchFamily="34" charset="0"/>
              <a:buChar char="•"/>
            </a:pPr>
            <a:r>
              <a:rPr lang="en-US" sz="10400" b="1" dirty="0" smtClean="0">
                <a:solidFill>
                  <a:schemeClr val="tx1"/>
                </a:solidFill>
              </a:rPr>
              <a:t>Initial public offerings (IPOs) occur when a company offers stock for sale to the public for the first time.</a:t>
            </a:r>
          </a:p>
          <a:p>
            <a:pPr algn="l">
              <a:lnSpc>
                <a:spcPct val="95000"/>
              </a:lnSpc>
              <a:spcBef>
                <a:spcPct val="10000"/>
              </a:spcBef>
            </a:pPr>
            <a:endParaRPr lang="en-US" sz="2000" b="1" dirty="0" smtClean="0">
              <a:solidFill>
                <a:schemeClr val="tx1"/>
              </a:solidFill>
            </a:endParaRPr>
          </a:p>
          <a:p>
            <a:endParaRPr lang="en-US" sz="2000" b="1" dirty="0" smtClean="0"/>
          </a:p>
          <a:p>
            <a:endParaRPr lang="en-US" dirty="0"/>
          </a:p>
        </p:txBody>
      </p:sp>
    </p:spTree>
    <p:extLst>
      <p:ext uri="{BB962C8B-B14F-4D97-AF65-F5344CB8AC3E}">
        <p14:creationId xmlns:p14="http://schemas.microsoft.com/office/powerpoint/2010/main" val="3673393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The Primary Stock Market</a:t>
            </a:r>
            <a:endParaRPr lang="en-US" dirty="0"/>
          </a:p>
        </p:txBody>
      </p:sp>
      <p:sp>
        <p:nvSpPr>
          <p:cNvPr id="3" name="Content Placeholder 2"/>
          <p:cNvSpPr>
            <a:spLocks noGrp="1"/>
          </p:cNvSpPr>
          <p:nvPr>
            <p:ph idx="1"/>
          </p:nvPr>
        </p:nvSpPr>
        <p:spPr/>
        <p:txBody>
          <a:bodyPr>
            <a:normAutofit fontScale="40000" lnSpcReduction="20000"/>
          </a:bodyPr>
          <a:lstStyle/>
          <a:p>
            <a:r>
              <a:rPr lang="en-US" sz="10000" b="1" dirty="0" smtClean="0"/>
              <a:t>IPOs are typically </a:t>
            </a:r>
            <a:r>
              <a:rPr lang="en-US" sz="10000" b="1" dirty="0"/>
              <a:t>done through a syndicate of securities dealers</a:t>
            </a:r>
            <a:r>
              <a:rPr lang="en-US" sz="10000" b="1" dirty="0" smtClean="0"/>
              <a:t>.</a:t>
            </a:r>
          </a:p>
          <a:p>
            <a:pPr marL="0" indent="0">
              <a:buNone/>
            </a:pPr>
            <a:endParaRPr lang="en-US" sz="10000" b="1" dirty="0"/>
          </a:p>
          <a:p>
            <a:r>
              <a:rPr lang="en-US" sz="10000" b="1" dirty="0"/>
              <a:t>Companies, governments or public sector institutions can obtain funding through the sale of a new stock or bond issue.</a:t>
            </a:r>
          </a:p>
          <a:p>
            <a:endParaRPr lang="en-US" dirty="0"/>
          </a:p>
        </p:txBody>
      </p:sp>
    </p:spTree>
    <p:extLst>
      <p:ext uri="{BB962C8B-B14F-4D97-AF65-F5344CB8AC3E}">
        <p14:creationId xmlns:p14="http://schemas.microsoft.com/office/powerpoint/2010/main" val="2299500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
            </a:r>
            <a:br>
              <a:rPr lang="en-US" dirty="0" smtClean="0"/>
            </a:br>
            <a:r>
              <a:rPr lang="en-US" dirty="0"/>
              <a:t/>
            </a:r>
            <a:br>
              <a:rPr lang="en-US" dirty="0"/>
            </a:br>
            <a:r>
              <a:rPr lang="en-US" b="1" dirty="0" smtClean="0">
                <a:solidFill>
                  <a:srgbClr val="C00000"/>
                </a:solidFill>
              </a:rPr>
              <a:t>An IPO Involves </a:t>
            </a:r>
            <a:r>
              <a:rPr lang="en-US" b="1" dirty="0">
                <a:solidFill>
                  <a:srgbClr val="C00000"/>
                </a:solidFill>
              </a:rPr>
              <a:t>S</a:t>
            </a:r>
            <a:r>
              <a:rPr lang="en-US" b="1" dirty="0" smtClean="0">
                <a:solidFill>
                  <a:srgbClr val="C00000"/>
                </a:solidFill>
              </a:rPr>
              <a:t>everal Steps</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pPr marL="4763" lvl="1" indent="0">
              <a:lnSpc>
                <a:spcPct val="80000"/>
              </a:lnSpc>
              <a:buNone/>
            </a:pPr>
            <a:r>
              <a:rPr lang="en-US" sz="3200" b="1" dirty="0" smtClean="0"/>
              <a:t>Company appoints </a:t>
            </a:r>
            <a:r>
              <a:rPr lang="en-US" sz="3200" b="1" i="1" dirty="0" smtClean="0"/>
              <a:t>investment banking firm</a:t>
            </a:r>
            <a:r>
              <a:rPr lang="en-US" sz="3200" b="1" dirty="0" smtClean="0"/>
              <a:t> to arrange financing.</a:t>
            </a:r>
            <a:br>
              <a:rPr lang="en-US" sz="3200" b="1" dirty="0" smtClean="0"/>
            </a:br>
            <a:endParaRPr lang="en-US" sz="3200" b="1" dirty="0" smtClean="0"/>
          </a:p>
          <a:p>
            <a:pPr marL="4763" lvl="1" indent="0">
              <a:lnSpc>
                <a:spcPct val="80000"/>
              </a:lnSpc>
              <a:buNone/>
            </a:pPr>
            <a:r>
              <a:rPr lang="en-US" sz="3200" b="1" dirty="0" smtClean="0"/>
              <a:t>Investment banker designs the stock issue and arranges for </a:t>
            </a:r>
            <a:r>
              <a:rPr lang="en-US" sz="3200" b="1" i="1" dirty="0" smtClean="0"/>
              <a:t>fixed commitment</a:t>
            </a:r>
            <a:r>
              <a:rPr lang="en-US" sz="3200" b="1" dirty="0" smtClean="0"/>
              <a:t> or </a:t>
            </a:r>
            <a:r>
              <a:rPr lang="en-US" sz="3200" b="1" i="1" dirty="0" smtClean="0"/>
              <a:t>best effort underwriting</a:t>
            </a:r>
            <a:r>
              <a:rPr lang="en-US" sz="3200" b="1" dirty="0" smtClean="0"/>
              <a:t>.</a:t>
            </a:r>
            <a:br>
              <a:rPr lang="en-US" sz="3200" b="1" dirty="0" smtClean="0"/>
            </a:br>
            <a:endParaRPr lang="en-US" sz="3200" b="1" dirty="0" smtClean="0"/>
          </a:p>
          <a:p>
            <a:pPr marL="0" lvl="1" indent="0">
              <a:lnSpc>
                <a:spcPct val="80000"/>
              </a:lnSpc>
              <a:buNone/>
            </a:pPr>
            <a:r>
              <a:rPr lang="en-US" sz="3200" b="1" dirty="0" smtClean="0"/>
              <a:t>Company prepares a </a:t>
            </a:r>
            <a:r>
              <a:rPr lang="en-US" sz="3200" b="1" i="1" dirty="0" smtClean="0"/>
              <a:t>prospectus</a:t>
            </a:r>
            <a:r>
              <a:rPr lang="en-US" sz="3200" b="1" dirty="0" smtClean="0"/>
              <a:t> (usually with outside help) and submits it to the </a:t>
            </a:r>
            <a:r>
              <a:rPr lang="en-US" sz="3200" b="1" i="1" dirty="0" smtClean="0"/>
              <a:t>Securities and Exchange Commission</a:t>
            </a:r>
            <a:r>
              <a:rPr lang="en-US" sz="3200" b="1" dirty="0" smtClean="0"/>
              <a:t> (SEC) for approval. Investment banker circulates preliminary prospectus (</a:t>
            </a:r>
            <a:r>
              <a:rPr lang="en-US" sz="3200" b="1" i="1" dirty="0" smtClean="0"/>
              <a:t>red herring</a:t>
            </a:r>
            <a:r>
              <a:rPr lang="en-US" sz="3200" b="1" dirty="0" smtClean="0"/>
              <a:t>).</a:t>
            </a:r>
            <a:r>
              <a:rPr lang="en-US" sz="3200" dirty="0" smtClean="0"/>
              <a:t/>
            </a:r>
            <a:br>
              <a:rPr lang="en-US" sz="3200" dirty="0" smtClean="0"/>
            </a:br>
            <a:endParaRPr lang="en-US" sz="3200" dirty="0" smtClean="0"/>
          </a:p>
          <a:p>
            <a:pPr marL="0" indent="0">
              <a:buNone/>
            </a:pPr>
            <a:endParaRPr lang="en-US" dirty="0"/>
          </a:p>
        </p:txBody>
      </p:sp>
    </p:spTree>
    <p:extLst>
      <p:ext uri="{BB962C8B-B14F-4D97-AF65-F5344CB8AC3E}">
        <p14:creationId xmlns:p14="http://schemas.microsoft.com/office/powerpoint/2010/main" val="844808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An IPO Involves Several Steps</a:t>
            </a:r>
            <a:endParaRPr lang="en-US" dirty="0"/>
          </a:p>
        </p:txBody>
      </p:sp>
      <p:sp>
        <p:nvSpPr>
          <p:cNvPr id="3" name="Content Placeholder 2"/>
          <p:cNvSpPr>
            <a:spLocks noGrp="1"/>
          </p:cNvSpPr>
          <p:nvPr>
            <p:ph idx="1"/>
          </p:nvPr>
        </p:nvSpPr>
        <p:spPr/>
        <p:txBody>
          <a:bodyPr/>
          <a:lstStyle/>
          <a:p>
            <a:pPr marL="0" indent="0">
              <a:lnSpc>
                <a:spcPct val="80000"/>
              </a:lnSpc>
              <a:buNone/>
            </a:pPr>
            <a:r>
              <a:rPr lang="en-US" b="1" dirty="0"/>
              <a:t>Upon obtaining SEC approval, company finalizes prospectus. </a:t>
            </a:r>
            <a:br>
              <a:rPr lang="en-US" b="1" dirty="0"/>
            </a:br>
            <a:endParaRPr lang="en-US" b="1" dirty="0"/>
          </a:p>
          <a:p>
            <a:pPr marL="0" indent="0">
              <a:lnSpc>
                <a:spcPct val="80000"/>
              </a:lnSpc>
              <a:buNone/>
            </a:pPr>
            <a:r>
              <a:rPr lang="en-US" b="1" dirty="0"/>
              <a:t>Underwriters place announcements (</a:t>
            </a:r>
            <a:r>
              <a:rPr lang="en-US" b="1" i="1" dirty="0"/>
              <a:t>tombstones</a:t>
            </a:r>
            <a:r>
              <a:rPr lang="en-US" b="1" dirty="0"/>
              <a:t>) in newspapers and begin selling shares.</a:t>
            </a:r>
          </a:p>
          <a:p>
            <a:endParaRPr lang="en-US" dirty="0"/>
          </a:p>
        </p:txBody>
      </p:sp>
    </p:spTree>
    <p:extLst>
      <p:ext uri="{BB962C8B-B14F-4D97-AF65-F5344CB8AC3E}">
        <p14:creationId xmlns:p14="http://schemas.microsoft.com/office/powerpoint/2010/main" val="3936824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C00000"/>
                </a:solidFill>
              </a:rPr>
              <a:t>The </a:t>
            </a:r>
            <a:r>
              <a:rPr lang="en-US" b="1" dirty="0" smtClean="0">
                <a:solidFill>
                  <a:srgbClr val="C00000"/>
                </a:solidFill>
              </a:rPr>
              <a:t>Secondary </a:t>
            </a:r>
            <a:r>
              <a:rPr lang="en-US" b="1" dirty="0">
                <a:solidFill>
                  <a:srgbClr val="C00000"/>
                </a:solidFill>
              </a:rPr>
              <a:t>Stock </a:t>
            </a:r>
            <a:r>
              <a:rPr lang="en-US" b="1" dirty="0" smtClean="0">
                <a:solidFill>
                  <a:srgbClr val="C00000"/>
                </a:solidFill>
              </a:rPr>
              <a:t>Market</a:t>
            </a:r>
            <a:endParaRPr lang="en-US" dirty="0"/>
          </a:p>
        </p:txBody>
      </p:sp>
      <p:sp>
        <p:nvSpPr>
          <p:cNvPr id="3" name="Content Placeholder 2"/>
          <p:cNvSpPr>
            <a:spLocks noGrp="1"/>
          </p:cNvSpPr>
          <p:nvPr>
            <p:ph idx="1"/>
          </p:nvPr>
        </p:nvSpPr>
        <p:spPr/>
        <p:txBody>
          <a:bodyPr/>
          <a:lstStyle/>
          <a:p>
            <a:pPr marL="0" indent="0">
              <a:buNone/>
            </a:pPr>
            <a:r>
              <a:rPr lang="en-US" b="1" dirty="0"/>
              <a:t>The </a:t>
            </a:r>
            <a:r>
              <a:rPr lang="en-US" b="1" dirty="0">
                <a:solidFill>
                  <a:srgbClr val="0070C0"/>
                </a:solidFill>
              </a:rPr>
              <a:t>Secondary </a:t>
            </a:r>
            <a:r>
              <a:rPr lang="en-US" b="1" dirty="0" smtClean="0">
                <a:solidFill>
                  <a:srgbClr val="0070C0"/>
                </a:solidFill>
              </a:rPr>
              <a:t>Market </a:t>
            </a:r>
            <a:r>
              <a:rPr lang="en-US" b="1" dirty="0"/>
              <a:t>is </a:t>
            </a:r>
            <a:r>
              <a:rPr lang="en-US" b="1" dirty="0" smtClean="0"/>
              <a:t>where </a:t>
            </a:r>
            <a:r>
              <a:rPr lang="en-US" b="1" dirty="0"/>
              <a:t>investors trade </a:t>
            </a:r>
            <a:r>
              <a:rPr lang="en-US" b="1" i="1" dirty="0"/>
              <a:t>previously issued </a:t>
            </a:r>
            <a:r>
              <a:rPr lang="en-US" b="1" dirty="0"/>
              <a:t>securities. </a:t>
            </a:r>
            <a:endParaRPr lang="en-US" b="1" dirty="0" smtClean="0"/>
          </a:p>
          <a:p>
            <a:pPr marL="0" indent="0">
              <a:buNone/>
            </a:pPr>
            <a:endParaRPr lang="en-US" b="1" dirty="0"/>
          </a:p>
          <a:p>
            <a:pPr marL="0" indent="0">
              <a:buNone/>
            </a:pPr>
            <a:r>
              <a:rPr lang="en-US" b="1" dirty="0" smtClean="0"/>
              <a:t>An </a:t>
            </a:r>
            <a:r>
              <a:rPr lang="en-US" b="1" dirty="0"/>
              <a:t>investor can </a:t>
            </a:r>
            <a:r>
              <a:rPr lang="en-US" b="1" dirty="0" smtClean="0"/>
              <a:t>trade t</a:t>
            </a:r>
            <a:r>
              <a:rPr lang="en-US" sz="3200" b="1" dirty="0" smtClean="0"/>
              <a:t>hrough </a:t>
            </a:r>
            <a:r>
              <a:rPr lang="en-US" sz="3200" b="1" dirty="0"/>
              <a:t>a broker who arranges transactions for others.</a:t>
            </a:r>
          </a:p>
          <a:p>
            <a:pPr marL="0" indent="0">
              <a:buNone/>
            </a:pPr>
            <a:endParaRPr lang="en-US" b="1" dirty="0"/>
          </a:p>
        </p:txBody>
      </p:sp>
    </p:spTree>
    <p:extLst>
      <p:ext uri="{BB962C8B-B14F-4D97-AF65-F5344CB8AC3E}">
        <p14:creationId xmlns:p14="http://schemas.microsoft.com/office/powerpoint/2010/main" val="742943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b="1" dirty="0" smtClean="0">
                <a:solidFill>
                  <a:srgbClr val="C00000"/>
                </a:solidFill>
              </a:rPr>
              <a:t>The Secondary Market for Common Stock</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The </a:t>
            </a:r>
            <a:r>
              <a:rPr lang="en-US" b="1" i="1" dirty="0" smtClean="0">
                <a:solidFill>
                  <a:srgbClr val="0033CC"/>
                </a:solidFill>
              </a:rPr>
              <a:t>bid price:</a:t>
            </a:r>
          </a:p>
          <a:p>
            <a:pPr lvl="1"/>
            <a:r>
              <a:rPr lang="en-US" b="1" dirty="0" smtClean="0"/>
              <a:t>The price dealers pay investors.</a:t>
            </a:r>
          </a:p>
          <a:p>
            <a:pPr lvl="1"/>
            <a:r>
              <a:rPr lang="en-US" b="1" dirty="0" smtClean="0"/>
              <a:t>The price investors receive from dealers </a:t>
            </a:r>
            <a:br>
              <a:rPr lang="en-US" b="1" dirty="0" smtClean="0"/>
            </a:br>
            <a:endParaRPr lang="en-US" b="1" dirty="0" smtClean="0"/>
          </a:p>
          <a:p>
            <a:r>
              <a:rPr lang="en-US" b="1" dirty="0" smtClean="0"/>
              <a:t>The </a:t>
            </a:r>
            <a:r>
              <a:rPr lang="en-US" b="1" i="1" dirty="0" smtClean="0">
                <a:solidFill>
                  <a:srgbClr val="FF0000"/>
                </a:solidFill>
              </a:rPr>
              <a:t>ask price:</a:t>
            </a:r>
          </a:p>
          <a:p>
            <a:pPr lvl="1"/>
            <a:r>
              <a:rPr lang="en-US" b="1" dirty="0" smtClean="0"/>
              <a:t>The price dealers receive from investors.</a:t>
            </a:r>
          </a:p>
          <a:p>
            <a:pPr lvl="1"/>
            <a:r>
              <a:rPr lang="en-US" b="1" dirty="0" smtClean="0"/>
              <a:t>The price investors pay dealers. </a:t>
            </a:r>
            <a:br>
              <a:rPr lang="en-US" b="1" dirty="0" smtClean="0"/>
            </a:br>
            <a:r>
              <a:rPr lang="en-US" b="1" dirty="0" smtClean="0"/>
              <a:t> </a:t>
            </a:r>
          </a:p>
          <a:p>
            <a:r>
              <a:rPr lang="en-US" b="1" dirty="0" smtClean="0"/>
              <a:t>The difference between the bid and ask prices is called the </a:t>
            </a:r>
            <a:r>
              <a:rPr lang="en-US" b="1" i="1" dirty="0" smtClean="0">
                <a:solidFill>
                  <a:schemeClr val="hlink"/>
                </a:solidFill>
              </a:rPr>
              <a:t>bid-ask spread</a:t>
            </a:r>
            <a:r>
              <a:rPr lang="en-US" b="1" i="1" dirty="0" smtClean="0"/>
              <a:t>, </a:t>
            </a:r>
            <a:r>
              <a:rPr lang="en-US" b="1" dirty="0" smtClean="0"/>
              <a:t>or simply </a:t>
            </a:r>
            <a:r>
              <a:rPr lang="en-US" b="1" i="1" dirty="0" smtClean="0">
                <a:solidFill>
                  <a:schemeClr val="hlink"/>
                </a:solidFill>
              </a:rPr>
              <a:t>spread</a:t>
            </a:r>
            <a:r>
              <a:rPr lang="en-US" b="1" dirty="0" smtClean="0"/>
              <a:t>. </a:t>
            </a:r>
          </a:p>
          <a:p>
            <a:pPr marL="0" indent="0">
              <a:buNone/>
            </a:pPr>
            <a:endParaRPr lang="en-US" dirty="0"/>
          </a:p>
        </p:txBody>
      </p:sp>
    </p:spTree>
    <p:extLst>
      <p:ext uri="{BB962C8B-B14F-4D97-AF65-F5344CB8AC3E}">
        <p14:creationId xmlns:p14="http://schemas.microsoft.com/office/powerpoint/2010/main" val="2466444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The Secondary Market for </a:t>
            </a:r>
            <a:br>
              <a:rPr lang="en-US" b="1" dirty="0" smtClean="0">
                <a:solidFill>
                  <a:srgbClr val="C00000"/>
                </a:solidFill>
              </a:rPr>
            </a:br>
            <a:r>
              <a:rPr lang="en-US" b="1" dirty="0" smtClean="0">
                <a:solidFill>
                  <a:srgbClr val="C00000"/>
                </a:solidFill>
              </a:rPr>
              <a:t>Common Stock</a:t>
            </a:r>
            <a:endParaRPr lang="en-US" b="1" dirty="0">
              <a:solidFill>
                <a:srgbClr val="C00000"/>
              </a:solidFill>
            </a:endParaRPr>
          </a:p>
        </p:txBody>
      </p:sp>
      <p:sp>
        <p:nvSpPr>
          <p:cNvPr id="3" name="Content Placeholder 2"/>
          <p:cNvSpPr>
            <a:spLocks noGrp="1"/>
          </p:cNvSpPr>
          <p:nvPr>
            <p:ph idx="1"/>
          </p:nvPr>
        </p:nvSpPr>
        <p:spPr/>
        <p:txBody>
          <a:bodyPr/>
          <a:lstStyle/>
          <a:p>
            <a:r>
              <a:rPr lang="en-US" b="1" dirty="0" smtClean="0"/>
              <a:t>Most common stock trading is directed through an organized stock exchange or trading network.</a:t>
            </a:r>
            <a:br>
              <a:rPr lang="en-US" b="1" dirty="0" smtClean="0"/>
            </a:br>
            <a:endParaRPr lang="en-US" b="1" dirty="0" smtClean="0"/>
          </a:p>
          <a:p>
            <a:r>
              <a:rPr lang="en-US" b="1" dirty="0" smtClean="0"/>
              <a:t>The goal is to match investors wishing to buy stocks with investors wishing to sell stocks.</a:t>
            </a:r>
          </a:p>
          <a:p>
            <a:pPr marL="0" indent="0">
              <a:buNone/>
            </a:pPr>
            <a:endParaRPr lang="en-US" dirty="0"/>
          </a:p>
        </p:txBody>
      </p:sp>
    </p:spTree>
    <p:extLst>
      <p:ext uri="{BB962C8B-B14F-4D97-AF65-F5344CB8AC3E}">
        <p14:creationId xmlns:p14="http://schemas.microsoft.com/office/powerpoint/2010/main" val="878236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C00000"/>
                </a:solidFill>
              </a:rPr>
              <a:t>Stock Markets &amp; Exchanges</a:t>
            </a:r>
            <a:endParaRPr lang="en-US" b="1" dirty="0">
              <a:solidFill>
                <a:srgbClr val="C00000"/>
              </a:solidFill>
            </a:endParaRPr>
          </a:p>
        </p:txBody>
      </p:sp>
      <p:sp>
        <p:nvSpPr>
          <p:cNvPr id="3" name="Content Placeholder 2"/>
          <p:cNvSpPr>
            <a:spLocks noGrp="1"/>
          </p:cNvSpPr>
          <p:nvPr>
            <p:ph idx="1"/>
          </p:nvPr>
        </p:nvSpPr>
        <p:spPr>
          <a:xfrm>
            <a:off x="457200" y="1143000"/>
            <a:ext cx="8229600" cy="4983163"/>
          </a:xfrm>
        </p:spPr>
        <p:txBody>
          <a:bodyPr/>
          <a:lstStyle/>
          <a:p>
            <a:r>
              <a:rPr lang="en-US" sz="4000" b="1" dirty="0" smtClean="0"/>
              <a:t>Locations for trading</a:t>
            </a:r>
          </a:p>
          <a:p>
            <a:r>
              <a:rPr lang="en-US" sz="4000" b="1" dirty="0" smtClean="0"/>
              <a:t>Trading is done by members who own a </a:t>
            </a:r>
            <a:r>
              <a:rPr lang="en-US" sz="4000" b="1" u="sng" dirty="0" smtClean="0"/>
              <a:t>seat </a:t>
            </a:r>
            <a:r>
              <a:rPr lang="en-US" sz="4000" b="1" dirty="0" smtClean="0"/>
              <a:t>on the exchange</a:t>
            </a:r>
          </a:p>
          <a:p>
            <a:r>
              <a:rPr lang="en-US" sz="4000" b="1" dirty="0" smtClean="0"/>
              <a:t>Stock traded on exchange are </a:t>
            </a:r>
            <a:r>
              <a:rPr lang="en-US" sz="4000" b="1" u="sng" dirty="0" smtClean="0"/>
              <a:t>listed</a:t>
            </a:r>
            <a:r>
              <a:rPr lang="en-US" sz="4000" b="1" dirty="0" smtClean="0"/>
              <a:t> stocks - securities that have been accepted for trading</a:t>
            </a:r>
          </a:p>
          <a:p>
            <a:endParaRPr lang="en-US" dirty="0"/>
          </a:p>
        </p:txBody>
      </p:sp>
    </p:spTree>
    <p:extLst>
      <p:ext uri="{BB962C8B-B14F-4D97-AF65-F5344CB8AC3E}">
        <p14:creationId xmlns:p14="http://schemas.microsoft.com/office/powerpoint/2010/main" val="585458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The New York Stock Exchange</a:t>
            </a:r>
            <a:endParaRPr lang="en-US" b="1"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b="1" dirty="0" smtClean="0"/>
              <a:t>The New York Stock Exchange (NYSE), popularly known as the </a:t>
            </a:r>
            <a:r>
              <a:rPr lang="en-US" b="1" dirty="0" smtClean="0">
                <a:solidFill>
                  <a:schemeClr val="accent2"/>
                </a:solidFill>
              </a:rPr>
              <a:t>Big Board</a:t>
            </a:r>
            <a:r>
              <a:rPr lang="en-US" b="1" dirty="0" smtClean="0"/>
              <a:t>, began in May, 1792.</a:t>
            </a:r>
          </a:p>
          <a:p>
            <a:endParaRPr lang="en-US" b="1" dirty="0" smtClean="0"/>
          </a:p>
          <a:p>
            <a:r>
              <a:rPr lang="en-US" b="1" dirty="0" smtClean="0"/>
              <a:t>Has occupied its current building on Wall Street since the turn of the 20</a:t>
            </a:r>
            <a:r>
              <a:rPr lang="en-US" b="1" baseline="30000" dirty="0" smtClean="0"/>
              <a:t>th</a:t>
            </a:r>
            <a:r>
              <a:rPr lang="en-US" b="1" dirty="0" smtClean="0"/>
              <a:t> century</a:t>
            </a:r>
          </a:p>
          <a:p>
            <a:endParaRPr lang="en-US" b="1" dirty="0" smtClean="0"/>
          </a:p>
          <a:p>
            <a:r>
              <a:rPr lang="en-US" b="1" dirty="0" smtClean="0"/>
              <a:t>Is a not-for-profit New York State corporation.</a:t>
            </a:r>
          </a:p>
          <a:p>
            <a:pPr marL="0" indent="0">
              <a:buNone/>
            </a:pPr>
            <a:endParaRPr lang="en-US" dirty="0"/>
          </a:p>
        </p:txBody>
      </p:sp>
    </p:spTree>
    <p:extLst>
      <p:ext uri="{BB962C8B-B14F-4D97-AF65-F5344CB8AC3E}">
        <p14:creationId xmlns:p14="http://schemas.microsoft.com/office/powerpoint/2010/main" val="255279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
            </a:r>
            <a:br>
              <a:rPr lang="en-US" sz="4000" b="1" dirty="0" smtClean="0"/>
            </a:br>
            <a:r>
              <a:rPr lang="en-US" sz="4000" b="1" dirty="0" smtClean="0">
                <a:solidFill>
                  <a:srgbClr val="C00000"/>
                </a:solidFill>
              </a:rPr>
              <a:t>Characteristics </a:t>
            </a:r>
            <a:r>
              <a:rPr lang="en-US" sz="4000" b="1" dirty="0">
                <a:solidFill>
                  <a:srgbClr val="C00000"/>
                </a:solidFill>
              </a:rPr>
              <a:t>of a Good Money System</a:t>
            </a:r>
            <a:r>
              <a:rPr lang="en-US" sz="4000" dirty="0">
                <a:solidFill>
                  <a:srgbClr val="C00000"/>
                </a:solidFill>
              </a:rPr>
              <a:t/>
            </a:r>
            <a:br>
              <a:rPr lang="en-US" sz="4000" dirty="0">
                <a:solidFill>
                  <a:srgbClr val="C00000"/>
                </a:solidFill>
              </a:rPr>
            </a:br>
            <a:endParaRPr lang="en-US" sz="4000" dirty="0">
              <a:solidFill>
                <a:srgbClr val="C00000"/>
              </a:solidFill>
            </a:endParaRPr>
          </a:p>
        </p:txBody>
      </p:sp>
      <p:sp>
        <p:nvSpPr>
          <p:cNvPr id="3" name="Content Placeholder 2"/>
          <p:cNvSpPr>
            <a:spLocks noGrp="1"/>
          </p:cNvSpPr>
          <p:nvPr>
            <p:ph idx="1"/>
          </p:nvPr>
        </p:nvSpPr>
        <p:spPr/>
        <p:txBody>
          <a:bodyPr>
            <a:normAutofit/>
          </a:bodyPr>
          <a:lstStyle/>
          <a:p>
            <a:pPr hangingPunct="0">
              <a:buFont typeface="Wingdings" panose="05000000000000000000" pitchFamily="2" charset="2"/>
              <a:buChar char="ü"/>
            </a:pPr>
            <a:r>
              <a:rPr lang="en-US" sz="4400" dirty="0" smtClean="0"/>
              <a:t>Divisible</a:t>
            </a:r>
          </a:p>
          <a:p>
            <a:pPr hangingPunct="0">
              <a:buFont typeface="Wingdings" panose="05000000000000000000" pitchFamily="2" charset="2"/>
              <a:buChar char="ü"/>
            </a:pPr>
            <a:r>
              <a:rPr lang="en-US" sz="4400" dirty="0" smtClean="0"/>
              <a:t>Portable</a:t>
            </a:r>
          </a:p>
          <a:p>
            <a:pPr hangingPunct="0">
              <a:buFont typeface="Wingdings" panose="05000000000000000000" pitchFamily="2" charset="2"/>
              <a:buChar char="ü"/>
            </a:pPr>
            <a:r>
              <a:rPr lang="en-US" sz="4400" dirty="0" smtClean="0"/>
              <a:t>Durable</a:t>
            </a:r>
          </a:p>
          <a:p>
            <a:pPr hangingPunct="0">
              <a:buFont typeface="Wingdings" panose="05000000000000000000" pitchFamily="2" charset="2"/>
              <a:buChar char="ü"/>
            </a:pPr>
            <a:r>
              <a:rPr lang="en-US" sz="4400" dirty="0" smtClean="0"/>
              <a:t>Hard to counterfeit</a:t>
            </a:r>
          </a:p>
          <a:p>
            <a:pPr hangingPunct="0">
              <a:buFont typeface="Wingdings" panose="05000000000000000000" pitchFamily="2" charset="2"/>
              <a:buChar char="ü"/>
            </a:pPr>
            <a:r>
              <a:rPr lang="en-US" sz="4400" dirty="0" smtClean="0"/>
              <a:t>Stable in value</a:t>
            </a:r>
            <a:endParaRPr lang="en-US" sz="4400" dirty="0"/>
          </a:p>
        </p:txBody>
      </p:sp>
    </p:spTree>
    <p:extLst>
      <p:ext uri="{BB962C8B-B14F-4D97-AF65-F5344CB8AC3E}">
        <p14:creationId xmlns:p14="http://schemas.microsoft.com/office/powerpoint/2010/main" val="288918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C00000"/>
                </a:solidFill>
              </a:rPr>
              <a:t>NYSE Membership</a:t>
            </a:r>
            <a:endParaRPr lang="en-US" b="1" dirty="0">
              <a:solidFill>
                <a:srgbClr val="C00000"/>
              </a:solidFill>
            </a:endParaRPr>
          </a:p>
        </p:txBody>
      </p:sp>
      <p:sp>
        <p:nvSpPr>
          <p:cNvPr id="3" name="Content Placeholder 2"/>
          <p:cNvSpPr>
            <a:spLocks noGrp="1"/>
          </p:cNvSpPr>
          <p:nvPr>
            <p:ph idx="1"/>
          </p:nvPr>
        </p:nvSpPr>
        <p:spPr>
          <a:xfrm>
            <a:off x="457200" y="1371600"/>
            <a:ext cx="8229600" cy="4754563"/>
          </a:xfrm>
        </p:spPr>
        <p:txBody>
          <a:bodyPr>
            <a:normAutofit/>
          </a:bodyPr>
          <a:lstStyle/>
          <a:p>
            <a:pPr>
              <a:lnSpc>
                <a:spcPct val="95000"/>
              </a:lnSpc>
            </a:pPr>
            <a:r>
              <a:rPr lang="en-US" sz="3600" b="1" dirty="0" smtClean="0"/>
              <a:t>Has 1,366 (fixed) exchange members who own “seats” on the exchange. </a:t>
            </a:r>
          </a:p>
          <a:p>
            <a:pPr marL="0" indent="0">
              <a:lnSpc>
                <a:spcPct val="95000"/>
              </a:lnSpc>
              <a:buNone/>
            </a:pPr>
            <a:endParaRPr lang="en-US" sz="3600" b="1" dirty="0" smtClean="0"/>
          </a:p>
          <a:p>
            <a:pPr>
              <a:lnSpc>
                <a:spcPct val="95000"/>
              </a:lnSpc>
            </a:pPr>
            <a:r>
              <a:rPr lang="en-US" sz="3600" b="1" dirty="0" smtClean="0"/>
              <a:t>They collectively own the exchange, although it is managed by a professional staff.</a:t>
            </a:r>
          </a:p>
          <a:p>
            <a:pPr marL="0" indent="0">
              <a:buNone/>
            </a:pPr>
            <a:endParaRPr lang="en-US" dirty="0"/>
          </a:p>
        </p:txBody>
      </p:sp>
    </p:spTree>
    <p:extLst>
      <p:ext uri="{BB962C8B-B14F-4D97-AF65-F5344CB8AC3E}">
        <p14:creationId xmlns:p14="http://schemas.microsoft.com/office/powerpoint/2010/main" val="2855923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rgbClr val="C00000"/>
                </a:solidFill>
              </a:rPr>
              <a:t>NYSE Membership</a:t>
            </a:r>
            <a:endParaRPr lang="en-US" dirty="0"/>
          </a:p>
        </p:txBody>
      </p:sp>
      <p:sp>
        <p:nvSpPr>
          <p:cNvPr id="3" name="Content Placeholder 2"/>
          <p:cNvSpPr>
            <a:spLocks noGrp="1"/>
          </p:cNvSpPr>
          <p:nvPr>
            <p:ph idx="1"/>
          </p:nvPr>
        </p:nvSpPr>
        <p:spPr>
          <a:xfrm>
            <a:off x="457200" y="1295400"/>
            <a:ext cx="8229600" cy="4830763"/>
          </a:xfrm>
        </p:spPr>
        <p:txBody>
          <a:bodyPr/>
          <a:lstStyle/>
          <a:p>
            <a:pPr>
              <a:lnSpc>
                <a:spcPct val="95000"/>
              </a:lnSpc>
            </a:pPr>
            <a:r>
              <a:rPr lang="en-US" b="1" dirty="0"/>
              <a:t>Seats are regularly bought and sold. </a:t>
            </a:r>
          </a:p>
          <a:p>
            <a:pPr lvl="1">
              <a:lnSpc>
                <a:spcPct val="95000"/>
              </a:lnSpc>
            </a:pPr>
            <a:r>
              <a:rPr lang="en-US" sz="3200" b="1" dirty="0"/>
              <a:t>Seats sell for as high as $4 million. </a:t>
            </a:r>
          </a:p>
          <a:p>
            <a:pPr lvl="1">
              <a:lnSpc>
                <a:spcPct val="95000"/>
              </a:lnSpc>
            </a:pPr>
            <a:r>
              <a:rPr lang="en-US" sz="3200" b="1" dirty="0"/>
              <a:t>Seats can be leased.</a:t>
            </a:r>
          </a:p>
          <a:p>
            <a:pPr lvl="1">
              <a:lnSpc>
                <a:spcPct val="95000"/>
              </a:lnSpc>
            </a:pPr>
            <a:r>
              <a:rPr lang="en-US" sz="3200" b="1" dirty="0"/>
              <a:t>Both prospective buyers and leaseholders are closely scrutinized</a:t>
            </a:r>
            <a:r>
              <a:rPr lang="en-US" sz="3200" b="1" dirty="0" smtClean="0"/>
              <a:t>.</a:t>
            </a:r>
          </a:p>
          <a:p>
            <a:pPr marL="457200" lvl="1" indent="0">
              <a:lnSpc>
                <a:spcPct val="95000"/>
              </a:lnSpc>
              <a:buNone/>
            </a:pPr>
            <a:endParaRPr lang="en-US" sz="3200" b="1" dirty="0"/>
          </a:p>
          <a:p>
            <a:pPr>
              <a:lnSpc>
                <a:spcPct val="95000"/>
              </a:lnSpc>
            </a:pPr>
            <a:r>
              <a:rPr lang="en-US" b="1" dirty="0"/>
              <a:t>Seat holders can buy and sell securities on the exchange floor without paying commissions.</a:t>
            </a:r>
          </a:p>
          <a:p>
            <a:endParaRPr lang="en-US" dirty="0"/>
          </a:p>
        </p:txBody>
      </p:sp>
    </p:spTree>
    <p:extLst>
      <p:ext uri="{BB962C8B-B14F-4D97-AF65-F5344CB8AC3E}">
        <p14:creationId xmlns:p14="http://schemas.microsoft.com/office/powerpoint/2010/main" val="418377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Types of NYSE Members</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b="1" dirty="0" smtClean="0"/>
              <a:t>Over 500 NYSE members are </a:t>
            </a:r>
            <a:r>
              <a:rPr lang="en-US" b="1" i="1" dirty="0" smtClean="0">
                <a:solidFill>
                  <a:srgbClr val="0070C0"/>
                </a:solidFill>
              </a:rPr>
              <a:t>commission brokers</a:t>
            </a:r>
            <a:r>
              <a:rPr lang="en-US" b="1" dirty="0"/>
              <a:t> </a:t>
            </a:r>
            <a:r>
              <a:rPr lang="en-US" b="1" dirty="0" smtClean="0"/>
              <a:t>who execute customer orders to buy and sell stocks.</a:t>
            </a:r>
            <a:br>
              <a:rPr lang="en-US" b="1" dirty="0" smtClean="0"/>
            </a:br>
            <a:endParaRPr lang="en-US" b="1" dirty="0" smtClean="0"/>
          </a:p>
          <a:p>
            <a:r>
              <a:rPr lang="en-US" b="1" dirty="0" smtClean="0"/>
              <a:t>Almost 500 NYSE members are </a:t>
            </a:r>
            <a:r>
              <a:rPr lang="en-US" b="1" i="1" dirty="0" smtClean="0">
                <a:solidFill>
                  <a:srgbClr val="0070C0"/>
                </a:solidFill>
              </a:rPr>
              <a:t>specialists</a:t>
            </a:r>
            <a:r>
              <a:rPr lang="en-US" b="1" dirty="0" smtClean="0"/>
              <a:t>, or </a:t>
            </a:r>
            <a:r>
              <a:rPr lang="en-US" b="1" i="1" dirty="0" smtClean="0">
                <a:solidFill>
                  <a:srgbClr val="0070C0"/>
                </a:solidFill>
              </a:rPr>
              <a:t>market makers</a:t>
            </a:r>
            <a:r>
              <a:rPr lang="en-US" b="1" dirty="0" smtClean="0"/>
              <a:t>. </a:t>
            </a:r>
            <a:br>
              <a:rPr lang="en-US" b="1" dirty="0" smtClean="0"/>
            </a:br>
            <a:endParaRPr lang="en-US" b="1" dirty="0" smtClean="0"/>
          </a:p>
          <a:p>
            <a:r>
              <a:rPr lang="en-US" b="1" dirty="0" smtClean="0"/>
              <a:t>Market makers are obligated to maintain a “fair and orderly market” for the securities assigned to them.</a:t>
            </a:r>
          </a:p>
          <a:p>
            <a:pPr marL="0" indent="0">
              <a:buNone/>
            </a:pPr>
            <a:endParaRPr lang="en-US" dirty="0"/>
          </a:p>
        </p:txBody>
      </p:sp>
    </p:spTree>
    <p:extLst>
      <p:ext uri="{BB962C8B-B14F-4D97-AF65-F5344CB8AC3E}">
        <p14:creationId xmlns:p14="http://schemas.microsoft.com/office/powerpoint/2010/main" val="3397643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Types of NYSE Members</a:t>
            </a:r>
            <a:endParaRPr lang="en-US" b="1"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r>
              <a:rPr lang="en-US" b="1" dirty="0" smtClean="0"/>
              <a:t>When commission brokers are too busy, they may delegate some orders to </a:t>
            </a:r>
            <a:r>
              <a:rPr lang="en-US" b="1" i="1" dirty="0" smtClean="0">
                <a:solidFill>
                  <a:srgbClr val="0070C0"/>
                </a:solidFill>
              </a:rPr>
              <a:t>floor brokers</a:t>
            </a:r>
            <a:r>
              <a:rPr lang="en-US" b="1" dirty="0" smtClean="0"/>
              <a:t>, or </a:t>
            </a:r>
            <a:r>
              <a:rPr lang="en-US" b="1" i="1" dirty="0" smtClean="0">
                <a:solidFill>
                  <a:srgbClr val="0070C0"/>
                </a:solidFill>
              </a:rPr>
              <a:t>two-dollar brokers</a:t>
            </a:r>
            <a:r>
              <a:rPr lang="en-US" b="1" i="1" dirty="0" smtClean="0"/>
              <a:t>,</a:t>
            </a:r>
            <a:r>
              <a:rPr lang="en-US" b="1" dirty="0" smtClean="0"/>
              <a:t> for execution.</a:t>
            </a:r>
          </a:p>
          <a:p>
            <a:pPr lvl="1"/>
            <a:r>
              <a:rPr lang="en-US" b="1" dirty="0" smtClean="0"/>
              <a:t>Floor brokers have become less important because of the efficient </a:t>
            </a:r>
            <a:r>
              <a:rPr lang="en-US" b="1" i="1" dirty="0" err="1" smtClean="0"/>
              <a:t>SuperDOT</a:t>
            </a:r>
            <a:r>
              <a:rPr lang="en-US" b="1" i="1" dirty="0" smtClean="0"/>
              <a:t> system</a:t>
            </a:r>
            <a:r>
              <a:rPr lang="en-US" b="1" dirty="0" smtClean="0"/>
              <a:t> (</a:t>
            </a:r>
            <a:r>
              <a:rPr lang="en-US" b="1" u="sng" dirty="0" smtClean="0"/>
              <a:t>d</a:t>
            </a:r>
            <a:r>
              <a:rPr lang="en-US" b="1" dirty="0" smtClean="0"/>
              <a:t>esignated </a:t>
            </a:r>
            <a:r>
              <a:rPr lang="en-US" b="1" u="sng" dirty="0" smtClean="0"/>
              <a:t>o</a:t>
            </a:r>
            <a:r>
              <a:rPr lang="en-US" b="1" dirty="0" smtClean="0"/>
              <a:t>rder </a:t>
            </a:r>
            <a:r>
              <a:rPr lang="en-US" b="1" u="sng" dirty="0" smtClean="0"/>
              <a:t>t</a:t>
            </a:r>
            <a:r>
              <a:rPr lang="en-US" b="1" dirty="0" smtClean="0"/>
              <a:t>urnaround), </a:t>
            </a:r>
          </a:p>
          <a:p>
            <a:pPr lvl="1"/>
            <a:r>
              <a:rPr lang="en-US" b="1" i="1" dirty="0" err="1" smtClean="0"/>
              <a:t>SuperDOT</a:t>
            </a:r>
            <a:r>
              <a:rPr lang="en-US" b="1" i="1" dirty="0" smtClean="0"/>
              <a:t> </a:t>
            </a:r>
            <a:r>
              <a:rPr lang="en-US" b="1" dirty="0" smtClean="0"/>
              <a:t>allows orders to be transmitted electronically directly to the specialist.</a:t>
            </a:r>
            <a:br>
              <a:rPr lang="en-US" b="1" dirty="0" smtClean="0"/>
            </a:br>
            <a:endParaRPr lang="en-US" b="1" dirty="0" smtClean="0"/>
          </a:p>
          <a:p>
            <a:r>
              <a:rPr lang="en-US" b="1" dirty="0" smtClean="0"/>
              <a:t>A small number of NYSE members are </a:t>
            </a:r>
            <a:r>
              <a:rPr lang="en-US" b="1" i="1" dirty="0" smtClean="0">
                <a:solidFill>
                  <a:srgbClr val="0070C0"/>
                </a:solidFill>
              </a:rPr>
              <a:t>floor traders</a:t>
            </a:r>
            <a:r>
              <a:rPr lang="en-US" b="1" dirty="0" smtClean="0"/>
              <a:t>, who independently trade for their own accounts.</a:t>
            </a:r>
          </a:p>
          <a:p>
            <a:endParaRPr lang="en-US" dirty="0"/>
          </a:p>
        </p:txBody>
      </p:sp>
    </p:spTree>
    <p:extLst>
      <p:ext uri="{BB962C8B-B14F-4D97-AF65-F5344CB8AC3E}">
        <p14:creationId xmlns:p14="http://schemas.microsoft.com/office/powerpoint/2010/main" val="2488623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Operation of the New York Stock Exchange</a:t>
            </a:r>
            <a:endParaRPr lang="en-US" b="1" dirty="0">
              <a:solidFill>
                <a:srgbClr val="C00000"/>
              </a:solidFill>
            </a:endParaRPr>
          </a:p>
        </p:txBody>
      </p:sp>
      <p:sp>
        <p:nvSpPr>
          <p:cNvPr id="3" name="Content Placeholder 2"/>
          <p:cNvSpPr>
            <a:spLocks noGrp="1"/>
          </p:cNvSpPr>
          <p:nvPr>
            <p:ph idx="1"/>
          </p:nvPr>
        </p:nvSpPr>
        <p:spPr/>
        <p:txBody>
          <a:bodyPr/>
          <a:lstStyle/>
          <a:p>
            <a:r>
              <a:rPr lang="en-US" sz="2400" b="1" dirty="0" smtClean="0"/>
              <a:t>The fundamental business of the NYSE is to attract and process </a:t>
            </a:r>
            <a:r>
              <a:rPr lang="en-US" sz="2400" b="1" i="1" dirty="0" smtClean="0">
                <a:solidFill>
                  <a:srgbClr val="0070C0"/>
                </a:solidFill>
              </a:rPr>
              <a:t>order flow</a:t>
            </a:r>
            <a:r>
              <a:rPr lang="en-US" sz="2400" b="1" dirty="0" smtClean="0">
                <a:solidFill>
                  <a:srgbClr val="0070C0"/>
                </a:solidFill>
              </a:rPr>
              <a:t>.</a:t>
            </a:r>
            <a:br>
              <a:rPr lang="en-US" sz="2400" b="1" dirty="0" smtClean="0">
                <a:solidFill>
                  <a:srgbClr val="0070C0"/>
                </a:solidFill>
              </a:rPr>
            </a:br>
            <a:endParaRPr lang="en-US" sz="2400" b="1" dirty="0" smtClean="0">
              <a:solidFill>
                <a:srgbClr val="0070C0"/>
              </a:solidFill>
            </a:endParaRPr>
          </a:p>
          <a:p>
            <a:r>
              <a:rPr lang="en-US" sz="2400" b="1" dirty="0" smtClean="0"/>
              <a:t>The number of shares traded every </a:t>
            </a:r>
            <a:r>
              <a:rPr lang="en-US" sz="2400" b="1" dirty="0"/>
              <a:t>day  generally between 1.5 billion and 2.3 billion</a:t>
            </a:r>
            <a:r>
              <a:rPr lang="en-US" sz="2400" b="1" dirty="0" smtClean="0"/>
              <a:t>.</a:t>
            </a:r>
            <a:br>
              <a:rPr lang="en-US" sz="2400" b="1" dirty="0" smtClean="0"/>
            </a:br>
            <a:endParaRPr lang="en-US" sz="2400" b="1" dirty="0" smtClean="0"/>
          </a:p>
          <a:p>
            <a:r>
              <a:rPr lang="en-US" sz="2400" b="1" dirty="0" smtClean="0"/>
              <a:t>Volume breakdown: </a:t>
            </a:r>
          </a:p>
          <a:p>
            <a:pPr lvl="1"/>
            <a:r>
              <a:rPr lang="en-US" sz="2400" b="1" dirty="0" smtClean="0"/>
              <a:t>About one-third from individual investors</a:t>
            </a:r>
          </a:p>
          <a:p>
            <a:pPr lvl="1"/>
            <a:r>
              <a:rPr lang="en-US" sz="2400" b="1" dirty="0" smtClean="0"/>
              <a:t>Almost half from institutional investors. </a:t>
            </a:r>
          </a:p>
          <a:p>
            <a:pPr lvl="1"/>
            <a:r>
              <a:rPr lang="en-US" sz="2400" b="1" dirty="0" smtClean="0"/>
              <a:t>The remainder represents NYSE-member trading, mostly from specialists acting as market makers.</a:t>
            </a:r>
          </a:p>
          <a:p>
            <a:pPr marL="0" indent="0">
              <a:buNone/>
            </a:pPr>
            <a:endParaRPr lang="en-US" dirty="0"/>
          </a:p>
        </p:txBody>
      </p:sp>
    </p:spTree>
    <p:extLst>
      <p:ext uri="{BB962C8B-B14F-4D97-AF65-F5344CB8AC3E}">
        <p14:creationId xmlns:p14="http://schemas.microsoft.com/office/powerpoint/2010/main" val="24179035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NYSE Floor Activity</a:t>
            </a:r>
            <a:endParaRPr lang="en-US" b="1" dirty="0">
              <a:solidFill>
                <a:srgbClr val="C00000"/>
              </a:solidFill>
            </a:endParaRPr>
          </a:p>
        </p:txBody>
      </p:sp>
      <p:sp>
        <p:nvSpPr>
          <p:cNvPr id="3" name="Content Placeholder 2"/>
          <p:cNvSpPr>
            <a:spLocks noGrp="1"/>
          </p:cNvSpPr>
          <p:nvPr>
            <p:ph idx="1"/>
          </p:nvPr>
        </p:nvSpPr>
        <p:spPr/>
        <p:txBody>
          <a:bodyPr/>
          <a:lstStyle/>
          <a:p>
            <a:pPr>
              <a:lnSpc>
                <a:spcPct val="95000"/>
              </a:lnSpc>
            </a:pPr>
            <a:r>
              <a:rPr lang="en-US" sz="2400" b="1" dirty="0" smtClean="0"/>
              <a:t>There are a number of specialist’s posts, each with a roughly figure-eight shape, on the floor of the exchange.</a:t>
            </a:r>
            <a:br>
              <a:rPr lang="en-US" sz="2400" b="1" dirty="0" smtClean="0"/>
            </a:br>
            <a:endParaRPr lang="en-US" sz="2400" b="1" dirty="0" smtClean="0"/>
          </a:p>
          <a:p>
            <a:pPr>
              <a:lnSpc>
                <a:spcPct val="95000"/>
              </a:lnSpc>
            </a:pPr>
            <a:r>
              <a:rPr lang="en-US" sz="2400" b="1" dirty="0" smtClean="0"/>
              <a:t>At the telephone booths, commission brokers:</a:t>
            </a:r>
          </a:p>
          <a:p>
            <a:pPr lvl="1">
              <a:lnSpc>
                <a:spcPct val="95000"/>
              </a:lnSpc>
            </a:pPr>
            <a:r>
              <a:rPr lang="en-US" sz="2400" b="1" dirty="0" smtClean="0"/>
              <a:t>Receive customer orders</a:t>
            </a:r>
          </a:p>
          <a:p>
            <a:pPr lvl="1">
              <a:lnSpc>
                <a:spcPct val="95000"/>
              </a:lnSpc>
            </a:pPr>
            <a:r>
              <a:rPr lang="en-US" sz="2400" b="1" dirty="0" smtClean="0"/>
              <a:t>Walk out to specialist’s posts where the orders can be executed,</a:t>
            </a:r>
          </a:p>
          <a:p>
            <a:pPr lvl="1">
              <a:lnSpc>
                <a:spcPct val="95000"/>
              </a:lnSpc>
            </a:pPr>
            <a:r>
              <a:rPr lang="en-US" sz="2400" b="1" dirty="0" smtClean="0"/>
              <a:t>Return to confirm order executions, and receive new customer orders.</a:t>
            </a:r>
            <a:br>
              <a:rPr lang="en-US" sz="2400" b="1" dirty="0" smtClean="0"/>
            </a:br>
            <a:endParaRPr lang="en-US" sz="2400" b="1" dirty="0" smtClean="0"/>
          </a:p>
          <a:p>
            <a:pPr>
              <a:lnSpc>
                <a:spcPct val="95000"/>
              </a:lnSpc>
            </a:pPr>
            <a:r>
              <a:rPr lang="en-US" sz="2400" b="1" dirty="0" smtClean="0"/>
              <a:t>Coat colors indicate the person’s job or position.</a:t>
            </a:r>
          </a:p>
          <a:p>
            <a:pPr marL="0" indent="0">
              <a:buNone/>
            </a:pPr>
            <a:endParaRPr lang="en-US" dirty="0"/>
          </a:p>
        </p:txBody>
      </p:sp>
    </p:spTree>
    <p:extLst>
      <p:ext uri="{BB962C8B-B14F-4D97-AF65-F5344CB8AC3E}">
        <p14:creationId xmlns:p14="http://schemas.microsoft.com/office/powerpoint/2010/main" val="7346060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Stock Market Order Types</a:t>
            </a:r>
            <a:endParaRPr lang="en-US" b="1" dirty="0">
              <a:solidFill>
                <a:srgbClr val="C00000"/>
              </a:solidFill>
            </a:endParaRPr>
          </a:p>
        </p:txBody>
      </p:sp>
      <p:pic>
        <p:nvPicPr>
          <p:cNvPr id="4" name="Picture 5" descr="cor29192_tb05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52"/>
          <a:stretch>
            <a:fillRect/>
          </a:stretch>
        </p:blipFill>
        <p:spPr bwMode="auto">
          <a:xfrm>
            <a:off x="457200" y="1524000"/>
            <a:ext cx="8229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994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Order Size</a:t>
            </a:r>
            <a:endParaRPr lang="en-US" b="1" dirty="0">
              <a:solidFill>
                <a:srgbClr val="C00000"/>
              </a:solidFill>
            </a:endParaRPr>
          </a:p>
        </p:txBody>
      </p:sp>
      <p:sp>
        <p:nvSpPr>
          <p:cNvPr id="3" name="Content Placeholder 2"/>
          <p:cNvSpPr>
            <a:spLocks noGrp="1"/>
          </p:cNvSpPr>
          <p:nvPr>
            <p:ph idx="1"/>
          </p:nvPr>
        </p:nvSpPr>
        <p:spPr/>
        <p:txBody>
          <a:bodyPr/>
          <a:lstStyle/>
          <a:p>
            <a:r>
              <a:rPr lang="en-US" b="1" dirty="0" smtClean="0"/>
              <a:t>Round lots</a:t>
            </a:r>
          </a:p>
          <a:p>
            <a:pPr lvl="1"/>
            <a:r>
              <a:rPr lang="en-US" b="1" dirty="0" smtClean="0"/>
              <a:t>lots of 100 shares</a:t>
            </a:r>
          </a:p>
          <a:p>
            <a:r>
              <a:rPr lang="en-US" b="1" dirty="0" smtClean="0"/>
              <a:t>Odd lots</a:t>
            </a:r>
          </a:p>
          <a:p>
            <a:pPr lvl="1"/>
            <a:r>
              <a:rPr lang="en-US" b="1" dirty="0" smtClean="0"/>
              <a:t>less than 100 shares</a:t>
            </a:r>
          </a:p>
          <a:p>
            <a:pPr lvl="1"/>
            <a:r>
              <a:rPr lang="en-US" b="1" dirty="0" smtClean="0"/>
              <a:t>more difficult to trade</a:t>
            </a:r>
          </a:p>
          <a:p>
            <a:r>
              <a:rPr lang="en-US" b="1" dirty="0" smtClean="0"/>
              <a:t>Block trades</a:t>
            </a:r>
          </a:p>
          <a:p>
            <a:pPr lvl="1"/>
            <a:r>
              <a:rPr lang="en-US" b="1" dirty="0" smtClean="0"/>
              <a:t>10,000 shares or $200,000 value</a:t>
            </a:r>
          </a:p>
          <a:p>
            <a:endParaRPr lang="en-US" dirty="0"/>
          </a:p>
        </p:txBody>
      </p:sp>
    </p:spTree>
    <p:extLst>
      <p:ext uri="{BB962C8B-B14F-4D97-AF65-F5344CB8AC3E}">
        <p14:creationId xmlns:p14="http://schemas.microsoft.com/office/powerpoint/2010/main" val="3812680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Buying on Margin</a:t>
            </a:r>
            <a:endParaRPr lang="en-US" b="1" dirty="0">
              <a:solidFill>
                <a:srgbClr val="C00000"/>
              </a:solidFill>
            </a:endParaRPr>
          </a:p>
        </p:txBody>
      </p:sp>
      <p:sp>
        <p:nvSpPr>
          <p:cNvPr id="3" name="Content Placeholder 2"/>
          <p:cNvSpPr>
            <a:spLocks noGrp="1"/>
          </p:cNvSpPr>
          <p:nvPr>
            <p:ph idx="1"/>
          </p:nvPr>
        </p:nvSpPr>
        <p:spPr/>
        <p:txBody>
          <a:bodyPr/>
          <a:lstStyle/>
          <a:p>
            <a:r>
              <a:rPr lang="en-US" sz="3600" b="1" dirty="0" smtClean="0"/>
              <a:t>Buyer borrows part of purchase price of stock, using stock as collateral</a:t>
            </a:r>
          </a:p>
          <a:p>
            <a:pPr lvl="1"/>
            <a:r>
              <a:rPr lang="en-US" sz="3600" b="1" dirty="0" smtClean="0"/>
              <a:t>borrow at </a:t>
            </a:r>
            <a:r>
              <a:rPr lang="en-US" sz="3600" b="1" i="1" dirty="0" smtClean="0"/>
              <a:t>call money rate</a:t>
            </a:r>
          </a:p>
          <a:p>
            <a:pPr marL="457200" lvl="1" indent="0">
              <a:buNone/>
            </a:pPr>
            <a:endParaRPr lang="en-US" sz="3600" b="1" dirty="0" smtClean="0"/>
          </a:p>
          <a:p>
            <a:r>
              <a:rPr lang="en-US" sz="3600" b="1" dirty="0" smtClean="0"/>
              <a:t>Fed sets initial margin requirement</a:t>
            </a:r>
          </a:p>
          <a:p>
            <a:pPr lvl="1"/>
            <a:r>
              <a:rPr lang="en-US" sz="3600" b="1" dirty="0" smtClean="0"/>
              <a:t>minimum cash payment</a:t>
            </a:r>
          </a:p>
          <a:p>
            <a:pPr lvl="1"/>
            <a:r>
              <a:rPr lang="en-US" sz="3600" b="1" dirty="0" smtClean="0"/>
              <a:t>50% since 1975</a:t>
            </a:r>
          </a:p>
          <a:p>
            <a:pPr marL="0" indent="0">
              <a:buNone/>
            </a:pPr>
            <a:endParaRPr lang="en-US" dirty="0"/>
          </a:p>
        </p:txBody>
      </p:sp>
    </p:spTree>
    <p:extLst>
      <p:ext uri="{BB962C8B-B14F-4D97-AF65-F5344CB8AC3E}">
        <p14:creationId xmlns:p14="http://schemas.microsoft.com/office/powerpoint/2010/main" val="929154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C00000"/>
                </a:solidFill>
              </a:rPr>
              <a:t>Buying on Margin</a:t>
            </a:r>
            <a:endParaRPr lang="en-US" b="1" dirty="0">
              <a:solidFill>
                <a:srgbClr val="C00000"/>
              </a:solidFill>
            </a:endParaRPr>
          </a:p>
        </p:txBody>
      </p:sp>
      <p:sp>
        <p:nvSpPr>
          <p:cNvPr id="3" name="Content Placeholder 2"/>
          <p:cNvSpPr>
            <a:spLocks noGrp="1"/>
          </p:cNvSpPr>
          <p:nvPr>
            <p:ph idx="1"/>
          </p:nvPr>
        </p:nvSpPr>
        <p:spPr>
          <a:xfrm>
            <a:off x="457200" y="1219200"/>
            <a:ext cx="8229600" cy="4906963"/>
          </a:xfrm>
        </p:spPr>
        <p:txBody>
          <a:bodyPr/>
          <a:lstStyle/>
          <a:p>
            <a:pPr marL="0" indent="0">
              <a:buNone/>
            </a:pPr>
            <a:r>
              <a:rPr lang="en-US" b="1" dirty="0" smtClean="0"/>
              <a:t>If stock price falls</a:t>
            </a:r>
          </a:p>
          <a:p>
            <a:pPr lvl="1"/>
            <a:r>
              <a:rPr lang="en-US" b="1" dirty="0" smtClean="0"/>
              <a:t>collateral worth less</a:t>
            </a:r>
          </a:p>
          <a:p>
            <a:pPr lvl="1"/>
            <a:r>
              <a:rPr lang="en-US" b="1" dirty="0" smtClean="0"/>
              <a:t>if collateral worth only 125% of loan (maintenance margin)</a:t>
            </a:r>
          </a:p>
          <a:p>
            <a:pPr lvl="1">
              <a:buFontTx/>
              <a:buNone/>
            </a:pPr>
            <a:r>
              <a:rPr lang="en-US" b="1" dirty="0" smtClean="0"/>
              <a:t>	-- margin call</a:t>
            </a:r>
          </a:p>
          <a:p>
            <a:pPr lvl="1">
              <a:buFontTx/>
              <a:buNone/>
            </a:pPr>
            <a:r>
              <a:rPr lang="en-US" b="1" dirty="0" smtClean="0"/>
              <a:t>	-- owner must put up more cash or sell stock</a:t>
            </a:r>
          </a:p>
          <a:p>
            <a:pPr marL="461963" lvl="1" indent="-4763">
              <a:buFontTx/>
              <a:buNone/>
            </a:pPr>
            <a:endParaRPr lang="en-US" b="1" dirty="0" smtClean="0"/>
          </a:p>
          <a:p>
            <a:pPr marL="4763" lvl="1" indent="-4763">
              <a:buFontTx/>
              <a:buNone/>
            </a:pPr>
            <a:r>
              <a:rPr lang="en-US" b="1" dirty="0" smtClean="0"/>
              <a:t>Margin calls can worsen stock crash</a:t>
            </a:r>
          </a:p>
          <a:p>
            <a:pPr lvl="1">
              <a:buFontTx/>
              <a:buNone/>
            </a:pPr>
            <a:endParaRPr lang="en-US" dirty="0" smtClean="0"/>
          </a:p>
          <a:p>
            <a:endParaRPr lang="en-US" dirty="0"/>
          </a:p>
        </p:txBody>
      </p:sp>
    </p:spTree>
    <p:extLst>
      <p:ext uri="{BB962C8B-B14F-4D97-AF65-F5344CB8AC3E}">
        <p14:creationId xmlns:p14="http://schemas.microsoft.com/office/powerpoint/2010/main" val="150017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Lifespan of Money</a:t>
            </a:r>
            <a:endParaRPr lang="en-US" b="1" dirty="0">
              <a:solidFill>
                <a:srgbClr val="C00000"/>
              </a:solidFill>
            </a:endParaRPr>
          </a:p>
        </p:txBody>
      </p:sp>
      <p:pic>
        <p:nvPicPr>
          <p:cNvPr id="1026" name="Picture 2" descr="http://media.coindesk.com/2014/07/Pic-1-Table-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35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NASDAQ</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nSpc>
                <a:spcPct val="95000"/>
              </a:lnSpc>
            </a:pPr>
            <a:r>
              <a:rPr lang="en-US" b="1" dirty="0" smtClean="0"/>
              <a:t>National Association of Securities Dealers Automated Quotations system.</a:t>
            </a:r>
          </a:p>
          <a:p>
            <a:pPr>
              <a:lnSpc>
                <a:spcPct val="95000"/>
              </a:lnSpc>
            </a:pPr>
            <a:endParaRPr lang="en-US" b="1" dirty="0" smtClean="0"/>
          </a:p>
          <a:p>
            <a:pPr>
              <a:lnSpc>
                <a:spcPct val="95000"/>
              </a:lnSpc>
            </a:pPr>
            <a:r>
              <a:rPr lang="en-US" b="1" dirty="0" smtClean="0"/>
              <a:t>Introduced in 1971, NASDAQ is a computer network of securities dealers who distribute timely security price quotes to subscribers.</a:t>
            </a:r>
            <a:br>
              <a:rPr lang="en-US" b="1" dirty="0" smtClean="0"/>
            </a:br>
            <a:endParaRPr lang="en-US" b="1" dirty="0" smtClean="0"/>
          </a:p>
          <a:p>
            <a:endParaRPr lang="en-US" dirty="0"/>
          </a:p>
        </p:txBody>
      </p:sp>
    </p:spTree>
    <p:extLst>
      <p:ext uri="{BB962C8B-B14F-4D97-AF65-F5344CB8AC3E}">
        <p14:creationId xmlns:p14="http://schemas.microsoft.com/office/powerpoint/2010/main" val="1407261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NASDAQ</a:t>
            </a:r>
            <a:endParaRPr lang="en-US" dirty="0"/>
          </a:p>
        </p:txBody>
      </p:sp>
      <p:sp>
        <p:nvSpPr>
          <p:cNvPr id="3" name="Content Placeholder 2"/>
          <p:cNvSpPr>
            <a:spLocks noGrp="1"/>
          </p:cNvSpPr>
          <p:nvPr>
            <p:ph idx="1"/>
          </p:nvPr>
        </p:nvSpPr>
        <p:spPr/>
        <p:txBody>
          <a:bodyPr>
            <a:normAutofit/>
          </a:bodyPr>
          <a:lstStyle/>
          <a:p>
            <a:r>
              <a:rPr lang="en-US" b="1" dirty="0" smtClean="0"/>
              <a:t>The </a:t>
            </a:r>
            <a:r>
              <a:rPr lang="en-US" b="1" dirty="0"/>
              <a:t>second largest stock market in the U.S. in terms of total dollar volume of trading.</a:t>
            </a:r>
            <a:br>
              <a:rPr lang="en-US" b="1" dirty="0"/>
            </a:br>
            <a:endParaRPr lang="en-US" b="1" dirty="0"/>
          </a:p>
          <a:p>
            <a:r>
              <a:rPr lang="en-US" b="1" dirty="0" smtClean="0"/>
              <a:t>As </a:t>
            </a:r>
            <a:r>
              <a:rPr lang="en-US" b="1" dirty="0"/>
              <a:t>of January 25, 2011, there are 2,711 listings, with a total capitalization of over $4.5 trillion.</a:t>
            </a:r>
          </a:p>
        </p:txBody>
      </p:sp>
    </p:spTree>
    <p:extLst>
      <p:ext uri="{BB962C8B-B14F-4D97-AF65-F5344CB8AC3E}">
        <p14:creationId xmlns:p14="http://schemas.microsoft.com/office/powerpoint/2010/main" val="680827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NASDAQ</a:t>
            </a:r>
            <a:endParaRPr lang="en-US" b="1" dirty="0">
              <a:solidFill>
                <a:srgbClr val="C00000"/>
              </a:solidFill>
            </a:endParaRPr>
          </a:p>
        </p:txBody>
      </p:sp>
      <p:sp>
        <p:nvSpPr>
          <p:cNvPr id="3" name="Content Placeholder 2"/>
          <p:cNvSpPr>
            <a:spLocks noGrp="1"/>
          </p:cNvSpPr>
          <p:nvPr>
            <p:ph idx="1"/>
          </p:nvPr>
        </p:nvSpPr>
        <p:spPr/>
        <p:txBody>
          <a:bodyPr>
            <a:normAutofit/>
          </a:bodyPr>
          <a:lstStyle/>
          <a:p>
            <a:pPr>
              <a:lnSpc>
                <a:spcPct val="90000"/>
              </a:lnSpc>
            </a:pPr>
            <a:r>
              <a:rPr lang="en-US" b="1" dirty="0" smtClean="0"/>
              <a:t>Often referred to as an </a:t>
            </a:r>
            <a:r>
              <a:rPr lang="en-US" b="1" dirty="0">
                <a:solidFill>
                  <a:schemeClr val="accent2"/>
                </a:solidFill>
              </a:rPr>
              <a:t>Over-the-counter </a:t>
            </a:r>
            <a:r>
              <a:rPr lang="en-US" b="1" dirty="0" smtClean="0">
                <a:solidFill>
                  <a:srgbClr val="C00000"/>
                </a:solidFill>
              </a:rPr>
              <a:t>(OTC) </a:t>
            </a:r>
            <a:r>
              <a:rPr lang="en-US" b="1" dirty="0" smtClean="0"/>
              <a:t>market.</a:t>
            </a:r>
            <a:br>
              <a:rPr lang="en-US" b="1" dirty="0" smtClean="0"/>
            </a:br>
            <a:endParaRPr lang="en-US" b="1" dirty="0" smtClean="0"/>
          </a:p>
          <a:p>
            <a:pPr>
              <a:lnSpc>
                <a:spcPct val="90000"/>
              </a:lnSpc>
            </a:pPr>
            <a:r>
              <a:rPr lang="en-US" b="1" dirty="0" smtClean="0"/>
              <a:t>Trading is almost exclusively done through dealers who buy and sell for their own inventories.</a:t>
            </a:r>
          </a:p>
          <a:p>
            <a:pPr>
              <a:lnSpc>
                <a:spcPct val="95000"/>
              </a:lnSpc>
              <a:spcBef>
                <a:spcPct val="10000"/>
              </a:spcBef>
              <a:buFontTx/>
              <a:buNone/>
            </a:pPr>
            <a:endParaRPr lang="en-US" dirty="0" smtClean="0"/>
          </a:p>
        </p:txBody>
      </p:sp>
    </p:spTree>
    <p:extLst>
      <p:ext uri="{BB962C8B-B14F-4D97-AF65-F5344CB8AC3E}">
        <p14:creationId xmlns:p14="http://schemas.microsoft.com/office/powerpoint/2010/main" val="3134216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solidFill>
                  <a:srgbClr val="C00000"/>
                </a:solidFill>
              </a:rPr>
              <a:t>NASDAQ</a:t>
            </a:r>
            <a:endParaRPr lang="en-US" b="1" dirty="0">
              <a:solidFill>
                <a:srgbClr val="C00000"/>
              </a:solidFill>
            </a:endParaRPr>
          </a:p>
        </p:txBody>
      </p:sp>
      <p:sp>
        <p:nvSpPr>
          <p:cNvPr id="3" name="Content Placeholder 2"/>
          <p:cNvSpPr>
            <a:spLocks noGrp="1"/>
          </p:cNvSpPr>
          <p:nvPr>
            <p:ph idx="1"/>
          </p:nvPr>
        </p:nvSpPr>
        <p:spPr>
          <a:xfrm>
            <a:off x="457200" y="1143000"/>
            <a:ext cx="8229600" cy="4983163"/>
          </a:xfrm>
        </p:spPr>
        <p:txBody>
          <a:bodyPr>
            <a:normAutofit/>
          </a:bodyPr>
          <a:lstStyle/>
          <a:p>
            <a:pPr marL="0" indent="0">
              <a:buNone/>
            </a:pPr>
            <a:r>
              <a:rPr lang="en-US" sz="2800" b="1" dirty="0" smtClean="0"/>
              <a:t>There are two key differences between the NYSE and NASDAQ:</a:t>
            </a:r>
          </a:p>
          <a:p>
            <a:pPr marL="0" indent="0">
              <a:buNone/>
            </a:pPr>
            <a:endParaRPr lang="en-US" sz="2800" dirty="0" smtClean="0"/>
          </a:p>
          <a:p>
            <a:pPr lvl="1">
              <a:buFontTx/>
              <a:buChar char="•"/>
            </a:pPr>
            <a:r>
              <a:rPr lang="en-US" b="1" dirty="0" smtClean="0"/>
              <a:t>NASDAQ is a computer network and has no one physical location where trading takes place.</a:t>
            </a:r>
          </a:p>
          <a:p>
            <a:pPr marL="457200" lvl="1" indent="0">
              <a:buNone/>
            </a:pPr>
            <a:endParaRPr lang="en-US" b="1" dirty="0" smtClean="0"/>
          </a:p>
          <a:p>
            <a:pPr lvl="1">
              <a:buFontTx/>
              <a:buChar char="•"/>
            </a:pPr>
            <a:r>
              <a:rPr lang="en-US" b="1" dirty="0" smtClean="0"/>
              <a:t>NASDAQ has a multiple market maker system rather than a specialist system.</a:t>
            </a:r>
          </a:p>
          <a:p>
            <a:pPr lvl="1">
              <a:buFontTx/>
              <a:buChar char="•"/>
            </a:pPr>
            <a:endParaRPr lang="en-US" b="1" dirty="0" smtClean="0"/>
          </a:p>
          <a:p>
            <a:pPr marL="0" indent="0">
              <a:buNone/>
            </a:pPr>
            <a:endParaRPr lang="en-US" dirty="0"/>
          </a:p>
        </p:txBody>
      </p:sp>
    </p:spTree>
    <p:extLst>
      <p:ext uri="{BB962C8B-B14F-4D97-AF65-F5344CB8AC3E}">
        <p14:creationId xmlns:p14="http://schemas.microsoft.com/office/powerpoint/2010/main" val="21676682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Regional Exchanges</a:t>
            </a:r>
            <a:endParaRPr lang="en-US" b="1" dirty="0">
              <a:solidFill>
                <a:srgbClr val="C00000"/>
              </a:solidFill>
            </a:endParaRPr>
          </a:p>
        </p:txBody>
      </p:sp>
      <p:sp>
        <p:nvSpPr>
          <p:cNvPr id="3" name="Content Placeholder 2"/>
          <p:cNvSpPr>
            <a:spLocks noGrp="1"/>
          </p:cNvSpPr>
          <p:nvPr>
            <p:ph idx="1"/>
          </p:nvPr>
        </p:nvSpPr>
        <p:spPr/>
        <p:txBody>
          <a:bodyPr>
            <a:normAutofit/>
          </a:bodyPr>
          <a:lstStyle/>
          <a:p>
            <a:r>
              <a:rPr lang="en-US" sz="4800" dirty="0" smtClean="0"/>
              <a:t>5 regional exchanges</a:t>
            </a:r>
          </a:p>
          <a:p>
            <a:r>
              <a:rPr lang="en-US" sz="4800" dirty="0" smtClean="0"/>
              <a:t>Cheaper seat prices</a:t>
            </a:r>
          </a:p>
          <a:p>
            <a:r>
              <a:rPr lang="en-US" sz="4800" dirty="0"/>
              <a:t>Stocks may be listed on both NYSE and regional exchange</a:t>
            </a:r>
          </a:p>
          <a:p>
            <a:pPr marL="0" indent="0">
              <a:buNone/>
            </a:pPr>
            <a:endParaRPr lang="en-US" sz="4800" dirty="0"/>
          </a:p>
        </p:txBody>
      </p:sp>
    </p:spTree>
    <p:extLst>
      <p:ext uri="{BB962C8B-B14F-4D97-AF65-F5344CB8AC3E}">
        <p14:creationId xmlns:p14="http://schemas.microsoft.com/office/powerpoint/2010/main" val="2639139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Market Movements</a:t>
            </a:r>
            <a:endParaRPr lang="en-US" b="1" dirty="0"/>
          </a:p>
        </p:txBody>
      </p:sp>
      <p:sp>
        <p:nvSpPr>
          <p:cNvPr id="3" name="Content Placeholder 2"/>
          <p:cNvSpPr>
            <a:spLocks noGrp="1"/>
          </p:cNvSpPr>
          <p:nvPr>
            <p:ph idx="1"/>
          </p:nvPr>
        </p:nvSpPr>
        <p:spPr/>
        <p:txBody>
          <a:bodyPr>
            <a:normAutofit/>
          </a:bodyPr>
          <a:lstStyle/>
          <a:p>
            <a:pPr>
              <a:spcBef>
                <a:spcPct val="0"/>
              </a:spcBef>
            </a:pPr>
            <a:r>
              <a:rPr lang="en-US" sz="4400" b="1" dirty="0" smtClean="0"/>
              <a:t>A </a:t>
            </a:r>
            <a:r>
              <a:rPr lang="en-US" sz="4400" b="1" dirty="0" smtClean="0">
                <a:solidFill>
                  <a:srgbClr val="0070C0"/>
                </a:solidFill>
              </a:rPr>
              <a:t>bear market </a:t>
            </a:r>
            <a:r>
              <a:rPr lang="en-US" sz="4400" b="1" dirty="0" smtClean="0"/>
              <a:t>is characterized by falling prices.</a:t>
            </a:r>
          </a:p>
          <a:p>
            <a:pPr>
              <a:spcBef>
                <a:spcPct val="0"/>
              </a:spcBef>
            </a:pPr>
            <a:endParaRPr lang="en-US" sz="4400" b="1" dirty="0" smtClean="0"/>
          </a:p>
          <a:p>
            <a:pPr>
              <a:spcBef>
                <a:spcPct val="0"/>
              </a:spcBef>
            </a:pPr>
            <a:r>
              <a:rPr lang="en-US" sz="4400" b="1" dirty="0" smtClean="0"/>
              <a:t>A </a:t>
            </a:r>
            <a:r>
              <a:rPr lang="en-US" sz="4400" b="1" dirty="0" smtClean="0">
                <a:solidFill>
                  <a:srgbClr val="0070C0"/>
                </a:solidFill>
              </a:rPr>
              <a:t>bull market </a:t>
            </a:r>
            <a:r>
              <a:rPr lang="en-US" sz="4400" b="1" dirty="0" smtClean="0"/>
              <a:t>has rising prices.</a:t>
            </a:r>
          </a:p>
          <a:p>
            <a:pPr marL="0" indent="0">
              <a:spcBef>
                <a:spcPct val="0"/>
              </a:spcBef>
              <a:buNone/>
            </a:pPr>
            <a:endParaRPr lang="en-US" sz="4400" dirty="0" smtClean="0"/>
          </a:p>
        </p:txBody>
      </p:sp>
    </p:spTree>
    <p:extLst>
      <p:ext uri="{BB962C8B-B14F-4D97-AF65-F5344CB8AC3E}">
        <p14:creationId xmlns:p14="http://schemas.microsoft.com/office/powerpoint/2010/main" val="2077934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chemeClr val="accent2"/>
                </a:solidFill>
              </a:rPr>
              <a:t>Market Movements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3600" b="1" dirty="0" smtClean="0"/>
              <a:t>A </a:t>
            </a:r>
            <a:r>
              <a:rPr lang="en-US" sz="3600" b="1" dirty="0" smtClean="0">
                <a:solidFill>
                  <a:srgbClr val="0070C0"/>
                </a:solidFill>
              </a:rPr>
              <a:t>market crash </a:t>
            </a:r>
            <a:r>
              <a:rPr lang="en-US" sz="3600" b="1" dirty="0" smtClean="0"/>
              <a:t>is when a market (or group of markets such as the stock indices) makes a larger than normal, and quicker than normal move downwards, as a result of uncontrolled selling (or panic selling). </a:t>
            </a:r>
          </a:p>
        </p:txBody>
      </p:sp>
    </p:spTree>
    <p:extLst>
      <p:ext uri="{BB962C8B-B14F-4D97-AF65-F5344CB8AC3E}">
        <p14:creationId xmlns:p14="http://schemas.microsoft.com/office/powerpoint/2010/main" val="765600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solidFill>
              </a:rPr>
              <a:t>Market Movements</a:t>
            </a:r>
            <a:endParaRPr lang="en-US" dirty="0"/>
          </a:p>
        </p:txBody>
      </p:sp>
      <p:sp>
        <p:nvSpPr>
          <p:cNvPr id="3" name="Content Placeholder 2"/>
          <p:cNvSpPr>
            <a:spLocks noGrp="1"/>
          </p:cNvSpPr>
          <p:nvPr>
            <p:ph idx="1"/>
          </p:nvPr>
        </p:nvSpPr>
        <p:spPr/>
        <p:txBody>
          <a:bodyPr/>
          <a:lstStyle/>
          <a:p>
            <a:pPr marL="0" indent="0">
              <a:buNone/>
            </a:pPr>
            <a:r>
              <a:rPr lang="en-US" b="1" dirty="0"/>
              <a:t>It is commonly believed that </a:t>
            </a:r>
            <a:r>
              <a:rPr lang="en-US" b="1" i="1" dirty="0"/>
              <a:t>any </a:t>
            </a:r>
            <a:r>
              <a:rPr lang="en-US" b="1" dirty="0"/>
              <a:t>significant move downwards is a crash, but this is incorrect. </a:t>
            </a:r>
            <a:endParaRPr lang="en-US" b="1" dirty="0" smtClean="0"/>
          </a:p>
          <a:p>
            <a:pPr marL="0" indent="0">
              <a:buNone/>
            </a:pPr>
            <a:endParaRPr lang="en-US" b="1" dirty="0"/>
          </a:p>
          <a:p>
            <a:pPr marL="0" indent="0">
              <a:buNone/>
            </a:pPr>
            <a:r>
              <a:rPr lang="en-US" b="1" dirty="0" smtClean="0"/>
              <a:t>The </a:t>
            </a:r>
            <a:r>
              <a:rPr lang="en-US" b="1" i="1" dirty="0"/>
              <a:t>uncontrolled selling </a:t>
            </a:r>
            <a:r>
              <a:rPr lang="en-US" b="1" dirty="0"/>
              <a:t>must be present in order for the move downwards to be a market crash.</a:t>
            </a:r>
          </a:p>
          <a:p>
            <a:endParaRPr lang="en-US" dirty="0"/>
          </a:p>
        </p:txBody>
      </p:sp>
    </p:spTree>
    <p:extLst>
      <p:ext uri="{BB962C8B-B14F-4D97-AF65-F5344CB8AC3E}">
        <p14:creationId xmlns:p14="http://schemas.microsoft.com/office/powerpoint/2010/main" val="32773396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Market Movements</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0070C0"/>
                </a:solidFill>
              </a:rPr>
              <a:t>Market Corrections </a:t>
            </a:r>
            <a:r>
              <a:rPr lang="en-US" b="1" dirty="0"/>
              <a:t>take place in the midst of a bull </a:t>
            </a:r>
            <a:r>
              <a:rPr lang="en-US" b="1" dirty="0" smtClean="0"/>
              <a:t>market (a </a:t>
            </a:r>
            <a:r>
              <a:rPr lang="en-US" b="1" dirty="0"/>
              <a:t>long-term uptrend in the </a:t>
            </a:r>
            <a:r>
              <a:rPr lang="en-US" b="1" dirty="0" smtClean="0"/>
              <a:t>market). </a:t>
            </a:r>
            <a:r>
              <a:rPr lang="en-US" b="1" dirty="0"/>
              <a:t/>
            </a:r>
            <a:br>
              <a:rPr lang="en-US" b="1" dirty="0"/>
            </a:br>
            <a:r>
              <a:rPr lang="en-US" b="1" dirty="0"/>
              <a:t/>
            </a:r>
            <a:br>
              <a:rPr lang="en-US" b="1" dirty="0"/>
            </a:br>
            <a:r>
              <a:rPr lang="en-US" b="1" dirty="0"/>
              <a:t>There is no hard and fast definition of the term "market correction", but most </a:t>
            </a:r>
            <a:r>
              <a:rPr lang="en-US" b="1" dirty="0" smtClean="0"/>
              <a:t>agree </a:t>
            </a:r>
            <a:r>
              <a:rPr lang="en-US" b="1" dirty="0"/>
              <a:t>that it usually a 15-20% (max) drop in the markets in the midst of an overall uptrend. </a:t>
            </a:r>
          </a:p>
        </p:txBody>
      </p:sp>
    </p:spTree>
    <p:extLst>
      <p:ext uri="{BB962C8B-B14F-4D97-AF65-F5344CB8AC3E}">
        <p14:creationId xmlns:p14="http://schemas.microsoft.com/office/powerpoint/2010/main" val="7830314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C00000"/>
                </a:solidFill>
              </a:rPr>
              <a:t>Stock Market Indicators</a:t>
            </a:r>
            <a:endParaRPr lang="en-US" b="1" dirty="0">
              <a:solidFill>
                <a:srgbClr val="C00000"/>
              </a:solidFill>
            </a:endParaRPr>
          </a:p>
        </p:txBody>
      </p:sp>
      <p:sp>
        <p:nvSpPr>
          <p:cNvPr id="3" name="Content Placeholder 2"/>
          <p:cNvSpPr>
            <a:spLocks noGrp="1"/>
          </p:cNvSpPr>
          <p:nvPr>
            <p:ph idx="1"/>
          </p:nvPr>
        </p:nvSpPr>
        <p:spPr>
          <a:xfrm>
            <a:off x="457200" y="1295400"/>
            <a:ext cx="8229600" cy="4830763"/>
          </a:xfrm>
        </p:spPr>
        <p:txBody>
          <a:bodyPr/>
          <a:lstStyle/>
          <a:p>
            <a:r>
              <a:rPr lang="en-US" b="1" dirty="0" smtClean="0"/>
              <a:t>Measure average performance of a group of stocks</a:t>
            </a:r>
          </a:p>
          <a:p>
            <a:r>
              <a:rPr lang="en-US" b="1" dirty="0" smtClean="0"/>
              <a:t>Different indexes are highly correlated and comparable</a:t>
            </a:r>
          </a:p>
          <a:p>
            <a:pPr lvl="1"/>
            <a:r>
              <a:rPr lang="en-US" b="1" dirty="0" smtClean="0"/>
              <a:t>DJIA </a:t>
            </a:r>
          </a:p>
          <a:p>
            <a:pPr lvl="1"/>
            <a:r>
              <a:rPr lang="en-US" b="1" dirty="0" smtClean="0"/>
              <a:t>S&amp;P 500</a:t>
            </a:r>
          </a:p>
          <a:p>
            <a:pPr lvl="1"/>
            <a:r>
              <a:rPr lang="en-US" b="1" dirty="0" smtClean="0"/>
              <a:t>NYSE</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633974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
            </a:r>
            <a:br>
              <a:rPr lang="en-US" b="1" dirty="0" smtClean="0">
                <a:solidFill>
                  <a:srgbClr val="C00000"/>
                </a:solidFill>
              </a:rPr>
            </a:br>
            <a:r>
              <a:rPr lang="en-US" b="1" dirty="0" smtClean="0">
                <a:solidFill>
                  <a:srgbClr val="C00000"/>
                </a:solidFill>
              </a:rPr>
              <a:t>Money </a:t>
            </a:r>
            <a:r>
              <a:rPr lang="en-US" b="1" dirty="0">
                <a:solidFill>
                  <a:srgbClr val="C00000"/>
                </a:solidFill>
              </a:rPr>
              <a:t>and Finance</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pPr marL="0" indent="0" hangingPunct="0">
              <a:buNone/>
            </a:pPr>
            <a:r>
              <a:rPr lang="en-US" b="1" dirty="0">
                <a:solidFill>
                  <a:srgbClr val="0070C0"/>
                </a:solidFill>
              </a:rPr>
              <a:t>Finance</a:t>
            </a:r>
            <a:r>
              <a:rPr lang="en-US" dirty="0"/>
              <a:t/>
            </a:r>
            <a:br>
              <a:rPr lang="en-US" dirty="0"/>
            </a:br>
            <a:r>
              <a:rPr lang="en-US" b="1" dirty="0" smtClean="0"/>
              <a:t>The </a:t>
            </a:r>
            <a:r>
              <a:rPr lang="en-US" b="1" dirty="0"/>
              <a:t>function in a business that acquires funds for the firm and </a:t>
            </a:r>
            <a:r>
              <a:rPr lang="en-US" b="1" dirty="0" smtClean="0"/>
              <a:t>manages </a:t>
            </a:r>
            <a:r>
              <a:rPr lang="en-US" b="1" dirty="0"/>
              <a:t>funds within the firm.</a:t>
            </a:r>
            <a:endParaRPr lang="en-US" dirty="0"/>
          </a:p>
          <a:p>
            <a:pPr marL="0" indent="0">
              <a:buNone/>
            </a:pPr>
            <a:r>
              <a:rPr lang="en-US" b="1" dirty="0"/>
              <a:t/>
            </a:r>
            <a:br>
              <a:rPr lang="en-US" b="1" dirty="0"/>
            </a:br>
            <a:endParaRPr lang="en-US" dirty="0"/>
          </a:p>
        </p:txBody>
      </p:sp>
    </p:spTree>
    <p:extLst>
      <p:ext uri="{BB962C8B-B14F-4D97-AF65-F5344CB8AC3E}">
        <p14:creationId xmlns:p14="http://schemas.microsoft.com/office/powerpoint/2010/main" val="1099491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Stock Market Indexes</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b="1" dirty="0" smtClean="0"/>
              <a:t>Indexes can be distinguished in four ways:</a:t>
            </a:r>
          </a:p>
          <a:p>
            <a:pPr lvl="1"/>
            <a:r>
              <a:rPr lang="en-US" b="1" dirty="0" smtClean="0"/>
              <a:t>The market covered,</a:t>
            </a:r>
          </a:p>
          <a:p>
            <a:pPr lvl="1"/>
            <a:r>
              <a:rPr lang="en-US" b="1" dirty="0" smtClean="0"/>
              <a:t>The types of stocks included,</a:t>
            </a:r>
          </a:p>
          <a:p>
            <a:pPr lvl="1"/>
            <a:r>
              <a:rPr lang="en-US" b="1" dirty="0" smtClean="0"/>
              <a:t>How many stocks are included, and</a:t>
            </a:r>
          </a:p>
          <a:p>
            <a:pPr lvl="1"/>
            <a:r>
              <a:rPr lang="en-US" b="1" dirty="0" smtClean="0"/>
              <a:t>How the index is calculated (</a:t>
            </a:r>
            <a:r>
              <a:rPr lang="en-US" b="1" i="1" dirty="0" smtClean="0">
                <a:solidFill>
                  <a:srgbClr val="0033CC"/>
                </a:solidFill>
              </a:rPr>
              <a:t>price-weighted</a:t>
            </a:r>
            <a:r>
              <a:rPr lang="en-US" b="1" dirty="0" smtClean="0"/>
              <a:t>, e.g. DJIA, versus </a:t>
            </a:r>
            <a:r>
              <a:rPr lang="en-US" b="1" i="1" dirty="0" smtClean="0">
                <a:solidFill>
                  <a:srgbClr val="0070C0"/>
                </a:solidFill>
              </a:rPr>
              <a:t>value-weighted</a:t>
            </a:r>
            <a:r>
              <a:rPr lang="en-US" b="1" dirty="0" smtClean="0"/>
              <a:t>, e.g. S&amp;P 500</a:t>
            </a:r>
            <a:r>
              <a:rPr lang="en-US" dirty="0" smtClean="0"/>
              <a:t>)</a:t>
            </a:r>
          </a:p>
        </p:txBody>
      </p:sp>
    </p:spTree>
    <p:extLst>
      <p:ext uri="{BB962C8B-B14F-4D97-AF65-F5344CB8AC3E}">
        <p14:creationId xmlns:p14="http://schemas.microsoft.com/office/powerpoint/2010/main" val="474517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rgbClr val="C00000"/>
                </a:solidFill>
              </a:rPr>
              <a:t>Stock Market Indicators</a:t>
            </a:r>
            <a:endParaRPr lang="en-US" b="1"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b="1" dirty="0" smtClean="0"/>
              <a:t>The most widely followed index of day-to-day stock market activity is the </a:t>
            </a:r>
            <a:r>
              <a:rPr lang="en-US" b="1" i="1" dirty="0" smtClean="0"/>
              <a:t>Dow Jones Industrial Average</a:t>
            </a:r>
            <a:r>
              <a:rPr lang="en-US" b="1" dirty="0" smtClean="0"/>
              <a:t> (</a:t>
            </a:r>
            <a:r>
              <a:rPr lang="en-US" b="1" i="1" dirty="0" smtClean="0"/>
              <a:t>DJIA</a:t>
            </a:r>
            <a:r>
              <a:rPr lang="en-US" b="1" dirty="0" smtClean="0"/>
              <a:t>), or “</a:t>
            </a:r>
            <a:r>
              <a:rPr lang="en-US" b="1" i="1" dirty="0" smtClean="0"/>
              <a:t>Dow</a:t>
            </a:r>
            <a:r>
              <a:rPr lang="en-US" b="1" dirty="0" smtClean="0"/>
              <a:t>” for short.</a:t>
            </a:r>
          </a:p>
          <a:p>
            <a:pPr marL="0" indent="0">
              <a:buNone/>
            </a:pPr>
            <a:endParaRPr lang="en-US" b="1" dirty="0" smtClean="0"/>
          </a:p>
          <a:p>
            <a:r>
              <a:rPr lang="en-US" b="1" dirty="0" smtClean="0"/>
              <a:t>Created by Charles Dow in 1896 to gauge the well-being of the market, was based on 12 companies. </a:t>
            </a:r>
          </a:p>
          <a:p>
            <a:endParaRPr lang="en-US" b="1" dirty="0"/>
          </a:p>
          <a:p>
            <a:r>
              <a:rPr lang="en-US" b="1" dirty="0" smtClean="0"/>
              <a:t>Trend analysis.</a:t>
            </a:r>
          </a:p>
          <a:p>
            <a:endParaRPr lang="en-US" dirty="0" smtClean="0"/>
          </a:p>
          <a:p>
            <a:pPr marL="0" indent="0">
              <a:buNone/>
            </a:pPr>
            <a:endParaRPr lang="en-US" dirty="0"/>
          </a:p>
        </p:txBody>
      </p:sp>
    </p:spTree>
    <p:extLst>
      <p:ext uri="{BB962C8B-B14F-4D97-AF65-F5344CB8AC3E}">
        <p14:creationId xmlns:p14="http://schemas.microsoft.com/office/powerpoint/2010/main" val="3961231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solidFill>
                  <a:srgbClr val="C00000"/>
                </a:solidFill>
              </a:rPr>
              <a:t>Stock Market Indicators</a:t>
            </a:r>
            <a:endParaRPr lang="en-US" dirty="0"/>
          </a:p>
        </p:txBody>
      </p:sp>
      <p:sp>
        <p:nvSpPr>
          <p:cNvPr id="3" name="Content Placeholder 2"/>
          <p:cNvSpPr>
            <a:spLocks noGrp="1"/>
          </p:cNvSpPr>
          <p:nvPr>
            <p:ph idx="1"/>
          </p:nvPr>
        </p:nvSpPr>
        <p:spPr>
          <a:xfrm>
            <a:off x="457200" y="1219200"/>
            <a:ext cx="8229600" cy="4906963"/>
          </a:xfrm>
        </p:spPr>
        <p:txBody>
          <a:bodyPr/>
          <a:lstStyle/>
          <a:p>
            <a:r>
              <a:rPr lang="en-US" b="1" dirty="0"/>
              <a:t>Increased to 30 stocks in 1928</a:t>
            </a:r>
            <a:r>
              <a:rPr lang="en-US" b="1" dirty="0" smtClean="0"/>
              <a:t>.</a:t>
            </a:r>
          </a:p>
          <a:p>
            <a:pPr marL="0" indent="0">
              <a:buNone/>
            </a:pPr>
            <a:endParaRPr lang="en-US" b="1" dirty="0"/>
          </a:p>
          <a:p>
            <a:r>
              <a:rPr lang="en-US" b="1" dirty="0"/>
              <a:t>They are large companies representative of American industry. with GE the only original Dow component</a:t>
            </a:r>
            <a:r>
              <a:rPr lang="en-US" b="1" dirty="0" smtClean="0"/>
              <a:t>.</a:t>
            </a:r>
          </a:p>
          <a:p>
            <a:pPr marL="0" indent="0">
              <a:buNone/>
            </a:pPr>
            <a:endParaRPr lang="en-US" b="1" dirty="0"/>
          </a:p>
          <a:p>
            <a:r>
              <a:rPr lang="en-US" b="1" dirty="0"/>
              <a:t>Best-known, oldest, most </a:t>
            </a:r>
            <a:r>
              <a:rPr lang="en-US" b="1" dirty="0" smtClean="0"/>
              <a:t>popular index.</a:t>
            </a:r>
            <a:endParaRPr lang="en-US" b="1" dirty="0"/>
          </a:p>
          <a:p>
            <a:endParaRPr lang="en-US" dirty="0"/>
          </a:p>
        </p:txBody>
      </p:sp>
    </p:spTree>
    <p:extLst>
      <p:ext uri="{BB962C8B-B14F-4D97-AF65-F5344CB8AC3E}">
        <p14:creationId xmlns:p14="http://schemas.microsoft.com/office/powerpoint/2010/main" val="42886901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The Wall Street Journal</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b="1" i="1" dirty="0"/>
              <a:t>The </a:t>
            </a:r>
            <a:r>
              <a:rPr lang="en-US" b="1" i="1" dirty="0" smtClean="0"/>
              <a:t>WSJ</a:t>
            </a:r>
            <a:r>
              <a:rPr lang="en-US" b="1" dirty="0" smtClean="0"/>
              <a:t> </a:t>
            </a:r>
            <a:r>
              <a:rPr lang="en-US" b="1" dirty="0"/>
              <a:t>is an international daily newspaper with a special emphasis on business </a:t>
            </a:r>
            <a:r>
              <a:rPr lang="en-US" b="1" dirty="0" smtClean="0"/>
              <a:t>topics and </a:t>
            </a:r>
            <a:r>
              <a:rPr lang="en-US" b="1" dirty="0"/>
              <a:t>economic and financial </a:t>
            </a:r>
            <a:r>
              <a:rPr lang="en-US" b="1" dirty="0" smtClean="0"/>
              <a:t>news and </a:t>
            </a:r>
            <a:r>
              <a:rPr lang="en-US" b="1" dirty="0"/>
              <a:t>issues</a:t>
            </a:r>
            <a:r>
              <a:rPr lang="en-US" b="1" dirty="0" smtClean="0"/>
              <a:t>. </a:t>
            </a:r>
          </a:p>
          <a:p>
            <a:pPr marL="0" indent="0">
              <a:buNone/>
            </a:pPr>
            <a:endParaRPr lang="en-US" b="1" dirty="0"/>
          </a:p>
          <a:p>
            <a:pPr marL="0" indent="0">
              <a:buNone/>
            </a:pPr>
            <a:r>
              <a:rPr lang="en-US" b="1" dirty="0" smtClean="0"/>
              <a:t>It </a:t>
            </a:r>
            <a:r>
              <a:rPr lang="en-US" b="1" dirty="0"/>
              <a:t>is published in New York City by Dow Jones &amp; </a:t>
            </a:r>
            <a:r>
              <a:rPr lang="en-US" b="1" dirty="0" smtClean="0"/>
              <a:t>Company.</a:t>
            </a:r>
          </a:p>
        </p:txBody>
      </p:sp>
    </p:spTree>
    <p:extLst>
      <p:ext uri="{BB962C8B-B14F-4D97-AF65-F5344CB8AC3E}">
        <p14:creationId xmlns:p14="http://schemas.microsoft.com/office/powerpoint/2010/main" val="16590142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smtClean="0">
                <a:solidFill>
                  <a:srgbClr val="C00000"/>
                </a:solidFill>
              </a:rPr>
              <a:t>Dow Jones History</a:t>
            </a:r>
            <a:endParaRPr lang="en-US" dirty="0">
              <a:solidFill>
                <a:srgbClr val="C00000"/>
              </a:solidFill>
            </a:endParaRPr>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r>
              <a:rPr lang="en-US" sz="4000" b="1" dirty="0" smtClean="0"/>
              <a:t>Dow Jones &amp; Company was founded in 1874 by </a:t>
            </a:r>
          </a:p>
          <a:p>
            <a:pPr marL="0" indent="0">
              <a:buNone/>
            </a:pPr>
            <a:r>
              <a:rPr lang="en-US" sz="4000" b="1" dirty="0" smtClean="0"/>
              <a:t>Charles Henry Dow, </a:t>
            </a:r>
          </a:p>
          <a:p>
            <a:pPr marL="0" indent="0">
              <a:buNone/>
            </a:pPr>
            <a:r>
              <a:rPr lang="en-US" sz="4000" b="1" dirty="0" smtClean="0"/>
              <a:t>Edward Jones, and </a:t>
            </a:r>
          </a:p>
          <a:p>
            <a:pPr marL="0" indent="0">
              <a:buNone/>
            </a:pPr>
            <a:r>
              <a:rPr lang="en-US" sz="4000" b="1" dirty="0" smtClean="0"/>
              <a:t>Charles </a:t>
            </a:r>
            <a:r>
              <a:rPr lang="en-US" sz="4000" b="1" dirty="0" err="1" smtClean="0"/>
              <a:t>Bergstresser</a:t>
            </a:r>
            <a:r>
              <a:rPr lang="en-US" sz="4000" b="1" dirty="0" smtClean="0"/>
              <a:t> </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6937407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C00000"/>
                </a:solidFill>
              </a:rPr>
              <a:t>Dow Jones History</a:t>
            </a:r>
            <a:endParaRPr lang="en-US" dirty="0"/>
          </a:p>
        </p:txBody>
      </p:sp>
      <p:sp>
        <p:nvSpPr>
          <p:cNvPr id="3" name="Content Placeholder 2"/>
          <p:cNvSpPr>
            <a:spLocks noGrp="1"/>
          </p:cNvSpPr>
          <p:nvPr>
            <p:ph sz="half" idx="1"/>
          </p:nvPr>
        </p:nvSpPr>
        <p:spPr/>
        <p:txBody>
          <a:bodyPr/>
          <a:lstStyle/>
          <a:p>
            <a:pPr marL="0" indent="0">
              <a:buNone/>
            </a:pPr>
            <a:r>
              <a:rPr lang="en-US" dirty="0"/>
              <a:t>Charles Henry Dow</a:t>
            </a:r>
          </a:p>
          <a:p>
            <a:pPr marL="0" indent="0">
              <a:buNone/>
            </a:pPr>
            <a:endParaRPr lang="en-US" dirty="0"/>
          </a:p>
        </p:txBody>
      </p:sp>
      <p:sp>
        <p:nvSpPr>
          <p:cNvPr id="4" name="Content Placeholder 3"/>
          <p:cNvSpPr>
            <a:spLocks noGrp="1"/>
          </p:cNvSpPr>
          <p:nvPr>
            <p:ph sz="half" idx="2"/>
          </p:nvPr>
        </p:nvSpPr>
        <p:spPr>
          <a:xfrm>
            <a:off x="5101590" y="1600200"/>
            <a:ext cx="3585210" cy="4921251"/>
          </a:xfrm>
        </p:spPr>
        <p:txBody>
          <a:bodyPr/>
          <a:lstStyle/>
          <a:p>
            <a:pPr marL="0" indent="0">
              <a:buNone/>
            </a:pPr>
            <a:r>
              <a:rPr lang="en-US" dirty="0" smtClean="0"/>
              <a:t>Edward Jones</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5999"/>
            <a:ext cx="2590800" cy="3320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http://www.nndb.com/people/445/000135040/edward%20jon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362200"/>
            <a:ext cx="2595786" cy="3244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6158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Dow Jones History</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sz="4000" b="1" dirty="0" smtClean="0"/>
              <a:t>Over </a:t>
            </a:r>
            <a:r>
              <a:rPr lang="en-US" sz="4000" b="1" dirty="0"/>
              <a:t>two decades </a:t>
            </a:r>
            <a:r>
              <a:rPr lang="en-US" sz="4000" b="1" dirty="0" smtClean="0"/>
              <a:t>they created three </a:t>
            </a:r>
            <a:r>
              <a:rPr lang="en-US" sz="4000" b="1" dirty="0"/>
              <a:t>products which define Dow Jones and financial journalism: </a:t>
            </a:r>
            <a:endParaRPr lang="en-US" sz="4000" b="1" dirty="0" smtClean="0"/>
          </a:p>
          <a:p>
            <a:pPr marL="0" indent="0">
              <a:buNone/>
            </a:pPr>
            <a:r>
              <a:rPr lang="en-US" sz="4000" b="1" i="1" dirty="0" smtClean="0"/>
              <a:t>The </a:t>
            </a:r>
            <a:r>
              <a:rPr lang="en-US" sz="4000" b="1" i="1" dirty="0"/>
              <a:t>Wall Street Journal</a:t>
            </a:r>
            <a:r>
              <a:rPr lang="en-US" sz="4000" b="1" dirty="0"/>
              <a:t>, </a:t>
            </a:r>
            <a:endParaRPr lang="en-US" sz="4000" b="1" dirty="0" smtClean="0"/>
          </a:p>
          <a:p>
            <a:pPr marL="0" indent="0">
              <a:buNone/>
            </a:pPr>
            <a:r>
              <a:rPr lang="en-US" sz="4000" b="1" dirty="0" smtClean="0"/>
              <a:t>Dow </a:t>
            </a:r>
            <a:r>
              <a:rPr lang="en-US" sz="4000" b="1" dirty="0"/>
              <a:t>Jones Newswires and the </a:t>
            </a:r>
            <a:endParaRPr lang="en-US" sz="4000" b="1" dirty="0" smtClean="0"/>
          </a:p>
          <a:p>
            <a:pPr marL="0" indent="0">
              <a:buNone/>
            </a:pPr>
            <a:r>
              <a:rPr lang="en-US" sz="4000" b="1" dirty="0" smtClean="0"/>
              <a:t>Dow </a:t>
            </a:r>
            <a:r>
              <a:rPr lang="en-US" sz="4000" b="1" dirty="0"/>
              <a:t>Jones Industrial </a:t>
            </a:r>
            <a:r>
              <a:rPr lang="en-US" sz="4000" b="1" dirty="0" smtClean="0"/>
              <a:t>Average (DJIA). </a:t>
            </a:r>
            <a:endParaRPr lang="en-US" sz="4000" b="1" dirty="0"/>
          </a:p>
        </p:txBody>
      </p:sp>
    </p:spTree>
    <p:extLst>
      <p:ext uri="{BB962C8B-B14F-4D97-AF65-F5344CB8AC3E}">
        <p14:creationId xmlns:p14="http://schemas.microsoft.com/office/powerpoint/2010/main" val="32181755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Dow Jones History</a:t>
            </a:r>
            <a:endParaRPr lang="en-US" dirty="0"/>
          </a:p>
        </p:txBody>
      </p:sp>
      <p:sp>
        <p:nvSpPr>
          <p:cNvPr id="3" name="Content Placeholder 2"/>
          <p:cNvSpPr>
            <a:spLocks noGrp="1"/>
          </p:cNvSpPr>
          <p:nvPr>
            <p:ph idx="1"/>
          </p:nvPr>
        </p:nvSpPr>
        <p:spPr/>
        <p:txBody>
          <a:bodyPr/>
          <a:lstStyle/>
          <a:p>
            <a:pPr marL="0" indent="0">
              <a:buNone/>
            </a:pPr>
            <a:r>
              <a:rPr lang="en-US" sz="4000" b="1" dirty="0"/>
              <a:t>The founders </a:t>
            </a:r>
            <a:r>
              <a:rPr lang="en-US" sz="4000" b="1" dirty="0" smtClean="0"/>
              <a:t>stated </a:t>
            </a:r>
            <a:r>
              <a:rPr lang="en-US" sz="4000" b="1" dirty="0"/>
              <a:t>their commitment to excellence in the Journal’s first issue: “We appreciate the confidence reposed in our work. We mean to make it better.”</a:t>
            </a:r>
          </a:p>
          <a:p>
            <a:pPr marL="0" indent="0">
              <a:buNone/>
            </a:pPr>
            <a:endParaRPr lang="en-US" dirty="0"/>
          </a:p>
        </p:txBody>
      </p:sp>
    </p:spTree>
    <p:extLst>
      <p:ext uri="{BB962C8B-B14F-4D97-AF65-F5344CB8AC3E}">
        <p14:creationId xmlns:p14="http://schemas.microsoft.com/office/powerpoint/2010/main" val="11607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Dow Jones History</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1882</a:t>
            </a:r>
            <a:r>
              <a:rPr lang="en-US" dirty="0" smtClean="0"/>
              <a:t>:  Dow, Jones &amp; Company’s first product is brief news bulletins hand-delivered throughout the day to traders at the stock exchange. Those "flimsies" as they are called later are aggregated in a printed daily summary called the "</a:t>
            </a:r>
            <a:r>
              <a:rPr lang="en-US" b="1" i="1" dirty="0" smtClean="0"/>
              <a:t>Customer's Afternoon Letter</a:t>
            </a:r>
            <a:r>
              <a:rPr lang="en-US" dirty="0" smtClean="0"/>
              <a:t>."</a:t>
            </a:r>
          </a:p>
          <a:p>
            <a:pPr marL="0" indent="0">
              <a:buNone/>
            </a:pPr>
            <a:endParaRPr lang="en-US" dirty="0" smtClean="0"/>
          </a:p>
          <a:p>
            <a:pPr marL="0" indent="0">
              <a:buNone/>
            </a:pPr>
            <a:r>
              <a:rPr lang="en-US" b="1" dirty="0" smtClean="0"/>
              <a:t>1889</a:t>
            </a:r>
            <a:r>
              <a:rPr lang="en-US" dirty="0" smtClean="0"/>
              <a:t>:  The first edition of The Wall Street Journal is published July 8. An afternoon newspaper, it covers four pages and sells for two cents. </a:t>
            </a:r>
          </a:p>
          <a:p>
            <a:pPr marL="0" indent="0">
              <a:buNone/>
            </a:pPr>
            <a:endParaRPr lang="en-US" dirty="0" smtClean="0"/>
          </a:p>
          <a:p>
            <a:pPr marL="0" indent="0">
              <a:buNone/>
            </a:pPr>
            <a:r>
              <a:rPr lang="en-US" b="1" dirty="0" smtClean="0"/>
              <a:t>1896</a:t>
            </a:r>
            <a:r>
              <a:rPr lang="en-US" dirty="0" smtClean="0"/>
              <a:t>:  The Dow Jones Industrial Average is officially launched.  </a:t>
            </a:r>
          </a:p>
          <a:p>
            <a:pPr marL="0" indent="0">
              <a:buNone/>
            </a:pPr>
            <a:endParaRPr lang="en-US" dirty="0" smtClean="0"/>
          </a:p>
          <a:p>
            <a:endParaRPr lang="en-US" dirty="0"/>
          </a:p>
        </p:txBody>
      </p:sp>
    </p:spTree>
    <p:extLst>
      <p:ext uri="{BB962C8B-B14F-4D97-AF65-F5344CB8AC3E}">
        <p14:creationId xmlns:p14="http://schemas.microsoft.com/office/powerpoint/2010/main" val="3374647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Dow Jones History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1897</a:t>
            </a:r>
            <a:r>
              <a:rPr lang="en-US" dirty="0"/>
              <a:t>:  The Ticker, the real-time newswire and the fundamental source for news in the investment community, is announced.</a:t>
            </a:r>
          </a:p>
          <a:p>
            <a:pPr marL="0" indent="0">
              <a:buNone/>
            </a:pPr>
            <a:endParaRPr lang="en-US" dirty="0"/>
          </a:p>
          <a:p>
            <a:pPr marL="0" indent="0">
              <a:buNone/>
            </a:pPr>
            <a:r>
              <a:rPr lang="en-US" b="1" dirty="0"/>
              <a:t>1898</a:t>
            </a:r>
            <a:r>
              <a:rPr lang="en-US" dirty="0"/>
              <a:t>:  The Journal, now six pages, adds a morning edition.  </a:t>
            </a:r>
          </a:p>
          <a:p>
            <a:pPr marL="0" indent="0">
              <a:buNone/>
            </a:pPr>
            <a:endParaRPr lang="en-US" dirty="0"/>
          </a:p>
          <a:p>
            <a:pPr marL="0" indent="0">
              <a:buNone/>
            </a:pPr>
            <a:r>
              <a:rPr lang="en-US" b="1" dirty="0"/>
              <a:t>1899</a:t>
            </a:r>
            <a:r>
              <a:rPr lang="en-US" dirty="0"/>
              <a:t>:  The Journal's "Review &amp; Outlook" column, which still runs in the Journal today, appears for the first time. It initially was written by Charles Dow.</a:t>
            </a:r>
          </a:p>
          <a:p>
            <a:endParaRPr lang="en-US" dirty="0"/>
          </a:p>
        </p:txBody>
      </p:sp>
    </p:spTree>
    <p:extLst>
      <p:ext uri="{BB962C8B-B14F-4D97-AF65-F5344CB8AC3E}">
        <p14:creationId xmlns:p14="http://schemas.microsoft.com/office/powerpoint/2010/main" val="24896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Wealth</a:t>
            </a:r>
            <a:endParaRPr lang="en-US" b="1" dirty="0">
              <a:solidFill>
                <a:srgbClr val="C00000"/>
              </a:solidFill>
            </a:endParaRPr>
          </a:p>
        </p:txBody>
      </p:sp>
      <p:sp>
        <p:nvSpPr>
          <p:cNvPr id="3" name="Content Placeholder 2"/>
          <p:cNvSpPr>
            <a:spLocks noGrp="1"/>
          </p:cNvSpPr>
          <p:nvPr>
            <p:ph idx="1"/>
          </p:nvPr>
        </p:nvSpPr>
        <p:spPr/>
        <p:txBody>
          <a:bodyPr/>
          <a:lstStyle/>
          <a:p>
            <a:pPr>
              <a:lnSpc>
                <a:spcPct val="90000"/>
              </a:lnSpc>
            </a:pPr>
            <a:r>
              <a:rPr lang="en-US" b="1" dirty="0"/>
              <a:t>Generally, wealth is considered the accumulation of productive </a:t>
            </a:r>
            <a:r>
              <a:rPr lang="en-US" b="1" dirty="0" smtClean="0"/>
              <a:t>resources. </a:t>
            </a:r>
          </a:p>
          <a:p>
            <a:pPr marL="0" indent="0">
              <a:lnSpc>
                <a:spcPct val="90000"/>
              </a:lnSpc>
              <a:buNone/>
            </a:pPr>
            <a:endParaRPr lang="en-US" b="1" dirty="0" smtClean="0"/>
          </a:p>
          <a:p>
            <a:pPr>
              <a:lnSpc>
                <a:spcPct val="90000"/>
              </a:lnSpc>
            </a:pPr>
            <a:r>
              <a:rPr lang="en-US" b="1" dirty="0" smtClean="0"/>
              <a:t>The </a:t>
            </a:r>
            <a:r>
              <a:rPr lang="en-US" b="1" dirty="0"/>
              <a:t>ownership of the “means of production</a:t>
            </a:r>
            <a:r>
              <a:rPr lang="en-US" b="1" dirty="0" smtClean="0"/>
              <a:t>” </a:t>
            </a:r>
            <a:r>
              <a:rPr lang="en-US" b="1" dirty="0"/>
              <a:t>to quote </a:t>
            </a:r>
            <a:r>
              <a:rPr lang="en-US" b="1" dirty="0" smtClean="0"/>
              <a:t>Karl Marx.</a:t>
            </a:r>
          </a:p>
          <a:p>
            <a:pPr>
              <a:lnSpc>
                <a:spcPct val="90000"/>
              </a:lnSpc>
            </a:pPr>
            <a:endParaRPr lang="en-US" b="1" dirty="0" smtClean="0"/>
          </a:p>
          <a:p>
            <a:pPr>
              <a:lnSpc>
                <a:spcPct val="90000"/>
              </a:lnSpc>
            </a:pPr>
            <a:r>
              <a:rPr lang="en-US" b="1" dirty="0" smtClean="0"/>
              <a:t>Productive </a:t>
            </a:r>
            <a:r>
              <a:rPr lang="en-US" b="1" dirty="0"/>
              <a:t>resources generate </a:t>
            </a:r>
            <a:r>
              <a:rPr lang="en-US" b="1" dirty="0" smtClean="0"/>
              <a:t>income.</a:t>
            </a:r>
            <a:endParaRPr lang="en-US" b="1" dirty="0"/>
          </a:p>
          <a:p>
            <a:pPr marL="0" indent="0">
              <a:buNone/>
            </a:pPr>
            <a:endParaRPr lang="en-US" dirty="0"/>
          </a:p>
        </p:txBody>
      </p:sp>
    </p:spTree>
    <p:extLst>
      <p:ext uri="{BB962C8B-B14F-4D97-AF65-F5344CB8AC3E}">
        <p14:creationId xmlns:p14="http://schemas.microsoft.com/office/powerpoint/2010/main" val="2705582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Stock Symbol Or Ticker Symbol</a:t>
            </a:r>
            <a:endParaRPr lang="en-US" b="1" dirty="0">
              <a:solidFill>
                <a:srgbClr val="C00000"/>
              </a:solidFill>
            </a:endParaRPr>
          </a:p>
        </p:txBody>
      </p:sp>
      <p:sp>
        <p:nvSpPr>
          <p:cNvPr id="3" name="Content Placeholder 2"/>
          <p:cNvSpPr>
            <a:spLocks noGrp="1"/>
          </p:cNvSpPr>
          <p:nvPr>
            <p:ph idx="1"/>
          </p:nvPr>
        </p:nvSpPr>
        <p:spPr>
          <a:xfrm>
            <a:off x="457200" y="1371600"/>
            <a:ext cx="8229600" cy="5029200"/>
          </a:xfrm>
        </p:spPr>
        <p:txBody>
          <a:bodyPr>
            <a:normAutofit/>
          </a:bodyPr>
          <a:lstStyle/>
          <a:p>
            <a:r>
              <a:rPr lang="en-US" sz="2600" b="1" dirty="0" smtClean="0"/>
              <a:t>A </a:t>
            </a:r>
            <a:r>
              <a:rPr lang="en-US" sz="2600" b="1" dirty="0" smtClean="0">
                <a:solidFill>
                  <a:srgbClr val="0070C0"/>
                </a:solidFill>
              </a:rPr>
              <a:t>stock symbol </a:t>
            </a:r>
            <a:r>
              <a:rPr lang="en-US" sz="2600" b="1" dirty="0" smtClean="0"/>
              <a:t>or </a:t>
            </a:r>
            <a:r>
              <a:rPr lang="en-US" sz="2600" b="1" dirty="0" smtClean="0">
                <a:solidFill>
                  <a:srgbClr val="0070C0"/>
                </a:solidFill>
              </a:rPr>
              <a:t>ticker symbol </a:t>
            </a:r>
            <a:r>
              <a:rPr lang="en-US" sz="2600" b="1" dirty="0" smtClean="0"/>
              <a:t>is a short abbreviation used to uniquely identify publicly traded shares of a particular stock on a particular stock market.  </a:t>
            </a:r>
          </a:p>
          <a:p>
            <a:r>
              <a:rPr lang="en-US" sz="2600" b="1" dirty="0" smtClean="0"/>
              <a:t>A stock symbol may consist of letters, numbers or a combination of both. </a:t>
            </a:r>
          </a:p>
          <a:p>
            <a:r>
              <a:rPr lang="en-US" sz="2600" b="1" dirty="0" smtClean="0"/>
              <a:t>"Ticker symbol" refers to the symbols that were printed out on the ticker tape machine.</a:t>
            </a:r>
          </a:p>
          <a:p>
            <a:pPr marL="0" indent="0">
              <a:buNone/>
            </a:pPr>
            <a:endParaRPr lang="en-US" dirty="0" smtClean="0"/>
          </a:p>
          <a:p>
            <a:pPr marL="0" indent="0">
              <a:buNone/>
            </a:pPr>
            <a:endParaRPr lang="en-US" dirty="0"/>
          </a:p>
          <a:p>
            <a:pPr marL="0" indent="0">
              <a:buNone/>
            </a:pPr>
            <a:r>
              <a:rPr lang="en-US" sz="2000" dirty="0" smtClean="0"/>
              <a:t>Stock telegraph ticker machine by Thomas Edison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4800600"/>
            <a:ext cx="20955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06591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DJIA</a:t>
            </a:r>
            <a:endParaRPr lang="en-US" b="1" dirty="0">
              <a:solidFill>
                <a:srgbClr val="C00000"/>
              </a:solidFill>
            </a:endParaRPr>
          </a:p>
        </p:txBody>
      </p:sp>
      <p:sp>
        <p:nvSpPr>
          <p:cNvPr id="3" name="Content Placeholder 2"/>
          <p:cNvSpPr>
            <a:spLocks noGrp="1"/>
          </p:cNvSpPr>
          <p:nvPr>
            <p:ph idx="1"/>
          </p:nvPr>
        </p:nvSpPr>
        <p:spPr/>
        <p:txBody>
          <a:bodyPr>
            <a:normAutofit/>
          </a:bodyPr>
          <a:lstStyle/>
          <a:p>
            <a:pPr marL="0" indent="0">
              <a:buNone/>
            </a:pPr>
            <a:r>
              <a:rPr lang="en-US" sz="4000" dirty="0"/>
              <a:t>The </a:t>
            </a:r>
            <a:r>
              <a:rPr lang="en-US" sz="4000" b="1" dirty="0"/>
              <a:t>Dow Jones Industrial Average</a:t>
            </a:r>
            <a:r>
              <a:rPr lang="en-US" sz="4000" dirty="0"/>
              <a:t> </a:t>
            </a:r>
            <a:r>
              <a:rPr lang="en-US" sz="4000" dirty="0" smtClean="0"/>
              <a:t>(DJIA) also </a:t>
            </a:r>
            <a:r>
              <a:rPr lang="en-US" sz="4000" dirty="0"/>
              <a:t>called the </a:t>
            </a:r>
            <a:r>
              <a:rPr lang="en-US" sz="4000" b="1" dirty="0"/>
              <a:t>Industrial Average</a:t>
            </a:r>
            <a:r>
              <a:rPr lang="en-US" sz="4000" dirty="0"/>
              <a:t>, the </a:t>
            </a:r>
            <a:r>
              <a:rPr lang="en-US" sz="4000" b="1" dirty="0"/>
              <a:t>Dow Jones</a:t>
            </a:r>
            <a:r>
              <a:rPr lang="en-US" sz="4000" dirty="0"/>
              <a:t>, the </a:t>
            </a:r>
            <a:r>
              <a:rPr lang="en-US" sz="4000" b="1" dirty="0"/>
              <a:t>Dow 30</a:t>
            </a:r>
            <a:r>
              <a:rPr lang="en-US" sz="4000" dirty="0"/>
              <a:t>, or simply the </a:t>
            </a:r>
            <a:r>
              <a:rPr lang="en-US" sz="4000" b="1" dirty="0"/>
              <a:t>Dow</a:t>
            </a:r>
            <a:r>
              <a:rPr lang="en-US" sz="4000" dirty="0"/>
              <a:t>, is a stock market index, and one of several indices created </a:t>
            </a:r>
            <a:r>
              <a:rPr lang="en-US" sz="4000" dirty="0" smtClean="0"/>
              <a:t>Charles </a:t>
            </a:r>
            <a:r>
              <a:rPr lang="en-US" sz="4000" dirty="0"/>
              <a:t>Dow.</a:t>
            </a:r>
          </a:p>
        </p:txBody>
      </p:sp>
    </p:spTree>
    <p:extLst>
      <p:ext uri="{BB962C8B-B14F-4D97-AF65-F5344CB8AC3E}">
        <p14:creationId xmlns:p14="http://schemas.microsoft.com/office/powerpoint/2010/main" val="32111130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DJIA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It originally represented </a:t>
            </a:r>
            <a:r>
              <a:rPr lang="en-US" b="1" dirty="0"/>
              <a:t>the dollar average of 12 stocks from leading American </a:t>
            </a:r>
            <a:r>
              <a:rPr lang="en-US" b="1" dirty="0" smtClean="0"/>
              <a:t>industries.</a:t>
            </a:r>
          </a:p>
          <a:p>
            <a:pPr marL="0" indent="0">
              <a:buNone/>
            </a:pPr>
            <a:endParaRPr lang="en-US" b="1" dirty="0"/>
          </a:p>
          <a:p>
            <a:pPr marL="0" indent="0">
              <a:buNone/>
            </a:pPr>
            <a:r>
              <a:rPr lang="en-US" b="1" dirty="0" smtClean="0"/>
              <a:t>In </a:t>
            </a:r>
            <a:r>
              <a:rPr lang="en-US" b="1" dirty="0"/>
              <a:t>1928, the components of the Dow were increased to 30 </a:t>
            </a:r>
            <a:r>
              <a:rPr lang="en-US" b="1" dirty="0" smtClean="0"/>
              <a:t>stocks.</a:t>
            </a:r>
          </a:p>
          <a:p>
            <a:pPr marL="0" indent="0">
              <a:buNone/>
            </a:pPr>
            <a:endParaRPr lang="en-US" b="1" dirty="0"/>
          </a:p>
          <a:p>
            <a:pPr marL="0" indent="0">
              <a:buNone/>
            </a:pPr>
            <a:r>
              <a:rPr lang="en-US" b="1" dirty="0" smtClean="0"/>
              <a:t>It is a method of statistically sampling the value of the stock market and, by extension, the strength of the economy.</a:t>
            </a:r>
            <a:endParaRPr lang="en-US" b="1" dirty="0"/>
          </a:p>
        </p:txBody>
      </p:sp>
    </p:spTree>
    <p:extLst>
      <p:ext uri="{BB962C8B-B14F-4D97-AF65-F5344CB8AC3E}">
        <p14:creationId xmlns:p14="http://schemas.microsoft.com/office/powerpoint/2010/main" val="4696738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DJIA</a:t>
            </a:r>
            <a:endParaRPr lang="en-US" dirty="0"/>
          </a:p>
        </p:txBody>
      </p:sp>
      <p:sp>
        <p:nvSpPr>
          <p:cNvPr id="3" name="Content Placeholder 2"/>
          <p:cNvSpPr>
            <a:spLocks noGrp="1"/>
          </p:cNvSpPr>
          <p:nvPr>
            <p:ph idx="1"/>
          </p:nvPr>
        </p:nvSpPr>
        <p:spPr/>
        <p:txBody>
          <a:bodyPr/>
          <a:lstStyle/>
          <a:p>
            <a:pPr marL="0" indent="0">
              <a:buNone/>
            </a:pPr>
            <a:r>
              <a:rPr lang="en-US" dirty="0"/>
              <a:t>Along with the NASDAQ Composite, </a:t>
            </a:r>
            <a:r>
              <a:rPr lang="en-US" dirty="0" smtClean="0"/>
              <a:t>the </a:t>
            </a:r>
            <a:r>
              <a:rPr lang="en-US" dirty="0"/>
              <a:t>S&amp;P 500 Index, and </a:t>
            </a:r>
            <a:r>
              <a:rPr lang="en-US" dirty="0" smtClean="0"/>
              <a:t>the </a:t>
            </a:r>
            <a:r>
              <a:rPr lang="en-US" dirty="0"/>
              <a:t>Russell 2000 Index, the Dow is among the most closely watched U.S. benchmark indices tracking targeted stock market activity.</a:t>
            </a:r>
          </a:p>
        </p:txBody>
      </p:sp>
    </p:spTree>
    <p:extLst>
      <p:ext uri="{BB962C8B-B14F-4D97-AF65-F5344CB8AC3E}">
        <p14:creationId xmlns:p14="http://schemas.microsoft.com/office/powerpoint/2010/main" val="3562427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C00000"/>
                </a:solidFill>
              </a:rPr>
              <a:t>DJIA</a:t>
            </a:r>
            <a:endParaRPr lang="en-US" dirty="0"/>
          </a:p>
        </p:txBody>
      </p:sp>
      <p:sp>
        <p:nvSpPr>
          <p:cNvPr id="3" name="Content Placeholder 2"/>
          <p:cNvSpPr>
            <a:spLocks noGrp="1"/>
          </p:cNvSpPr>
          <p:nvPr>
            <p:ph idx="1"/>
          </p:nvPr>
        </p:nvSpPr>
        <p:spPr>
          <a:xfrm>
            <a:off x="457200" y="1219200"/>
            <a:ext cx="8229600" cy="4906963"/>
          </a:xfrm>
        </p:spPr>
        <p:txBody>
          <a:bodyPr/>
          <a:lstStyle/>
          <a:p>
            <a:pPr marL="0" indent="0">
              <a:buNone/>
            </a:pPr>
            <a:r>
              <a:rPr lang="en-US" b="1" dirty="0"/>
              <a:t>Although Dow compiled the index to gauge the performance of the industrial sector within the American economy, the index's performance continues to be influenced by not only corporate and economic reports, but also by domestic and foreign political events such as war and terrorism, as well as by natural disasters that could potentially lead to economic harm.</a:t>
            </a:r>
          </a:p>
        </p:txBody>
      </p:sp>
    </p:spTree>
    <p:extLst>
      <p:ext uri="{BB962C8B-B14F-4D97-AF65-F5344CB8AC3E}">
        <p14:creationId xmlns:p14="http://schemas.microsoft.com/office/powerpoint/2010/main" val="29531134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Stock Market Crashes</a:t>
            </a:r>
            <a:endParaRPr lang="en-US" b="1" dirty="0">
              <a:solidFill>
                <a:srgbClr val="C00000"/>
              </a:solidFill>
            </a:endParaRPr>
          </a:p>
        </p:txBody>
      </p:sp>
      <p:sp>
        <p:nvSpPr>
          <p:cNvPr id="3" name="Content Placeholder 2"/>
          <p:cNvSpPr>
            <a:spLocks noGrp="1"/>
          </p:cNvSpPr>
          <p:nvPr>
            <p:ph idx="1"/>
          </p:nvPr>
        </p:nvSpPr>
        <p:spPr/>
        <p:txBody>
          <a:bodyPr/>
          <a:lstStyle/>
          <a:p>
            <a:pPr marL="0" indent="0">
              <a:buNone/>
            </a:pPr>
            <a:r>
              <a:rPr lang="en-US" b="1" u="sng" dirty="0">
                <a:solidFill>
                  <a:srgbClr val="0070C0"/>
                </a:solidFill>
              </a:rPr>
              <a:t>Panic of 1901 </a:t>
            </a:r>
            <a:endParaRPr lang="en-US" b="1" u="sng" dirty="0" smtClean="0">
              <a:solidFill>
                <a:srgbClr val="0070C0"/>
              </a:solidFill>
            </a:endParaRPr>
          </a:p>
          <a:p>
            <a:pPr marL="0" indent="0">
              <a:buNone/>
            </a:pPr>
            <a:r>
              <a:rPr lang="en-US" b="1" dirty="0"/>
              <a:t>May 17, </a:t>
            </a:r>
            <a:r>
              <a:rPr lang="en-US" b="1" dirty="0" smtClean="0"/>
              <a:t>1901</a:t>
            </a:r>
          </a:p>
          <a:p>
            <a:pPr marL="0" indent="0">
              <a:buNone/>
            </a:pPr>
            <a:r>
              <a:rPr lang="en-US" b="1" dirty="0"/>
              <a:t>3 </a:t>
            </a:r>
            <a:r>
              <a:rPr lang="en-US" b="1" dirty="0" smtClean="0"/>
              <a:t>year recovery period</a:t>
            </a:r>
          </a:p>
          <a:p>
            <a:pPr marL="0" indent="0">
              <a:buNone/>
            </a:pPr>
            <a:endParaRPr lang="en-US" b="1" dirty="0" smtClean="0"/>
          </a:p>
          <a:p>
            <a:pPr marL="0" indent="0">
              <a:buNone/>
            </a:pPr>
            <a:r>
              <a:rPr lang="en-US" b="1" dirty="0"/>
              <a:t>The market was spooked by the assassination of President McKinley in 1901, coupled with a severe drought later the same year.</a:t>
            </a:r>
            <a:endParaRPr lang="en-US" b="1" u="sng" dirty="0"/>
          </a:p>
        </p:txBody>
      </p:sp>
    </p:spTree>
    <p:extLst>
      <p:ext uri="{BB962C8B-B14F-4D97-AF65-F5344CB8AC3E}">
        <p14:creationId xmlns:p14="http://schemas.microsoft.com/office/powerpoint/2010/main" val="28322786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Stock Market Crashes</a:t>
            </a:r>
            <a:endParaRPr lang="en-US" dirty="0"/>
          </a:p>
        </p:txBody>
      </p:sp>
      <p:sp>
        <p:nvSpPr>
          <p:cNvPr id="3" name="Content Placeholder 2"/>
          <p:cNvSpPr>
            <a:spLocks noGrp="1"/>
          </p:cNvSpPr>
          <p:nvPr>
            <p:ph idx="1"/>
          </p:nvPr>
        </p:nvSpPr>
        <p:spPr/>
        <p:txBody>
          <a:bodyPr/>
          <a:lstStyle/>
          <a:p>
            <a:pPr marL="0" indent="0">
              <a:buNone/>
            </a:pPr>
            <a:r>
              <a:rPr lang="en-US" b="1" u="sng" dirty="0">
                <a:solidFill>
                  <a:srgbClr val="0070C0"/>
                </a:solidFill>
              </a:rPr>
              <a:t>Panic of </a:t>
            </a:r>
            <a:r>
              <a:rPr lang="en-US" b="1" u="sng" dirty="0" smtClean="0">
                <a:solidFill>
                  <a:srgbClr val="0070C0"/>
                </a:solidFill>
              </a:rPr>
              <a:t>1907</a:t>
            </a:r>
            <a:endParaRPr lang="en-US" b="1" dirty="0" smtClean="0">
              <a:solidFill>
                <a:srgbClr val="0070C0"/>
              </a:solidFill>
            </a:endParaRPr>
          </a:p>
          <a:p>
            <a:pPr marL="0" indent="0">
              <a:buNone/>
            </a:pPr>
            <a:r>
              <a:rPr lang="en-US" b="1" dirty="0" smtClean="0"/>
              <a:t>October</a:t>
            </a:r>
          </a:p>
          <a:p>
            <a:pPr marL="0" indent="0">
              <a:buNone/>
            </a:pPr>
            <a:r>
              <a:rPr lang="en-US" b="1" dirty="0" smtClean="0"/>
              <a:t>1 year to recover</a:t>
            </a:r>
          </a:p>
          <a:p>
            <a:pPr marL="0" indent="0">
              <a:buNone/>
            </a:pPr>
            <a:endParaRPr lang="en-US" b="1" dirty="0"/>
          </a:p>
          <a:p>
            <a:pPr marL="0" indent="0">
              <a:buNone/>
            </a:pPr>
            <a:r>
              <a:rPr lang="en-US" b="1" dirty="0"/>
              <a:t>Markets took fright after U.S. President Theodore Roosevelt </a:t>
            </a:r>
            <a:r>
              <a:rPr lang="en-US" b="1" dirty="0" smtClean="0"/>
              <a:t>threatened </a:t>
            </a:r>
            <a:r>
              <a:rPr lang="en-US" b="1" dirty="0"/>
              <a:t>to rein in the monopolies that flourished in various industrial sectors, notably railways.</a:t>
            </a:r>
          </a:p>
        </p:txBody>
      </p:sp>
    </p:spTree>
    <p:extLst>
      <p:ext uri="{BB962C8B-B14F-4D97-AF65-F5344CB8AC3E}">
        <p14:creationId xmlns:p14="http://schemas.microsoft.com/office/powerpoint/2010/main" val="39715153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C00000"/>
                </a:solidFill>
              </a:rPr>
              <a:t>Stock Market Crashes</a:t>
            </a:r>
            <a:endParaRPr lang="en-US" dirty="0"/>
          </a:p>
        </p:txBody>
      </p:sp>
      <p:sp>
        <p:nvSpPr>
          <p:cNvPr id="3" name="Content Placeholder 2"/>
          <p:cNvSpPr>
            <a:spLocks noGrp="1"/>
          </p:cNvSpPr>
          <p:nvPr>
            <p:ph idx="1"/>
          </p:nvPr>
        </p:nvSpPr>
        <p:spPr>
          <a:xfrm>
            <a:off x="438150" y="1295400"/>
            <a:ext cx="8229600" cy="4830763"/>
          </a:xfrm>
        </p:spPr>
        <p:txBody>
          <a:bodyPr>
            <a:normAutofit lnSpcReduction="10000"/>
          </a:bodyPr>
          <a:lstStyle/>
          <a:p>
            <a:pPr marL="0" indent="0">
              <a:buNone/>
            </a:pPr>
            <a:r>
              <a:rPr lang="en-US" b="1" u="sng" dirty="0" smtClean="0">
                <a:solidFill>
                  <a:srgbClr val="0070C0"/>
                </a:solidFill>
              </a:rPr>
              <a:t>Wall </a:t>
            </a:r>
            <a:r>
              <a:rPr lang="en-US" b="1" u="sng" dirty="0">
                <a:solidFill>
                  <a:srgbClr val="0070C0"/>
                </a:solidFill>
              </a:rPr>
              <a:t>Street Crash of </a:t>
            </a:r>
            <a:r>
              <a:rPr lang="en-US" b="1" u="sng" dirty="0" smtClean="0">
                <a:solidFill>
                  <a:srgbClr val="0070C0"/>
                </a:solidFill>
              </a:rPr>
              <a:t>1929</a:t>
            </a:r>
          </a:p>
          <a:p>
            <a:pPr marL="0" indent="0">
              <a:buNone/>
            </a:pPr>
            <a:r>
              <a:rPr lang="en-US" b="1" dirty="0"/>
              <a:t>Also called the Great Crash or the Wall Street Crash, leading to the Great Depression.</a:t>
            </a:r>
          </a:p>
          <a:p>
            <a:pPr marL="0" indent="0">
              <a:buNone/>
            </a:pPr>
            <a:endParaRPr lang="en-US" b="1" u="sng" dirty="0" smtClean="0"/>
          </a:p>
          <a:p>
            <a:pPr lvl="1"/>
            <a:r>
              <a:rPr lang="en-US" b="1" dirty="0" smtClean="0"/>
              <a:t>Black </a:t>
            </a:r>
            <a:r>
              <a:rPr lang="en-US" b="1" dirty="0"/>
              <a:t>Thursday - October 24, 1929</a:t>
            </a:r>
          </a:p>
          <a:p>
            <a:pPr lvl="1"/>
            <a:r>
              <a:rPr lang="en-US" b="1" dirty="0"/>
              <a:t>Black Monday - October 28, 1929</a:t>
            </a:r>
          </a:p>
          <a:p>
            <a:pPr lvl="1"/>
            <a:r>
              <a:rPr lang="en-US" b="1" dirty="0"/>
              <a:t>Black Tuesday - October 29, </a:t>
            </a:r>
            <a:r>
              <a:rPr lang="en-US" b="1" dirty="0" smtClean="0"/>
              <a:t>1929</a:t>
            </a:r>
          </a:p>
          <a:p>
            <a:pPr marL="0" indent="0">
              <a:buNone/>
            </a:pPr>
            <a:endParaRPr lang="en-US" b="1" dirty="0" smtClean="0"/>
          </a:p>
          <a:p>
            <a:pPr marL="0" indent="0">
              <a:buNone/>
            </a:pPr>
            <a:r>
              <a:rPr lang="en-US" b="1" dirty="0" smtClean="0"/>
              <a:t>4 years to recover </a:t>
            </a:r>
          </a:p>
          <a:p>
            <a:pPr marL="0" indent="0">
              <a:buNone/>
            </a:pPr>
            <a:endParaRPr lang="en-US" dirty="0"/>
          </a:p>
        </p:txBody>
      </p:sp>
    </p:spTree>
    <p:extLst>
      <p:ext uri="{BB962C8B-B14F-4D97-AF65-F5344CB8AC3E}">
        <p14:creationId xmlns:p14="http://schemas.microsoft.com/office/powerpoint/2010/main" val="2982309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Crash of 1929</a:t>
            </a:r>
          </a:p>
        </p:txBody>
      </p:sp>
      <p:sp>
        <p:nvSpPr>
          <p:cNvPr id="3" name="Content Placeholder 2"/>
          <p:cNvSpPr>
            <a:spLocks noGrp="1"/>
          </p:cNvSpPr>
          <p:nvPr>
            <p:ph idx="1"/>
          </p:nvPr>
        </p:nvSpPr>
        <p:spPr/>
        <p:txBody>
          <a:bodyPr/>
          <a:lstStyle/>
          <a:p>
            <a:pPr marL="0" indent="0">
              <a:buNone/>
            </a:pPr>
            <a:r>
              <a:rPr lang="en-US" b="1" dirty="0"/>
              <a:t>The bursting of the speculative bubble in shares led to further selling as people who had borrowed money to buy shares had to cash them in, when their loans were called in.</a:t>
            </a:r>
          </a:p>
          <a:p>
            <a:endParaRPr lang="en-US" dirty="0"/>
          </a:p>
        </p:txBody>
      </p:sp>
    </p:spTree>
    <p:extLst>
      <p:ext uri="{BB962C8B-B14F-4D97-AF65-F5344CB8AC3E}">
        <p14:creationId xmlns:p14="http://schemas.microsoft.com/office/powerpoint/2010/main" val="26968575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C00000"/>
                </a:solidFill>
              </a:rPr>
              <a:t>Stock Market Crashes</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b="1" u="sng" dirty="0">
                <a:solidFill>
                  <a:srgbClr val="0070C0"/>
                </a:solidFill>
              </a:rPr>
              <a:t>Recession of </a:t>
            </a:r>
            <a:r>
              <a:rPr lang="en-US" b="1" u="sng" dirty="0" smtClean="0">
                <a:solidFill>
                  <a:srgbClr val="0070C0"/>
                </a:solidFill>
              </a:rPr>
              <a:t>1937–1938</a:t>
            </a:r>
            <a:endParaRPr lang="en-US" b="1" dirty="0" smtClean="0">
              <a:solidFill>
                <a:srgbClr val="0070C0"/>
              </a:solidFill>
            </a:endParaRPr>
          </a:p>
          <a:p>
            <a:pPr marL="0" indent="0">
              <a:buNone/>
            </a:pPr>
            <a:r>
              <a:rPr lang="en-US" b="1" dirty="0" smtClean="0"/>
              <a:t>Mid-1937 </a:t>
            </a:r>
            <a:r>
              <a:rPr lang="en-US" b="1" dirty="0"/>
              <a:t>to </a:t>
            </a:r>
            <a:r>
              <a:rPr lang="en-US" b="1" dirty="0" smtClean="0"/>
              <a:t>mid-1938</a:t>
            </a:r>
          </a:p>
          <a:p>
            <a:pPr marL="0" indent="0">
              <a:buNone/>
            </a:pPr>
            <a:endParaRPr lang="en-US" b="1" dirty="0"/>
          </a:p>
          <a:p>
            <a:pPr marL="0" indent="0">
              <a:buNone/>
            </a:pPr>
            <a:r>
              <a:rPr lang="en-US" b="1" dirty="0"/>
              <a:t>This share price fall was triggered by an economic recession within the Great Depression and doubts about the effectiveness of Franklin D. Roosevelt's New Deal policy.</a:t>
            </a:r>
          </a:p>
        </p:txBody>
      </p:sp>
    </p:spTree>
    <p:extLst>
      <p:ext uri="{BB962C8B-B14F-4D97-AF65-F5344CB8AC3E}">
        <p14:creationId xmlns:p14="http://schemas.microsoft.com/office/powerpoint/2010/main" val="414240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Wealth</a:t>
            </a:r>
            <a:endParaRPr lang="en-US" dirty="0"/>
          </a:p>
        </p:txBody>
      </p:sp>
      <p:sp>
        <p:nvSpPr>
          <p:cNvPr id="3" name="Content Placeholder 2"/>
          <p:cNvSpPr>
            <a:spLocks noGrp="1"/>
          </p:cNvSpPr>
          <p:nvPr>
            <p:ph idx="1"/>
          </p:nvPr>
        </p:nvSpPr>
        <p:spPr/>
        <p:txBody>
          <a:bodyPr/>
          <a:lstStyle/>
          <a:p>
            <a:r>
              <a:rPr lang="en-US" b="1" dirty="0"/>
              <a:t>What would you need to feel wealthy?</a:t>
            </a:r>
          </a:p>
          <a:p>
            <a:r>
              <a:rPr lang="en-US" b="1" dirty="0"/>
              <a:t>The question of how much people need to feel rich has been studied for ages, and just about every study comes to a similar conclusion: people need twice their current net worth or income to feel wealth. </a:t>
            </a:r>
          </a:p>
          <a:p>
            <a:endParaRPr lang="en-US" dirty="0"/>
          </a:p>
        </p:txBody>
      </p:sp>
    </p:spTree>
    <p:extLst>
      <p:ext uri="{BB962C8B-B14F-4D97-AF65-F5344CB8AC3E}">
        <p14:creationId xmlns:p14="http://schemas.microsoft.com/office/powerpoint/2010/main" val="12747275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C00000"/>
                </a:solidFill>
              </a:rPr>
              <a:t>Stock Market Crashes</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b="1" u="sng" dirty="0">
                <a:solidFill>
                  <a:srgbClr val="0070C0"/>
                </a:solidFill>
              </a:rPr>
              <a:t>Black Monday </a:t>
            </a:r>
            <a:endParaRPr lang="en-US" b="1" u="sng" dirty="0" smtClean="0">
              <a:solidFill>
                <a:srgbClr val="0070C0"/>
              </a:solidFill>
            </a:endParaRPr>
          </a:p>
          <a:p>
            <a:pPr marL="0" indent="0">
              <a:buNone/>
            </a:pPr>
            <a:r>
              <a:rPr lang="en-US" b="1" dirty="0" smtClean="0"/>
              <a:t>Monday </a:t>
            </a:r>
            <a:r>
              <a:rPr lang="en-US" b="1" dirty="0"/>
              <a:t>October 19, </a:t>
            </a:r>
            <a:r>
              <a:rPr lang="en-US" b="1" dirty="0" smtClean="0"/>
              <a:t>1987</a:t>
            </a:r>
          </a:p>
          <a:p>
            <a:pPr marL="0" indent="0">
              <a:buNone/>
            </a:pPr>
            <a:r>
              <a:rPr lang="en-US" b="1" dirty="0"/>
              <a:t>stock markets around the world </a:t>
            </a:r>
            <a:r>
              <a:rPr lang="en-US" b="1" dirty="0" smtClean="0"/>
              <a:t>crashed</a:t>
            </a:r>
          </a:p>
          <a:p>
            <a:pPr marL="0" indent="0">
              <a:buNone/>
            </a:pPr>
            <a:endParaRPr lang="en-US" b="1" dirty="0"/>
          </a:p>
          <a:p>
            <a:pPr marL="0" indent="0">
              <a:buNone/>
            </a:pPr>
            <a:r>
              <a:rPr lang="en-US" b="1" dirty="0"/>
              <a:t>The </a:t>
            </a:r>
            <a:r>
              <a:rPr lang="en-US" b="1" dirty="0" smtClean="0"/>
              <a:t>explanation </a:t>
            </a:r>
            <a:r>
              <a:rPr lang="en-US" b="1" dirty="0"/>
              <a:t>for the 1987 crash was selling by </a:t>
            </a:r>
            <a:r>
              <a:rPr lang="en-US" b="1" dirty="0">
                <a:solidFill>
                  <a:srgbClr val="0070C0"/>
                </a:solidFill>
              </a:rPr>
              <a:t>program </a:t>
            </a:r>
            <a:r>
              <a:rPr lang="en-US" b="1" dirty="0" smtClean="0">
                <a:solidFill>
                  <a:srgbClr val="0070C0"/>
                </a:solidFill>
              </a:rPr>
              <a:t>traders</a:t>
            </a:r>
            <a:r>
              <a:rPr lang="en-US" b="1" dirty="0" smtClean="0"/>
              <a:t>.</a:t>
            </a:r>
          </a:p>
        </p:txBody>
      </p:sp>
    </p:spTree>
    <p:extLst>
      <p:ext uri="{BB962C8B-B14F-4D97-AF65-F5344CB8AC3E}">
        <p14:creationId xmlns:p14="http://schemas.microsoft.com/office/powerpoint/2010/main" val="40263200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Stock Market Crashes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0070C0"/>
                </a:solidFill>
              </a:rPr>
              <a:t>Program trading </a:t>
            </a:r>
            <a:r>
              <a:rPr lang="en-US" b="1" dirty="0"/>
              <a:t>is a type of trading in securities, </a:t>
            </a:r>
            <a:r>
              <a:rPr lang="en-US" b="1" dirty="0" smtClean="0"/>
              <a:t>which is </a:t>
            </a:r>
            <a:r>
              <a:rPr lang="en-US" b="1" dirty="0"/>
              <a:t>executed by a computer program </a:t>
            </a:r>
            <a:r>
              <a:rPr lang="en-US" b="1" dirty="0" smtClean="0"/>
              <a:t>based </a:t>
            </a:r>
            <a:r>
              <a:rPr lang="en-US" b="1" dirty="0"/>
              <a:t>on predetermined conditions.</a:t>
            </a:r>
          </a:p>
          <a:p>
            <a:pPr marL="0" indent="0">
              <a:buNone/>
            </a:pPr>
            <a:endParaRPr lang="en-US" b="1" dirty="0" smtClean="0"/>
          </a:p>
          <a:p>
            <a:pPr marL="0" indent="0">
              <a:buNone/>
            </a:pPr>
            <a:r>
              <a:rPr lang="en-US" b="1" dirty="0" smtClean="0"/>
              <a:t>Once these programs went into “sell mode”, there was no stopping them.</a:t>
            </a:r>
          </a:p>
          <a:p>
            <a:pPr marL="0" indent="0">
              <a:buNone/>
            </a:pPr>
            <a:endParaRPr lang="en-US" b="1" dirty="0"/>
          </a:p>
          <a:p>
            <a:pPr marL="0" indent="0">
              <a:buNone/>
            </a:pPr>
            <a:r>
              <a:rPr lang="en-US" b="1" dirty="0" smtClean="0"/>
              <a:t>Subsequently, “circuit breakers” were programed in to prevent this type of crash happening again.</a:t>
            </a:r>
          </a:p>
        </p:txBody>
      </p:sp>
    </p:spTree>
    <p:extLst>
      <p:ext uri="{BB962C8B-B14F-4D97-AF65-F5344CB8AC3E}">
        <p14:creationId xmlns:p14="http://schemas.microsoft.com/office/powerpoint/2010/main" val="2390456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Wall Street Crash of 2001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Triggered by the 9/11 attack on the United States. </a:t>
            </a:r>
          </a:p>
          <a:p>
            <a:pPr marL="0" indent="0">
              <a:buNone/>
            </a:pPr>
            <a:endParaRPr lang="en-US" b="1" dirty="0" smtClean="0"/>
          </a:p>
          <a:p>
            <a:pPr marL="0" indent="0">
              <a:buNone/>
            </a:pPr>
            <a:r>
              <a:rPr lang="en-US" b="1" dirty="0"/>
              <a:t>Main U.S. markets were closed after the attacks, which occurred just as the trading day was about to begin.</a:t>
            </a:r>
            <a:endParaRPr lang="en-US" b="1" dirty="0" smtClean="0"/>
          </a:p>
          <a:p>
            <a:pPr marL="0" indent="0">
              <a:buNone/>
            </a:pPr>
            <a:endParaRPr lang="en-US" dirty="0"/>
          </a:p>
        </p:txBody>
      </p:sp>
    </p:spTree>
    <p:extLst>
      <p:ext uri="{BB962C8B-B14F-4D97-AF65-F5344CB8AC3E}">
        <p14:creationId xmlns:p14="http://schemas.microsoft.com/office/powerpoint/2010/main" val="18864309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Wall Street Crash of 2001</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Investors across the world snapped up traditional safe assets like gold and bonds after the attack pummeled global stocks, shook the U.S. dollar and drove up oil prices</a:t>
            </a:r>
            <a:r>
              <a:rPr lang="en-US" b="1" dirty="0" smtClean="0"/>
              <a:t>.</a:t>
            </a:r>
          </a:p>
          <a:p>
            <a:pPr marL="0" indent="0">
              <a:buNone/>
            </a:pPr>
            <a:endParaRPr lang="en-US" b="1" dirty="0"/>
          </a:p>
          <a:p>
            <a:pPr marL="0" indent="0">
              <a:buNone/>
            </a:pPr>
            <a:r>
              <a:rPr lang="en-US" b="1" dirty="0" smtClean="0"/>
              <a:t>After </a:t>
            </a:r>
            <a:r>
              <a:rPr lang="en-US" b="1" dirty="0"/>
              <a:t>a delayed opening, Tokyo stocks slid to 17-year lows, with the Nikkei stock average losing 6.23 percent to 9,651.62 and breaching 10,000 for the first time since August 1984.</a:t>
            </a:r>
          </a:p>
          <a:p>
            <a:endParaRPr lang="en-US" dirty="0"/>
          </a:p>
        </p:txBody>
      </p:sp>
    </p:spTree>
    <p:extLst>
      <p:ext uri="{BB962C8B-B14F-4D97-AF65-F5344CB8AC3E}">
        <p14:creationId xmlns:p14="http://schemas.microsoft.com/office/powerpoint/2010/main" val="12502810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Wall Street Crash of 2007</a:t>
            </a:r>
            <a:endParaRPr lang="en-US" dirty="0"/>
          </a:p>
        </p:txBody>
      </p:sp>
      <p:sp>
        <p:nvSpPr>
          <p:cNvPr id="3" name="Content Placeholder 2"/>
          <p:cNvSpPr>
            <a:spLocks noGrp="1"/>
          </p:cNvSpPr>
          <p:nvPr>
            <p:ph idx="1"/>
          </p:nvPr>
        </p:nvSpPr>
        <p:spPr/>
        <p:txBody>
          <a:bodyPr/>
          <a:lstStyle/>
          <a:p>
            <a:pPr marL="0" indent="0">
              <a:buNone/>
            </a:pPr>
            <a:r>
              <a:rPr lang="en-US" b="1" dirty="0" smtClean="0"/>
              <a:t>On February 27, the Dow index fell 3.3 percent, or 416 points, following a collapse in Chinese stocks and weak U.S. manufacturing data. </a:t>
            </a:r>
          </a:p>
          <a:p>
            <a:pPr marL="0" indent="0">
              <a:buNone/>
            </a:pPr>
            <a:endParaRPr lang="en-US" b="1" dirty="0"/>
          </a:p>
          <a:p>
            <a:pPr marL="0" indent="0">
              <a:buNone/>
            </a:pPr>
            <a:r>
              <a:rPr lang="en-US" b="1" dirty="0" smtClean="0"/>
              <a:t>Chinese stocks plunged nearly 9 percent, erasing about $140 billion of value in their biggest fall for a decade.</a:t>
            </a:r>
            <a:endParaRPr lang="en-US" b="1" dirty="0"/>
          </a:p>
        </p:txBody>
      </p:sp>
    </p:spTree>
    <p:extLst>
      <p:ext uri="{BB962C8B-B14F-4D97-AF65-F5344CB8AC3E}">
        <p14:creationId xmlns:p14="http://schemas.microsoft.com/office/powerpoint/2010/main" val="315507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solidFill>
                  <a:srgbClr val="C00000"/>
                </a:solidFill>
              </a:rPr>
              <a:t>Wealth</a:t>
            </a: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b="1" dirty="0" smtClean="0"/>
              <a:t>A Fidelity  </a:t>
            </a:r>
            <a:r>
              <a:rPr lang="en-US" b="1" dirty="0"/>
              <a:t>study </a:t>
            </a:r>
            <a:r>
              <a:rPr lang="en-US" b="1" dirty="0" smtClean="0"/>
              <a:t>gives </a:t>
            </a:r>
            <a:r>
              <a:rPr lang="en-US" b="1" dirty="0"/>
              <a:t>us some broader details about today’s millionaires. </a:t>
            </a:r>
            <a:endParaRPr lang="en-US" b="1" dirty="0" smtClean="0"/>
          </a:p>
          <a:p>
            <a:r>
              <a:rPr lang="en-US" b="1" dirty="0" smtClean="0"/>
              <a:t>It </a:t>
            </a:r>
            <a:r>
              <a:rPr lang="en-US" b="1" dirty="0"/>
              <a:t>found that 86 percent are self-made, as opposed to inheriting their fortunes. </a:t>
            </a:r>
            <a:endParaRPr lang="en-US" b="1" dirty="0" smtClean="0"/>
          </a:p>
          <a:p>
            <a:r>
              <a:rPr lang="en-US" b="1" dirty="0" smtClean="0"/>
              <a:t>The </a:t>
            </a:r>
            <a:r>
              <a:rPr lang="en-US" b="1" dirty="0"/>
              <a:t>average age of today’s millionaire is 61. So all those Silicon Valley whiz kids, celebrities and athletes are outliers. The real rich are old.</a:t>
            </a:r>
          </a:p>
          <a:p>
            <a:endParaRPr lang="en-US" dirty="0"/>
          </a:p>
        </p:txBody>
      </p:sp>
    </p:spTree>
    <p:extLst>
      <p:ext uri="{BB962C8B-B14F-4D97-AF65-F5344CB8AC3E}">
        <p14:creationId xmlns:p14="http://schemas.microsoft.com/office/powerpoint/2010/main" val="3726789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2742</Words>
  <Application>Microsoft Office PowerPoint</Application>
  <PresentationFormat>On-screen Show (4:3)</PresentationFormat>
  <Paragraphs>410</Paragraphs>
  <Slides>84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84</vt:i4>
      </vt:variant>
    </vt:vector>
  </HeadingPairs>
  <TitlesOfParts>
    <vt:vector size="88" baseType="lpstr">
      <vt:lpstr>Arial</vt:lpstr>
      <vt:lpstr>Calibri</vt:lpstr>
      <vt:lpstr>Wingdings</vt:lpstr>
      <vt:lpstr>Office Theme</vt:lpstr>
      <vt:lpstr>Mgmt.101  Introduction to Business</vt:lpstr>
      <vt:lpstr>Money and Finance</vt:lpstr>
      <vt:lpstr>PowerPoint Presentation</vt:lpstr>
      <vt:lpstr> Characteristics of a Good Money System </vt:lpstr>
      <vt:lpstr>Lifespan of Money</vt:lpstr>
      <vt:lpstr> Money and Finance </vt:lpstr>
      <vt:lpstr>Wealth</vt:lpstr>
      <vt:lpstr>Wealth</vt:lpstr>
      <vt:lpstr>Wealth</vt:lpstr>
      <vt:lpstr>Wealth</vt:lpstr>
      <vt:lpstr>Why Consider Stocks?</vt:lpstr>
      <vt:lpstr>Why Consider Stocks?</vt:lpstr>
      <vt:lpstr>Why Consider Stocks?</vt:lpstr>
      <vt:lpstr>The Federal Reserve System</vt:lpstr>
      <vt:lpstr>The Fed’s Objectives</vt:lpstr>
      <vt:lpstr>The Federal Reserve System</vt:lpstr>
      <vt:lpstr>PowerPoint Presentation</vt:lpstr>
      <vt:lpstr> The Federal Reserve Board of Governors </vt:lpstr>
      <vt:lpstr>Federal Reserve Banks</vt:lpstr>
      <vt:lpstr>PowerPoint Presentation</vt:lpstr>
      <vt:lpstr>PowerPoint Presentation</vt:lpstr>
      <vt:lpstr>Interest Rates</vt:lpstr>
      <vt:lpstr> The Federal Open Market Committee (FOMC) </vt:lpstr>
      <vt:lpstr>BONDS</vt:lpstr>
      <vt:lpstr>Bond Ratings</vt:lpstr>
      <vt:lpstr>JUNK BONDS</vt:lpstr>
      <vt:lpstr>Time Value of Money</vt:lpstr>
      <vt:lpstr>Interest </vt:lpstr>
      <vt:lpstr>Interest </vt:lpstr>
      <vt:lpstr>The Inflation Effect</vt:lpstr>
      <vt:lpstr>The Primary Stock Market</vt:lpstr>
      <vt:lpstr>The Primary Stock Market</vt:lpstr>
      <vt:lpstr>  An IPO Involves Several Steps  </vt:lpstr>
      <vt:lpstr>An IPO Involves Several Steps</vt:lpstr>
      <vt:lpstr>The Secondary Stock Market</vt:lpstr>
      <vt:lpstr>The Secondary Market for Common Stock</vt:lpstr>
      <vt:lpstr>The Secondary Market for  Common Stock</vt:lpstr>
      <vt:lpstr>Stock Markets &amp; Exchanges</vt:lpstr>
      <vt:lpstr>The New York Stock Exchange</vt:lpstr>
      <vt:lpstr>NYSE Membership</vt:lpstr>
      <vt:lpstr>NYSE Membership</vt:lpstr>
      <vt:lpstr>Types of NYSE Members</vt:lpstr>
      <vt:lpstr>Types of NYSE Members</vt:lpstr>
      <vt:lpstr>Operation of the New York Stock Exchange</vt:lpstr>
      <vt:lpstr>NYSE Floor Activity</vt:lpstr>
      <vt:lpstr>Stock Market Order Types</vt:lpstr>
      <vt:lpstr>Order Size</vt:lpstr>
      <vt:lpstr>Buying on Margin</vt:lpstr>
      <vt:lpstr>Buying on Margin</vt:lpstr>
      <vt:lpstr>NASDAQ</vt:lpstr>
      <vt:lpstr>NASDAQ</vt:lpstr>
      <vt:lpstr>NASDAQ</vt:lpstr>
      <vt:lpstr>NASDAQ</vt:lpstr>
      <vt:lpstr>Regional Exchanges</vt:lpstr>
      <vt:lpstr>Market Movements</vt:lpstr>
      <vt:lpstr>Market Movements</vt:lpstr>
      <vt:lpstr>Market Movements</vt:lpstr>
      <vt:lpstr>Market Movements</vt:lpstr>
      <vt:lpstr>Stock Market Indicators</vt:lpstr>
      <vt:lpstr>Stock Market Indexes</vt:lpstr>
      <vt:lpstr>Stock Market Indicators</vt:lpstr>
      <vt:lpstr>Stock Market Indicators</vt:lpstr>
      <vt:lpstr>The Wall Street Journal</vt:lpstr>
      <vt:lpstr>Dow Jones History</vt:lpstr>
      <vt:lpstr>Dow Jones History</vt:lpstr>
      <vt:lpstr>Dow Jones History</vt:lpstr>
      <vt:lpstr>Dow Jones History</vt:lpstr>
      <vt:lpstr>Dow Jones History</vt:lpstr>
      <vt:lpstr>Dow Jones History</vt:lpstr>
      <vt:lpstr>Stock Symbol Or Ticker Symbol</vt:lpstr>
      <vt:lpstr>DJIA</vt:lpstr>
      <vt:lpstr>DJIA</vt:lpstr>
      <vt:lpstr>DJIA</vt:lpstr>
      <vt:lpstr>DJIA</vt:lpstr>
      <vt:lpstr>Stock Market Crashes</vt:lpstr>
      <vt:lpstr>Stock Market Crashes</vt:lpstr>
      <vt:lpstr>Stock Market Crashes</vt:lpstr>
      <vt:lpstr>Crash of 1929</vt:lpstr>
      <vt:lpstr>Stock Market Crashes</vt:lpstr>
      <vt:lpstr>Stock Market Crashes</vt:lpstr>
      <vt:lpstr>Stock Market Crashes</vt:lpstr>
      <vt:lpstr>Wall Street Crash of 2001</vt:lpstr>
      <vt:lpstr>Wall Street Crash of 2001</vt:lpstr>
      <vt:lpstr>Wall Street Crash of 2007</vt:lpstr>
    </vt:vector>
  </TitlesOfParts>
  <Company>College of Business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Primary and Secondary Stock Markets</dc:title>
  <dc:creator>Reed, Maggie</dc:creator>
  <cp:lastModifiedBy>Reed, Margaret</cp:lastModifiedBy>
  <cp:revision>36</cp:revision>
  <cp:lastPrinted>2015-11-20T18:10:32Z</cp:lastPrinted>
  <dcterms:created xsi:type="dcterms:W3CDTF">2012-04-18T16:37:17Z</dcterms:created>
  <dcterms:modified xsi:type="dcterms:W3CDTF">2015-11-30T17:31:35Z</dcterms:modified>
</cp:coreProperties>
</file>