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handoutMasterIdLst>
    <p:handoutMasterId r:id="rId17"/>
  </p:handoutMasterIdLst>
  <p:sldIdLst>
    <p:sldId id="257" r:id="rId2"/>
    <p:sldId id="322" r:id="rId3"/>
    <p:sldId id="295" r:id="rId4"/>
    <p:sldId id="323" r:id="rId5"/>
    <p:sldId id="293" r:id="rId6"/>
    <p:sldId id="355" r:id="rId7"/>
    <p:sldId id="356" r:id="rId8"/>
    <p:sldId id="335" r:id="rId9"/>
    <p:sldId id="357" r:id="rId10"/>
    <p:sldId id="358" r:id="rId11"/>
    <p:sldId id="321" r:id="rId12"/>
    <p:sldId id="352" r:id="rId13"/>
    <p:sldId id="354" r:id="rId14"/>
    <p:sldId id="340" r:id="rId15"/>
  </p:sldIdLst>
  <p:sldSz cx="9144000" cy="6858000" type="screen4x3"/>
  <p:notesSz cx="6997700" cy="9271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00CC"/>
    <a:srgbClr val="000099"/>
    <a:srgbClr val="99CCFF"/>
    <a:srgbClr val="FF7C80"/>
    <a:srgbClr val="FFCC00"/>
    <a:srgbClr val="9900CC"/>
    <a:srgbClr val="FFFF99"/>
    <a:srgbClr val="FFCC66"/>
    <a:srgbClr val="990099"/>
    <a:srgbClr val="FFFFC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558" autoAdjust="0"/>
    <p:restoredTop sz="94807" autoAdjust="0"/>
  </p:normalViewPr>
  <p:slideViewPr>
    <p:cSldViewPr showGuides="1">
      <p:cViewPr varScale="1">
        <p:scale>
          <a:sx n="64" d="100"/>
          <a:sy n="64" d="100"/>
        </p:scale>
        <p:origin x="-990" y="-9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2337" cy="463550"/>
          </a:xfrm>
          <a:prstGeom prst="rect">
            <a:avLst/>
          </a:prstGeom>
        </p:spPr>
        <p:txBody>
          <a:bodyPr vert="horz" lIns="92958" tIns="46479" rIns="92958" bIns="46479" rtlCol="0"/>
          <a:lstStyle>
            <a:lvl1pPr algn="l">
              <a:defRPr sz="1200"/>
            </a:lvl1pPr>
          </a:lstStyle>
          <a:p>
            <a:endParaRPr lang="en-US"/>
          </a:p>
        </p:txBody>
      </p:sp>
      <p:sp>
        <p:nvSpPr>
          <p:cNvPr id="3" name="Date Placeholder 2"/>
          <p:cNvSpPr>
            <a:spLocks noGrp="1"/>
          </p:cNvSpPr>
          <p:nvPr>
            <p:ph type="dt" sz="quarter" idx="1"/>
          </p:nvPr>
        </p:nvSpPr>
        <p:spPr>
          <a:xfrm>
            <a:off x="3963744" y="0"/>
            <a:ext cx="3032337" cy="463550"/>
          </a:xfrm>
          <a:prstGeom prst="rect">
            <a:avLst/>
          </a:prstGeom>
        </p:spPr>
        <p:txBody>
          <a:bodyPr vert="horz" lIns="92958" tIns="46479" rIns="92958" bIns="46479" rtlCol="0"/>
          <a:lstStyle>
            <a:lvl1pPr algn="r">
              <a:defRPr sz="1200"/>
            </a:lvl1pPr>
          </a:lstStyle>
          <a:p>
            <a:fld id="{EFD8753E-6A7F-4A12-A441-1E1997D07CC9}" type="datetimeFigureOut">
              <a:rPr lang="en-US" smtClean="0"/>
              <a:pPr/>
              <a:t>1/10/2012</a:t>
            </a:fld>
            <a:endParaRPr lang="en-US"/>
          </a:p>
        </p:txBody>
      </p:sp>
      <p:sp>
        <p:nvSpPr>
          <p:cNvPr id="4" name="Footer Placeholder 3"/>
          <p:cNvSpPr>
            <a:spLocks noGrp="1"/>
          </p:cNvSpPr>
          <p:nvPr>
            <p:ph type="ftr" sz="quarter" idx="2"/>
          </p:nvPr>
        </p:nvSpPr>
        <p:spPr>
          <a:xfrm>
            <a:off x="0" y="8805841"/>
            <a:ext cx="3032337" cy="463550"/>
          </a:xfrm>
          <a:prstGeom prst="rect">
            <a:avLst/>
          </a:prstGeom>
        </p:spPr>
        <p:txBody>
          <a:bodyPr vert="horz" lIns="92958" tIns="46479" rIns="92958" bIns="46479" rtlCol="0" anchor="b"/>
          <a:lstStyle>
            <a:lvl1pPr algn="l">
              <a:defRPr sz="1200"/>
            </a:lvl1pPr>
          </a:lstStyle>
          <a:p>
            <a:endParaRPr lang="en-US"/>
          </a:p>
        </p:txBody>
      </p:sp>
      <p:sp>
        <p:nvSpPr>
          <p:cNvPr id="5" name="Slide Number Placeholder 4"/>
          <p:cNvSpPr>
            <a:spLocks noGrp="1"/>
          </p:cNvSpPr>
          <p:nvPr>
            <p:ph type="sldNum" sz="quarter" idx="3"/>
          </p:nvPr>
        </p:nvSpPr>
        <p:spPr>
          <a:xfrm>
            <a:off x="3963744" y="8805841"/>
            <a:ext cx="3032337" cy="463550"/>
          </a:xfrm>
          <a:prstGeom prst="rect">
            <a:avLst/>
          </a:prstGeom>
        </p:spPr>
        <p:txBody>
          <a:bodyPr vert="horz" lIns="92958" tIns="46479" rIns="92958" bIns="46479" rtlCol="0" anchor="b"/>
          <a:lstStyle>
            <a:lvl1pPr algn="r">
              <a:defRPr sz="1200"/>
            </a:lvl1pPr>
          </a:lstStyle>
          <a:p>
            <a:fld id="{8C4E5558-0C15-450E-90C0-961228080C95}" type="slidenum">
              <a:rPr lang="en-US" smtClean="0"/>
              <a:pPr/>
              <a:t>‹#›</a:t>
            </a:fld>
            <a:endParaRPr lang="en-US"/>
          </a:p>
        </p:txBody>
      </p:sp>
    </p:spTree>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2337" cy="463550"/>
          </a:xfrm>
          <a:prstGeom prst="rect">
            <a:avLst/>
          </a:prstGeom>
        </p:spPr>
        <p:txBody>
          <a:bodyPr vert="horz" lIns="92958" tIns="46479" rIns="92958" bIns="46479" rtlCol="0"/>
          <a:lstStyle>
            <a:lvl1pPr algn="l">
              <a:defRPr sz="1200"/>
            </a:lvl1pPr>
          </a:lstStyle>
          <a:p>
            <a:endParaRPr lang="en-US" dirty="0"/>
          </a:p>
        </p:txBody>
      </p:sp>
      <p:sp>
        <p:nvSpPr>
          <p:cNvPr id="3" name="Date Placeholder 2"/>
          <p:cNvSpPr>
            <a:spLocks noGrp="1"/>
          </p:cNvSpPr>
          <p:nvPr>
            <p:ph type="dt" idx="1"/>
          </p:nvPr>
        </p:nvSpPr>
        <p:spPr>
          <a:xfrm>
            <a:off x="3963744" y="0"/>
            <a:ext cx="3032337" cy="463550"/>
          </a:xfrm>
          <a:prstGeom prst="rect">
            <a:avLst/>
          </a:prstGeom>
        </p:spPr>
        <p:txBody>
          <a:bodyPr vert="horz" lIns="92958" tIns="46479" rIns="92958" bIns="46479" rtlCol="0"/>
          <a:lstStyle>
            <a:lvl1pPr algn="r">
              <a:defRPr sz="1200"/>
            </a:lvl1pPr>
          </a:lstStyle>
          <a:p>
            <a:fld id="{FAF5FFAD-3BFB-4BA8-813F-4602FB6F6544}" type="datetimeFigureOut">
              <a:rPr lang="en-US" smtClean="0"/>
              <a:pPr/>
              <a:t>1/10/2012</a:t>
            </a:fld>
            <a:endParaRPr lang="en-US" dirty="0"/>
          </a:p>
        </p:txBody>
      </p:sp>
      <p:sp>
        <p:nvSpPr>
          <p:cNvPr id="4" name="Slide Image Placeholder 3"/>
          <p:cNvSpPr>
            <a:spLocks noGrp="1" noRot="1" noChangeAspect="1"/>
          </p:cNvSpPr>
          <p:nvPr>
            <p:ph type="sldImg" idx="2"/>
          </p:nvPr>
        </p:nvSpPr>
        <p:spPr>
          <a:xfrm>
            <a:off x="1181100" y="695325"/>
            <a:ext cx="4635500" cy="3476625"/>
          </a:xfrm>
          <a:prstGeom prst="rect">
            <a:avLst/>
          </a:prstGeom>
          <a:noFill/>
          <a:ln w="12700">
            <a:solidFill>
              <a:prstClr val="black"/>
            </a:solidFill>
          </a:ln>
        </p:spPr>
        <p:txBody>
          <a:bodyPr vert="horz" lIns="92958" tIns="46479" rIns="92958" bIns="46479" rtlCol="0" anchor="ctr"/>
          <a:lstStyle/>
          <a:p>
            <a:endParaRPr lang="en-US" dirty="0"/>
          </a:p>
        </p:txBody>
      </p:sp>
      <p:sp>
        <p:nvSpPr>
          <p:cNvPr id="5" name="Notes Placeholder 4"/>
          <p:cNvSpPr>
            <a:spLocks noGrp="1"/>
          </p:cNvSpPr>
          <p:nvPr>
            <p:ph type="body" sz="quarter" idx="3"/>
          </p:nvPr>
        </p:nvSpPr>
        <p:spPr>
          <a:xfrm>
            <a:off x="699770" y="4403725"/>
            <a:ext cx="5598160" cy="4171950"/>
          </a:xfrm>
          <a:prstGeom prst="rect">
            <a:avLst/>
          </a:prstGeom>
        </p:spPr>
        <p:txBody>
          <a:bodyPr vert="horz" lIns="92958" tIns="46479" rIns="92958" bIns="4647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05841"/>
            <a:ext cx="3032337" cy="463550"/>
          </a:xfrm>
          <a:prstGeom prst="rect">
            <a:avLst/>
          </a:prstGeom>
        </p:spPr>
        <p:txBody>
          <a:bodyPr vert="horz" lIns="92958" tIns="46479" rIns="92958" bIns="4647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63744" y="8805841"/>
            <a:ext cx="3032337" cy="463550"/>
          </a:xfrm>
          <a:prstGeom prst="rect">
            <a:avLst/>
          </a:prstGeom>
        </p:spPr>
        <p:txBody>
          <a:bodyPr vert="horz" lIns="92958" tIns="46479" rIns="92958" bIns="46479" rtlCol="0" anchor="b"/>
          <a:lstStyle>
            <a:lvl1pPr algn="r">
              <a:defRPr sz="1200"/>
            </a:lvl1pPr>
          </a:lstStyle>
          <a:p>
            <a:fld id="{E75EDDAA-94A3-4A5F-8A82-99DBA5221526}" type="slidenum">
              <a:rPr lang="en-US" smtClean="0"/>
              <a:pPr/>
              <a:t>‹#›</a:t>
            </a:fld>
            <a:endParaRPr lang="en-US" dirty="0"/>
          </a:p>
        </p:txBody>
      </p:sp>
    </p:spTree>
    <p:extLst>
      <p:ext uri="{BB962C8B-B14F-4D97-AF65-F5344CB8AC3E}">
        <p14:creationId xmlns="" xmlns:p14="http://schemas.microsoft.com/office/powerpoint/2010/main" val="26753501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5EDDAA-94A3-4A5F-8A82-99DBA5221526}"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b="1" u="sng" dirty="0">
                <a:solidFill>
                  <a:prstClr val="black"/>
                </a:solidFill>
              </a:rPr>
              <a:t>Suggested talking points/voice track</a:t>
            </a:r>
          </a:p>
          <a:p>
            <a:pPr marL="170755" indent="-170755">
              <a:buFont typeface="Arial" pitchFamily="34" charset="0"/>
              <a:buChar char="•"/>
            </a:pPr>
            <a:r>
              <a:rPr lang="en-US" dirty="0">
                <a:solidFill>
                  <a:prstClr val="black"/>
                </a:solidFill>
              </a:rPr>
              <a:t>“This is not your father’s IEA”.  IEA v2.0 is ambitiously scoped to fully describe and depict the vast DoD Information Enterprise.  The current IEA (v1.2) only addresses a narrow slice of the IE.  The IEA will be a key enabler for Department goals of achieving must greater IE/IT efficiencies and for driving the IE toward a single, logically seamless network of networks that operates on service-centric principles. </a:t>
            </a:r>
          </a:p>
          <a:p>
            <a:pPr marL="170755" indent="-170755">
              <a:buFont typeface="Arial" pitchFamily="34" charset="0"/>
              <a:buChar char="•"/>
            </a:pPr>
            <a:r>
              <a:rPr lang="en-US" dirty="0">
                <a:solidFill>
                  <a:prstClr val="black"/>
                </a:solidFill>
              </a:rPr>
              <a:t>The IEA will shape and guide the evolution of the IE so the IEA must continuously evolve to reflect changing strategic imperatives for the IE as well as new DoD Business, Warfighter, and Defense Intel requirements for the IE.</a:t>
            </a:r>
          </a:p>
          <a:p>
            <a:pPr marL="170755" indent="-170755">
              <a:buFont typeface="Arial" pitchFamily="34" charset="0"/>
              <a:buChar char="•"/>
            </a:pPr>
            <a:r>
              <a:rPr lang="en-US" dirty="0">
                <a:solidFill>
                  <a:prstClr val="black"/>
                </a:solidFill>
              </a:rPr>
              <a:t>A&amp;I is OPR for the DoD IE and IEA but we don’t exclusively “own” the content, use or governance.  The IE/IEA is truly a DoD-wide resource and enabler.  The IEA must reflect strategy and content from OPRs for all of the IE functional areas (e.g. C2/Transport, IA, Enterprise Service, NetOps)</a:t>
            </a:r>
          </a:p>
          <a:p>
            <a:pPr marL="170755" indent="-170755">
              <a:buFont typeface="Arial" pitchFamily="34" charset="0"/>
              <a:buChar char="•"/>
            </a:pPr>
            <a:r>
              <a:rPr lang="en-US" dirty="0">
                <a:solidFill>
                  <a:prstClr val="black"/>
                </a:solidFill>
              </a:rPr>
              <a:t>We need your help.  The data and content that will be required to build out the IEA exists in many places across DoD, some of it is visible and accessible, some not.  We need POCs in your organizations to help us capture the data and to participate in periodic reviews of the architecture.  And as your plans and strategies evolve over time we need to capture that as well.  To help with this we plan to leverage an existing governance body such as the ASRG to function as a “board of directors” for the IEA</a:t>
            </a:r>
            <a:endParaRPr lang="en-US" dirty="0"/>
          </a:p>
        </p:txBody>
      </p:sp>
      <p:sp>
        <p:nvSpPr>
          <p:cNvPr id="4" name="Slide Number Placeholder 3"/>
          <p:cNvSpPr>
            <a:spLocks noGrp="1"/>
          </p:cNvSpPr>
          <p:nvPr>
            <p:ph type="sldNum" sz="quarter" idx="10"/>
          </p:nvPr>
        </p:nvSpPr>
        <p:spPr/>
        <p:txBody>
          <a:bodyPr/>
          <a:lstStyle/>
          <a:p>
            <a:pPr>
              <a:defRPr/>
            </a:pPr>
            <a:fld id="{56F49938-BCC5-4AE7-A9EA-0F24D5D9BEBF}" type="slidenum">
              <a:rPr lang="en-US" smtClean="0">
                <a:solidFill>
                  <a:prstClr val="black"/>
                </a:solidFill>
              </a:rPr>
              <a:pPr>
                <a:defRPr/>
              </a:pPr>
              <a:t>13</a:t>
            </a:fld>
            <a:endParaRPr lang="en-US" dirty="0">
              <a:solidFill>
                <a:prstClr val="black"/>
              </a:solidFill>
            </a:endParaRPr>
          </a:p>
        </p:txBody>
      </p:sp>
    </p:spTree>
    <p:extLst>
      <p:ext uri="{BB962C8B-B14F-4D97-AF65-F5344CB8AC3E}">
        <p14:creationId xmlns="" xmlns:p14="http://schemas.microsoft.com/office/powerpoint/2010/main" val="42515934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5EDDAA-94A3-4A5F-8A82-99DBA5221526}" type="slidenum">
              <a:rPr lang="en-US" smtClean="0"/>
              <a:pPr/>
              <a:t>14</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5EDDAA-94A3-4A5F-8A82-99DBA5221526}"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5EDDAA-94A3-4A5F-8A82-99DBA5221526}" type="slidenum">
              <a:rPr lang="en-US" smtClean="0"/>
              <a:pPr/>
              <a:t>3</a:t>
            </a:fld>
            <a:endParaRPr lang="en-US"/>
          </a:p>
        </p:txBody>
      </p:sp>
    </p:spTree>
    <p:extLst>
      <p:ext uri="{BB962C8B-B14F-4D97-AF65-F5344CB8AC3E}">
        <p14:creationId xmlns="" xmlns:p14="http://schemas.microsoft.com/office/powerpoint/2010/main" val="18911379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5EDDAA-94A3-4A5F-8A82-99DBA5221526}"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75EDDAA-94A3-4A5F-8A82-99DBA5221526}"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75EDDAA-94A3-4A5F-8A82-99DBA5221526}"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75EDDAA-94A3-4A5F-8A82-99DBA5221526}"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5EDDAA-94A3-4A5F-8A82-99DBA5221526}"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b="1" u="sng" dirty="0">
                <a:solidFill>
                  <a:prstClr val="black"/>
                </a:solidFill>
              </a:rPr>
              <a:t>Suggested talking points/voice track</a:t>
            </a:r>
          </a:p>
          <a:p>
            <a:pPr marL="170755" indent="-170755">
              <a:buFont typeface="Arial" pitchFamily="34" charset="0"/>
              <a:buChar char="•"/>
            </a:pPr>
            <a:r>
              <a:rPr lang="en-US" dirty="0">
                <a:solidFill>
                  <a:prstClr val="black"/>
                </a:solidFill>
              </a:rPr>
              <a:t>“This is not your father’s IEA”.  IEA v2.0 is ambitiously scoped to fully describe and depict the vast DoD Information Enterprise.  The current IEA (v1.2) only addresses a narrow slice of the IE.  The IEA will be a key enabler for Department goals of achieving must greater IE/IT efficiencies and for driving the IE toward a single, logically seamless network of networks that operates on service-centric principles. </a:t>
            </a:r>
          </a:p>
          <a:p>
            <a:pPr marL="170755" indent="-170755">
              <a:buFont typeface="Arial" pitchFamily="34" charset="0"/>
              <a:buChar char="•"/>
            </a:pPr>
            <a:r>
              <a:rPr lang="en-US" dirty="0">
                <a:solidFill>
                  <a:prstClr val="black"/>
                </a:solidFill>
              </a:rPr>
              <a:t>The IEA will shape and guide the evolution of the IE so the IEA must continuously evolve to reflect changing strategic imperatives for the IE as well as new DoD Business, Warfighter, and Defense Intel requirements for the IE.</a:t>
            </a:r>
          </a:p>
          <a:p>
            <a:pPr marL="170755" indent="-170755">
              <a:buFont typeface="Arial" pitchFamily="34" charset="0"/>
              <a:buChar char="•"/>
            </a:pPr>
            <a:r>
              <a:rPr lang="en-US" dirty="0">
                <a:solidFill>
                  <a:prstClr val="black"/>
                </a:solidFill>
              </a:rPr>
              <a:t>A&amp;I is OPR for the DoD IE and IEA but we don’t exclusively “own” the content, use or governance.  The IE/IEA is truly a DoD-wide resource and enabler.  The IEA must reflect strategy and content from OPRs for all of the IE functional areas (e.g. C2/Transport, IA, Enterprise Service, NetOps)</a:t>
            </a:r>
          </a:p>
          <a:p>
            <a:pPr marL="170755" indent="-170755">
              <a:buFont typeface="Arial" pitchFamily="34" charset="0"/>
              <a:buChar char="•"/>
            </a:pPr>
            <a:r>
              <a:rPr lang="en-US" dirty="0">
                <a:solidFill>
                  <a:prstClr val="black"/>
                </a:solidFill>
              </a:rPr>
              <a:t>We need your help.  The data and content that will be required to build out the IEA exists in many places across DoD, some of it is visible and accessible, some not.  We need POCs in your organizations to help us capture the data and to participate in periodic reviews of the architecture.  And as your plans and strategies evolve over time we need to capture that as well.  To help with this we plan to leverage an existing governance body such as the ASRG to function as a “board of directors” for the IEA</a:t>
            </a:r>
            <a:endParaRPr lang="en-US" dirty="0"/>
          </a:p>
        </p:txBody>
      </p:sp>
      <p:sp>
        <p:nvSpPr>
          <p:cNvPr id="4" name="Slide Number Placeholder 3"/>
          <p:cNvSpPr>
            <a:spLocks noGrp="1"/>
          </p:cNvSpPr>
          <p:nvPr>
            <p:ph type="sldNum" sz="quarter" idx="10"/>
          </p:nvPr>
        </p:nvSpPr>
        <p:spPr/>
        <p:txBody>
          <a:bodyPr/>
          <a:lstStyle/>
          <a:p>
            <a:pPr>
              <a:defRPr/>
            </a:pPr>
            <a:fld id="{56F49938-BCC5-4AE7-A9EA-0F24D5D9BEBF}" type="slidenum">
              <a:rPr lang="en-US" smtClean="0">
                <a:solidFill>
                  <a:prstClr val="black"/>
                </a:solidFill>
              </a:rPr>
              <a:pPr>
                <a:defRPr/>
              </a:pPr>
              <a:t>12</a:t>
            </a:fld>
            <a:endParaRPr lang="en-US" dirty="0">
              <a:solidFill>
                <a:prstClr val="black"/>
              </a:solidFill>
            </a:endParaRPr>
          </a:p>
        </p:txBody>
      </p:sp>
    </p:spTree>
    <p:extLst>
      <p:ext uri="{BB962C8B-B14F-4D97-AF65-F5344CB8AC3E}">
        <p14:creationId xmlns="" xmlns:p14="http://schemas.microsoft.com/office/powerpoint/2010/main" val="42515934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dirty="0"/>
          </a:p>
        </p:txBody>
      </p:sp>
      <p:sp>
        <p:nvSpPr>
          <p:cNvPr id="5" name="Rectangle 6"/>
          <p:cNvSpPr>
            <a:spLocks noGrp="1" noChangeArrowheads="1"/>
          </p:cNvSpPr>
          <p:nvPr>
            <p:ph type="sldNum" sz="quarter" idx="11"/>
          </p:nvPr>
        </p:nvSpPr>
        <p:spPr/>
        <p:txBody>
          <a:bodyPr/>
          <a:lstStyle>
            <a:lvl1pPr fontAlgn="auto">
              <a:spcBef>
                <a:spcPts val="0"/>
              </a:spcBef>
              <a:spcAft>
                <a:spcPts val="0"/>
              </a:spcAft>
              <a:defRPr/>
            </a:lvl1pPr>
          </a:lstStyle>
          <a:p>
            <a:pPr>
              <a:defRPr/>
            </a:pPr>
            <a:fld id="{ABFBCD86-49DF-4CC6-B16B-9260E692B1DF}" type="slidenum">
              <a:rPr lang="en-US"/>
              <a:pPr>
                <a:defRPr/>
              </a:pPr>
              <a:t>‹#›</a:t>
            </a:fld>
            <a:endParaRPr lang="en-US" dirty="0"/>
          </a:p>
        </p:txBody>
      </p:sp>
    </p:spTree>
    <p:extLst>
      <p:ext uri="{BB962C8B-B14F-4D97-AF65-F5344CB8AC3E}">
        <p14:creationId xmlns="" xmlns:p14="http://schemas.microsoft.com/office/powerpoint/2010/main" val="4045627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dirty="0"/>
          </a:p>
        </p:txBody>
      </p:sp>
      <p:sp>
        <p:nvSpPr>
          <p:cNvPr id="6" name="Rectangle 6"/>
          <p:cNvSpPr>
            <a:spLocks noGrp="1" noChangeArrowheads="1"/>
          </p:cNvSpPr>
          <p:nvPr>
            <p:ph type="sldNum" sz="quarter" idx="11"/>
          </p:nvPr>
        </p:nvSpPr>
        <p:spPr/>
        <p:txBody>
          <a:bodyPr/>
          <a:lstStyle>
            <a:lvl1pPr fontAlgn="auto">
              <a:spcBef>
                <a:spcPts val="0"/>
              </a:spcBef>
              <a:spcAft>
                <a:spcPts val="0"/>
              </a:spcAft>
              <a:defRPr/>
            </a:lvl1pPr>
          </a:lstStyle>
          <a:p>
            <a:pPr>
              <a:defRPr/>
            </a:pPr>
            <a:fld id="{01A0B26E-EBF5-474A-9E6D-36071B214283}" type="slidenum">
              <a:rPr lang="en-US"/>
              <a:pPr>
                <a:defRPr/>
              </a:pPr>
              <a:t>‹#›</a:t>
            </a:fld>
            <a:endParaRPr lang="en-US" dirty="0"/>
          </a:p>
        </p:txBody>
      </p:sp>
    </p:spTree>
    <p:extLst>
      <p:ext uri="{BB962C8B-B14F-4D97-AF65-F5344CB8AC3E}">
        <p14:creationId xmlns="" xmlns:p14="http://schemas.microsoft.com/office/powerpoint/2010/main" val="558159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408906" y="274638"/>
            <a:ext cx="6326188" cy="968375"/>
          </a:xfrm>
        </p:spPr>
        <p:txBody>
          <a:bodyPr/>
          <a:lstStyle>
            <a:lvl1pPr>
              <a:defRPr sz="32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dirty="0"/>
          </a:p>
        </p:txBody>
      </p:sp>
      <p:sp>
        <p:nvSpPr>
          <p:cNvPr id="5" name="Rectangle 6"/>
          <p:cNvSpPr>
            <a:spLocks noGrp="1" noChangeArrowheads="1"/>
          </p:cNvSpPr>
          <p:nvPr>
            <p:ph type="sldNum" sz="quarter" idx="11"/>
          </p:nvPr>
        </p:nvSpPr>
        <p:spPr/>
        <p:txBody>
          <a:bodyPr/>
          <a:lstStyle>
            <a:lvl1pPr fontAlgn="auto">
              <a:spcBef>
                <a:spcPts val="0"/>
              </a:spcBef>
              <a:spcAft>
                <a:spcPts val="0"/>
              </a:spcAft>
              <a:defRPr/>
            </a:lvl1pPr>
          </a:lstStyle>
          <a:p>
            <a:pPr>
              <a:defRPr/>
            </a:pPr>
            <a:fld id="{3B33318A-5E13-416D-A803-3FEEABB380D2}" type="slidenum">
              <a:rPr lang="en-US"/>
              <a:pPr>
                <a:defRPr/>
              </a:pPr>
              <a:t>‹#›</a:t>
            </a:fld>
            <a:endParaRPr lang="en-US" dirty="0"/>
          </a:p>
        </p:txBody>
      </p:sp>
    </p:spTree>
    <p:extLst>
      <p:ext uri="{BB962C8B-B14F-4D97-AF65-F5344CB8AC3E}">
        <p14:creationId xmlns="" xmlns:p14="http://schemas.microsoft.com/office/powerpoint/2010/main" val="23312537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dirty="0"/>
          </a:p>
        </p:txBody>
      </p:sp>
      <p:sp>
        <p:nvSpPr>
          <p:cNvPr id="5" name="Rectangle 6"/>
          <p:cNvSpPr>
            <a:spLocks noGrp="1" noChangeArrowheads="1"/>
          </p:cNvSpPr>
          <p:nvPr>
            <p:ph type="sldNum" sz="quarter" idx="11"/>
          </p:nvPr>
        </p:nvSpPr>
        <p:spPr/>
        <p:txBody>
          <a:bodyPr/>
          <a:lstStyle>
            <a:lvl1pPr fontAlgn="auto">
              <a:spcBef>
                <a:spcPts val="0"/>
              </a:spcBef>
              <a:spcAft>
                <a:spcPts val="0"/>
              </a:spcAft>
              <a:defRPr/>
            </a:lvl1pPr>
          </a:lstStyle>
          <a:p>
            <a:pPr>
              <a:defRPr/>
            </a:pPr>
            <a:fld id="{8F1A7642-5089-42A6-927F-AEFB355541ED}" type="slidenum">
              <a:rPr lang="en-US"/>
              <a:pPr>
                <a:defRPr/>
              </a:pPr>
              <a:t>‹#›</a:t>
            </a:fld>
            <a:endParaRPr lang="en-US" dirty="0"/>
          </a:p>
        </p:txBody>
      </p:sp>
    </p:spTree>
    <p:extLst>
      <p:ext uri="{BB962C8B-B14F-4D97-AF65-F5344CB8AC3E}">
        <p14:creationId xmlns="" xmlns:p14="http://schemas.microsoft.com/office/powerpoint/2010/main" val="35576709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08906" y="274638"/>
            <a:ext cx="6326188" cy="968375"/>
          </a:xfrm>
        </p:spPr>
        <p:txBody>
          <a:bodyPr/>
          <a:lstStyle>
            <a:lvl1pPr>
              <a:defRPr sz="3200"/>
            </a:lvl1p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dirty="0"/>
          </a:p>
        </p:txBody>
      </p:sp>
      <p:sp>
        <p:nvSpPr>
          <p:cNvPr id="5" name="Rectangle 6"/>
          <p:cNvSpPr>
            <a:spLocks noGrp="1" noChangeArrowheads="1"/>
          </p:cNvSpPr>
          <p:nvPr>
            <p:ph type="sldNum" sz="quarter" idx="11"/>
          </p:nvPr>
        </p:nvSpPr>
        <p:spPr/>
        <p:txBody>
          <a:bodyPr/>
          <a:lstStyle>
            <a:lvl1pPr fontAlgn="auto">
              <a:spcBef>
                <a:spcPts val="0"/>
              </a:spcBef>
              <a:spcAft>
                <a:spcPts val="0"/>
              </a:spcAft>
              <a:defRPr/>
            </a:lvl1pPr>
          </a:lstStyle>
          <a:p>
            <a:pPr>
              <a:defRPr/>
            </a:pPr>
            <a:fld id="{627FDDA6-DEE1-41A1-BFD8-A3751D8848CB}" type="slidenum">
              <a:rPr lang="en-US"/>
              <a:pPr>
                <a:defRPr/>
              </a:pPr>
              <a:t>‹#›</a:t>
            </a:fld>
            <a:endParaRPr lang="en-US" dirty="0"/>
          </a:p>
        </p:txBody>
      </p:sp>
    </p:spTree>
    <p:extLst>
      <p:ext uri="{BB962C8B-B14F-4D97-AF65-F5344CB8AC3E}">
        <p14:creationId xmlns="" xmlns:p14="http://schemas.microsoft.com/office/powerpoint/2010/main" val="23220544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343400" y="0"/>
            <a:ext cx="4648200" cy="141605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8013" cy="4524375"/>
          </a:xfrm>
          <a:prstGeom prst="rect">
            <a:avLst/>
          </a:prstGeom>
        </p:spPr>
        <p:txBody>
          <a:bodyPr/>
          <a:lstStyle/>
          <a:p>
            <a:pPr lvl="0"/>
            <a:endParaRPr lang="en-US" noProof="0" dirty="0"/>
          </a:p>
        </p:txBody>
      </p:sp>
      <p:sp>
        <p:nvSpPr>
          <p:cNvPr id="4" name="Rectangle 3"/>
          <p:cNvSpPr>
            <a:spLocks noGrp="1" noChangeArrowheads="1"/>
          </p:cNvSpPr>
          <p:nvPr>
            <p:ph type="dt" idx="10"/>
          </p:nvPr>
        </p:nvSpPr>
        <p:spPr/>
        <p:txBody>
          <a:bodyPr/>
          <a:lstStyle>
            <a:lvl1pPr fontAlgn="auto">
              <a:spcBef>
                <a:spcPts val="0"/>
              </a:spcBef>
              <a:spcAft>
                <a:spcPts val="0"/>
              </a:spcAft>
              <a:defRPr/>
            </a:lvl1pPr>
          </a:lstStyle>
          <a:p>
            <a:pPr>
              <a:defRPr/>
            </a:pPr>
            <a:endParaRPr lang="en-US" dirty="0"/>
          </a:p>
        </p:txBody>
      </p:sp>
      <p:sp>
        <p:nvSpPr>
          <p:cNvPr id="5" name="Rectangle 5"/>
          <p:cNvSpPr>
            <a:spLocks noGrp="1" noChangeArrowheads="1"/>
          </p:cNvSpPr>
          <p:nvPr>
            <p:ph type="sldNum" idx="11"/>
          </p:nvPr>
        </p:nvSpPr>
        <p:spPr/>
        <p:txBody>
          <a:bodyPr/>
          <a:lstStyle>
            <a:lvl1pPr fontAlgn="auto">
              <a:spcBef>
                <a:spcPts val="0"/>
              </a:spcBef>
              <a:spcAft>
                <a:spcPts val="0"/>
              </a:spcAft>
              <a:defRPr/>
            </a:lvl1pPr>
          </a:lstStyle>
          <a:p>
            <a:pPr>
              <a:defRPr/>
            </a:pPr>
            <a:fld id="{A0B79A14-9194-45EA-98CE-58AA63CEAABE}" type="slidenum">
              <a:rPr lang="en-US"/>
              <a:pPr>
                <a:defRPr/>
              </a:pPr>
              <a:t>‹#›</a:t>
            </a:fld>
            <a:endParaRPr lang="en-US" dirty="0"/>
          </a:p>
        </p:txBody>
      </p:sp>
    </p:spTree>
    <p:extLst>
      <p:ext uri="{BB962C8B-B14F-4D97-AF65-F5344CB8AC3E}">
        <p14:creationId xmlns="" xmlns:p14="http://schemas.microsoft.com/office/powerpoint/2010/main" val="963291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3802063" y="6353175"/>
            <a:ext cx="1562100" cy="307975"/>
          </a:xfrm>
          <a:prstGeom prst="rect">
            <a:avLst/>
          </a:prstGeom>
          <a:noFill/>
          <a:ln w="9525">
            <a:noFill/>
            <a:miter lim="800000"/>
            <a:headEnd/>
            <a:tailEnd/>
          </a:ln>
        </p:spPr>
        <p:txBody>
          <a:bodyPr wrap="none">
            <a:spAutoFit/>
          </a:bodyPr>
          <a:lstStyle/>
          <a:p>
            <a:pPr algn="ctr" fontAlgn="base">
              <a:spcBef>
                <a:spcPct val="0"/>
              </a:spcBef>
              <a:spcAft>
                <a:spcPct val="0"/>
              </a:spcAft>
              <a:defRPr/>
            </a:pPr>
            <a:r>
              <a:rPr lang="en-US" sz="1400" b="1" dirty="0">
                <a:solidFill>
                  <a:srgbClr val="00B050"/>
                </a:solidFill>
                <a:cs typeface="Arial" charset="0"/>
              </a:rPr>
              <a:t>UNCLASSIFIED</a:t>
            </a:r>
          </a:p>
        </p:txBody>
      </p:sp>
      <p:sp>
        <p:nvSpPr>
          <p:cNvPr id="2" name="Title 1"/>
          <p:cNvSpPr>
            <a:spLocks noGrp="1"/>
          </p:cNvSpPr>
          <p:nvPr>
            <p:ph type="title"/>
          </p:nvPr>
        </p:nvSpPr>
        <p:spPr>
          <a:xfrm>
            <a:off x="1408906" y="274638"/>
            <a:ext cx="6326188" cy="968375"/>
          </a:xfrm>
        </p:spPr>
        <p:txBody>
          <a:bodyPr/>
          <a:lstStyle>
            <a:lvl1pPr>
              <a:defRPr lang="en-US" sz="3200" b="1" baseline="0" dirty="0" smtClean="0">
                <a:solidFill>
                  <a:schemeClr val="tx1"/>
                </a:solidFill>
                <a:latin typeface="Arial" charset="0"/>
                <a:ea typeface="+mj-ea"/>
                <a:cs typeface="Arial"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dirty="0"/>
          </a:p>
        </p:txBody>
      </p:sp>
      <p:sp>
        <p:nvSpPr>
          <p:cNvPr id="6" name="Rectangle 6"/>
          <p:cNvSpPr>
            <a:spLocks noGrp="1" noChangeArrowheads="1"/>
          </p:cNvSpPr>
          <p:nvPr>
            <p:ph type="sldNum" sz="quarter" idx="11"/>
          </p:nvPr>
        </p:nvSpPr>
        <p:spPr/>
        <p:txBody>
          <a:bodyPr/>
          <a:lstStyle>
            <a:lvl1pPr fontAlgn="auto">
              <a:spcBef>
                <a:spcPts val="0"/>
              </a:spcBef>
              <a:spcAft>
                <a:spcPts val="0"/>
              </a:spcAft>
              <a:defRPr/>
            </a:lvl1pPr>
          </a:lstStyle>
          <a:p>
            <a:pPr>
              <a:defRPr/>
            </a:pPr>
            <a:fld id="{009E4491-109B-4626-945D-38A16DD03685}" type="slidenum">
              <a:rPr lang="en-US"/>
              <a:pPr>
                <a:defRPr/>
              </a:pPr>
              <a:t>‹#›</a:t>
            </a:fld>
            <a:endParaRPr lang="en-US" dirty="0"/>
          </a:p>
        </p:txBody>
      </p:sp>
    </p:spTree>
    <p:extLst>
      <p:ext uri="{BB962C8B-B14F-4D97-AF65-F5344CB8AC3E}">
        <p14:creationId xmlns="" xmlns:p14="http://schemas.microsoft.com/office/powerpoint/2010/main" val="1525569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fontAlgn="base">
              <a:spcBef>
                <a:spcPct val="0"/>
              </a:spcBef>
              <a:spcAft>
                <a:spcPct val="0"/>
              </a:spcAft>
              <a:defRPr/>
            </a:pPr>
            <a:endParaRPr lang="en-US" dirty="0"/>
          </a:p>
        </p:txBody>
      </p:sp>
      <p:sp>
        <p:nvSpPr>
          <p:cNvPr id="4" name="Slide Number Placeholder 3"/>
          <p:cNvSpPr>
            <a:spLocks noGrp="1"/>
          </p:cNvSpPr>
          <p:nvPr>
            <p:ph type="sldNum" sz="quarter" idx="11"/>
          </p:nvPr>
        </p:nvSpPr>
        <p:spPr/>
        <p:txBody>
          <a:bodyPr/>
          <a:lstStyle/>
          <a:p>
            <a:pPr fontAlgn="base">
              <a:spcBef>
                <a:spcPct val="0"/>
              </a:spcBef>
              <a:spcAft>
                <a:spcPct val="0"/>
              </a:spcAft>
              <a:defRPr/>
            </a:pPr>
            <a:fld id="{8E93A075-DD1C-4DA7-BCEB-71EF298A267A}" type="slidenum">
              <a:rPr lang="en-US" smtClean="0"/>
              <a:pPr fontAlgn="base">
                <a:spcBef>
                  <a:spcPct val="0"/>
                </a:spcBef>
                <a:spcAft>
                  <a:spcPct val="0"/>
                </a:spcAft>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
        <p:nvSpPr>
          <p:cNvPr id="4"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dirty="0"/>
          </a:p>
        </p:txBody>
      </p:sp>
      <p:sp>
        <p:nvSpPr>
          <p:cNvPr id="5" name="Rectangle 6"/>
          <p:cNvSpPr>
            <a:spLocks noGrp="1" noChangeArrowheads="1"/>
          </p:cNvSpPr>
          <p:nvPr>
            <p:ph type="sldNum" sz="quarter" idx="11"/>
          </p:nvPr>
        </p:nvSpPr>
        <p:spPr/>
        <p:txBody>
          <a:bodyPr/>
          <a:lstStyle>
            <a:lvl1pPr fontAlgn="auto">
              <a:spcBef>
                <a:spcPts val="0"/>
              </a:spcBef>
              <a:spcAft>
                <a:spcPts val="0"/>
              </a:spcAft>
              <a:defRPr/>
            </a:lvl1pPr>
          </a:lstStyle>
          <a:p>
            <a:pPr>
              <a:defRPr/>
            </a:pPr>
            <a:fld id="{FC4E9D43-84AC-4C7C-BFD7-37364B0BF520}" type="slidenum">
              <a:rPr lang="en-US"/>
              <a:pPr>
                <a:defRPr/>
              </a:pPr>
              <a:t>‹#›</a:t>
            </a:fld>
            <a:endParaRPr lang="en-US" dirty="0"/>
          </a:p>
        </p:txBody>
      </p:sp>
    </p:spTree>
    <p:extLst>
      <p:ext uri="{BB962C8B-B14F-4D97-AF65-F5344CB8AC3E}">
        <p14:creationId xmlns="" xmlns:p14="http://schemas.microsoft.com/office/powerpoint/2010/main" val="1304641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08906" y="274638"/>
            <a:ext cx="6326188" cy="968375"/>
          </a:xfrm>
        </p:spPr>
        <p:txBody>
          <a:bodyPr/>
          <a:lstStyle>
            <a:lvl1pPr>
              <a:defRPr sz="3200"/>
            </a:lvl1p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dirty="0"/>
          </a:p>
        </p:txBody>
      </p:sp>
      <p:sp>
        <p:nvSpPr>
          <p:cNvPr id="6" name="Rectangle 6"/>
          <p:cNvSpPr>
            <a:spLocks noGrp="1" noChangeArrowheads="1"/>
          </p:cNvSpPr>
          <p:nvPr>
            <p:ph type="sldNum" sz="quarter" idx="11"/>
          </p:nvPr>
        </p:nvSpPr>
        <p:spPr/>
        <p:txBody>
          <a:bodyPr/>
          <a:lstStyle>
            <a:lvl1pPr fontAlgn="auto">
              <a:spcBef>
                <a:spcPts val="0"/>
              </a:spcBef>
              <a:spcAft>
                <a:spcPts val="0"/>
              </a:spcAft>
              <a:defRPr/>
            </a:lvl1pPr>
          </a:lstStyle>
          <a:p>
            <a:pPr>
              <a:defRPr/>
            </a:pPr>
            <a:fld id="{1DBEBC76-632C-427D-BB5A-ADDA8F4E95CC}" type="slidenum">
              <a:rPr lang="en-US"/>
              <a:pPr>
                <a:defRPr/>
              </a:pPr>
              <a:t>‹#›</a:t>
            </a:fld>
            <a:endParaRPr lang="en-US" dirty="0"/>
          </a:p>
        </p:txBody>
      </p:sp>
    </p:spTree>
    <p:extLst>
      <p:ext uri="{BB962C8B-B14F-4D97-AF65-F5344CB8AC3E}">
        <p14:creationId xmlns="" xmlns:p14="http://schemas.microsoft.com/office/powerpoint/2010/main" val="1827948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lvl1pPr>
              <a:defRPr sz="3200"/>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dirty="0"/>
          </a:p>
        </p:txBody>
      </p:sp>
      <p:sp>
        <p:nvSpPr>
          <p:cNvPr id="8" name="Rectangle 6"/>
          <p:cNvSpPr>
            <a:spLocks noGrp="1" noChangeArrowheads="1"/>
          </p:cNvSpPr>
          <p:nvPr>
            <p:ph type="sldNum" sz="quarter" idx="11"/>
          </p:nvPr>
        </p:nvSpPr>
        <p:spPr/>
        <p:txBody>
          <a:bodyPr/>
          <a:lstStyle>
            <a:lvl1pPr fontAlgn="auto">
              <a:spcBef>
                <a:spcPts val="0"/>
              </a:spcBef>
              <a:spcAft>
                <a:spcPts val="0"/>
              </a:spcAft>
              <a:defRPr/>
            </a:lvl1pPr>
          </a:lstStyle>
          <a:p>
            <a:pPr>
              <a:defRPr/>
            </a:pPr>
            <a:fld id="{A255EA48-2429-4093-8135-0E79148796EF}" type="slidenum">
              <a:rPr lang="en-US"/>
              <a:pPr>
                <a:defRPr/>
              </a:pPr>
              <a:t>‹#›</a:t>
            </a:fld>
            <a:endParaRPr lang="en-US" dirty="0"/>
          </a:p>
        </p:txBody>
      </p:sp>
    </p:spTree>
    <p:extLst>
      <p:ext uri="{BB962C8B-B14F-4D97-AF65-F5344CB8AC3E}">
        <p14:creationId xmlns="" xmlns:p14="http://schemas.microsoft.com/office/powerpoint/2010/main" val="77196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lvl1pPr>
          </a:lstStyle>
          <a:p>
            <a:r>
              <a:rPr lang="en-US" dirty="0" smtClean="0"/>
              <a:t>Click to edit Master title style</a:t>
            </a:r>
            <a:endParaRPr lang="en-US" dirty="0"/>
          </a:p>
        </p:txBody>
      </p:sp>
      <p:sp>
        <p:nvSpPr>
          <p:cNvPr id="3"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dirty="0"/>
          </a:p>
        </p:txBody>
      </p:sp>
      <p:sp>
        <p:nvSpPr>
          <p:cNvPr id="4" name="Rectangle 6"/>
          <p:cNvSpPr>
            <a:spLocks noGrp="1" noChangeArrowheads="1"/>
          </p:cNvSpPr>
          <p:nvPr>
            <p:ph type="sldNum" sz="quarter" idx="11"/>
          </p:nvPr>
        </p:nvSpPr>
        <p:spPr/>
        <p:txBody>
          <a:bodyPr/>
          <a:lstStyle>
            <a:lvl1pPr fontAlgn="auto">
              <a:spcBef>
                <a:spcPts val="0"/>
              </a:spcBef>
              <a:spcAft>
                <a:spcPts val="0"/>
              </a:spcAft>
              <a:defRPr/>
            </a:lvl1pPr>
          </a:lstStyle>
          <a:p>
            <a:pPr>
              <a:defRPr/>
            </a:pPr>
            <a:fld id="{D22AB4C2-639B-420A-8FF8-8D3170018405}" type="slidenum">
              <a:rPr lang="en-US"/>
              <a:pPr>
                <a:defRPr/>
              </a:pPr>
              <a:t>‹#›</a:t>
            </a:fld>
            <a:endParaRPr lang="en-US" dirty="0"/>
          </a:p>
        </p:txBody>
      </p:sp>
    </p:spTree>
    <p:extLst>
      <p:ext uri="{BB962C8B-B14F-4D97-AF65-F5344CB8AC3E}">
        <p14:creationId xmlns="" xmlns:p14="http://schemas.microsoft.com/office/powerpoint/2010/main" val="3388299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dirty="0"/>
          </a:p>
        </p:txBody>
      </p:sp>
      <p:sp>
        <p:nvSpPr>
          <p:cNvPr id="3" name="Rectangle 6"/>
          <p:cNvSpPr>
            <a:spLocks noGrp="1" noChangeArrowheads="1"/>
          </p:cNvSpPr>
          <p:nvPr>
            <p:ph type="sldNum" sz="quarter" idx="11"/>
          </p:nvPr>
        </p:nvSpPr>
        <p:spPr/>
        <p:txBody>
          <a:bodyPr/>
          <a:lstStyle>
            <a:lvl1pPr fontAlgn="auto">
              <a:spcBef>
                <a:spcPts val="0"/>
              </a:spcBef>
              <a:spcAft>
                <a:spcPts val="0"/>
              </a:spcAft>
              <a:defRPr/>
            </a:lvl1pPr>
          </a:lstStyle>
          <a:p>
            <a:pPr>
              <a:defRPr/>
            </a:pPr>
            <a:fld id="{0D3F73A1-4BEA-4DA4-9511-2E6E344E0CC2}" type="slidenum">
              <a:rPr lang="en-US"/>
              <a:pPr>
                <a:defRPr/>
              </a:pPr>
              <a:t>‹#›</a:t>
            </a:fld>
            <a:endParaRPr lang="en-US" dirty="0"/>
          </a:p>
        </p:txBody>
      </p:sp>
    </p:spTree>
    <p:extLst>
      <p:ext uri="{BB962C8B-B14F-4D97-AF65-F5344CB8AC3E}">
        <p14:creationId xmlns="" xmlns:p14="http://schemas.microsoft.com/office/powerpoint/2010/main" val="2909100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dirty="0"/>
          </a:p>
        </p:txBody>
      </p:sp>
      <p:sp>
        <p:nvSpPr>
          <p:cNvPr id="6" name="Rectangle 6"/>
          <p:cNvSpPr>
            <a:spLocks noGrp="1" noChangeArrowheads="1"/>
          </p:cNvSpPr>
          <p:nvPr>
            <p:ph type="sldNum" sz="quarter" idx="11"/>
          </p:nvPr>
        </p:nvSpPr>
        <p:spPr/>
        <p:txBody>
          <a:bodyPr/>
          <a:lstStyle>
            <a:lvl1pPr fontAlgn="auto">
              <a:spcBef>
                <a:spcPts val="0"/>
              </a:spcBef>
              <a:spcAft>
                <a:spcPts val="0"/>
              </a:spcAft>
              <a:defRPr/>
            </a:lvl1pPr>
          </a:lstStyle>
          <a:p>
            <a:pPr>
              <a:defRPr/>
            </a:pPr>
            <a:fld id="{11D794D1-59DB-4AD3-BCDF-76B6D2FB0B5D}" type="slidenum">
              <a:rPr lang="en-US"/>
              <a:pPr>
                <a:defRPr/>
              </a:pPr>
              <a:t>‹#›</a:t>
            </a:fld>
            <a:endParaRPr lang="en-US" dirty="0"/>
          </a:p>
        </p:txBody>
      </p:sp>
    </p:spTree>
    <p:extLst>
      <p:ext uri="{BB962C8B-B14F-4D97-AF65-F5344CB8AC3E}">
        <p14:creationId xmlns="" xmlns:p14="http://schemas.microsoft.com/office/powerpoint/2010/main" val="1079133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bwMode="auto">
          <a:xfrm>
            <a:off x="1408113" y="274638"/>
            <a:ext cx="6327775" cy="9683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Title</a:t>
            </a:r>
          </a:p>
        </p:txBody>
      </p:sp>
      <p:sp>
        <p:nvSpPr>
          <p:cNvPr id="8196" name="Rectangle 4"/>
          <p:cNvSpPr>
            <a:spLocks noGrp="1" noChangeArrowheads="1"/>
          </p:cNvSpPr>
          <p:nvPr>
            <p:ph type="dt" sz="half" idx="2"/>
          </p:nvPr>
        </p:nvSpPr>
        <p:spPr bwMode="auto">
          <a:xfrm>
            <a:off x="457200" y="6019800"/>
            <a:ext cx="8229600" cy="701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800">
                <a:solidFill>
                  <a:srgbClr val="000000"/>
                </a:solidFill>
                <a:latin typeface="+mn-lt"/>
                <a:cs typeface="+mn-cs"/>
              </a:defRPr>
            </a:lvl1pPr>
          </a:lstStyle>
          <a:p>
            <a:pPr fontAlgn="base">
              <a:spcBef>
                <a:spcPct val="0"/>
              </a:spcBef>
              <a:spcAft>
                <a:spcPct val="0"/>
              </a:spcAft>
              <a:defRPr/>
            </a:pPr>
            <a:endParaRPr lang="en-US" dirty="0"/>
          </a:p>
        </p:txBody>
      </p:sp>
      <p:sp>
        <p:nvSpPr>
          <p:cNvPr id="8198" name="Rectangle 6"/>
          <p:cNvSpPr>
            <a:spLocks noGrp="1" noChangeArrowheads="1"/>
          </p:cNvSpPr>
          <p:nvPr>
            <p:ph type="sldNum" sz="quarter" idx="4"/>
          </p:nvPr>
        </p:nvSpPr>
        <p:spPr bwMode="auto">
          <a:xfrm>
            <a:off x="457200" y="6019800"/>
            <a:ext cx="8229600" cy="701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solidFill>
                  <a:srgbClr val="000000"/>
                </a:solidFill>
                <a:latin typeface="+mn-lt"/>
                <a:cs typeface="+mn-cs"/>
              </a:defRPr>
            </a:lvl1pPr>
          </a:lstStyle>
          <a:p>
            <a:pPr fontAlgn="base">
              <a:spcBef>
                <a:spcPct val="0"/>
              </a:spcBef>
              <a:spcAft>
                <a:spcPct val="0"/>
              </a:spcAft>
              <a:defRPr/>
            </a:pPr>
            <a:fld id="{8E93A075-DD1C-4DA7-BCEB-71EF298A267A}" type="slidenum">
              <a:rPr lang="en-US" smtClean="0"/>
              <a:pPr fontAlgn="base">
                <a:spcBef>
                  <a:spcPct val="0"/>
                </a:spcBef>
                <a:spcAft>
                  <a:spcPct val="0"/>
                </a:spcAft>
                <a:defRPr/>
              </a:pPr>
              <a:t>‹#›</a:t>
            </a:fld>
            <a:endParaRPr lang="en-US" dirty="0"/>
          </a:p>
        </p:txBody>
      </p:sp>
      <p:pic>
        <p:nvPicPr>
          <p:cNvPr id="27653" name="Picture 8" descr="DoDseal"/>
          <p:cNvPicPr>
            <a:picLocks noChangeAspect="1" noChangeArrowheads="1"/>
          </p:cNvPicPr>
          <p:nvPr/>
        </p:nvPicPr>
        <p:blipFill>
          <a:blip r:embed="rId16" cstate="print"/>
          <a:srcRect/>
          <a:stretch>
            <a:fillRect/>
          </a:stretch>
        </p:blipFill>
        <p:spPr bwMode="auto">
          <a:xfrm>
            <a:off x="101600" y="228600"/>
            <a:ext cx="1255713" cy="1255713"/>
          </a:xfrm>
          <a:prstGeom prst="rect">
            <a:avLst/>
          </a:prstGeom>
          <a:noFill/>
          <a:ln w="9525">
            <a:noFill/>
            <a:miter lim="800000"/>
            <a:headEnd/>
            <a:tailEnd/>
          </a:ln>
        </p:spPr>
      </p:pic>
      <p:sp>
        <p:nvSpPr>
          <p:cNvPr id="2054" name="Line 9"/>
          <p:cNvSpPr>
            <a:spLocks noChangeShapeType="1"/>
          </p:cNvSpPr>
          <p:nvPr/>
        </p:nvSpPr>
        <p:spPr bwMode="auto">
          <a:xfrm>
            <a:off x="1219200" y="1295400"/>
            <a:ext cx="6629400" cy="0"/>
          </a:xfrm>
          <a:prstGeom prst="line">
            <a:avLst/>
          </a:prstGeom>
          <a:noFill/>
          <a:ln w="57150">
            <a:solidFill>
              <a:srgbClr val="DB2D2D"/>
            </a:solidFill>
            <a:round/>
            <a:headEnd/>
            <a:tailEnd/>
          </a:ln>
        </p:spPr>
        <p:txBody>
          <a:bodyPr/>
          <a:lstStyle/>
          <a:p>
            <a:pPr fontAlgn="base">
              <a:spcBef>
                <a:spcPct val="0"/>
              </a:spcBef>
              <a:spcAft>
                <a:spcPct val="0"/>
              </a:spcAft>
              <a:defRPr/>
            </a:pPr>
            <a:endParaRPr lang="en-US" dirty="0">
              <a:solidFill>
                <a:srgbClr val="000000"/>
              </a:solidFill>
            </a:endParaRPr>
          </a:p>
        </p:txBody>
      </p:sp>
      <p:sp>
        <p:nvSpPr>
          <p:cNvPr id="2055" name="Line 10"/>
          <p:cNvSpPr>
            <a:spLocks noChangeShapeType="1"/>
          </p:cNvSpPr>
          <p:nvPr/>
        </p:nvSpPr>
        <p:spPr bwMode="auto">
          <a:xfrm>
            <a:off x="1219200" y="1371600"/>
            <a:ext cx="6629400" cy="0"/>
          </a:xfrm>
          <a:prstGeom prst="line">
            <a:avLst/>
          </a:prstGeom>
          <a:noFill/>
          <a:ln w="57150">
            <a:solidFill>
              <a:srgbClr val="0000FF"/>
            </a:solidFill>
            <a:round/>
            <a:headEnd/>
            <a:tailEnd/>
          </a:ln>
        </p:spPr>
        <p:txBody>
          <a:bodyPr/>
          <a:lstStyle/>
          <a:p>
            <a:pPr fontAlgn="base">
              <a:spcBef>
                <a:spcPct val="0"/>
              </a:spcBef>
              <a:spcAft>
                <a:spcPct val="0"/>
              </a:spcAft>
              <a:defRPr/>
            </a:pPr>
            <a:endParaRPr lang="en-US" dirty="0">
              <a:solidFill>
                <a:srgbClr val="000000"/>
              </a:solidFill>
            </a:endParaRPr>
          </a:p>
        </p:txBody>
      </p:sp>
    </p:spTree>
    <p:extLst>
      <p:ext uri="{BB962C8B-B14F-4D97-AF65-F5344CB8AC3E}">
        <p14:creationId xmlns="" xmlns:p14="http://schemas.microsoft.com/office/powerpoint/2010/main" val="33876281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4"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hf hdr="0" dt="0"/>
  <p:txStyles>
    <p:title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Arial" charset="0"/>
        </a:defRPr>
      </a:lvl2pPr>
      <a:lvl3pPr algn="ctr" rtl="0" eaLnBrk="0" fontAlgn="base" hangingPunct="0">
        <a:spcBef>
          <a:spcPct val="0"/>
        </a:spcBef>
        <a:spcAft>
          <a:spcPct val="0"/>
        </a:spcAft>
        <a:defRPr sz="3200" b="1">
          <a:solidFill>
            <a:schemeClr val="tx2"/>
          </a:solidFill>
          <a:latin typeface="Arial" charset="0"/>
        </a:defRPr>
      </a:lvl3pPr>
      <a:lvl4pPr algn="ctr" rtl="0" eaLnBrk="0" fontAlgn="base" hangingPunct="0">
        <a:spcBef>
          <a:spcPct val="0"/>
        </a:spcBef>
        <a:spcAft>
          <a:spcPct val="0"/>
        </a:spcAft>
        <a:defRPr sz="3200" b="1">
          <a:solidFill>
            <a:schemeClr val="tx2"/>
          </a:solidFill>
          <a:latin typeface="Arial" charset="0"/>
        </a:defRPr>
      </a:lvl4pPr>
      <a:lvl5pPr algn="ctr" rtl="0" eaLnBrk="0" fontAlgn="base" hangingPunct="0">
        <a:spcBef>
          <a:spcPct val="0"/>
        </a:spcBef>
        <a:spcAft>
          <a:spcPct val="0"/>
        </a:spcAft>
        <a:defRPr sz="3200" b="1">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3"/>
          <p:cNvSpPr>
            <a:spLocks noGrp="1"/>
          </p:cNvSpPr>
          <p:nvPr>
            <p:ph type="ctrTitle"/>
          </p:nvPr>
        </p:nvSpPr>
        <p:spPr>
          <a:xfrm>
            <a:off x="457200" y="1676400"/>
            <a:ext cx="6172200" cy="841375"/>
          </a:xfrm>
        </p:spPr>
        <p:txBody>
          <a:bodyPr/>
          <a:lstStyle/>
          <a:p>
            <a:r>
              <a:rPr lang="en-US" dirty="0" smtClean="0"/>
              <a:t>DoD Information Enterprise Architecture v2.0</a:t>
            </a:r>
            <a:endParaRPr lang="en-US" dirty="0" smtClean="0">
              <a:solidFill>
                <a:schemeClr val="tx1"/>
              </a:solidFill>
            </a:endParaRPr>
          </a:p>
        </p:txBody>
      </p:sp>
      <p:sp>
        <p:nvSpPr>
          <p:cNvPr id="16386" name="Subtitle 4"/>
          <p:cNvSpPr>
            <a:spLocks noGrp="1"/>
          </p:cNvSpPr>
          <p:nvPr>
            <p:ph type="subTitle" idx="1"/>
          </p:nvPr>
        </p:nvSpPr>
        <p:spPr bwMode="auto">
          <a:xfrm>
            <a:off x="1295400" y="5105400"/>
            <a:ext cx="7010400" cy="1219200"/>
          </a:xfrm>
          <a:noFill/>
          <a:ln>
            <a:miter lim="800000"/>
            <a:headEnd/>
            <a:tailEnd/>
          </a:ln>
        </p:spPr>
        <p:txBody>
          <a:bodyPr vert="horz" wrap="square" lIns="91440" tIns="45720" rIns="91440" bIns="45720" numCol="1" anchor="t" anchorCtr="0" compatLnSpc="1">
            <a:prstTxWarp prst="textNoShape">
              <a:avLst/>
            </a:prstTxWarp>
          </a:bodyPr>
          <a:lstStyle/>
          <a:p>
            <a:r>
              <a:rPr lang="en-US" sz="2000" b="1" dirty="0" smtClean="0"/>
              <a:t>DoD CIO/Architecture and Infrastructure Directorate</a:t>
            </a:r>
          </a:p>
        </p:txBody>
      </p:sp>
      <p:sp>
        <p:nvSpPr>
          <p:cNvPr id="4" name="TextBox 3"/>
          <p:cNvSpPr txBox="1"/>
          <p:nvPr/>
        </p:nvSpPr>
        <p:spPr>
          <a:xfrm>
            <a:off x="4343400" y="5791200"/>
            <a:ext cx="184731" cy="369332"/>
          </a:xfrm>
          <a:prstGeom prst="rect">
            <a:avLst/>
          </a:prstGeom>
          <a:noFill/>
        </p:spPr>
        <p:txBody>
          <a:bodyPr wrap="none" rtlCol="0">
            <a:spAutoFit/>
          </a:bodyPr>
          <a:lstStyle/>
          <a:p>
            <a:pPr fontAlgn="base">
              <a:spcBef>
                <a:spcPct val="0"/>
              </a:spcBef>
              <a:spcAft>
                <a:spcPct val="0"/>
              </a:spcAft>
            </a:pPr>
            <a:endParaRPr lang="en-US" dirty="0">
              <a:solidFill>
                <a:srgbClr val="000000"/>
              </a:solidFill>
            </a:endParaRPr>
          </a:p>
        </p:txBody>
      </p:sp>
      <p:sp>
        <p:nvSpPr>
          <p:cNvPr id="5" name="Subtitle 4"/>
          <p:cNvSpPr txBox="1">
            <a:spLocks/>
          </p:cNvSpPr>
          <p:nvPr/>
        </p:nvSpPr>
        <p:spPr bwMode="auto">
          <a:xfrm>
            <a:off x="2057400" y="5562600"/>
            <a:ext cx="5029200" cy="5334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algn="ctr" eaLnBrk="0" fontAlgn="base" hangingPunct="0">
              <a:spcBef>
                <a:spcPct val="20000"/>
              </a:spcBef>
              <a:spcAft>
                <a:spcPct val="0"/>
              </a:spcAft>
              <a:defRPr/>
            </a:pPr>
            <a:r>
              <a:rPr lang="en-US" sz="2000" b="1" kern="0" dirty="0" smtClean="0">
                <a:solidFill>
                  <a:srgbClr val="000000"/>
                </a:solidFill>
              </a:rPr>
              <a:t>January 2012</a:t>
            </a:r>
            <a:endParaRPr lang="en-US" sz="2000" b="1" kern="0" dirty="0">
              <a:solidFill>
                <a:srgbClr val="000000"/>
              </a:solidFill>
            </a:endParaRPr>
          </a:p>
        </p:txBody>
      </p:sp>
      <p:pic>
        <p:nvPicPr>
          <p:cNvPr id="6" name="Picture 4"/>
          <p:cNvPicPr>
            <a:picLocks noChangeAspect="1" noChangeArrowheads="1"/>
          </p:cNvPicPr>
          <p:nvPr/>
        </p:nvPicPr>
        <p:blipFill>
          <a:blip r:embed="rId3" cstate="print"/>
          <a:srcRect/>
          <a:stretch>
            <a:fillRect/>
          </a:stretch>
        </p:blipFill>
        <p:spPr bwMode="auto">
          <a:xfrm>
            <a:off x="6781800" y="1447800"/>
            <a:ext cx="1752600" cy="1280056"/>
          </a:xfrm>
          <a:prstGeom prst="rect">
            <a:avLst/>
          </a:prstGeom>
          <a:noFill/>
          <a:ln w="28575">
            <a:solidFill>
              <a:schemeClr val="accent2">
                <a:lumMod val="75000"/>
              </a:schemeClr>
            </a:solidFill>
            <a:miter lim="800000"/>
            <a:headEnd/>
            <a:tailEnd/>
          </a:ln>
          <a:effectLst>
            <a:reflection blurRad="6350" stA="50000" endA="300" endPos="55000" dir="5400000" sy="-100000" algn="bl" rotWithShape="0"/>
          </a:effectLst>
        </p:spPr>
      </p:pic>
      <p:sp>
        <p:nvSpPr>
          <p:cNvPr id="7" name="TextBox 6"/>
          <p:cNvSpPr txBox="1"/>
          <p:nvPr/>
        </p:nvSpPr>
        <p:spPr>
          <a:xfrm>
            <a:off x="1360015" y="3581400"/>
            <a:ext cx="6640985" cy="954107"/>
          </a:xfrm>
          <a:prstGeom prst="rect">
            <a:avLst/>
          </a:prstGeom>
          <a:noFill/>
        </p:spPr>
        <p:txBody>
          <a:bodyPr wrap="none" rtlCol="0">
            <a:spAutoFit/>
          </a:bodyPr>
          <a:lstStyle/>
          <a:p>
            <a:pPr algn="ctr"/>
            <a:r>
              <a:rPr lang="en-US" sz="2800" dirty="0" smtClean="0">
                <a:latin typeface="+mj-lt"/>
              </a:rPr>
              <a:t>Briefing for DoD Architecture Framework</a:t>
            </a:r>
          </a:p>
          <a:p>
            <a:pPr algn="ctr"/>
            <a:r>
              <a:rPr lang="en-US" sz="2800" dirty="0" smtClean="0">
                <a:latin typeface="+mj-lt"/>
              </a:rPr>
              <a:t>(DoDAF) 2.0 Plenary</a:t>
            </a:r>
            <a:endParaRPr lang="en-US" sz="2800" dirty="0">
              <a:latin typeface="+mj-lt"/>
            </a:endParaRPr>
          </a:p>
        </p:txBody>
      </p:sp>
    </p:spTree>
    <p:extLst>
      <p:ext uri="{BB962C8B-B14F-4D97-AF65-F5344CB8AC3E}">
        <p14:creationId xmlns="" xmlns:p14="http://schemas.microsoft.com/office/powerpoint/2010/main" val="20513914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009E4491-109B-4626-945D-38A16DD03685}" type="slidenum">
              <a:rPr lang="en-US" smtClean="0"/>
              <a:pPr>
                <a:defRPr/>
              </a:pPr>
              <a:t>10</a:t>
            </a:fld>
            <a:endParaRPr lang="en-US" dirty="0"/>
          </a:p>
        </p:txBody>
      </p:sp>
      <p:sp>
        <p:nvSpPr>
          <p:cNvPr id="5" name="Title 1"/>
          <p:cNvSpPr>
            <a:spLocks noGrp="1"/>
          </p:cNvSpPr>
          <p:nvPr>
            <p:ph type="title"/>
          </p:nvPr>
        </p:nvSpPr>
        <p:spPr>
          <a:xfrm>
            <a:off x="799306" y="274638"/>
            <a:ext cx="7506494" cy="968375"/>
          </a:xfrm>
        </p:spPr>
        <p:txBody>
          <a:bodyPr/>
          <a:lstStyle/>
          <a:p>
            <a:r>
              <a:rPr lang="en-US" dirty="0" smtClean="0"/>
              <a:t>OV-6a: Operational Rules Model</a:t>
            </a:r>
            <a:endParaRPr lang="en-US" dirty="0"/>
          </a:p>
        </p:txBody>
      </p:sp>
      <p:sp>
        <p:nvSpPr>
          <p:cNvPr id="8" name="TextBox 7"/>
          <p:cNvSpPr txBox="1"/>
          <p:nvPr/>
        </p:nvSpPr>
        <p:spPr>
          <a:xfrm>
            <a:off x="381000" y="5083314"/>
            <a:ext cx="8305800" cy="707886"/>
          </a:xfrm>
          <a:prstGeom prst="rect">
            <a:avLst/>
          </a:prstGeom>
          <a:noFill/>
        </p:spPr>
        <p:txBody>
          <a:bodyPr wrap="square" rtlCol="0">
            <a:spAutoFit/>
          </a:bodyPr>
          <a:lstStyle/>
          <a:p>
            <a:pPr marL="285750" indent="-285750">
              <a:buFont typeface="Arial" pitchFamily="34" charset="0"/>
              <a:buChar char="•"/>
            </a:pPr>
            <a:r>
              <a:rPr lang="en-US" sz="2000" dirty="0" smtClean="0"/>
              <a:t>Same Principles and Rules from DoD IEA v1.2</a:t>
            </a:r>
          </a:p>
          <a:p>
            <a:pPr marL="285750" indent="-285750">
              <a:buFont typeface="Arial" pitchFamily="34" charset="0"/>
              <a:buChar char="•"/>
            </a:pPr>
            <a:r>
              <a:rPr lang="en-US" sz="2000" dirty="0" smtClean="0"/>
              <a:t>Operational rules derived from the GIG 2.0 ORA have been added</a:t>
            </a:r>
          </a:p>
        </p:txBody>
      </p:sp>
      <p:graphicFrame>
        <p:nvGraphicFramePr>
          <p:cNvPr id="6" name="Table 5"/>
          <p:cNvGraphicFramePr>
            <a:graphicFrameLocks noGrp="1"/>
          </p:cNvGraphicFramePr>
          <p:nvPr/>
        </p:nvGraphicFramePr>
        <p:xfrm>
          <a:off x="533400" y="1447800"/>
          <a:ext cx="7848600" cy="3581400"/>
        </p:xfrm>
        <a:graphic>
          <a:graphicData uri="http://schemas.openxmlformats.org/drawingml/2006/table">
            <a:tbl>
              <a:tblPr firstRow="1" bandRow="1">
                <a:tableStyleId>{21E4AEA4-8DFA-4A89-87EB-49C32662AFE0}</a:tableStyleId>
              </a:tblPr>
              <a:tblGrid>
                <a:gridCol w="381000"/>
                <a:gridCol w="7467600"/>
              </a:tblGrid>
              <a:tr h="370840">
                <a:tc gridSpan="2">
                  <a:txBody>
                    <a:bodyPr/>
                    <a:lstStyle/>
                    <a:p>
                      <a:pPr algn="ctr"/>
                      <a:r>
                        <a:rPr lang="en-US" dirty="0" smtClean="0"/>
                        <a:t>OV-6a: Operational Rules Model</a:t>
                      </a:r>
                      <a:endParaRPr lang="en-US" dirty="0"/>
                    </a:p>
                  </a:txBody>
                  <a:tcPr/>
                </a:tc>
                <a:tc hMerge="1">
                  <a:txBody>
                    <a:bodyPr/>
                    <a:lstStyle/>
                    <a:p>
                      <a:pPr algn="ctr"/>
                      <a:endParaRPr lang="en-US" dirty="0"/>
                    </a:p>
                  </a:txBody>
                  <a:tcPr/>
                </a:tc>
              </a:tr>
              <a:tr h="370840">
                <a:tc gridSpan="2">
                  <a:txBody>
                    <a:bodyPr/>
                    <a:lstStyle/>
                    <a:p>
                      <a:r>
                        <a:rPr lang="en-US" sz="1800" b="1" kern="1200" dirty="0" smtClean="0">
                          <a:solidFill>
                            <a:schemeClr val="dk1"/>
                          </a:solidFill>
                          <a:latin typeface="+mn-lt"/>
                          <a:ea typeface="+mn-ea"/>
                          <a:cs typeface="+mn-cs"/>
                        </a:rPr>
                        <a:t>Communications Readiness Principle (CRP)</a:t>
                      </a:r>
                      <a:endParaRPr lang="en-US" b="1" dirty="0"/>
                    </a:p>
                  </a:txBody>
                  <a:tcPr/>
                </a:tc>
                <a:tc hMerge="1">
                  <a:txBody>
                    <a:bodyPr/>
                    <a:lstStyle/>
                    <a:p>
                      <a:endParaRPr lang="en-US" dirty="0"/>
                    </a:p>
                  </a:txBody>
                  <a:tcPr/>
                </a:tc>
              </a:tr>
              <a:tr h="370840">
                <a:tc>
                  <a:txBody>
                    <a:bodyPr/>
                    <a:lstStyle/>
                    <a:p>
                      <a:endParaRPr lang="en-US"/>
                    </a:p>
                  </a:txBody>
                  <a:tcPr/>
                </a:tc>
                <a:tc>
                  <a:txBody>
                    <a:bodyPr/>
                    <a:lstStyle/>
                    <a:p>
                      <a:r>
                        <a:rPr lang="en-US" sz="1800" kern="1200" dirty="0" smtClean="0">
                          <a:solidFill>
                            <a:schemeClr val="dk1"/>
                          </a:solidFill>
                          <a:latin typeface="+mn-lt"/>
                          <a:ea typeface="+mn-ea"/>
                          <a:cs typeface="+mn-cs"/>
                        </a:rPr>
                        <a:t>CRP 01 - The GIG communications infrastructure shall support full IP convergence of traffic (voice, video, and data) on a single network.</a:t>
                      </a:r>
                      <a:endParaRPr lang="en-US" dirty="0"/>
                    </a:p>
                  </a:txBody>
                  <a:tcPr/>
                </a:tc>
              </a:tr>
              <a:tr h="370840">
                <a:tc gridSpan="2">
                  <a:txBody>
                    <a:bodyPr/>
                    <a:lstStyle/>
                    <a:p>
                      <a:r>
                        <a:rPr lang="en-US" sz="1800" b="1" kern="1200" dirty="0" smtClean="0">
                          <a:solidFill>
                            <a:schemeClr val="dk1"/>
                          </a:solidFill>
                          <a:latin typeface="+mn-lt"/>
                          <a:ea typeface="+mn-ea"/>
                          <a:cs typeface="+mn-cs"/>
                        </a:rPr>
                        <a:t>Communications Readiness Business Rules (CRR)</a:t>
                      </a:r>
                      <a:endParaRPr lang="en-US" b="1" dirty="0"/>
                    </a:p>
                  </a:txBody>
                  <a:tcPr/>
                </a:tc>
                <a:tc hMerge="1">
                  <a:txBody>
                    <a:bodyPr/>
                    <a:lstStyle/>
                    <a:p>
                      <a:endParaRPr lang="en-US" dirty="0"/>
                    </a:p>
                  </a:txBody>
                  <a:tcPr/>
                </a:tc>
              </a:tr>
              <a:tr h="370840">
                <a:tc>
                  <a:txBody>
                    <a:bodyPr/>
                    <a:lstStyle/>
                    <a:p>
                      <a:endParaRPr lang="en-US"/>
                    </a:p>
                  </a:txBody>
                  <a:tcPr/>
                </a:tc>
                <a:tc>
                  <a:txBody>
                    <a:bodyPr/>
                    <a:lstStyle/>
                    <a:p>
                      <a:r>
                        <a:rPr lang="en-US" sz="1800" kern="1200" dirty="0" smtClean="0">
                          <a:solidFill>
                            <a:schemeClr val="dk1"/>
                          </a:solidFill>
                          <a:latin typeface="+mn-lt"/>
                          <a:ea typeface="+mn-ea"/>
                          <a:cs typeface="+mn-cs"/>
                        </a:rPr>
                        <a:t>CRR 01 - Implement a modular, layered design based on internet protocol for the transport infrastructure.</a:t>
                      </a:r>
                      <a:endParaRPr lang="en-US" dirty="0"/>
                    </a:p>
                  </a:txBody>
                  <a:tcPr/>
                </a:tc>
              </a:tr>
              <a:tr h="370840">
                <a:tc>
                  <a:txBody>
                    <a:bodyPr/>
                    <a:lstStyle/>
                    <a:p>
                      <a:endParaRPr lang="en-US"/>
                    </a:p>
                  </a:txBody>
                  <a:tcPr/>
                </a:tc>
                <a:tc>
                  <a:txBody>
                    <a:bodyPr/>
                    <a:lstStyle/>
                    <a:p>
                      <a:r>
                        <a:rPr lang="en-US" sz="1800" kern="1200" dirty="0" smtClean="0">
                          <a:solidFill>
                            <a:schemeClr val="dk1"/>
                          </a:solidFill>
                          <a:latin typeface="+mn-lt"/>
                          <a:ea typeface="+mn-ea"/>
                          <a:cs typeface="+mn-cs"/>
                        </a:rPr>
                        <a:t>CRR 02 - GIG communications systems shall provide network connectivity to end points (such as Wide and Local Area Networks and direct connections to mobile end-users) in the same or different autonomous systems.</a:t>
                      </a:r>
                      <a:endParaRPr lang="en-US" dirty="0"/>
                    </a:p>
                  </a:txBody>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52400"/>
            <a:ext cx="7848600" cy="968375"/>
          </a:xfrm>
        </p:spPr>
        <p:txBody>
          <a:bodyPr/>
          <a:lstStyle/>
          <a:p>
            <a:r>
              <a:rPr lang="en-US" dirty="0" smtClean="0">
                <a:latin typeface="+mj-lt"/>
              </a:rPr>
              <a:t>SvcV-1: Services Context Description</a:t>
            </a:r>
            <a:endParaRPr lang="en-US" dirty="0">
              <a:latin typeface="+mj-lt"/>
            </a:endParaRPr>
          </a:p>
        </p:txBody>
      </p:sp>
      <p:sp>
        <p:nvSpPr>
          <p:cNvPr id="3" name="Content Placeholder 2"/>
          <p:cNvSpPr>
            <a:spLocks noGrp="1"/>
          </p:cNvSpPr>
          <p:nvPr>
            <p:ph idx="1"/>
          </p:nvPr>
        </p:nvSpPr>
        <p:spPr>
          <a:xfrm>
            <a:off x="228600" y="3505200"/>
            <a:ext cx="8534400" cy="2438400"/>
          </a:xfrm>
        </p:spPr>
        <p:txBody>
          <a:bodyPr/>
          <a:lstStyle/>
          <a:p>
            <a:r>
              <a:rPr lang="en-US" sz="2000" dirty="0" smtClean="0"/>
              <a:t>The Services Context Description aligns with the IE Capability structure</a:t>
            </a:r>
          </a:p>
          <a:p>
            <a:r>
              <a:rPr lang="en-US" sz="2000" dirty="0" smtClean="0"/>
              <a:t>Level 1 services are decomposed down to level 3 or 4</a:t>
            </a:r>
          </a:p>
          <a:p>
            <a:r>
              <a:rPr lang="en-US" sz="2000" dirty="0" smtClean="0"/>
              <a:t>An SvcV-4 Services Functionality Description is also being developed</a:t>
            </a:r>
          </a:p>
          <a:p>
            <a:r>
              <a:rPr lang="en-US" sz="2000" dirty="0" smtClean="0"/>
              <a:t>The DoD IEA v2.0 will contain the following views: AV-1, AV-2, CV-1, CV-2, CV-6, CV-7, OV-1, OV-5a, OV-6a, SvcV-1, SvcV-4, StdV-1, and StdV-2</a:t>
            </a:r>
          </a:p>
          <a:p>
            <a:r>
              <a:rPr lang="en-US" sz="2000" dirty="0" smtClean="0"/>
              <a:t> It will also contain an Operational Context, Document Framework, EA Compliance Requirements, and Reference Architectures</a:t>
            </a:r>
            <a:endParaRPr lang="en-US" sz="2000" dirty="0"/>
          </a:p>
        </p:txBody>
      </p:sp>
      <p:sp>
        <p:nvSpPr>
          <p:cNvPr id="4" name="Slide Number Placeholder 3"/>
          <p:cNvSpPr>
            <a:spLocks noGrp="1"/>
          </p:cNvSpPr>
          <p:nvPr>
            <p:ph type="sldNum" sz="quarter" idx="11"/>
          </p:nvPr>
        </p:nvSpPr>
        <p:spPr>
          <a:xfrm>
            <a:off x="8153400" y="6019800"/>
            <a:ext cx="533400" cy="701675"/>
          </a:xfrm>
        </p:spPr>
        <p:txBody>
          <a:bodyPr/>
          <a:lstStyle/>
          <a:p>
            <a:pPr>
              <a:defRPr/>
            </a:pPr>
            <a:fld id="{009E4491-109B-4626-945D-38A16DD03685}" type="slidenum">
              <a:rPr lang="en-US" smtClean="0"/>
              <a:pPr>
                <a:defRPr/>
              </a:pPr>
              <a:t>11</a:t>
            </a:fld>
            <a:endParaRPr lang="en-US" dirty="0"/>
          </a:p>
        </p:txBody>
      </p:sp>
      <p:pic>
        <p:nvPicPr>
          <p:cNvPr id="30" name="Picture 29"/>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6200" y="1447800"/>
            <a:ext cx="8991600" cy="191211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522194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8906" y="381000"/>
            <a:ext cx="6820694" cy="862013"/>
          </a:xfrm>
        </p:spPr>
        <p:txBody>
          <a:bodyPr/>
          <a:lstStyle/>
          <a:p>
            <a:pPr lvl="0"/>
            <a:r>
              <a:rPr lang="en-US" sz="2800" dirty="0" smtClean="0"/>
              <a:t>Enterprise-Wide Reference Architectures* Developed by DoD CIO</a:t>
            </a:r>
            <a:endParaRPr lang="en-US" sz="2800" dirty="0"/>
          </a:p>
        </p:txBody>
      </p:sp>
      <p:sp>
        <p:nvSpPr>
          <p:cNvPr id="4" name="Slide Number Placeholder 3"/>
          <p:cNvSpPr>
            <a:spLocks noGrp="1"/>
          </p:cNvSpPr>
          <p:nvPr>
            <p:ph type="sldNum" sz="quarter" idx="11"/>
          </p:nvPr>
        </p:nvSpPr>
        <p:spPr>
          <a:xfrm>
            <a:off x="457200" y="6172199"/>
            <a:ext cx="8229600" cy="261611"/>
          </a:xfrm>
        </p:spPr>
        <p:txBody>
          <a:bodyPr/>
          <a:lstStyle/>
          <a:p>
            <a:pPr>
              <a:defRPr/>
            </a:pPr>
            <a:fld id="{009E4491-109B-4626-945D-38A16DD03685}" type="slidenum">
              <a:rPr lang="en-US" smtClean="0"/>
              <a:pPr>
                <a:defRPr/>
              </a:pPr>
              <a:t>12</a:t>
            </a:fld>
            <a:endParaRPr lang="en-US" dirty="0"/>
          </a:p>
        </p:txBody>
      </p:sp>
      <p:graphicFrame>
        <p:nvGraphicFramePr>
          <p:cNvPr id="5" name="Table 4"/>
          <p:cNvGraphicFramePr>
            <a:graphicFrameLocks noGrp="1"/>
          </p:cNvGraphicFramePr>
          <p:nvPr>
            <p:extLst>
              <p:ext uri="{D42A27DB-BD31-4B8C-83A1-F6EECF244321}">
                <p14:modId xmlns="" xmlns:p14="http://schemas.microsoft.com/office/powerpoint/2010/main" val="3622014017"/>
              </p:ext>
            </p:extLst>
          </p:nvPr>
        </p:nvGraphicFramePr>
        <p:xfrm>
          <a:off x="457200" y="1524000"/>
          <a:ext cx="8229600" cy="4013200"/>
        </p:xfrm>
        <a:graphic>
          <a:graphicData uri="http://schemas.openxmlformats.org/drawingml/2006/table">
            <a:tbl>
              <a:tblPr firstRow="1" bandRow="1">
                <a:tableStyleId>{9DCAF9ED-07DC-4A11-8D7F-57B35C25682E}</a:tableStyleId>
              </a:tblPr>
              <a:tblGrid>
                <a:gridCol w="2743200"/>
                <a:gridCol w="3505200"/>
                <a:gridCol w="1981200"/>
              </a:tblGrid>
              <a:tr h="370840">
                <a:tc>
                  <a:txBody>
                    <a:bodyPr/>
                    <a:lstStyle/>
                    <a:p>
                      <a:pPr algn="ctr"/>
                      <a:r>
                        <a:rPr lang="en-US" sz="1400" dirty="0" smtClean="0"/>
                        <a:t>Reference Architecture</a:t>
                      </a:r>
                      <a:endParaRPr lang="en-US" sz="1400" dirty="0"/>
                    </a:p>
                  </a:txBody>
                  <a:tcPr/>
                </a:tc>
                <a:tc>
                  <a:txBody>
                    <a:bodyPr/>
                    <a:lstStyle/>
                    <a:p>
                      <a:pPr algn="ctr"/>
                      <a:r>
                        <a:rPr lang="en-US" sz="1400" dirty="0" smtClean="0"/>
                        <a:t>Brief</a:t>
                      </a:r>
                      <a:r>
                        <a:rPr lang="en-US" sz="1400" baseline="0" dirty="0" smtClean="0"/>
                        <a:t> Description</a:t>
                      </a:r>
                      <a:endParaRPr lang="en-US" sz="1400" dirty="0"/>
                    </a:p>
                  </a:txBody>
                  <a:tcPr/>
                </a:tc>
                <a:tc>
                  <a:txBody>
                    <a:bodyPr/>
                    <a:lstStyle/>
                    <a:p>
                      <a:pPr algn="ctr"/>
                      <a:r>
                        <a:rPr lang="en-US" sz="1400" dirty="0" smtClean="0"/>
                        <a:t>Approval Date</a:t>
                      </a:r>
                      <a:endParaRPr lang="en-US" sz="1400" dirty="0"/>
                    </a:p>
                  </a:txBody>
                  <a:tcPr/>
                </a:tc>
              </a:tr>
              <a:tr h="370840">
                <a:tc>
                  <a:txBody>
                    <a:bodyPr/>
                    <a:lstStyle/>
                    <a:p>
                      <a:r>
                        <a:rPr lang="en-US" sz="1100" dirty="0" smtClean="0"/>
                        <a:t>Enterprise-wide</a:t>
                      </a:r>
                      <a:r>
                        <a:rPr lang="en-US" sz="1100" baseline="0" dirty="0" smtClean="0"/>
                        <a:t> Access to Network &amp; Collaboration Services RA  (EANCS RA)</a:t>
                      </a:r>
                      <a:endParaRPr lang="en-US" sz="1100" dirty="0"/>
                    </a:p>
                  </a:txBody>
                  <a:tcPr/>
                </a:tc>
                <a:tc>
                  <a:txBody>
                    <a:bodyPr/>
                    <a:lstStyle/>
                    <a:p>
                      <a:r>
                        <a:rPr lang="en-US" sz="1100" dirty="0" smtClean="0"/>
                        <a:t>Guides, standardizes, and enables the implementation of authentication and authorization capabilities to access collaboration services in support of secure information sharing across the Department.</a:t>
                      </a:r>
                      <a:endParaRPr lang="en-US" sz="1100" dirty="0"/>
                    </a:p>
                  </a:txBody>
                  <a:tcPr/>
                </a:tc>
                <a:tc>
                  <a:txBody>
                    <a:bodyPr/>
                    <a:lstStyle/>
                    <a:p>
                      <a:pPr marL="457200" indent="0"/>
                      <a:r>
                        <a:rPr lang="en-US" sz="1100" dirty="0" smtClean="0"/>
                        <a:t>Aug</a:t>
                      </a:r>
                      <a:r>
                        <a:rPr lang="en-US" sz="1100" baseline="0" dirty="0" smtClean="0"/>
                        <a:t> 2010</a:t>
                      </a:r>
                      <a:endParaRPr lang="en-US" sz="1100" dirty="0"/>
                    </a:p>
                  </a:txBody>
                  <a:tcPr/>
                </a:tc>
              </a:tr>
              <a:tr h="370840">
                <a:tc>
                  <a:txBody>
                    <a:bodyPr/>
                    <a:lstStyle/>
                    <a:p>
                      <a:r>
                        <a:rPr lang="en-US" sz="1100" dirty="0" smtClean="0"/>
                        <a:t>Active</a:t>
                      </a:r>
                      <a:r>
                        <a:rPr lang="en-US" sz="1100" baseline="0" dirty="0" smtClean="0"/>
                        <a:t> Directory Optimization RA (ADORA)</a:t>
                      </a:r>
                      <a:endParaRPr lang="en-US" sz="1100" dirty="0"/>
                    </a:p>
                  </a:txBody>
                  <a:tcPr/>
                </a:tc>
                <a:tc>
                  <a:txBody>
                    <a:bodyPr/>
                    <a:lstStyle/>
                    <a:p>
                      <a:r>
                        <a:rPr lang="en-US" sz="1100" dirty="0" smtClean="0"/>
                        <a:t>Guides the transformation of legacy Windows networks</a:t>
                      </a:r>
                      <a:r>
                        <a:rPr lang="en-US" sz="1100" baseline="0" dirty="0" smtClean="0"/>
                        <a:t> that use AD to improve security, facilitate secure info sharing across networks, and achieve efficiencies through </a:t>
                      </a:r>
                      <a:r>
                        <a:rPr lang="en-US" sz="1100" baseline="0" smtClean="0"/>
                        <a:t>network consolidation. </a:t>
                      </a:r>
                      <a:endParaRPr lang="en-US" sz="1100" dirty="0"/>
                    </a:p>
                  </a:txBody>
                  <a:tcPr/>
                </a:tc>
                <a:tc>
                  <a:txBody>
                    <a:bodyPr/>
                    <a:lstStyle/>
                    <a:p>
                      <a:pPr marL="457200" indent="0" algn="l" defTabSz="914400" rtl="0" eaLnBrk="1" latinLnBrk="0" hangingPunct="1"/>
                      <a:r>
                        <a:rPr lang="en-US" sz="1100" kern="1200" dirty="0" smtClean="0">
                          <a:solidFill>
                            <a:schemeClr val="dk1"/>
                          </a:solidFill>
                          <a:latin typeface="+mn-lt"/>
                          <a:ea typeface="+mn-ea"/>
                          <a:cs typeface="+mn-cs"/>
                        </a:rPr>
                        <a:t>Feb 2011</a:t>
                      </a:r>
                      <a:endParaRPr lang="en-US" sz="1100" kern="1200" dirty="0">
                        <a:solidFill>
                          <a:schemeClr val="dk1"/>
                        </a:solidFill>
                        <a:latin typeface="+mn-lt"/>
                        <a:ea typeface="+mn-ea"/>
                        <a:cs typeface="+mn-cs"/>
                      </a:endParaRPr>
                    </a:p>
                  </a:txBody>
                  <a:tcPr/>
                </a:tc>
              </a:tr>
              <a:tr h="370840">
                <a:tc>
                  <a:txBody>
                    <a:bodyPr/>
                    <a:lstStyle/>
                    <a:p>
                      <a:r>
                        <a:rPr lang="en-US" sz="1100" dirty="0" smtClean="0"/>
                        <a:t>IT Infrastructure Optimization RA (ITIORA)</a:t>
                      </a:r>
                      <a:endParaRPr lang="en-US" sz="1100" dirty="0"/>
                    </a:p>
                  </a:txBody>
                  <a:tcPr/>
                </a:tc>
                <a:tc>
                  <a:txBody>
                    <a:bodyPr/>
                    <a:lstStyle/>
                    <a:p>
                      <a:r>
                        <a:rPr lang="en-US" sz="1100" dirty="0" smtClean="0"/>
                        <a:t>Leverages Defense ITIL Catalog to provide rules and standards for the optimal</a:t>
                      </a:r>
                      <a:r>
                        <a:rPr lang="en-US" sz="1100" baseline="0" dirty="0" smtClean="0"/>
                        <a:t> level (Enterprise, Theater, Installation) from which IT services are delivered.</a:t>
                      </a:r>
                      <a:endParaRPr lang="en-US" sz="1100" dirty="0"/>
                    </a:p>
                  </a:txBody>
                  <a:tcPr/>
                </a:tc>
                <a:tc>
                  <a:txBody>
                    <a:bodyPr/>
                    <a:lstStyle/>
                    <a:p>
                      <a:pPr marL="457200" indent="0" algn="l" defTabSz="914400" rtl="0" eaLnBrk="1" latinLnBrk="0" hangingPunct="1"/>
                      <a:r>
                        <a:rPr lang="en-US" sz="1100" kern="1200" dirty="0" smtClean="0">
                          <a:solidFill>
                            <a:schemeClr val="dk1"/>
                          </a:solidFill>
                          <a:latin typeface="+mn-lt"/>
                          <a:ea typeface="+mn-ea"/>
                          <a:cs typeface="+mn-cs"/>
                        </a:rPr>
                        <a:t>Apr 2012 (planned)</a:t>
                      </a:r>
                      <a:endParaRPr lang="en-US" sz="1100" kern="1200" dirty="0">
                        <a:solidFill>
                          <a:schemeClr val="dk1"/>
                        </a:solidFill>
                        <a:latin typeface="+mn-lt"/>
                        <a:ea typeface="+mn-ea"/>
                        <a:cs typeface="+mn-cs"/>
                      </a:endParaRPr>
                    </a:p>
                  </a:txBody>
                  <a:tcPr/>
                </a:tc>
              </a:tr>
              <a:tr h="370840">
                <a:tc>
                  <a:txBody>
                    <a:bodyPr/>
                    <a:lstStyle/>
                    <a:p>
                      <a:r>
                        <a:rPr lang="en-US" sz="1100" dirty="0" smtClean="0"/>
                        <a:t>Data Center &amp; Server Consolidation RA (DC&amp;SC RA)</a:t>
                      </a:r>
                      <a:endParaRPr lang="en-US" sz="1100" dirty="0"/>
                    </a:p>
                  </a:txBody>
                  <a:tcPr/>
                </a:tc>
                <a:tc>
                  <a:txBody>
                    <a:bodyPr/>
                    <a:lstStyle/>
                    <a:p>
                      <a:r>
                        <a:rPr lang="en-US" sz="1100" dirty="0" smtClean="0"/>
                        <a:t>Defines</a:t>
                      </a:r>
                      <a:r>
                        <a:rPr lang="en-US" sz="1100" baseline="0" dirty="0" smtClean="0"/>
                        <a:t> &amp; standardizes necessary attributes for Core DoD computing Centers integrating DoD cloud and server virtualization concepts.</a:t>
                      </a:r>
                      <a:endParaRPr lang="en-US" sz="1100" dirty="0"/>
                    </a:p>
                  </a:txBody>
                  <a:tcPr/>
                </a:tc>
                <a:tc>
                  <a:txBody>
                    <a:bodyPr/>
                    <a:lstStyle/>
                    <a:p>
                      <a:pPr marL="457200" indent="0" algn="l" defTabSz="914400" rtl="0" eaLnBrk="1" latinLnBrk="0" hangingPunct="1"/>
                      <a:r>
                        <a:rPr lang="en-US" sz="1100" kern="1200" dirty="0" smtClean="0">
                          <a:solidFill>
                            <a:schemeClr val="dk1"/>
                          </a:solidFill>
                          <a:latin typeface="+mn-lt"/>
                          <a:ea typeface="+mn-ea"/>
                          <a:cs typeface="+mn-cs"/>
                        </a:rPr>
                        <a:t>Apr 2012 (planned)</a:t>
                      </a:r>
                      <a:endParaRPr lang="en-US" sz="1100" kern="1200" dirty="0">
                        <a:solidFill>
                          <a:schemeClr val="dk1"/>
                        </a:solidFill>
                        <a:latin typeface="+mn-lt"/>
                        <a:ea typeface="+mn-ea"/>
                        <a:cs typeface="+mn-cs"/>
                      </a:endParaRPr>
                    </a:p>
                  </a:txBody>
                  <a:tcPr/>
                </a:tc>
              </a:tr>
              <a:tr h="370840">
                <a:tc>
                  <a:txBody>
                    <a:bodyPr/>
                    <a:lstStyle/>
                    <a:p>
                      <a:r>
                        <a:rPr lang="en-US" sz="1100" dirty="0" smtClean="0"/>
                        <a:t>Network Optimization RA (NORA</a:t>
                      </a:r>
                      <a:endParaRPr lang="en-US" sz="1100" dirty="0"/>
                    </a:p>
                  </a:txBody>
                  <a:tcPr/>
                </a:tc>
                <a:tc>
                  <a:txBody>
                    <a:bodyPr/>
                    <a:lstStyle/>
                    <a:p>
                      <a:r>
                        <a:rPr lang="en-US" sz="1100" dirty="0" smtClean="0"/>
                        <a:t>Guides the implementation of joint networks</a:t>
                      </a:r>
                      <a:r>
                        <a:rPr lang="en-US" sz="1100" baseline="0" dirty="0" smtClean="0"/>
                        <a:t> using network virtualization or federation techniques and leveraging regional boundary protection (TLA) concepts.</a:t>
                      </a:r>
                      <a:endParaRPr lang="en-US" sz="1100" dirty="0"/>
                    </a:p>
                  </a:txBody>
                  <a:tcPr/>
                </a:tc>
                <a:tc>
                  <a:txBody>
                    <a:bodyPr/>
                    <a:lstStyle/>
                    <a:p>
                      <a:pPr marL="457200" indent="0" algn="l" defTabSz="914400" rtl="0" eaLnBrk="1" latinLnBrk="0" hangingPunct="1"/>
                      <a:r>
                        <a:rPr lang="en-US" sz="1100" kern="1200" dirty="0" smtClean="0">
                          <a:solidFill>
                            <a:schemeClr val="dk1"/>
                          </a:solidFill>
                          <a:latin typeface="+mn-lt"/>
                          <a:ea typeface="+mn-ea"/>
                          <a:cs typeface="+mn-cs"/>
                        </a:rPr>
                        <a:t>Apr 2012 (planned)</a:t>
                      </a:r>
                      <a:endParaRPr lang="en-US" sz="1100" kern="1200" dirty="0">
                        <a:solidFill>
                          <a:schemeClr val="dk1"/>
                        </a:solidFill>
                        <a:latin typeface="+mn-lt"/>
                        <a:ea typeface="+mn-ea"/>
                        <a:cs typeface="+mn-cs"/>
                      </a:endParaRPr>
                    </a:p>
                  </a:txBody>
                  <a:tcPr/>
                </a:tc>
              </a:tr>
            </a:tbl>
          </a:graphicData>
        </a:graphic>
      </p:graphicFrame>
      <p:sp>
        <p:nvSpPr>
          <p:cNvPr id="3" name="TextBox 2"/>
          <p:cNvSpPr txBox="1"/>
          <p:nvPr/>
        </p:nvSpPr>
        <p:spPr>
          <a:xfrm>
            <a:off x="457200" y="5943600"/>
            <a:ext cx="5715000" cy="261610"/>
          </a:xfrm>
          <a:prstGeom prst="rect">
            <a:avLst/>
          </a:prstGeom>
          <a:noFill/>
        </p:spPr>
        <p:txBody>
          <a:bodyPr wrap="square" rtlCol="0">
            <a:spAutoFit/>
          </a:bodyPr>
          <a:lstStyle/>
          <a:p>
            <a:r>
              <a:rPr lang="en-US" sz="1100" i="1" dirty="0" smtClean="0"/>
              <a:t>*As defined in the June 2010 Reference Architecture Description Document</a:t>
            </a:r>
            <a:endParaRPr lang="en-US" sz="1100" i="1" dirty="0"/>
          </a:p>
        </p:txBody>
      </p:sp>
    </p:spTree>
    <p:extLst>
      <p:ext uri="{BB962C8B-B14F-4D97-AF65-F5344CB8AC3E}">
        <p14:creationId xmlns="" xmlns:p14="http://schemas.microsoft.com/office/powerpoint/2010/main" val="29983757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8906" y="381000"/>
            <a:ext cx="7049294" cy="862013"/>
          </a:xfrm>
        </p:spPr>
        <p:txBody>
          <a:bodyPr/>
          <a:lstStyle/>
          <a:p>
            <a:pPr lvl="0"/>
            <a:r>
              <a:rPr lang="en-US" sz="2800" dirty="0" smtClean="0"/>
              <a:t>Other Enterprise-Wide Reference Architectures Are Under Development</a:t>
            </a:r>
            <a:endParaRPr lang="en-US" sz="2800" dirty="0"/>
          </a:p>
        </p:txBody>
      </p:sp>
      <p:sp>
        <p:nvSpPr>
          <p:cNvPr id="4" name="Slide Number Placeholder 3"/>
          <p:cNvSpPr>
            <a:spLocks noGrp="1"/>
          </p:cNvSpPr>
          <p:nvPr>
            <p:ph type="sldNum" sz="quarter" idx="11"/>
          </p:nvPr>
        </p:nvSpPr>
        <p:spPr/>
        <p:txBody>
          <a:bodyPr/>
          <a:lstStyle/>
          <a:p>
            <a:pPr>
              <a:defRPr/>
            </a:pPr>
            <a:fld id="{009E4491-109B-4626-945D-38A16DD03685}" type="slidenum">
              <a:rPr lang="en-US" smtClean="0"/>
              <a:pPr>
                <a:defRPr/>
              </a:pPr>
              <a:t>13</a:t>
            </a:fld>
            <a:endParaRPr lang="en-US" dirty="0"/>
          </a:p>
        </p:txBody>
      </p:sp>
      <p:graphicFrame>
        <p:nvGraphicFramePr>
          <p:cNvPr id="5" name="Table 4"/>
          <p:cNvGraphicFramePr>
            <a:graphicFrameLocks noGrp="1"/>
          </p:cNvGraphicFramePr>
          <p:nvPr>
            <p:extLst>
              <p:ext uri="{D42A27DB-BD31-4B8C-83A1-F6EECF244321}">
                <p14:modId xmlns="" xmlns:p14="http://schemas.microsoft.com/office/powerpoint/2010/main" val="1826930701"/>
              </p:ext>
            </p:extLst>
          </p:nvPr>
        </p:nvGraphicFramePr>
        <p:xfrm>
          <a:off x="495300" y="1676400"/>
          <a:ext cx="8153400" cy="2311400"/>
        </p:xfrm>
        <a:graphic>
          <a:graphicData uri="http://schemas.openxmlformats.org/drawingml/2006/table">
            <a:tbl>
              <a:tblPr firstRow="1" bandRow="1">
                <a:tableStyleId>{9DCAF9ED-07DC-4A11-8D7F-57B35C25682E}</a:tableStyleId>
              </a:tblPr>
              <a:tblGrid>
                <a:gridCol w="5562600"/>
                <a:gridCol w="2590800"/>
              </a:tblGrid>
              <a:tr h="370840">
                <a:tc>
                  <a:txBody>
                    <a:bodyPr/>
                    <a:lstStyle/>
                    <a:p>
                      <a:pPr algn="ctr"/>
                      <a:r>
                        <a:rPr lang="en-US" sz="1400" dirty="0" smtClean="0"/>
                        <a:t>Reference Architecture</a:t>
                      </a:r>
                      <a:endParaRPr lang="en-US" sz="1400" dirty="0"/>
                    </a:p>
                  </a:txBody>
                  <a:tcPr/>
                </a:tc>
                <a:tc>
                  <a:txBody>
                    <a:bodyPr/>
                    <a:lstStyle/>
                    <a:p>
                      <a:pPr algn="ctr"/>
                      <a:r>
                        <a:rPr lang="en-US" sz="1400" dirty="0" smtClean="0"/>
                        <a:t>Development </a:t>
                      </a:r>
                      <a:r>
                        <a:rPr lang="en-US" sz="1400" baseline="0" dirty="0" smtClean="0"/>
                        <a:t> Lead</a:t>
                      </a:r>
                      <a:endParaRPr lang="en-US" sz="1400" dirty="0"/>
                    </a:p>
                  </a:txBody>
                  <a:tcPr/>
                </a:tc>
              </a:tr>
              <a:tr h="370840">
                <a:tc>
                  <a:txBody>
                    <a:bodyPr/>
                    <a:lstStyle/>
                    <a:p>
                      <a:r>
                        <a:rPr lang="en-US" sz="1200" dirty="0" smtClean="0"/>
                        <a:t>NIPRNET Regional Security Architecture  (NRSA) </a:t>
                      </a:r>
                    </a:p>
                    <a:p>
                      <a:r>
                        <a:rPr lang="en-US" sz="1200" dirty="0" smtClean="0"/>
                        <a:t>DoD Enterprise Security Architecture (DESA)</a:t>
                      </a:r>
                      <a:endParaRPr lang="en-US" sz="1200" dirty="0"/>
                    </a:p>
                  </a:txBody>
                  <a:tcPr/>
                </a:tc>
                <a:tc>
                  <a:txBody>
                    <a:bodyPr/>
                    <a:lstStyle/>
                    <a:p>
                      <a:r>
                        <a:rPr lang="en-US" sz="1200" dirty="0" smtClean="0"/>
                        <a:t>DISA PEO-MA/PEO-GE</a:t>
                      </a:r>
                      <a:endParaRPr lang="en-US" sz="1200" dirty="0"/>
                    </a:p>
                  </a:txBody>
                  <a:tcPr/>
                </a:tc>
              </a:tr>
              <a:tr h="370840">
                <a:tc>
                  <a:txBody>
                    <a:bodyPr/>
                    <a:lstStyle/>
                    <a:p>
                      <a:r>
                        <a:rPr lang="en-US" sz="1200" dirty="0" smtClean="0"/>
                        <a:t>DoD Biometrics Enterprise Architecture</a:t>
                      </a:r>
                      <a:endParaRPr lang="en-US" sz="1200" dirty="0"/>
                    </a:p>
                  </a:txBody>
                  <a:tcPr/>
                </a:tc>
                <a:tc>
                  <a:txBody>
                    <a:bodyPr/>
                    <a:lstStyle/>
                    <a:p>
                      <a:r>
                        <a:rPr lang="en-US" sz="1200" dirty="0" smtClean="0"/>
                        <a:t>BIMA</a:t>
                      </a:r>
                      <a:endParaRPr lang="en-US" sz="1200" dirty="0"/>
                    </a:p>
                  </a:txBody>
                  <a:tcPr/>
                </a:tc>
              </a:tr>
              <a:tr h="370840">
                <a:tc>
                  <a:txBody>
                    <a:bodyPr/>
                    <a:lstStyle/>
                    <a:p>
                      <a:r>
                        <a:rPr lang="en-US" sz="1200" dirty="0" smtClean="0"/>
                        <a:t>Command &amp; Control On the Move RA (C2OTM</a:t>
                      </a:r>
                      <a:r>
                        <a:rPr lang="en-US" sz="1200" baseline="0" dirty="0" smtClean="0"/>
                        <a:t> RA)</a:t>
                      </a:r>
                      <a:endParaRPr lang="en-US" sz="1200" dirty="0"/>
                    </a:p>
                  </a:txBody>
                  <a:tcPr/>
                </a:tc>
                <a:tc>
                  <a:txBody>
                    <a:bodyPr/>
                    <a:lstStyle/>
                    <a:p>
                      <a:r>
                        <a:rPr lang="en-US" sz="1200" dirty="0" smtClean="0"/>
                        <a:t>Joint Staff (J8)</a:t>
                      </a:r>
                      <a:endParaRPr lang="en-US" sz="1200" dirty="0"/>
                    </a:p>
                  </a:txBody>
                  <a:tcPr/>
                </a:tc>
              </a:tr>
              <a:tr h="370840">
                <a:tc>
                  <a:txBody>
                    <a:bodyPr/>
                    <a:lstStyle/>
                    <a:p>
                      <a:r>
                        <a:rPr lang="en-US" sz="1200" dirty="0" smtClean="0"/>
                        <a:t>Joint Information Environment</a:t>
                      </a:r>
                      <a:r>
                        <a:rPr lang="en-US" sz="1200" baseline="0" dirty="0" smtClean="0"/>
                        <a:t> Operational RA (JIE ORA)</a:t>
                      </a:r>
                      <a:endParaRPr lang="en-US" sz="1200" dirty="0"/>
                    </a:p>
                  </a:txBody>
                  <a:tcPr/>
                </a:tc>
                <a:tc>
                  <a:txBody>
                    <a:bodyPr/>
                    <a:lstStyle/>
                    <a:p>
                      <a:r>
                        <a:rPr lang="en-US" sz="1200" dirty="0" smtClean="0"/>
                        <a:t>Joint Staff (J8)</a:t>
                      </a:r>
                      <a:endParaRPr lang="en-US" sz="1200" dirty="0"/>
                    </a:p>
                  </a:txBody>
                  <a:tcPr/>
                </a:tc>
              </a:tr>
              <a:tr h="370840">
                <a:tc>
                  <a:txBody>
                    <a:bodyPr/>
                    <a:lstStyle/>
                    <a:p>
                      <a:r>
                        <a:rPr lang="en-US" sz="1200" dirty="0" smtClean="0"/>
                        <a:t>Mission Secret Network RA</a:t>
                      </a:r>
                      <a:endParaRPr lang="en-US" sz="1200" dirty="0"/>
                    </a:p>
                  </a:txBody>
                  <a:tcPr/>
                </a:tc>
                <a:tc>
                  <a:txBody>
                    <a:bodyPr/>
                    <a:lstStyle/>
                    <a:p>
                      <a:r>
                        <a:rPr lang="en-US" sz="1200" dirty="0" smtClean="0"/>
                        <a:t>Joint Staff (J8)</a:t>
                      </a:r>
                      <a:endParaRPr lang="en-US" sz="1200" dirty="0"/>
                    </a:p>
                  </a:txBody>
                  <a:tcPr/>
                </a:tc>
              </a:tr>
            </a:tbl>
          </a:graphicData>
        </a:graphic>
      </p:graphicFrame>
    </p:spTree>
    <p:extLst>
      <p:ext uri="{BB962C8B-B14F-4D97-AF65-F5344CB8AC3E}">
        <p14:creationId xmlns="" xmlns:p14="http://schemas.microsoft.com/office/powerpoint/2010/main" val="42758949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Use of DoDAF 2.0 and Tools in Developing the DoD IEA v2.0</a:t>
            </a:r>
            <a:endParaRPr lang="en-US" dirty="0">
              <a:latin typeface="+mj-lt"/>
            </a:endParaRPr>
          </a:p>
        </p:txBody>
      </p:sp>
      <p:sp>
        <p:nvSpPr>
          <p:cNvPr id="5" name="Content Placeholder 4"/>
          <p:cNvSpPr>
            <a:spLocks noGrp="1"/>
          </p:cNvSpPr>
          <p:nvPr>
            <p:ph idx="1"/>
          </p:nvPr>
        </p:nvSpPr>
        <p:spPr/>
        <p:txBody>
          <a:bodyPr/>
          <a:lstStyle/>
          <a:p>
            <a:r>
              <a:rPr lang="en-US" sz="2400" dirty="0" smtClean="0"/>
              <a:t>The DoD IEA v2.0 is conceptually and logically conformant with DoDAF 2.0</a:t>
            </a:r>
          </a:p>
          <a:p>
            <a:pPr lvl="1"/>
            <a:r>
              <a:rPr lang="en-US" sz="2000" dirty="0" smtClean="0"/>
              <a:t>Uses DoDAF terms and aliases</a:t>
            </a:r>
          </a:p>
          <a:p>
            <a:pPr lvl="1"/>
            <a:r>
              <a:rPr lang="en-US" sz="2000" dirty="0" smtClean="0"/>
              <a:t>DoDAF views contain correct information</a:t>
            </a:r>
          </a:p>
          <a:p>
            <a:pPr lvl="1"/>
            <a:r>
              <a:rPr lang="en-US" sz="2000" dirty="0" smtClean="0"/>
              <a:t>Adheres to terms and relationships from DM2</a:t>
            </a:r>
          </a:p>
          <a:p>
            <a:r>
              <a:rPr lang="en-US" sz="2400" dirty="0" smtClean="0"/>
              <a:t>Using IBM System Architecture to develop views</a:t>
            </a:r>
          </a:p>
          <a:p>
            <a:r>
              <a:rPr lang="en-US" sz="2400" dirty="0" smtClean="0"/>
              <a:t>Built some views using ABM and others using DM2; necessary since SA has not fully incorporated DM2 yet</a:t>
            </a:r>
          </a:p>
          <a:p>
            <a:r>
              <a:rPr lang="en-US" sz="2400" dirty="0" smtClean="0"/>
              <a:t>Also looking at Enterprise Elements for repository and integration functions </a:t>
            </a:r>
          </a:p>
        </p:txBody>
      </p:sp>
      <p:sp>
        <p:nvSpPr>
          <p:cNvPr id="4" name="Slide Number Placeholder 3"/>
          <p:cNvSpPr>
            <a:spLocks noGrp="1"/>
          </p:cNvSpPr>
          <p:nvPr>
            <p:ph type="sldNum" sz="quarter" idx="11"/>
          </p:nvPr>
        </p:nvSpPr>
        <p:spPr/>
        <p:txBody>
          <a:bodyPr/>
          <a:lstStyle/>
          <a:p>
            <a:pPr>
              <a:defRPr/>
            </a:pPr>
            <a:fld id="{009E4491-109B-4626-945D-38A16DD03685}" type="slidenum">
              <a:rPr lang="en-US" smtClean="0"/>
              <a:pPr>
                <a:defRPr/>
              </a:pPr>
              <a:t>14</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Agenda</a:t>
            </a:r>
            <a:endParaRPr lang="en-US" dirty="0">
              <a:latin typeface="+mj-lt"/>
            </a:endParaRPr>
          </a:p>
        </p:txBody>
      </p:sp>
      <p:sp>
        <p:nvSpPr>
          <p:cNvPr id="3" name="Content Placeholder 2"/>
          <p:cNvSpPr>
            <a:spLocks noGrp="1"/>
          </p:cNvSpPr>
          <p:nvPr>
            <p:ph idx="1"/>
          </p:nvPr>
        </p:nvSpPr>
        <p:spPr/>
        <p:txBody>
          <a:bodyPr/>
          <a:lstStyle/>
          <a:p>
            <a:pPr marL="342900" lvl="1" indent="-342900">
              <a:buChar char="•"/>
            </a:pPr>
            <a:r>
              <a:rPr lang="en-US" sz="3200" dirty="0" smtClean="0">
                <a:ea typeface="+mn-ea"/>
                <a:cs typeface="+mn-cs"/>
              </a:rPr>
              <a:t>DoD IEA v2.0 Purpose, Scope, and General Content</a:t>
            </a:r>
          </a:p>
          <a:p>
            <a:pPr marL="342900" lvl="1" indent="-342900">
              <a:buChar char="•"/>
            </a:pPr>
            <a:r>
              <a:rPr lang="en-US" sz="3200" dirty="0" smtClean="0">
                <a:ea typeface="+mn-ea"/>
                <a:cs typeface="+mn-cs"/>
              </a:rPr>
              <a:t>Architecture Descriptions</a:t>
            </a:r>
          </a:p>
          <a:p>
            <a:pPr marL="342900" lvl="1" indent="-342900">
              <a:buChar char="•"/>
            </a:pPr>
            <a:r>
              <a:rPr lang="en-US" sz="3200" dirty="0" smtClean="0">
                <a:ea typeface="+mn-ea"/>
                <a:cs typeface="+mn-cs"/>
              </a:rPr>
              <a:t>Reference Architecture</a:t>
            </a:r>
            <a:endParaRPr lang="en-US" sz="3200" dirty="0">
              <a:ea typeface="+mn-ea"/>
              <a:cs typeface="+mn-cs"/>
            </a:endParaRPr>
          </a:p>
          <a:p>
            <a:r>
              <a:rPr lang="en-US" dirty="0" smtClean="0"/>
              <a:t>Use of DoDAF 2.0 and Tools</a:t>
            </a:r>
          </a:p>
        </p:txBody>
      </p:sp>
      <p:sp>
        <p:nvSpPr>
          <p:cNvPr id="4" name="Slide Number Placeholder 3"/>
          <p:cNvSpPr>
            <a:spLocks noGrp="1"/>
          </p:cNvSpPr>
          <p:nvPr>
            <p:ph type="sldNum" sz="quarter" idx="11"/>
          </p:nvPr>
        </p:nvSpPr>
        <p:spPr/>
        <p:txBody>
          <a:bodyPr/>
          <a:lstStyle/>
          <a:p>
            <a:pPr>
              <a:defRPr/>
            </a:pPr>
            <a:fld id="{009E4491-109B-4626-945D-38A16DD03685}" type="slidenum">
              <a:rPr lang="en-US" smtClean="0"/>
              <a:pPr>
                <a:defRPr/>
              </a:pPr>
              <a:t>2</a:t>
            </a:fld>
            <a:endParaRPr lang="en-US" dirty="0"/>
          </a:p>
        </p:txBody>
      </p:sp>
    </p:spTree>
    <p:extLst>
      <p:ext uri="{BB962C8B-B14F-4D97-AF65-F5344CB8AC3E}">
        <p14:creationId xmlns="" xmlns:p14="http://schemas.microsoft.com/office/powerpoint/2010/main" val="566030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8906" y="274638"/>
            <a:ext cx="6782594" cy="968375"/>
          </a:xfrm>
        </p:spPr>
        <p:txBody>
          <a:bodyPr/>
          <a:lstStyle/>
          <a:p>
            <a:r>
              <a:rPr lang="en-US" dirty="0" smtClean="0"/>
              <a:t>DoD IEA v2.0 Purpose and Scope</a:t>
            </a:r>
            <a:endParaRPr lang="en-US" dirty="0"/>
          </a:p>
        </p:txBody>
      </p:sp>
      <p:sp>
        <p:nvSpPr>
          <p:cNvPr id="4" name="Slide Number Placeholder 3"/>
          <p:cNvSpPr>
            <a:spLocks noGrp="1"/>
          </p:cNvSpPr>
          <p:nvPr>
            <p:ph type="sldNum" sz="quarter" idx="11"/>
          </p:nvPr>
        </p:nvSpPr>
        <p:spPr/>
        <p:txBody>
          <a:bodyPr/>
          <a:lstStyle/>
          <a:p>
            <a:pPr>
              <a:defRPr/>
            </a:pPr>
            <a:fld id="{627FDDA6-DEE1-41A1-BFD8-A3751D8848CB}" type="slidenum">
              <a:rPr lang="en-US" smtClean="0"/>
              <a:pPr>
                <a:defRPr/>
              </a:pPr>
              <a:t>3</a:t>
            </a:fld>
            <a:endParaRPr lang="en-US"/>
          </a:p>
        </p:txBody>
      </p:sp>
      <p:grpSp>
        <p:nvGrpSpPr>
          <p:cNvPr id="16" name="Group 15"/>
          <p:cNvGrpSpPr/>
          <p:nvPr/>
        </p:nvGrpSpPr>
        <p:grpSpPr>
          <a:xfrm>
            <a:off x="838200" y="1447800"/>
            <a:ext cx="3482578" cy="2089546"/>
            <a:chOff x="161648" y="113299"/>
            <a:chExt cx="3482578" cy="2089546"/>
          </a:xfrm>
          <a:scene3d>
            <a:camera prst="orthographicFront"/>
            <a:lightRig rig="chilly" dir="t"/>
          </a:scene3d>
        </p:grpSpPr>
        <p:sp>
          <p:nvSpPr>
            <p:cNvPr id="17" name="Rectangle 16"/>
            <p:cNvSpPr/>
            <p:nvPr/>
          </p:nvSpPr>
          <p:spPr>
            <a:xfrm>
              <a:off x="161648" y="113299"/>
              <a:ext cx="3482578" cy="2089546"/>
            </a:xfrm>
            <a:prstGeom prst="rect">
              <a:avLst/>
            </a:prstGeom>
            <a:solidFill>
              <a:schemeClr val="bg1">
                <a:lumMod val="75000"/>
              </a:schemeClr>
            </a:solidFill>
            <a:sp3d prstMaterial="translucentPowder">
              <a:bevelT w="127000" h="25400" prst="softRound"/>
            </a:sp3d>
          </p:spPr>
          <p:style>
            <a:lnRef idx="0">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8" name="Rectangle 17"/>
            <p:cNvSpPr/>
            <p:nvPr/>
          </p:nvSpPr>
          <p:spPr>
            <a:xfrm>
              <a:off x="161648" y="113299"/>
              <a:ext cx="3482578" cy="2089546"/>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1400" b="1" dirty="0">
                  <a:solidFill>
                    <a:srgbClr val="2D2D8A">
                      <a:lumMod val="75000"/>
                    </a:srgbClr>
                  </a:solidFill>
                </a:rPr>
                <a:t>What is the DoD </a:t>
              </a:r>
              <a:r>
                <a:rPr lang="en-US" sz="1400" b="1" dirty="0" smtClean="0">
                  <a:solidFill>
                    <a:srgbClr val="2D2D8A">
                      <a:lumMod val="75000"/>
                    </a:srgbClr>
                  </a:solidFill>
                </a:rPr>
                <a:t>IEA </a:t>
              </a:r>
              <a:r>
                <a:rPr lang="en-US" sz="1400" b="1" dirty="0">
                  <a:solidFill>
                    <a:srgbClr val="2D2D8A">
                      <a:lumMod val="75000"/>
                    </a:srgbClr>
                  </a:solidFill>
                </a:rPr>
                <a:t>v2.0?  </a:t>
              </a:r>
            </a:p>
            <a:p>
              <a:pPr lvl="0" algn="ctr" defTabSz="400050">
                <a:lnSpc>
                  <a:spcPct val="90000"/>
                </a:lnSpc>
                <a:spcBef>
                  <a:spcPct val="0"/>
                </a:spcBef>
                <a:spcAft>
                  <a:spcPct val="35000"/>
                </a:spcAft>
              </a:pPr>
              <a:r>
                <a:rPr lang="en-US" sz="1400" dirty="0">
                  <a:solidFill>
                    <a:srgbClr val="2D2D8A">
                      <a:lumMod val="75000"/>
                    </a:srgbClr>
                  </a:solidFill>
                </a:rPr>
                <a:t>The </a:t>
              </a:r>
              <a:r>
                <a:rPr lang="en-US" sz="1400" b="1" dirty="0">
                  <a:solidFill>
                    <a:srgbClr val="2D2D8A">
                      <a:lumMod val="75000"/>
                    </a:srgbClr>
                  </a:solidFill>
                </a:rPr>
                <a:t>DoD IEA </a:t>
              </a:r>
              <a:r>
                <a:rPr lang="en-US" sz="1400" dirty="0">
                  <a:solidFill>
                    <a:srgbClr val="2D2D8A">
                      <a:lumMod val="75000"/>
                    </a:srgbClr>
                  </a:solidFill>
                </a:rPr>
                <a:t>is the architecture and standards, and the organizing framework for describing the DoD desired Information Enterprise and for guiding the development of the DoD information technology capabilities</a:t>
              </a:r>
            </a:p>
          </p:txBody>
        </p:sp>
      </p:grpSp>
      <p:sp>
        <p:nvSpPr>
          <p:cNvPr id="20" name="Rectangle 19"/>
          <p:cNvSpPr/>
          <p:nvPr/>
        </p:nvSpPr>
        <p:spPr>
          <a:xfrm>
            <a:off x="4800600" y="1447800"/>
            <a:ext cx="3657600" cy="2089546"/>
          </a:xfrm>
          <a:prstGeom prst="rect">
            <a:avLst/>
          </a:prstGeom>
          <a:scene3d>
            <a:camera prst="orthographicFront"/>
            <a:lightRig rig="chilly" dir="t"/>
          </a:scene3d>
          <a:sp3d prstMaterial="translucentPowder">
            <a:bevelT w="127000" h="25400" prst="softRound"/>
          </a:sp3d>
        </p:spPr>
        <p:style>
          <a:lnRef idx="0">
            <a:schemeClr val="lt1">
              <a:hueOff val="0"/>
              <a:satOff val="0"/>
              <a:lumOff val="0"/>
              <a:alphaOff val="0"/>
            </a:schemeClr>
          </a:lnRef>
          <a:fillRef idx="1">
            <a:schemeClr val="accent5">
              <a:hueOff val="1628512"/>
              <a:satOff val="5598"/>
              <a:lumOff val="-26863"/>
              <a:alphaOff val="0"/>
            </a:schemeClr>
          </a:fillRef>
          <a:effectRef idx="0">
            <a:schemeClr val="accent5">
              <a:hueOff val="1628512"/>
              <a:satOff val="5598"/>
              <a:lumOff val="-26863"/>
              <a:alphaOff val="0"/>
            </a:schemeClr>
          </a:effectRef>
          <a:fontRef idx="minor">
            <a:schemeClr val="lt1"/>
          </a:fontRef>
        </p:style>
      </p:sp>
      <p:sp>
        <p:nvSpPr>
          <p:cNvPr id="21" name="Rectangle 20"/>
          <p:cNvSpPr/>
          <p:nvPr/>
        </p:nvSpPr>
        <p:spPr>
          <a:xfrm>
            <a:off x="4419600" y="1447800"/>
            <a:ext cx="4191000" cy="2089546"/>
          </a:xfrm>
          <a:prstGeom prst="rect">
            <a:avLst/>
          </a:prstGeom>
          <a:solidFill>
            <a:srgbClr val="99CCFF"/>
          </a:solidFill>
          <a:scene3d>
            <a:camera prst="orthographicFront"/>
            <a:lightRig rig="chilly" dir="t"/>
          </a:scene3d>
          <a:sp3d>
            <a:bevelT/>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1400" b="1" u="sng" dirty="0" smtClean="0">
                <a:solidFill>
                  <a:schemeClr val="tx1"/>
                </a:solidFill>
              </a:rPr>
              <a:t>Scope</a:t>
            </a:r>
            <a:r>
              <a:rPr lang="en-US" sz="1400" b="1" dirty="0" smtClean="0">
                <a:solidFill>
                  <a:schemeClr val="tx1"/>
                </a:solidFill>
              </a:rPr>
              <a:t>  </a:t>
            </a:r>
            <a:endParaRPr lang="en-US" sz="1400" b="1" dirty="0">
              <a:solidFill>
                <a:schemeClr val="tx1"/>
              </a:solidFill>
            </a:endParaRPr>
          </a:p>
          <a:p>
            <a:pPr marL="171450" lvl="0" indent="-171450" defTabSz="400050">
              <a:lnSpc>
                <a:spcPct val="90000"/>
              </a:lnSpc>
              <a:spcBef>
                <a:spcPct val="0"/>
              </a:spcBef>
              <a:spcAft>
                <a:spcPct val="35000"/>
              </a:spcAft>
              <a:buFont typeface="Arial" pitchFamily="34" charset="0"/>
              <a:buChar char="•"/>
            </a:pPr>
            <a:r>
              <a:rPr lang="en-US" sz="1100" b="1" dirty="0">
                <a:solidFill>
                  <a:schemeClr val="tx1"/>
                </a:solidFill>
              </a:rPr>
              <a:t>Describes the ways and means, activities, functions, and measures for achieving the IE capabilities, as well as </a:t>
            </a:r>
            <a:r>
              <a:rPr lang="en-US" sz="1100" b="1" dirty="0" smtClean="0">
                <a:solidFill>
                  <a:schemeClr val="tx1"/>
                </a:solidFill>
              </a:rPr>
              <a:t>DoD IEA/GIG </a:t>
            </a:r>
            <a:r>
              <a:rPr lang="en-US" sz="1100" b="1" dirty="0">
                <a:solidFill>
                  <a:schemeClr val="tx1"/>
                </a:solidFill>
              </a:rPr>
              <a:t>2.0 ORA convergence</a:t>
            </a:r>
          </a:p>
          <a:p>
            <a:pPr marL="171450" lvl="0" indent="-171450" defTabSz="400050">
              <a:lnSpc>
                <a:spcPct val="90000"/>
              </a:lnSpc>
              <a:spcBef>
                <a:spcPct val="0"/>
              </a:spcBef>
              <a:spcAft>
                <a:spcPct val="35000"/>
              </a:spcAft>
              <a:buFont typeface="Arial" pitchFamily="34" charset="0"/>
              <a:buChar char="•"/>
            </a:pPr>
            <a:r>
              <a:rPr lang="en-US" sz="1100" b="1" dirty="0">
                <a:solidFill>
                  <a:schemeClr val="tx1"/>
                </a:solidFill>
              </a:rPr>
              <a:t>Contains the DoD IE information needed </a:t>
            </a:r>
            <a:r>
              <a:rPr lang="en-US" sz="1100" b="1" dirty="0" smtClean="0">
                <a:solidFill>
                  <a:schemeClr val="tx1"/>
                </a:solidFill>
              </a:rPr>
              <a:t>for stakeholders </a:t>
            </a:r>
            <a:r>
              <a:rPr lang="en-US" sz="1100" b="1" dirty="0">
                <a:solidFill>
                  <a:schemeClr val="tx1"/>
                </a:solidFill>
              </a:rPr>
              <a:t>(IT leaders, program managers, etc.) </a:t>
            </a:r>
            <a:r>
              <a:rPr lang="en-US" sz="1100" b="1" dirty="0" smtClean="0">
                <a:solidFill>
                  <a:schemeClr val="tx1"/>
                </a:solidFill>
              </a:rPr>
              <a:t>to perform their missions and tasks </a:t>
            </a:r>
            <a:endParaRPr lang="en-US" sz="1100" b="1" dirty="0">
              <a:solidFill>
                <a:schemeClr val="tx1"/>
              </a:solidFill>
            </a:endParaRPr>
          </a:p>
          <a:p>
            <a:pPr marL="171450" lvl="0" indent="-171450" defTabSz="400050">
              <a:lnSpc>
                <a:spcPct val="90000"/>
              </a:lnSpc>
              <a:spcBef>
                <a:spcPct val="0"/>
              </a:spcBef>
              <a:spcAft>
                <a:spcPct val="35000"/>
              </a:spcAft>
              <a:buFont typeface="Arial" pitchFamily="34" charset="0"/>
              <a:buChar char="•"/>
            </a:pPr>
            <a:r>
              <a:rPr lang="en-US" sz="1100" b="1" dirty="0">
                <a:solidFill>
                  <a:schemeClr val="tx1"/>
                </a:solidFill>
              </a:rPr>
              <a:t>Provides “line of sight” traceability</a:t>
            </a:r>
          </a:p>
          <a:p>
            <a:pPr marL="171450" lvl="0" indent="-171450" defTabSz="400050">
              <a:lnSpc>
                <a:spcPct val="90000"/>
              </a:lnSpc>
              <a:spcBef>
                <a:spcPct val="0"/>
              </a:spcBef>
              <a:spcAft>
                <a:spcPct val="35000"/>
              </a:spcAft>
              <a:buFont typeface="Arial" pitchFamily="34" charset="0"/>
              <a:buChar char="•"/>
            </a:pPr>
            <a:r>
              <a:rPr lang="en-US" sz="1100" b="1" dirty="0" smtClean="0">
                <a:solidFill>
                  <a:schemeClr val="tx1"/>
                </a:solidFill>
              </a:rPr>
              <a:t>Aligns IE </a:t>
            </a:r>
            <a:r>
              <a:rPr lang="en-US" sz="1100" b="1" dirty="0">
                <a:solidFill>
                  <a:schemeClr val="tx1"/>
                </a:solidFill>
              </a:rPr>
              <a:t>architecture, reference architecture, and technical architecture to the IEA 2.0  (</a:t>
            </a:r>
            <a:r>
              <a:rPr lang="en-US" sz="1100" b="1" dirty="0" smtClean="0">
                <a:solidFill>
                  <a:schemeClr val="tx1"/>
                </a:solidFill>
              </a:rPr>
              <a:t>DCSC </a:t>
            </a:r>
            <a:r>
              <a:rPr lang="en-US" sz="1100" b="1" dirty="0">
                <a:solidFill>
                  <a:schemeClr val="tx1"/>
                </a:solidFill>
              </a:rPr>
              <a:t>RA, </a:t>
            </a:r>
            <a:r>
              <a:rPr lang="en-US" sz="1100" b="1" dirty="0" smtClean="0">
                <a:solidFill>
                  <a:schemeClr val="tx1"/>
                </a:solidFill>
              </a:rPr>
              <a:t>NORA, </a:t>
            </a:r>
            <a:r>
              <a:rPr lang="en-US" sz="1100" b="1" dirty="0">
                <a:solidFill>
                  <a:schemeClr val="tx1"/>
                </a:solidFill>
              </a:rPr>
              <a:t>etc.)  </a:t>
            </a:r>
          </a:p>
        </p:txBody>
      </p:sp>
      <p:sp>
        <p:nvSpPr>
          <p:cNvPr id="23" name="Rectangle 22"/>
          <p:cNvSpPr/>
          <p:nvPr/>
        </p:nvSpPr>
        <p:spPr>
          <a:xfrm>
            <a:off x="1333500" y="3581401"/>
            <a:ext cx="6858000" cy="3124200"/>
          </a:xfrm>
          <a:prstGeom prst="rect">
            <a:avLst/>
          </a:prstGeom>
          <a:solidFill>
            <a:srgbClr val="0000CC"/>
          </a:solidFill>
          <a:scene3d>
            <a:camera prst="orthographicFront"/>
            <a:lightRig rig="chilly" dir="t"/>
          </a:scene3d>
          <a:sp3d prstMaterial="translucentPowder">
            <a:bevelT w="127000" h="25400" prst="softRound"/>
          </a:sp3d>
        </p:spPr>
        <p:style>
          <a:lnRef idx="0">
            <a:schemeClr val="lt1">
              <a:hueOff val="0"/>
              <a:satOff val="0"/>
              <a:lumOff val="0"/>
              <a:alphaOff val="0"/>
            </a:schemeClr>
          </a:lnRef>
          <a:fillRef idx="1">
            <a:schemeClr val="accent5">
              <a:hueOff val="3257024"/>
              <a:satOff val="11196"/>
              <a:lumOff val="-53726"/>
              <a:alphaOff val="0"/>
            </a:schemeClr>
          </a:fillRef>
          <a:effectRef idx="0">
            <a:schemeClr val="accent5">
              <a:hueOff val="3257024"/>
              <a:satOff val="11196"/>
              <a:lumOff val="-53726"/>
              <a:alphaOff val="0"/>
            </a:schemeClr>
          </a:effectRef>
          <a:fontRef idx="minor">
            <a:schemeClr val="lt1"/>
          </a:fontRef>
        </p:style>
      </p:sp>
      <p:sp>
        <p:nvSpPr>
          <p:cNvPr id="24" name="Rectangle 23"/>
          <p:cNvSpPr/>
          <p:nvPr/>
        </p:nvSpPr>
        <p:spPr>
          <a:xfrm>
            <a:off x="1371600" y="3429001"/>
            <a:ext cx="6858000" cy="3352799"/>
          </a:xfrm>
          <a:prstGeom prst="rect">
            <a:avLst/>
          </a:prstGeom>
          <a:scene3d>
            <a:camera prst="orthographicFront"/>
            <a:lightRig rig="chilly" dir="t"/>
          </a:scene3d>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1400" b="1" u="sng" dirty="0" smtClean="0">
                <a:solidFill>
                  <a:schemeClr val="accent3"/>
                </a:solidFill>
              </a:rPr>
              <a:t>Purpose</a:t>
            </a:r>
            <a:r>
              <a:rPr lang="en-US" sz="1400" b="1" dirty="0" smtClean="0">
                <a:solidFill>
                  <a:schemeClr val="accent3"/>
                </a:solidFill>
              </a:rPr>
              <a:t>  </a:t>
            </a:r>
            <a:endParaRPr lang="en-US" sz="1400" b="1" dirty="0">
              <a:solidFill>
                <a:schemeClr val="accent3"/>
              </a:solidFill>
            </a:endParaRPr>
          </a:p>
          <a:p>
            <a:pPr marL="171450" lvl="0" indent="-171450" defTabSz="400050">
              <a:lnSpc>
                <a:spcPct val="90000"/>
              </a:lnSpc>
              <a:spcBef>
                <a:spcPct val="0"/>
              </a:spcBef>
              <a:spcAft>
                <a:spcPct val="35000"/>
              </a:spcAft>
              <a:buFont typeface="Arial" pitchFamily="34" charset="0"/>
              <a:buChar char="•"/>
            </a:pPr>
            <a:r>
              <a:rPr lang="en-US" sz="1200" b="1" dirty="0" smtClean="0">
                <a:solidFill>
                  <a:schemeClr val="accent3"/>
                </a:solidFill>
              </a:rPr>
              <a:t>Describe operational </a:t>
            </a:r>
            <a:r>
              <a:rPr lang="en-US" sz="1200" b="1" dirty="0">
                <a:solidFill>
                  <a:schemeClr val="accent3"/>
                </a:solidFill>
              </a:rPr>
              <a:t>environment IE must enable</a:t>
            </a:r>
          </a:p>
          <a:p>
            <a:pPr lvl="1" indent="-171450" defTabSz="400050">
              <a:lnSpc>
                <a:spcPct val="90000"/>
              </a:lnSpc>
              <a:spcBef>
                <a:spcPct val="0"/>
              </a:spcBef>
              <a:spcAft>
                <a:spcPct val="35000"/>
              </a:spcAft>
              <a:buFont typeface="Times New Roman" pitchFamily="18" charset="0"/>
              <a:buChar char="̶"/>
            </a:pPr>
            <a:r>
              <a:rPr lang="en-US" sz="1200" b="1" dirty="0" smtClean="0">
                <a:solidFill>
                  <a:schemeClr val="accent3"/>
                </a:solidFill>
              </a:rPr>
              <a:t>Provide </a:t>
            </a:r>
            <a:r>
              <a:rPr lang="en-US" sz="1200" b="1" dirty="0">
                <a:solidFill>
                  <a:schemeClr val="accent3"/>
                </a:solidFill>
              </a:rPr>
              <a:t>stakeholders with operational context needed to better understand principles and rules and how to apply them</a:t>
            </a:r>
          </a:p>
          <a:p>
            <a:pPr lvl="1" indent="-171450" defTabSz="400050">
              <a:lnSpc>
                <a:spcPct val="90000"/>
              </a:lnSpc>
              <a:spcBef>
                <a:spcPct val="0"/>
              </a:spcBef>
              <a:spcAft>
                <a:spcPct val="35000"/>
              </a:spcAft>
              <a:buFont typeface="Times New Roman" pitchFamily="18" charset="0"/>
              <a:buChar char="̶"/>
            </a:pPr>
            <a:r>
              <a:rPr lang="en-US" sz="1200" b="1" dirty="0" smtClean="0">
                <a:solidFill>
                  <a:schemeClr val="accent3"/>
                </a:solidFill>
              </a:rPr>
              <a:t>Identify </a:t>
            </a:r>
            <a:r>
              <a:rPr lang="en-US" sz="1200" b="1" dirty="0">
                <a:solidFill>
                  <a:schemeClr val="accent3"/>
                </a:solidFill>
              </a:rPr>
              <a:t>operational requirements that IE investments and solutions must address</a:t>
            </a:r>
          </a:p>
          <a:p>
            <a:pPr marL="171450" lvl="0" indent="-171450" defTabSz="400050">
              <a:lnSpc>
                <a:spcPct val="90000"/>
              </a:lnSpc>
              <a:spcBef>
                <a:spcPct val="0"/>
              </a:spcBef>
              <a:spcAft>
                <a:spcPct val="35000"/>
              </a:spcAft>
              <a:buFont typeface="Arial" pitchFamily="34" charset="0"/>
              <a:buChar char="•"/>
            </a:pPr>
            <a:r>
              <a:rPr lang="en-US" sz="1200" b="1" dirty="0" smtClean="0">
                <a:solidFill>
                  <a:schemeClr val="accent3"/>
                </a:solidFill>
              </a:rPr>
              <a:t>Define capabilities required  to provide the end state IE to enable Mission Area objectives</a:t>
            </a:r>
            <a:endParaRPr lang="en-US" sz="1200" b="1" dirty="0">
              <a:solidFill>
                <a:schemeClr val="accent3"/>
              </a:solidFill>
            </a:endParaRPr>
          </a:p>
          <a:p>
            <a:pPr lvl="1" indent="-171450" defTabSz="400050">
              <a:lnSpc>
                <a:spcPct val="90000"/>
              </a:lnSpc>
              <a:spcBef>
                <a:spcPct val="0"/>
              </a:spcBef>
              <a:spcAft>
                <a:spcPct val="35000"/>
              </a:spcAft>
              <a:buFont typeface="Times New Roman" pitchFamily="18" charset="0"/>
              <a:buChar char="̶"/>
            </a:pPr>
            <a:r>
              <a:rPr lang="en-US" sz="1200" b="1" dirty="0" smtClean="0">
                <a:solidFill>
                  <a:schemeClr val="accent3"/>
                </a:solidFill>
              </a:rPr>
              <a:t> Provide </a:t>
            </a:r>
            <a:r>
              <a:rPr lang="en-US" sz="1200" b="1" dirty="0">
                <a:solidFill>
                  <a:schemeClr val="accent3"/>
                </a:solidFill>
              </a:rPr>
              <a:t>basis for gap analysis in support of decision-making: identify gaps, determine investments/solutions to fill gaps, measure progress in filling gaps</a:t>
            </a:r>
          </a:p>
          <a:p>
            <a:pPr lvl="1" indent="-171450" defTabSz="400050">
              <a:lnSpc>
                <a:spcPct val="90000"/>
              </a:lnSpc>
              <a:spcBef>
                <a:spcPct val="0"/>
              </a:spcBef>
              <a:spcAft>
                <a:spcPct val="35000"/>
              </a:spcAft>
              <a:buFont typeface="Times New Roman" pitchFamily="18" charset="0"/>
              <a:buChar char="̶"/>
            </a:pPr>
            <a:r>
              <a:rPr lang="en-US" sz="1200" b="1" dirty="0" smtClean="0">
                <a:solidFill>
                  <a:schemeClr val="accent3"/>
                </a:solidFill>
              </a:rPr>
              <a:t>Provide </a:t>
            </a:r>
            <a:r>
              <a:rPr lang="en-US" sz="1200" b="1" dirty="0">
                <a:solidFill>
                  <a:schemeClr val="accent3"/>
                </a:solidFill>
              </a:rPr>
              <a:t>baseline description of IE for use in managing change and risk associated with rapidly evolving operational needs</a:t>
            </a:r>
          </a:p>
          <a:p>
            <a:pPr lvl="1" indent="-171450" defTabSz="400050">
              <a:lnSpc>
                <a:spcPct val="90000"/>
              </a:lnSpc>
              <a:spcBef>
                <a:spcPct val="0"/>
              </a:spcBef>
              <a:spcAft>
                <a:spcPct val="35000"/>
              </a:spcAft>
              <a:buFont typeface="Times New Roman" pitchFamily="18" charset="0"/>
              <a:buChar char="̶"/>
            </a:pPr>
            <a:r>
              <a:rPr lang="en-US" sz="1200" b="1" dirty="0" smtClean="0">
                <a:solidFill>
                  <a:schemeClr val="accent3"/>
                </a:solidFill>
              </a:rPr>
              <a:t>Enable </a:t>
            </a:r>
            <a:r>
              <a:rPr lang="en-US" sz="1200" b="1" dirty="0">
                <a:solidFill>
                  <a:schemeClr val="accent3"/>
                </a:solidFill>
              </a:rPr>
              <a:t>compliance measurement to assess progress towards achieving required end state</a:t>
            </a:r>
          </a:p>
          <a:p>
            <a:pPr marL="171450" lvl="0" indent="-171450" defTabSz="400050">
              <a:lnSpc>
                <a:spcPct val="90000"/>
              </a:lnSpc>
              <a:spcBef>
                <a:spcPct val="0"/>
              </a:spcBef>
              <a:spcAft>
                <a:spcPct val="35000"/>
              </a:spcAft>
              <a:buFont typeface="Arial" pitchFamily="34" charset="0"/>
              <a:buChar char="•"/>
            </a:pPr>
            <a:r>
              <a:rPr lang="en-US" sz="1200" b="1" dirty="0" smtClean="0">
                <a:solidFill>
                  <a:schemeClr val="accent3"/>
                </a:solidFill>
              </a:rPr>
              <a:t>Provide </a:t>
            </a:r>
            <a:r>
              <a:rPr lang="en-US" sz="1200" b="1" dirty="0">
                <a:solidFill>
                  <a:schemeClr val="accent3"/>
                </a:solidFill>
              </a:rPr>
              <a:t>a tool </a:t>
            </a:r>
            <a:r>
              <a:rPr lang="en-US" sz="1200" b="1" dirty="0" smtClean="0">
                <a:solidFill>
                  <a:schemeClr val="accent3"/>
                </a:solidFill>
              </a:rPr>
              <a:t>to assist </a:t>
            </a:r>
            <a:r>
              <a:rPr lang="en-US" sz="1200" b="1" dirty="0">
                <a:solidFill>
                  <a:schemeClr val="accent3"/>
                </a:solidFill>
              </a:rPr>
              <a:t>programs and other users in identifying and navigating relevant requirements and guidance </a:t>
            </a:r>
            <a:r>
              <a:rPr lang="en-US" sz="1200" b="1" dirty="0" smtClean="0">
                <a:solidFill>
                  <a:schemeClr val="accent3"/>
                </a:solidFill>
              </a:rPr>
              <a:t>documents</a:t>
            </a:r>
            <a:r>
              <a:rPr lang="en-US" sz="1200" b="1" dirty="0" smtClean="0">
                <a:solidFill>
                  <a:schemeClr val="bg1"/>
                </a:solidFill>
              </a:rPr>
              <a:t> </a:t>
            </a:r>
            <a:endParaRPr lang="en-US" sz="1200" b="1" dirty="0">
              <a:solidFill>
                <a:schemeClr val="bg1"/>
              </a:solidFill>
            </a:endParaRPr>
          </a:p>
        </p:txBody>
      </p:sp>
    </p:spTree>
    <p:extLst>
      <p:ext uri="{BB962C8B-B14F-4D97-AF65-F5344CB8AC3E}">
        <p14:creationId xmlns="" xmlns:p14="http://schemas.microsoft.com/office/powerpoint/2010/main" val="1138505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4638"/>
            <a:ext cx="7430294" cy="968375"/>
          </a:xfrm>
        </p:spPr>
        <p:txBody>
          <a:bodyPr/>
          <a:lstStyle/>
          <a:p>
            <a:r>
              <a:rPr lang="en-US" dirty="0" smtClean="0">
                <a:latin typeface="+mj-lt"/>
              </a:rPr>
              <a:t>What the DoD IEA v2.0 Contains</a:t>
            </a:r>
            <a:endParaRPr lang="en-US" dirty="0">
              <a:latin typeface="+mj-lt"/>
            </a:endParaRPr>
          </a:p>
        </p:txBody>
      </p:sp>
      <p:sp>
        <p:nvSpPr>
          <p:cNvPr id="4" name="Slide Number Placeholder 3"/>
          <p:cNvSpPr>
            <a:spLocks noGrp="1"/>
          </p:cNvSpPr>
          <p:nvPr>
            <p:ph type="sldNum" sz="quarter" idx="11"/>
          </p:nvPr>
        </p:nvSpPr>
        <p:spPr/>
        <p:txBody>
          <a:bodyPr/>
          <a:lstStyle/>
          <a:p>
            <a:pPr>
              <a:defRPr/>
            </a:pPr>
            <a:fld id="{009E4491-109B-4626-945D-38A16DD03685}" type="slidenum">
              <a:rPr lang="en-US" smtClean="0"/>
              <a:pPr>
                <a:defRPr/>
              </a:pPr>
              <a:t>4</a:t>
            </a:fld>
            <a:endParaRPr lang="en-US" dirty="0"/>
          </a:p>
        </p:txBody>
      </p:sp>
      <p:graphicFrame>
        <p:nvGraphicFramePr>
          <p:cNvPr id="5" name="Table 4"/>
          <p:cNvGraphicFramePr>
            <a:graphicFrameLocks noGrp="1"/>
          </p:cNvGraphicFramePr>
          <p:nvPr/>
        </p:nvGraphicFramePr>
        <p:xfrm>
          <a:off x="304800" y="1524000"/>
          <a:ext cx="8153400" cy="4612640"/>
        </p:xfrm>
        <a:graphic>
          <a:graphicData uri="http://schemas.openxmlformats.org/drawingml/2006/table">
            <a:tbl>
              <a:tblPr firstRow="1" bandRow="1">
                <a:tableStyleId>{93296810-A885-4BE3-A3E7-6D5BEEA58F35}</a:tableStyleId>
              </a:tblPr>
              <a:tblGrid>
                <a:gridCol w="2979127"/>
                <a:gridCol w="5174273"/>
              </a:tblGrid>
              <a:tr h="370840">
                <a:tc>
                  <a:txBody>
                    <a:bodyPr/>
                    <a:lstStyle/>
                    <a:p>
                      <a:pPr algn="ctr"/>
                      <a:r>
                        <a:rPr lang="en-US" sz="1400" dirty="0" smtClean="0"/>
                        <a:t>Content</a:t>
                      </a:r>
                      <a:endParaRPr lang="en-US" sz="1400" dirty="0"/>
                    </a:p>
                  </a:txBody>
                  <a:tcPr/>
                </a:tc>
                <a:tc>
                  <a:txBody>
                    <a:bodyPr/>
                    <a:lstStyle/>
                    <a:p>
                      <a:pPr algn="ctr"/>
                      <a:r>
                        <a:rPr lang="en-US" sz="1400" dirty="0" smtClean="0"/>
                        <a:t>Description</a:t>
                      </a:r>
                      <a:endParaRPr lang="en-US" sz="1400" dirty="0"/>
                    </a:p>
                  </a:txBody>
                  <a:tcPr/>
                </a:tc>
              </a:tr>
              <a:tr h="370840">
                <a:tc>
                  <a:txBody>
                    <a:bodyPr/>
                    <a:lstStyle/>
                    <a:p>
                      <a:r>
                        <a:rPr lang="en-US" sz="1400" dirty="0" smtClean="0"/>
                        <a:t>Architecture</a:t>
                      </a:r>
                      <a:r>
                        <a:rPr lang="en-US" sz="1400" baseline="0" dirty="0" smtClean="0"/>
                        <a:t> Viewpoints (AV, CV, OV, SVCV, SV, and </a:t>
                      </a:r>
                      <a:r>
                        <a:rPr lang="en-US" sz="1400" baseline="0" dirty="0" err="1" smtClean="0"/>
                        <a:t>StdV</a:t>
                      </a:r>
                      <a:r>
                        <a:rPr lang="en-US" sz="1400" baseline="0" dirty="0" smtClean="0"/>
                        <a:t>)</a:t>
                      </a:r>
                      <a:endParaRPr lang="en-US" sz="1400" dirty="0"/>
                    </a:p>
                  </a:txBody>
                  <a:tcPr/>
                </a:tc>
                <a:tc>
                  <a:txBody>
                    <a:bodyPr/>
                    <a:lstStyle/>
                    <a:p>
                      <a:r>
                        <a:rPr lang="en-US" sz="1400" dirty="0" smtClean="0"/>
                        <a:t>Represents the architecture for the Information Enterprise (IE) in a manner that enables stakeholders to focus on specific areas of interests, while retaining sight of the big picture.</a:t>
                      </a:r>
                      <a:r>
                        <a:rPr lang="en-US" sz="1400" baseline="0" dirty="0" smtClean="0"/>
                        <a:t> </a:t>
                      </a:r>
                      <a:endParaRPr lang="en-US" sz="1400" dirty="0"/>
                    </a:p>
                  </a:txBody>
                  <a:tcPr/>
                </a:tc>
              </a:tr>
              <a:tr h="370840">
                <a:tc>
                  <a:txBody>
                    <a:bodyPr/>
                    <a:lstStyle/>
                    <a:p>
                      <a:r>
                        <a:rPr lang="en-US" sz="1400" dirty="0" smtClean="0"/>
                        <a:t>IEA Compliance Criteria</a:t>
                      </a:r>
                      <a:endParaRPr lang="en-US" sz="1400" dirty="0"/>
                    </a:p>
                  </a:txBody>
                  <a:tcPr/>
                </a:tc>
                <a:tc>
                  <a:txBody>
                    <a:bodyPr/>
                    <a:lstStyle/>
                    <a:p>
                      <a:r>
                        <a:rPr lang="en-US" sz="1400" dirty="0" smtClean="0"/>
                        <a:t>Describes the information</a:t>
                      </a:r>
                      <a:r>
                        <a:rPr lang="en-US" sz="1400" baseline="0" dirty="0" smtClean="0"/>
                        <a:t> that all architectures will comply with and established the criteria for assessing architecture compliance with the IEA.  </a:t>
                      </a:r>
                      <a:r>
                        <a:rPr lang="en-US" sz="1400" dirty="0" smtClean="0"/>
                        <a:t> </a:t>
                      </a:r>
                      <a:endParaRPr lang="en-US" sz="1400" dirty="0"/>
                    </a:p>
                  </a:txBody>
                  <a:tcPr/>
                </a:tc>
              </a:tr>
              <a:tr h="370840">
                <a:tc>
                  <a:txBody>
                    <a:bodyPr/>
                    <a:lstStyle/>
                    <a:p>
                      <a:r>
                        <a:rPr lang="en-US" sz="1400" dirty="0" smtClean="0"/>
                        <a:t>Reference Architecture (EANCS RA, ADORA, ITIORA, NORA/JEN RA, and DC&amp;SC RA) </a:t>
                      </a:r>
                      <a:endParaRPr lang="en-US" sz="1400" dirty="0"/>
                    </a:p>
                  </a:txBody>
                  <a:tcPr/>
                </a:tc>
                <a:tc>
                  <a:txBody>
                    <a:bodyPr/>
                    <a:lstStyle/>
                    <a:p>
                      <a:r>
                        <a:rPr lang="en-US" sz="1400" dirty="0" smtClean="0"/>
                        <a:t>Provides detailed descriptions of the relevant principles,</a:t>
                      </a:r>
                      <a:r>
                        <a:rPr lang="en-US" sz="1400" baseline="0" dirty="0" smtClean="0"/>
                        <a:t> rules, patterns, technical positions, and vocabulary for a specific focus area.</a:t>
                      </a:r>
                      <a:r>
                        <a:rPr lang="en-US" sz="1400" dirty="0" smtClean="0"/>
                        <a:t>  </a:t>
                      </a:r>
                      <a:endParaRPr lang="en-US" sz="1400" dirty="0"/>
                    </a:p>
                  </a:txBody>
                  <a:tcPr/>
                </a:tc>
              </a:tr>
              <a:tr h="370840">
                <a:tc>
                  <a:txBody>
                    <a:bodyPr/>
                    <a:lstStyle/>
                    <a:p>
                      <a:r>
                        <a:rPr lang="en-US" sz="1400" dirty="0" smtClean="0"/>
                        <a:t>Integrated Document and Executive Report</a:t>
                      </a:r>
                      <a:endParaRPr lang="en-US" sz="1400" dirty="0"/>
                    </a:p>
                  </a:txBody>
                  <a:tcPr/>
                </a:tc>
                <a:tc>
                  <a:txBody>
                    <a:bodyPr/>
                    <a:lstStyle/>
                    <a:p>
                      <a:r>
                        <a:rPr lang="en-US" sz="1400" dirty="0" smtClean="0"/>
                        <a:t>Combines</a:t>
                      </a:r>
                      <a:r>
                        <a:rPr lang="en-US" sz="1400" baseline="0" dirty="0" smtClean="0"/>
                        <a:t> all content in the DoD IEA into a coherent, integrated document and provides an executive level summary of key information and analysis. </a:t>
                      </a:r>
                      <a:endParaRPr lang="en-US" sz="1400" dirty="0"/>
                    </a:p>
                  </a:txBody>
                  <a:tcPr/>
                </a:tc>
              </a:tr>
              <a:tr h="370840">
                <a:tc>
                  <a:txBody>
                    <a:bodyPr/>
                    <a:lstStyle/>
                    <a:p>
                      <a:r>
                        <a:rPr lang="en-US" sz="1400" dirty="0" smtClean="0"/>
                        <a:t>Document Framework</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mn-lt"/>
                          <a:ea typeface="+mn-ea"/>
                          <a:cs typeface="+mn-cs"/>
                        </a:rPr>
                        <a:t>A document navigation support tool that consolidates and organizes compliance and guidance documents by document type, capability type, and other categories to support compliance understanding and analysis.</a:t>
                      </a:r>
                      <a:endParaRPr lang="en-US" sz="1400" dirty="0" smtClean="0"/>
                    </a:p>
                  </a:txBody>
                  <a:tcPr/>
                </a:tc>
              </a:tr>
              <a:tr h="370840">
                <a:tc>
                  <a:txBody>
                    <a:bodyPr/>
                    <a:lstStyle/>
                    <a:p>
                      <a:r>
                        <a:rPr lang="en-US" sz="1400" dirty="0" smtClean="0"/>
                        <a:t>EA Compliance Requirements</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Describes the criteria for complying with the EA.</a:t>
                      </a:r>
                    </a:p>
                  </a:txBody>
                  <a:tcPr/>
                </a:tc>
              </a:tr>
            </a:tbl>
          </a:graphicData>
        </a:graphic>
      </p:graphicFrame>
    </p:spTree>
    <p:extLst>
      <p:ext uri="{BB962C8B-B14F-4D97-AF65-F5344CB8AC3E}">
        <p14:creationId xmlns="" xmlns:p14="http://schemas.microsoft.com/office/powerpoint/2010/main" val="566030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CV-1: DoD IE Vision</a:t>
            </a:r>
            <a:endParaRPr lang="en-US" dirty="0"/>
          </a:p>
        </p:txBody>
      </p:sp>
      <p:sp>
        <p:nvSpPr>
          <p:cNvPr id="4" name="Slide Number Placeholder 3"/>
          <p:cNvSpPr>
            <a:spLocks noGrp="1"/>
          </p:cNvSpPr>
          <p:nvPr>
            <p:ph type="sldNum" sz="quarter" idx="11"/>
          </p:nvPr>
        </p:nvSpPr>
        <p:spPr/>
        <p:txBody>
          <a:bodyPr/>
          <a:lstStyle/>
          <a:p>
            <a:pPr>
              <a:defRPr/>
            </a:pPr>
            <a:fld id="{009E4491-109B-4626-945D-38A16DD03685}" type="slidenum">
              <a:rPr lang="en-US" smtClean="0"/>
              <a:pPr>
                <a:defRPr/>
              </a:pPr>
              <a:t>5</a:t>
            </a:fld>
            <a:endParaRPr lang="en-US" dirty="0"/>
          </a:p>
        </p:txBody>
      </p:sp>
      <p:sp>
        <p:nvSpPr>
          <p:cNvPr id="3" name="TextBox 2"/>
          <p:cNvSpPr txBox="1"/>
          <p:nvPr/>
        </p:nvSpPr>
        <p:spPr>
          <a:xfrm>
            <a:off x="304800" y="5257800"/>
            <a:ext cx="8153400" cy="1569660"/>
          </a:xfrm>
          <a:prstGeom prst="rect">
            <a:avLst/>
          </a:prstGeom>
          <a:noFill/>
        </p:spPr>
        <p:txBody>
          <a:bodyPr wrap="square" rtlCol="0">
            <a:spAutoFit/>
          </a:bodyPr>
          <a:lstStyle/>
          <a:p>
            <a:pPr marL="285750" indent="-285750">
              <a:buFont typeface="Arial" pitchFamily="34" charset="0"/>
              <a:buChar char="•"/>
            </a:pPr>
            <a:r>
              <a:rPr lang="en-US" sz="1600" dirty="0" smtClean="0"/>
              <a:t>Users connect to, access, and share information and information assets using </a:t>
            </a:r>
            <a:r>
              <a:rPr lang="en-US" sz="1600" b="1" dirty="0" smtClean="0"/>
              <a:t>End User Capabilities</a:t>
            </a:r>
            <a:endParaRPr lang="en-US" sz="1600" dirty="0" smtClean="0"/>
          </a:p>
          <a:p>
            <a:pPr marL="285750" indent="-285750">
              <a:buFont typeface="Arial" pitchFamily="34" charset="0"/>
              <a:buChar char="•"/>
            </a:pPr>
            <a:r>
              <a:rPr lang="en-US" sz="1600" b="1" dirty="0" smtClean="0"/>
              <a:t>Enabling Capabilities</a:t>
            </a:r>
            <a:r>
              <a:rPr lang="en-US" sz="1600" dirty="0" smtClean="0"/>
              <a:t> to operate, defend, and govern the IE provide an infrastructure and environment that deliver End User Capabilities</a:t>
            </a:r>
          </a:p>
          <a:p>
            <a:pPr marL="285750" indent="-285750">
              <a:buFont typeface="Arial" pitchFamily="34" charset="0"/>
              <a:buChar char="•"/>
            </a:pPr>
            <a:r>
              <a:rPr lang="en-US" sz="1600" dirty="0" smtClean="0"/>
              <a:t>End User Capabilities and Enabling Capabilities together make up the </a:t>
            </a:r>
            <a:r>
              <a:rPr lang="en-US" sz="1600" b="1" dirty="0" smtClean="0"/>
              <a:t>IE Capabilities</a:t>
            </a:r>
            <a:r>
              <a:rPr lang="en-US" sz="1600" dirty="0" smtClean="0"/>
              <a:t> </a:t>
            </a:r>
          </a:p>
        </p:txBody>
      </p:sp>
      <p:pic>
        <p:nvPicPr>
          <p:cNvPr id="119809" name="Picture 1"/>
          <p:cNvPicPr>
            <a:picLocks noChangeAspect="1" noChangeArrowheads="1"/>
          </p:cNvPicPr>
          <p:nvPr/>
        </p:nvPicPr>
        <p:blipFill>
          <a:blip r:embed="rId3" cstate="print"/>
          <a:srcRect/>
          <a:stretch>
            <a:fillRect/>
          </a:stretch>
        </p:blipFill>
        <p:spPr bwMode="auto">
          <a:xfrm>
            <a:off x="685800" y="1371600"/>
            <a:ext cx="7480366" cy="3886201"/>
          </a:xfrm>
          <a:prstGeom prst="rect">
            <a:avLst/>
          </a:prstGeom>
          <a:noFill/>
          <a:ln w="9525">
            <a:noFill/>
            <a:miter lim="800000"/>
            <a:headEnd/>
            <a:tailEnd/>
          </a:ln>
          <a:effectLst/>
        </p:spPr>
      </p:pic>
    </p:spTree>
    <p:extLst>
      <p:ext uri="{BB962C8B-B14F-4D97-AF65-F5344CB8AC3E}">
        <p14:creationId xmlns="" xmlns:p14="http://schemas.microsoft.com/office/powerpoint/2010/main" val="27838019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CV-2: Capability Taxonomy</a:t>
            </a:r>
            <a:endParaRPr lang="en-US" dirty="0"/>
          </a:p>
        </p:txBody>
      </p:sp>
      <p:sp>
        <p:nvSpPr>
          <p:cNvPr id="4" name="Slide Number Placeholder 3"/>
          <p:cNvSpPr>
            <a:spLocks noGrp="1"/>
          </p:cNvSpPr>
          <p:nvPr>
            <p:ph type="sldNum" sz="quarter" idx="11"/>
          </p:nvPr>
        </p:nvSpPr>
        <p:spPr/>
        <p:txBody>
          <a:bodyPr/>
          <a:lstStyle/>
          <a:p>
            <a:pPr>
              <a:defRPr/>
            </a:pPr>
            <a:fld id="{009E4491-109B-4626-945D-38A16DD03685}" type="slidenum">
              <a:rPr lang="en-US" smtClean="0"/>
              <a:pPr>
                <a:defRPr/>
              </a:pPr>
              <a:t>6</a:t>
            </a:fld>
            <a:endParaRPr lang="en-US" dirty="0"/>
          </a:p>
        </p:txBody>
      </p:sp>
      <p:sp>
        <p:nvSpPr>
          <p:cNvPr id="3" name="TextBox 2"/>
          <p:cNvSpPr txBox="1"/>
          <p:nvPr/>
        </p:nvSpPr>
        <p:spPr>
          <a:xfrm>
            <a:off x="152400" y="5399782"/>
            <a:ext cx="8305800" cy="1200329"/>
          </a:xfrm>
          <a:prstGeom prst="rect">
            <a:avLst/>
          </a:prstGeom>
          <a:noFill/>
        </p:spPr>
        <p:txBody>
          <a:bodyPr wrap="square" rtlCol="0">
            <a:spAutoFit/>
          </a:bodyPr>
          <a:lstStyle/>
          <a:p>
            <a:pPr marL="285750" indent="-285750">
              <a:buFont typeface="Arial" pitchFamily="34" charset="0"/>
              <a:buChar char="•"/>
            </a:pPr>
            <a:r>
              <a:rPr lang="en-US" dirty="0" smtClean="0"/>
              <a:t>The IE Capabilities are organized under three areas: Connect, Access and Share; Operate and Defend; and Govern </a:t>
            </a:r>
          </a:p>
          <a:p>
            <a:pPr marL="285750" indent="-285750">
              <a:buFont typeface="Arial" pitchFamily="34" charset="0"/>
              <a:buChar char="•"/>
            </a:pPr>
            <a:r>
              <a:rPr lang="en-US" dirty="0" smtClean="0"/>
              <a:t>These are the capabilities that are needed for the IE to properly support DoD Operations</a:t>
            </a:r>
          </a:p>
        </p:txBody>
      </p:sp>
      <p:pic>
        <p:nvPicPr>
          <p:cNvPr id="119810" name="Picture 2"/>
          <p:cNvPicPr>
            <a:picLocks noChangeAspect="1" noChangeArrowheads="1"/>
          </p:cNvPicPr>
          <p:nvPr/>
        </p:nvPicPr>
        <p:blipFill>
          <a:blip r:embed="rId3" cstate="print"/>
          <a:srcRect/>
          <a:stretch>
            <a:fillRect/>
          </a:stretch>
        </p:blipFill>
        <p:spPr bwMode="auto">
          <a:xfrm>
            <a:off x="762000" y="1447801"/>
            <a:ext cx="7605713" cy="3886199"/>
          </a:xfrm>
          <a:prstGeom prst="rect">
            <a:avLst/>
          </a:prstGeom>
          <a:noFill/>
          <a:ln w="9525">
            <a:noFill/>
            <a:miter lim="800000"/>
            <a:headEnd/>
            <a:tailEnd/>
          </a:ln>
          <a:effectLst/>
        </p:spPr>
      </p:pic>
    </p:spTree>
    <p:extLst>
      <p:ext uri="{BB962C8B-B14F-4D97-AF65-F5344CB8AC3E}">
        <p14:creationId xmlns="" xmlns:p14="http://schemas.microsoft.com/office/powerpoint/2010/main" val="27838019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8906" y="274638"/>
            <a:ext cx="6973094" cy="968375"/>
          </a:xfrm>
        </p:spPr>
        <p:txBody>
          <a:bodyPr/>
          <a:lstStyle/>
          <a:p>
            <a:r>
              <a:rPr lang="en-US" dirty="0" smtClean="0"/>
              <a:t>CV-6/7: Capability to Operational Activities/Services Mapping</a:t>
            </a:r>
            <a:endParaRPr lang="en-US" dirty="0"/>
          </a:p>
        </p:txBody>
      </p:sp>
      <p:sp>
        <p:nvSpPr>
          <p:cNvPr id="4" name="Slide Number Placeholder 3"/>
          <p:cNvSpPr>
            <a:spLocks noGrp="1"/>
          </p:cNvSpPr>
          <p:nvPr>
            <p:ph type="sldNum" sz="quarter" idx="11"/>
          </p:nvPr>
        </p:nvSpPr>
        <p:spPr>
          <a:xfrm>
            <a:off x="8229600" y="6019800"/>
            <a:ext cx="457200" cy="701675"/>
          </a:xfrm>
        </p:spPr>
        <p:txBody>
          <a:bodyPr/>
          <a:lstStyle/>
          <a:p>
            <a:pPr>
              <a:defRPr/>
            </a:pPr>
            <a:fld id="{009E4491-109B-4626-945D-38A16DD03685}" type="slidenum">
              <a:rPr lang="en-US" smtClean="0"/>
              <a:pPr>
                <a:defRPr/>
              </a:pPr>
              <a:t>7</a:t>
            </a:fld>
            <a:endParaRPr lang="en-US" dirty="0"/>
          </a:p>
        </p:txBody>
      </p:sp>
      <p:sp>
        <p:nvSpPr>
          <p:cNvPr id="3" name="TextBox 2"/>
          <p:cNvSpPr txBox="1"/>
          <p:nvPr/>
        </p:nvSpPr>
        <p:spPr>
          <a:xfrm>
            <a:off x="152400" y="5029200"/>
            <a:ext cx="8305800" cy="1477328"/>
          </a:xfrm>
          <a:prstGeom prst="rect">
            <a:avLst/>
          </a:prstGeom>
          <a:noFill/>
        </p:spPr>
        <p:txBody>
          <a:bodyPr wrap="square" rtlCol="0">
            <a:spAutoFit/>
          </a:bodyPr>
          <a:lstStyle/>
          <a:p>
            <a:pPr marL="285750" indent="-285750">
              <a:buFont typeface="Arial" pitchFamily="34" charset="0"/>
              <a:buChar char="•"/>
            </a:pPr>
            <a:r>
              <a:rPr lang="en-US" dirty="0" smtClean="0"/>
              <a:t>The mapping of activities and services to capabilities is provided in a single matrix</a:t>
            </a:r>
          </a:p>
          <a:p>
            <a:pPr marL="285750" indent="-285750">
              <a:buFont typeface="Arial" pitchFamily="34" charset="0"/>
              <a:buChar char="•"/>
            </a:pPr>
            <a:r>
              <a:rPr lang="en-US" dirty="0" smtClean="0"/>
              <a:t>This matrix also maps relevant rules to the capabilities</a:t>
            </a:r>
          </a:p>
          <a:p>
            <a:pPr marL="285750" indent="-285750">
              <a:buFont typeface="Arial" pitchFamily="34" charset="0"/>
              <a:buChar char="•"/>
            </a:pPr>
            <a:r>
              <a:rPr lang="en-US" dirty="0" smtClean="0"/>
              <a:t>This provides a complete description of each capability to include definition and mapping of relevant activities, rules, and services </a:t>
            </a:r>
          </a:p>
        </p:txBody>
      </p:sp>
      <p:graphicFrame>
        <p:nvGraphicFramePr>
          <p:cNvPr id="9" name="Table 8"/>
          <p:cNvGraphicFramePr>
            <a:graphicFrameLocks noGrp="1"/>
          </p:cNvGraphicFramePr>
          <p:nvPr/>
        </p:nvGraphicFramePr>
        <p:xfrm>
          <a:off x="380998" y="1447800"/>
          <a:ext cx="8382001" cy="3427095"/>
        </p:xfrm>
        <a:graphic>
          <a:graphicData uri="http://schemas.openxmlformats.org/drawingml/2006/table">
            <a:tbl>
              <a:tblPr firstRow="1" bandRow="1">
                <a:tableStyleId>{5C22544A-7EE6-4342-B048-85BDC9FD1C3A}</a:tableStyleId>
              </a:tblPr>
              <a:tblGrid>
                <a:gridCol w="990602"/>
                <a:gridCol w="2224410"/>
                <a:gridCol w="1894018"/>
                <a:gridCol w="834572"/>
                <a:gridCol w="2438399"/>
              </a:tblGrid>
              <a:tr h="228600">
                <a:tc>
                  <a:txBody>
                    <a:bodyPr/>
                    <a:lstStyle/>
                    <a:p>
                      <a:pPr algn="ctr"/>
                      <a:r>
                        <a:rPr lang="en-US" sz="1200" b="1" dirty="0" smtClean="0">
                          <a:solidFill>
                            <a:schemeClr val="tx1"/>
                          </a:solidFill>
                        </a:rPr>
                        <a:t>Capability</a:t>
                      </a:r>
                      <a:endParaRPr lang="en-US" sz="1200" b="1" dirty="0">
                        <a:solidFill>
                          <a:schemeClr val="tx1"/>
                        </a:solidFill>
                      </a:endParaRPr>
                    </a:p>
                  </a:txBody>
                  <a:tcPr/>
                </a:tc>
                <a:tc>
                  <a:txBody>
                    <a:bodyPr/>
                    <a:lstStyle/>
                    <a:p>
                      <a:pPr algn="ctr"/>
                      <a:r>
                        <a:rPr lang="en-US" sz="1200" b="1" dirty="0" smtClean="0">
                          <a:solidFill>
                            <a:schemeClr val="tx1"/>
                          </a:solidFill>
                        </a:rPr>
                        <a:t>Definition</a:t>
                      </a:r>
                      <a:endParaRPr lang="en-US" sz="1200" b="1" dirty="0">
                        <a:solidFill>
                          <a:schemeClr val="tx1"/>
                        </a:solidFill>
                      </a:endParaRPr>
                    </a:p>
                  </a:txBody>
                  <a:tcPr/>
                </a:tc>
                <a:tc>
                  <a:txBody>
                    <a:bodyPr/>
                    <a:lstStyle/>
                    <a:p>
                      <a:pPr algn="ctr"/>
                      <a:r>
                        <a:rPr lang="en-US" sz="1200" b="1" dirty="0" smtClean="0">
                          <a:solidFill>
                            <a:schemeClr val="tx1"/>
                          </a:solidFill>
                        </a:rPr>
                        <a:t>Activities</a:t>
                      </a:r>
                      <a:endParaRPr lang="en-US" sz="1200" b="1" dirty="0">
                        <a:solidFill>
                          <a:schemeClr val="tx1"/>
                        </a:solidFill>
                      </a:endParaRPr>
                    </a:p>
                  </a:txBody>
                  <a:tcPr/>
                </a:tc>
                <a:tc>
                  <a:txBody>
                    <a:bodyPr/>
                    <a:lstStyle/>
                    <a:p>
                      <a:pPr algn="ctr"/>
                      <a:r>
                        <a:rPr lang="en-US" sz="1200" b="1" dirty="0" smtClean="0">
                          <a:solidFill>
                            <a:schemeClr val="tx1"/>
                          </a:solidFill>
                        </a:rPr>
                        <a:t>Rules</a:t>
                      </a:r>
                      <a:endParaRPr lang="en-US" sz="1200" b="1" dirty="0">
                        <a:solidFill>
                          <a:schemeClr val="tx1"/>
                        </a:solidFill>
                      </a:endParaRPr>
                    </a:p>
                  </a:txBody>
                  <a:tcPr/>
                </a:tc>
                <a:tc>
                  <a:txBody>
                    <a:bodyPr/>
                    <a:lstStyle/>
                    <a:p>
                      <a:pPr algn="ctr"/>
                      <a:r>
                        <a:rPr lang="en-US" sz="1200" b="1" dirty="0" smtClean="0">
                          <a:solidFill>
                            <a:schemeClr val="tx1"/>
                          </a:solidFill>
                        </a:rPr>
                        <a:t>Services</a:t>
                      </a:r>
                      <a:endParaRPr lang="en-US" sz="1200" b="1" dirty="0">
                        <a:solidFill>
                          <a:schemeClr val="tx1"/>
                        </a:solidFill>
                      </a:endParaRPr>
                    </a:p>
                  </a:txBody>
                  <a:tcPr/>
                </a:tc>
              </a:tr>
              <a:tr h="370840">
                <a:tc>
                  <a:txBody>
                    <a:bodyPr/>
                    <a:lstStyle/>
                    <a:p>
                      <a:pPr algn="l" fontAlgn="t"/>
                      <a:r>
                        <a:rPr lang="en-US" sz="1100" b="1" i="0" u="none" strike="noStrike">
                          <a:solidFill>
                            <a:srgbClr val="000000"/>
                          </a:solidFill>
                          <a:latin typeface="Calibri"/>
                        </a:rPr>
                        <a:t>Connect</a:t>
                      </a:r>
                    </a:p>
                  </a:txBody>
                  <a:tcPr marL="9525" marR="9525" marT="9525" marB="0"/>
                </a:tc>
                <a:tc>
                  <a:txBody>
                    <a:bodyPr/>
                    <a:lstStyle/>
                    <a:p>
                      <a:pPr algn="l" fontAlgn="t"/>
                      <a:r>
                        <a:rPr lang="en-US" sz="1100" b="1" i="0" u="none" strike="noStrike" dirty="0">
                          <a:solidFill>
                            <a:srgbClr val="000000"/>
                          </a:solidFill>
                          <a:latin typeface="Calibri"/>
                        </a:rPr>
                        <a:t>The set of computing and communications infrastructure capabilities enabling any user or service to reach any other user or identify and use any other service.</a:t>
                      </a:r>
                    </a:p>
                  </a:txBody>
                  <a:tcPr marL="9525" marR="9525" marT="9525" marB="0"/>
                </a:tc>
                <a:tc>
                  <a:txBody>
                    <a:bodyPr/>
                    <a:lstStyle/>
                    <a:p>
                      <a:pPr algn="l" fontAlgn="t"/>
                      <a:endParaRPr lang="en-US" sz="1200" b="0" i="0" u="none" strike="noStrike" dirty="0">
                        <a:solidFill>
                          <a:srgbClr val="000000"/>
                        </a:solidFill>
                        <a:latin typeface="Calibri"/>
                      </a:endParaRPr>
                    </a:p>
                  </a:txBody>
                  <a:tcPr marL="9525" marR="9525" marT="9525" marB="0"/>
                </a:tc>
                <a:tc>
                  <a:txBody>
                    <a:bodyPr/>
                    <a:lstStyle/>
                    <a:p>
                      <a:pPr algn="l" fontAlgn="t"/>
                      <a:endParaRPr lang="es-ES" sz="1200" b="0" i="0" u="none" strike="noStrike" dirty="0">
                        <a:solidFill>
                          <a:srgbClr val="000000"/>
                        </a:solidFill>
                        <a:latin typeface="Calibri"/>
                      </a:endParaRPr>
                    </a:p>
                  </a:txBody>
                  <a:tcPr marL="9525" marR="9525" marT="9525" marB="0"/>
                </a:tc>
                <a:tc>
                  <a:txBody>
                    <a:bodyPr/>
                    <a:lstStyle/>
                    <a:p>
                      <a:pPr algn="l" fontAlgn="t"/>
                      <a:endParaRPr lang="en-US" sz="1200" b="0" i="0" u="none" strike="noStrike" dirty="0">
                        <a:solidFill>
                          <a:srgbClr val="000000"/>
                        </a:solidFill>
                        <a:latin typeface="Calibri"/>
                      </a:endParaRPr>
                    </a:p>
                  </a:txBody>
                  <a:tcPr marL="9525" marR="9525" marT="9525" marB="0"/>
                </a:tc>
              </a:tr>
              <a:tr h="370840">
                <a:tc>
                  <a:txBody>
                    <a:bodyPr/>
                    <a:lstStyle/>
                    <a:p>
                      <a:pPr algn="l" fontAlgn="t"/>
                      <a:r>
                        <a:rPr lang="en-US" sz="1200" b="0" i="0" u="none" strike="noStrike" dirty="0">
                          <a:solidFill>
                            <a:srgbClr val="000000"/>
                          </a:solidFill>
                          <a:latin typeface="Calibri"/>
                        </a:rPr>
                        <a:t>Infrastructure Provisioning</a:t>
                      </a:r>
                    </a:p>
                  </a:txBody>
                  <a:tcPr marL="9525" marR="9525" marT="9525" marB="0"/>
                </a:tc>
                <a:tc>
                  <a:txBody>
                    <a:bodyPr/>
                    <a:lstStyle/>
                    <a:p>
                      <a:pPr algn="l" fontAlgn="t"/>
                      <a:r>
                        <a:rPr lang="en-US" sz="1200" b="0" i="0" u="none" strike="noStrike" dirty="0">
                          <a:solidFill>
                            <a:srgbClr val="000000"/>
                          </a:solidFill>
                          <a:latin typeface="Calibri"/>
                        </a:rPr>
                        <a:t>The ability to provision and allocate shared computing and data storage resources in a  computing platform agnostic, location independent, transparent, and real-time manner.</a:t>
                      </a:r>
                    </a:p>
                  </a:txBody>
                  <a:tcPr marL="9525" marR="9525" marT="9525" marB="0"/>
                </a:tc>
                <a:tc>
                  <a:txBody>
                    <a:bodyPr/>
                    <a:lstStyle/>
                    <a:p>
                      <a:pPr algn="l" fontAlgn="t"/>
                      <a:r>
                        <a:rPr lang="en-US" sz="1200" b="0" i="0" u="none" strike="noStrike" dirty="0">
                          <a:solidFill>
                            <a:srgbClr val="000000"/>
                          </a:solidFill>
                          <a:latin typeface="Calibri"/>
                        </a:rPr>
                        <a:t>A3.1.1.1 Provide Services Infrastructure</a:t>
                      </a:r>
                      <a:br>
                        <a:rPr lang="en-US" sz="1200" b="0" i="0" u="none" strike="noStrike" dirty="0">
                          <a:solidFill>
                            <a:srgbClr val="000000"/>
                          </a:solidFill>
                          <a:latin typeface="Calibri"/>
                        </a:rPr>
                      </a:br>
                      <a:r>
                        <a:rPr lang="en-US" sz="1200" b="0" i="0" u="none" strike="noStrike" dirty="0">
                          <a:solidFill>
                            <a:srgbClr val="000000"/>
                          </a:solidFill>
                          <a:latin typeface="Calibri"/>
                        </a:rPr>
                        <a:t>A3.2.1.2.1.3 Enable Dynamic, Virtual Processing in Computing Infrastructure</a:t>
                      </a:r>
                      <a:br>
                        <a:rPr lang="en-US" sz="1200" b="0" i="0" u="none" strike="noStrike" dirty="0">
                          <a:solidFill>
                            <a:srgbClr val="000000"/>
                          </a:solidFill>
                          <a:latin typeface="Calibri"/>
                        </a:rPr>
                      </a:br>
                      <a:r>
                        <a:rPr lang="en-US" sz="1200" b="0" i="0" u="none" strike="noStrike" dirty="0">
                          <a:solidFill>
                            <a:srgbClr val="000000"/>
                          </a:solidFill>
                          <a:latin typeface="Calibri"/>
                        </a:rPr>
                        <a:t>A4.2.3.1 Allocate IE Resources</a:t>
                      </a:r>
                      <a:br>
                        <a:rPr lang="en-US" sz="1200" b="0" i="0" u="none" strike="noStrike" dirty="0">
                          <a:solidFill>
                            <a:srgbClr val="000000"/>
                          </a:solidFill>
                          <a:latin typeface="Calibri"/>
                        </a:rPr>
                      </a:br>
                      <a:endParaRPr lang="en-US" sz="1200" b="0" i="0" u="none" strike="noStrike" dirty="0">
                        <a:solidFill>
                          <a:srgbClr val="000000"/>
                        </a:solidFill>
                        <a:latin typeface="Calibri"/>
                      </a:endParaRPr>
                    </a:p>
                  </a:txBody>
                  <a:tcPr marL="9525" marR="9525" marT="9525" marB="0"/>
                </a:tc>
                <a:tc>
                  <a:txBody>
                    <a:bodyPr/>
                    <a:lstStyle/>
                    <a:p>
                      <a:pPr algn="l" fontAlgn="t"/>
                      <a:r>
                        <a:rPr lang="es-ES" sz="1200" b="0" i="0" u="none" strike="noStrike" dirty="0">
                          <a:solidFill>
                            <a:srgbClr val="000000"/>
                          </a:solidFill>
                          <a:latin typeface="Calibri"/>
                        </a:rPr>
                        <a:t>CIR 01</a:t>
                      </a:r>
                      <a:br>
                        <a:rPr lang="es-ES" sz="1200" b="0" i="0" u="none" strike="noStrike" dirty="0">
                          <a:solidFill>
                            <a:srgbClr val="000000"/>
                          </a:solidFill>
                          <a:latin typeface="Calibri"/>
                        </a:rPr>
                      </a:br>
                      <a:r>
                        <a:rPr lang="es-ES" sz="1200" b="0" i="0" u="none" strike="noStrike" dirty="0">
                          <a:solidFill>
                            <a:srgbClr val="000000"/>
                          </a:solidFill>
                          <a:latin typeface="Calibri"/>
                        </a:rPr>
                        <a:t>CIR 05</a:t>
                      </a:r>
                      <a:br>
                        <a:rPr lang="es-ES" sz="1200" b="0" i="0" u="none" strike="noStrike" dirty="0">
                          <a:solidFill>
                            <a:srgbClr val="000000"/>
                          </a:solidFill>
                          <a:latin typeface="Calibri"/>
                        </a:rPr>
                      </a:br>
                      <a:r>
                        <a:rPr lang="es-ES" sz="1200" b="0" i="0" u="none" strike="noStrike" dirty="0">
                          <a:solidFill>
                            <a:srgbClr val="000000"/>
                          </a:solidFill>
                          <a:latin typeface="Calibri"/>
                        </a:rPr>
                        <a:t>CIR 06</a:t>
                      </a:r>
                    </a:p>
                  </a:txBody>
                  <a:tcPr marL="9525" marR="9525" marT="9525" marB="0"/>
                </a:tc>
                <a:tc>
                  <a:txBody>
                    <a:bodyPr/>
                    <a:lstStyle/>
                    <a:p>
                      <a:pPr algn="l" fontAlgn="t"/>
                      <a:r>
                        <a:rPr lang="en-US" sz="1200" b="0" i="0" u="none" strike="noStrike" dirty="0">
                          <a:solidFill>
                            <a:srgbClr val="000000"/>
                          </a:solidFill>
                          <a:latin typeface="Calibri"/>
                        </a:rPr>
                        <a:t>S1.1.6.1 Storage On Demand Services</a:t>
                      </a:r>
                      <a:br>
                        <a:rPr lang="en-US" sz="1200" b="0" i="0" u="none" strike="noStrike" dirty="0">
                          <a:solidFill>
                            <a:srgbClr val="000000"/>
                          </a:solidFill>
                          <a:latin typeface="Calibri"/>
                        </a:rPr>
                      </a:br>
                      <a:r>
                        <a:rPr lang="en-US" sz="1200" b="0" i="0" u="none" strike="noStrike" dirty="0">
                          <a:solidFill>
                            <a:srgbClr val="000000"/>
                          </a:solidFill>
                          <a:latin typeface="Calibri"/>
                        </a:rPr>
                        <a:t>S1.1.6.2 Computing On Demand Services</a:t>
                      </a:r>
                      <a:br>
                        <a:rPr lang="en-US" sz="1200" b="0" i="0" u="none" strike="noStrike" dirty="0">
                          <a:solidFill>
                            <a:srgbClr val="000000"/>
                          </a:solidFill>
                          <a:latin typeface="Calibri"/>
                        </a:rPr>
                      </a:br>
                      <a:r>
                        <a:rPr lang="en-US" sz="1200" b="0" i="0" u="none" strike="noStrike" dirty="0">
                          <a:solidFill>
                            <a:srgbClr val="000000"/>
                          </a:solidFill>
                          <a:latin typeface="Calibri"/>
                        </a:rPr>
                        <a:t>S1.3.6.1 Software as a Service</a:t>
                      </a:r>
                      <a:br>
                        <a:rPr lang="en-US" sz="1200" b="0" i="0" u="none" strike="noStrike" dirty="0">
                          <a:solidFill>
                            <a:srgbClr val="000000"/>
                          </a:solidFill>
                          <a:latin typeface="Calibri"/>
                        </a:rPr>
                      </a:br>
                      <a:r>
                        <a:rPr lang="en-US" sz="1200" b="0" i="0" u="none" strike="noStrike" dirty="0">
                          <a:solidFill>
                            <a:srgbClr val="000000"/>
                          </a:solidFill>
                          <a:latin typeface="Calibri"/>
                        </a:rPr>
                        <a:t>S1.3.6.2 Infrastructure as a Service</a:t>
                      </a:r>
                      <a:br>
                        <a:rPr lang="en-US" sz="1200" b="0" i="0" u="none" strike="noStrike" dirty="0">
                          <a:solidFill>
                            <a:srgbClr val="000000"/>
                          </a:solidFill>
                          <a:latin typeface="Calibri"/>
                        </a:rPr>
                      </a:br>
                      <a:r>
                        <a:rPr lang="en-US" sz="1200" b="0" i="0" u="none" strike="noStrike" dirty="0">
                          <a:solidFill>
                            <a:srgbClr val="000000"/>
                          </a:solidFill>
                          <a:latin typeface="Calibri"/>
                        </a:rPr>
                        <a:t>S.1.3.6.3 Platform as a Service</a:t>
                      </a:r>
                    </a:p>
                  </a:txBody>
                  <a:tcPr marL="9525" marR="9525" marT="9525" marB="0"/>
                </a:tc>
              </a:tr>
              <a:tr h="370840">
                <a:tc>
                  <a:txBody>
                    <a:bodyPr/>
                    <a:lstStyle/>
                    <a:p>
                      <a:pPr algn="l" fontAlgn="t"/>
                      <a:r>
                        <a:rPr lang="en-US" sz="1100" b="0" i="0" u="none" strike="noStrike" dirty="0">
                          <a:solidFill>
                            <a:srgbClr val="000000"/>
                          </a:solidFill>
                          <a:latin typeface="Calibri"/>
                        </a:rPr>
                        <a:t>Unified Communications and Collaboration</a:t>
                      </a:r>
                    </a:p>
                  </a:txBody>
                  <a:tcPr marL="9525" marR="9525" marT="9525" marB="0"/>
                </a:tc>
                <a:tc>
                  <a:txBody>
                    <a:bodyPr/>
                    <a:lstStyle/>
                    <a:p>
                      <a:pPr algn="l" fontAlgn="t"/>
                      <a:r>
                        <a:rPr lang="en-US" sz="1100" b="0" i="0" u="none" strike="noStrike">
                          <a:solidFill>
                            <a:srgbClr val="000000"/>
                          </a:solidFill>
                          <a:latin typeface="Calibri"/>
                        </a:rPr>
                        <a:t>The ability to seamlessly integrate voice, video, and data applications services so they are delivered ubiquitously across a secure and highly available single protocol network infrastructure.</a:t>
                      </a:r>
                    </a:p>
                  </a:txBody>
                  <a:tcPr marL="9525" marR="9525" marT="9525" marB="0"/>
                </a:tc>
                <a:tc>
                  <a:txBody>
                    <a:bodyPr/>
                    <a:lstStyle/>
                    <a:p>
                      <a:pPr algn="l" fontAlgn="t"/>
                      <a:r>
                        <a:rPr lang="en-US" sz="1100" b="0" i="0" u="none" strike="noStrike">
                          <a:solidFill>
                            <a:srgbClr val="000000"/>
                          </a:solidFill>
                          <a:latin typeface="Calibri"/>
                        </a:rPr>
                        <a:t> </a:t>
                      </a:r>
                    </a:p>
                  </a:txBody>
                  <a:tcPr marL="9525" marR="9525" marT="9525" marB="0"/>
                </a:tc>
                <a:tc>
                  <a:txBody>
                    <a:bodyPr/>
                    <a:lstStyle/>
                    <a:p>
                      <a:pPr algn="l" fontAlgn="t"/>
                      <a:r>
                        <a:rPr lang="en-US" sz="1100" b="0" i="0" u="none" strike="noStrike">
                          <a:solidFill>
                            <a:srgbClr val="000000"/>
                          </a:solidFill>
                          <a:latin typeface="Calibri"/>
                        </a:rPr>
                        <a:t>CRP 01</a:t>
                      </a:r>
                      <a:br>
                        <a:rPr lang="en-US" sz="1100" b="0" i="0" u="none" strike="noStrike">
                          <a:solidFill>
                            <a:srgbClr val="000000"/>
                          </a:solidFill>
                          <a:latin typeface="Calibri"/>
                        </a:rPr>
                      </a:br>
                      <a:r>
                        <a:rPr lang="en-US" sz="1100" b="0" i="0" u="none" strike="noStrike">
                          <a:solidFill>
                            <a:srgbClr val="000000"/>
                          </a:solidFill>
                          <a:latin typeface="Calibri"/>
                        </a:rPr>
                        <a:t>CRR 01</a:t>
                      </a:r>
                    </a:p>
                  </a:txBody>
                  <a:tcPr marL="9525" marR="9525" marT="9525" marB="0"/>
                </a:tc>
                <a:tc>
                  <a:txBody>
                    <a:bodyPr/>
                    <a:lstStyle/>
                    <a:p>
                      <a:pPr algn="l" fontAlgn="t"/>
                      <a:r>
                        <a:rPr lang="en-US" sz="1100" b="0" i="0" u="none" strike="noStrike" dirty="0">
                          <a:solidFill>
                            <a:srgbClr val="000000"/>
                          </a:solidFill>
                          <a:latin typeface="Calibri"/>
                        </a:rPr>
                        <a:t>S1.1.2.1 Video over IP Services</a:t>
                      </a:r>
                      <a:br>
                        <a:rPr lang="en-US" sz="1100" b="0" i="0" u="none" strike="noStrike" dirty="0">
                          <a:solidFill>
                            <a:srgbClr val="000000"/>
                          </a:solidFill>
                          <a:latin typeface="Calibri"/>
                        </a:rPr>
                      </a:br>
                      <a:r>
                        <a:rPr lang="en-US" sz="1100" b="0" i="0" u="none" strike="noStrike" dirty="0">
                          <a:solidFill>
                            <a:srgbClr val="000000"/>
                          </a:solidFill>
                          <a:latin typeface="Calibri"/>
                        </a:rPr>
                        <a:t>S1.1.2.2 Voice over IP Services</a:t>
                      </a:r>
                      <a:br>
                        <a:rPr lang="en-US" sz="1100" b="0" i="0" u="none" strike="noStrike" dirty="0">
                          <a:solidFill>
                            <a:srgbClr val="000000"/>
                          </a:solidFill>
                          <a:latin typeface="Calibri"/>
                        </a:rPr>
                      </a:br>
                      <a:r>
                        <a:rPr lang="en-US" sz="1100" b="0" i="0" u="none" strike="noStrike" dirty="0">
                          <a:solidFill>
                            <a:srgbClr val="000000"/>
                          </a:solidFill>
                          <a:latin typeface="Calibri"/>
                        </a:rPr>
                        <a:t>S1.1.2.3 VPN Services</a:t>
                      </a:r>
                    </a:p>
                  </a:txBody>
                  <a:tcPr marL="9525" marR="9525" marT="9525" marB="0"/>
                </a:tc>
              </a:tr>
            </a:tbl>
          </a:graphicData>
        </a:graphic>
      </p:graphicFrame>
    </p:spTree>
    <p:extLst>
      <p:ext uri="{BB962C8B-B14F-4D97-AF65-F5344CB8AC3E}">
        <p14:creationId xmlns="" xmlns:p14="http://schemas.microsoft.com/office/powerpoint/2010/main" val="27838019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8906" y="274638"/>
            <a:ext cx="7430294" cy="968375"/>
          </a:xfrm>
        </p:spPr>
        <p:txBody>
          <a:bodyPr/>
          <a:lstStyle/>
          <a:p>
            <a:r>
              <a:rPr lang="en-US" dirty="0" smtClean="0"/>
              <a:t>OV-1: Operational Concept for the IE</a:t>
            </a:r>
            <a:endParaRPr lang="en-US" dirty="0"/>
          </a:p>
        </p:txBody>
      </p:sp>
      <p:sp>
        <p:nvSpPr>
          <p:cNvPr id="4" name="Slide Number Placeholder 3"/>
          <p:cNvSpPr>
            <a:spLocks noGrp="1"/>
          </p:cNvSpPr>
          <p:nvPr>
            <p:ph type="sldNum" sz="quarter" idx="11"/>
          </p:nvPr>
        </p:nvSpPr>
        <p:spPr/>
        <p:txBody>
          <a:bodyPr/>
          <a:lstStyle/>
          <a:p>
            <a:pPr>
              <a:defRPr/>
            </a:pPr>
            <a:fld id="{009E4491-109B-4626-945D-38A16DD03685}" type="slidenum">
              <a:rPr lang="en-US" smtClean="0"/>
              <a:pPr>
                <a:defRPr/>
              </a:pPr>
              <a:t>8</a:t>
            </a:fld>
            <a:endParaRPr lang="en-US" dirty="0"/>
          </a:p>
        </p:txBody>
      </p:sp>
      <p:pic>
        <p:nvPicPr>
          <p:cNvPr id="31747" name="Picture 3"/>
          <p:cNvPicPr>
            <a:picLocks noChangeAspect="1" noChangeArrowheads="1"/>
          </p:cNvPicPr>
          <p:nvPr/>
        </p:nvPicPr>
        <p:blipFill>
          <a:blip r:embed="rId3" cstate="print"/>
          <a:srcRect/>
          <a:stretch>
            <a:fillRect/>
          </a:stretch>
        </p:blipFill>
        <p:spPr bwMode="auto">
          <a:xfrm>
            <a:off x="762000" y="1447902"/>
            <a:ext cx="7620000" cy="5350786"/>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009E4491-109B-4626-945D-38A16DD03685}" type="slidenum">
              <a:rPr lang="en-US" smtClean="0"/>
              <a:pPr>
                <a:defRPr/>
              </a:pPr>
              <a:t>9</a:t>
            </a:fld>
            <a:endParaRPr lang="en-US" dirty="0"/>
          </a:p>
        </p:txBody>
      </p:sp>
      <p:sp>
        <p:nvSpPr>
          <p:cNvPr id="5" name="Title 1"/>
          <p:cNvSpPr>
            <a:spLocks noGrp="1"/>
          </p:cNvSpPr>
          <p:nvPr>
            <p:ph type="title"/>
          </p:nvPr>
        </p:nvSpPr>
        <p:spPr>
          <a:xfrm>
            <a:off x="799306" y="274638"/>
            <a:ext cx="7506494" cy="968375"/>
          </a:xfrm>
        </p:spPr>
        <p:txBody>
          <a:bodyPr/>
          <a:lstStyle/>
          <a:p>
            <a:r>
              <a:rPr lang="en-US" dirty="0" smtClean="0"/>
              <a:t>OV-5a: Operational Activity Decomposition Tree</a:t>
            </a:r>
            <a:endParaRPr lang="en-US" dirty="0"/>
          </a:p>
        </p:txBody>
      </p:sp>
      <p:pic>
        <p:nvPicPr>
          <p:cNvPr id="153603" name="Picture 3"/>
          <p:cNvPicPr>
            <a:picLocks noChangeAspect="1" noChangeArrowheads="1"/>
          </p:cNvPicPr>
          <p:nvPr/>
        </p:nvPicPr>
        <p:blipFill>
          <a:blip r:embed="rId2" cstate="print"/>
          <a:srcRect/>
          <a:stretch>
            <a:fillRect/>
          </a:stretch>
        </p:blipFill>
        <p:spPr bwMode="auto">
          <a:xfrm>
            <a:off x="693738" y="1455737"/>
            <a:ext cx="7756525" cy="2735263"/>
          </a:xfrm>
          <a:prstGeom prst="rect">
            <a:avLst/>
          </a:prstGeom>
          <a:noFill/>
          <a:ln w="9525">
            <a:noFill/>
            <a:miter lim="800000"/>
            <a:headEnd/>
            <a:tailEnd/>
          </a:ln>
          <a:effectLst/>
        </p:spPr>
      </p:pic>
      <p:sp>
        <p:nvSpPr>
          <p:cNvPr id="8" name="TextBox 7"/>
          <p:cNvSpPr txBox="1"/>
          <p:nvPr/>
        </p:nvSpPr>
        <p:spPr>
          <a:xfrm>
            <a:off x="381000" y="4485382"/>
            <a:ext cx="8305800" cy="707886"/>
          </a:xfrm>
          <a:prstGeom prst="rect">
            <a:avLst/>
          </a:prstGeom>
          <a:noFill/>
        </p:spPr>
        <p:txBody>
          <a:bodyPr wrap="square" rtlCol="0">
            <a:spAutoFit/>
          </a:bodyPr>
          <a:lstStyle/>
          <a:p>
            <a:pPr marL="285750" indent="-285750">
              <a:buFont typeface="Arial" pitchFamily="34" charset="0"/>
              <a:buChar char="•"/>
            </a:pPr>
            <a:r>
              <a:rPr lang="en-US" sz="2000" dirty="0" smtClean="0"/>
              <a:t>Represents the merging of DoD IEA v1.2 and GIG 2.0 ORA activities</a:t>
            </a:r>
          </a:p>
          <a:p>
            <a:pPr marL="285750" indent="-285750">
              <a:buFont typeface="Arial" pitchFamily="34" charset="0"/>
              <a:buChar char="•"/>
            </a:pPr>
            <a:r>
              <a:rPr lang="en-US" sz="2000" dirty="0" smtClean="0"/>
              <a:t>Each level 1 main activity is further decomposed to level 3 or lower </a:t>
            </a:r>
          </a:p>
        </p:txBody>
      </p:sp>
    </p:spTree>
  </p:cSld>
  <p:clrMapOvr>
    <a:masterClrMapping/>
  </p:clrMapOvr>
</p:sld>
</file>

<file path=ppt/theme/theme1.xml><?xml version="1.0" encoding="utf-8"?>
<a:theme xmlns:a="http://schemas.openxmlformats.org/drawingml/2006/main" name="NII-CIO Presentations">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2004</TotalTime>
  <Words>1937</Words>
  <Application>Microsoft Office PowerPoint</Application>
  <PresentationFormat>On-screen Show (4:3)</PresentationFormat>
  <Paragraphs>165</Paragraphs>
  <Slides>14</Slides>
  <Notes>11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NII-CIO Presentations</vt:lpstr>
      <vt:lpstr>DoD Information Enterprise Architecture v2.0</vt:lpstr>
      <vt:lpstr>Agenda</vt:lpstr>
      <vt:lpstr>DoD IEA v2.0 Purpose and Scope</vt:lpstr>
      <vt:lpstr>What the DoD IEA v2.0 Contains</vt:lpstr>
      <vt:lpstr>CV-1: DoD IE Vision</vt:lpstr>
      <vt:lpstr>CV-2: Capability Taxonomy</vt:lpstr>
      <vt:lpstr>CV-6/7: Capability to Operational Activities/Services Mapping</vt:lpstr>
      <vt:lpstr>OV-1: Operational Concept for the IE</vt:lpstr>
      <vt:lpstr>OV-5a: Operational Activity Decomposition Tree</vt:lpstr>
      <vt:lpstr>OV-6a: Operational Rules Model</vt:lpstr>
      <vt:lpstr>SvcV-1: Services Context Description</vt:lpstr>
      <vt:lpstr>Enterprise-Wide Reference Architectures* Developed by DoD CIO</vt:lpstr>
      <vt:lpstr>Other Enterprise-Wide Reference Architectures Are Under Development</vt:lpstr>
      <vt:lpstr>Use of DoDAF 2.0 and Tools in Developing the DoD IEA v2.0</vt:lpstr>
    </vt:vector>
  </TitlesOfParts>
  <Company>Booz Allen Hamilton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DoD Information Enterprise Architecture v2.0</dc:title>
  <dc:creator>Flora, Pamela</dc:creator>
  <cp:lastModifiedBy>H Arnold</cp:lastModifiedBy>
  <cp:revision>203</cp:revision>
  <dcterms:created xsi:type="dcterms:W3CDTF">2011-09-22T13:56:58Z</dcterms:created>
  <dcterms:modified xsi:type="dcterms:W3CDTF">2012-01-10T18:40:53Z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IPHeaderWording">
    <vt:lpwstr/>
  </property>
  <property fmtid="{D5CDD505-2E9C-101B-9397-08002B2CF9AE}" pid="3" name="SIPLevel">
    <vt:lpwstr>0</vt:lpwstr>
  </property>
  <property fmtid="{D5CDD505-2E9C-101B-9397-08002B2CF9AE}" pid="4" name="Document Author">
    <vt:lpwstr>ACCT04\lees9</vt:lpwstr>
  </property>
  <property fmtid="{D5CDD505-2E9C-101B-9397-08002B2CF9AE}" pid="5" name="Document Sensitivity">
    <vt:lpwstr>1</vt:lpwstr>
  </property>
  <property fmtid="{D5CDD505-2E9C-101B-9397-08002B2CF9AE}" pid="6" name="ThirdParty">
    <vt:lpwstr/>
  </property>
  <property fmtid="{D5CDD505-2E9C-101B-9397-08002B2CF9AE}" pid="7" name="OCI Restriction">
    <vt:bool>false</vt:bool>
  </property>
  <property fmtid="{D5CDD505-2E9C-101B-9397-08002B2CF9AE}" pid="8" name="OCI Additional Info">
    <vt:lpwstr/>
  </property>
  <property fmtid="{D5CDD505-2E9C-101B-9397-08002B2CF9AE}" pid="9" name="Allow Header Overwrite">
    <vt:bool>false</vt:bool>
  </property>
  <property fmtid="{D5CDD505-2E9C-101B-9397-08002B2CF9AE}" pid="10" name="Allow Footer Overwrite">
    <vt:bool>false</vt:bool>
  </property>
  <property fmtid="{D5CDD505-2E9C-101B-9397-08002B2CF9AE}" pid="11" name="Multiple Selected">
    <vt:lpwstr>-1</vt:lpwstr>
  </property>
  <property fmtid="{D5CDD505-2E9C-101B-9397-08002B2CF9AE}" pid="12" name="SIPLongWording">
    <vt:lpwstr/>
  </property>
</Properties>
</file>