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5" r:id="rId2"/>
    <p:sldMasterId id="2147483653" r:id="rId3"/>
  </p:sldMasterIdLst>
  <p:notesMasterIdLst>
    <p:notesMasterId r:id="rId31"/>
  </p:notesMasterIdLst>
  <p:handoutMasterIdLst>
    <p:handoutMasterId r:id="rId32"/>
  </p:handoutMasterIdLst>
  <p:sldIdLst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32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</p:sldIdLst>
  <p:sldSz cx="9144000" cy="6858000" type="screen4x3"/>
  <p:notesSz cx="6934200" cy="92805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6" autoAdjust="0"/>
    <p:restoredTop sz="94660"/>
  </p:normalViewPr>
  <p:slideViewPr>
    <p:cSldViewPr>
      <p:cViewPr>
        <p:scale>
          <a:sx n="73" d="100"/>
          <a:sy n="73" d="100"/>
        </p:scale>
        <p:origin x="-1512" y="-10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44" y="-7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97525" y="177800"/>
            <a:ext cx="641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3450">
              <a:defRPr sz="1400" b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doc.: IEEE 802.11-12/xxxxr0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95325" y="177800"/>
            <a:ext cx="8270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3450">
              <a:defRPr sz="1400" b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May 2013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851525" y="8982075"/>
            <a:ext cx="466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3450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Osama Aboul-Magd (Huawei Technologies)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133725" y="8982075"/>
            <a:ext cx="5127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defTabSz="933450">
              <a:defRPr/>
            </a:lvl1pPr>
          </a:lstStyle>
          <a:p>
            <a:r>
              <a:rPr lang="en-US"/>
              <a:t>Page </a:t>
            </a:r>
            <a:fld id="{CE168710-1D99-4EA8-9FBE-603C4E7FB3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93738" y="387350"/>
            <a:ext cx="5546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93738" y="8982075"/>
            <a:ext cx="71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33450">
              <a:defRPr/>
            </a:pPr>
            <a:r>
              <a:rPr lang="en-US"/>
              <a:t>Submission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93738" y="8970963"/>
            <a:ext cx="5700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40388" y="98425"/>
            <a:ext cx="641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3450">
              <a:defRPr sz="1400" b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doc.: IEEE 802.11-12/xxxxr0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54050" y="98425"/>
            <a:ext cx="8270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3450">
              <a:defRPr sz="1400" b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May 2013</a:t>
            </a:r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701675"/>
            <a:ext cx="4629150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08488"/>
            <a:ext cx="50863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57813" y="8985250"/>
            <a:ext cx="923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5pPr marL="457200" lvl="4" algn="r" defTabSz="933450">
              <a:defRPr>
                <a:latin typeface="Times New Roman" pitchFamily="18" charset="0"/>
                <a:ea typeface="+mn-ea"/>
                <a:cs typeface="+mn-cs"/>
              </a:defRPr>
            </a:lvl5pPr>
          </a:lstStyle>
          <a:p>
            <a:pPr lvl="4">
              <a:defRPr/>
            </a:pPr>
            <a:r>
              <a:rPr lang="en-US"/>
              <a:t>Osama Aboul-Magd (Huawei Technologies)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22625" y="8985250"/>
            <a:ext cx="5127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3450">
              <a:defRPr/>
            </a:lvl1pPr>
          </a:lstStyle>
          <a:p>
            <a:r>
              <a:rPr lang="en-US"/>
              <a:t>Page </a:t>
            </a:r>
            <a:fld id="{A49BB009-85A1-4895-8888-06444DFED2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23900" y="8985250"/>
            <a:ext cx="71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/>
              <a:t>Submission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1143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2286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3429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4572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5975" cy="3468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8444" y="8985250"/>
            <a:ext cx="76944" cy="184666"/>
          </a:xfrm>
        </p:spPr>
        <p:txBody>
          <a:bodyPr/>
          <a:lstStyle/>
          <a:p>
            <a:pPr>
              <a:defRPr/>
            </a:pPr>
            <a:fld id="{0B92F1E3-B437-4B64-8CC5-219918CFCA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5965" y="6475413"/>
            <a:ext cx="1447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Frank Hsu</a:t>
            </a:r>
            <a:r>
              <a:rPr lang="en-US" dirty="0" smtClean="0"/>
              <a:t>,(</a:t>
            </a:r>
            <a:r>
              <a:rPr lang="en-US" dirty="0" err="1" smtClean="0"/>
              <a:t>MediaTek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37506" y="6475413"/>
            <a:ext cx="190641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Jianhan Liu, et. al. (</a:t>
            </a:r>
            <a:r>
              <a:rPr lang="en-US" dirty="0" err="1" smtClean="0"/>
              <a:t>MediaTek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83676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4743550"/>
          </a:xfrm>
        </p:spPr>
        <p:txBody>
          <a:bodyPr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913" y="332601"/>
            <a:ext cx="968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800" b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 dirty="0" smtClean="0"/>
              <a:t>Frank </a:t>
            </a:r>
            <a:r>
              <a:rPr lang="en-US" altLang="zh-TW" dirty="0" smtClean="0"/>
              <a:t>Hsu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4988" y="6475413"/>
            <a:ext cx="5302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r>
              <a:rPr lang="en-US"/>
              <a:t>Slide </a:t>
            </a:r>
            <a:fld id="{F5B3A705-06FC-4960-A158-0452127666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146078" y="332656"/>
            <a:ext cx="32830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marL="457200" lvl="4" algn="r">
              <a:defRPr/>
            </a:pPr>
            <a:r>
              <a:rPr lang="en-US" sz="1800" b="1" dirty="0"/>
              <a:t>doc.: IEEE </a:t>
            </a:r>
            <a:r>
              <a:rPr lang="en-US" sz="1800" b="1" dirty="0" smtClean="0"/>
              <a:t>802.11-15/0706r2</a:t>
            </a:r>
            <a:endParaRPr lang="en-US" sz="1800" b="1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096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6475413"/>
            <a:ext cx="711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/>
              <a:t>Submission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5800" y="6477000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45E8-4338-4910-9C6F-59C55A8BAC70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D666-DD31-4E8C-BAB5-53FE117D4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913" y="332601"/>
            <a:ext cx="968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800" b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37506" y="6475413"/>
            <a:ext cx="190641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 dirty="0" smtClean="0"/>
              <a:t>Jianhan Liu, et. al. (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4988" y="6475413"/>
            <a:ext cx="5302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r>
              <a:rPr lang="en-US"/>
              <a:t>Slide </a:t>
            </a:r>
            <a:fld id="{F5B3A705-06FC-4960-A158-0452127666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64088" y="332656"/>
            <a:ext cx="30650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marL="457200" lvl="4" algn="r">
              <a:defRPr/>
            </a:pPr>
            <a:r>
              <a:rPr lang="en-US" sz="1800" b="1" dirty="0"/>
              <a:t>doc.: IEEE </a:t>
            </a:r>
            <a:r>
              <a:rPr lang="en-US" sz="1800" b="1" dirty="0" smtClean="0"/>
              <a:t>802.11-15/</a:t>
            </a:r>
            <a:r>
              <a:rPr lang="en-US" sz="1800" b="1" dirty="0" err="1" smtClean="0"/>
              <a:t>xxxx</a:t>
            </a:r>
            <a:endParaRPr lang="en-US" sz="1800" b="1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096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6475413"/>
            <a:ext cx="711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/>
              <a:t>Submission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5800" y="6477000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Bandwidth and Packet Type Detection Schemes</a:t>
            </a:r>
            <a:br>
              <a:rPr lang="en-US" altLang="zh-TW" dirty="0" smtClean="0"/>
            </a:br>
            <a:r>
              <a:rPr lang="en-US" altLang="zh-TW" dirty="0" smtClean="0"/>
              <a:t>for 40-50GHz Millimeter Wave Communication Systems</a:t>
            </a:r>
            <a:endParaRPr lang="zh-TW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3568" y="1844824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GB" altLang="zh-TW" dirty="0" smtClean="0">
                <a:solidFill>
                  <a:srgbClr val="000000"/>
                </a:solidFill>
              </a:rPr>
              <a:t>Authors:</a:t>
            </a:r>
          </a:p>
          <a:p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A45056AC-8739-442D-A5B7-486A6E4669F6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8195" name="Object 9"/>
          <p:cNvGraphicFramePr>
            <a:graphicFrameLocks/>
          </p:cNvGraphicFramePr>
          <p:nvPr/>
        </p:nvGraphicFramePr>
        <p:xfrm>
          <a:off x="611560" y="2348880"/>
          <a:ext cx="8218488" cy="4135437"/>
        </p:xfrm>
        <a:graphic>
          <a:graphicData uri="http://schemas.openxmlformats.org/presentationml/2006/ole">
            <p:oleObj spid="_x0000_s8195" name="Document" r:id="rId3" imgW="8731958" imgH="4402797" progId="Word.Document.8">
              <p:embed/>
            </p:oleObj>
          </a:graphicData>
        </a:graphic>
      </p:graphicFrame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AWGN Simulation Results (3/5)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4114800"/>
          </a:xfrm>
        </p:spPr>
        <p:txBody>
          <a:bodyPr/>
          <a:lstStyle/>
          <a:p>
            <a:r>
              <a:rPr lang="en-US" dirty="0" smtClean="0"/>
              <a:t>Detection error rate: AWGN &amp; CFO -5 </a:t>
            </a:r>
            <a:r>
              <a:rPr lang="en-US" dirty="0" err="1" smtClean="0"/>
              <a:t>ppm</a:t>
            </a:r>
            <a:endParaRPr lang="en-US" dirty="0" smtClean="0"/>
          </a:p>
        </p:txBody>
      </p:sp>
      <p:pic>
        <p:nvPicPr>
          <p:cNvPr id="5" name="Picture 4" descr="bwDetectionAwgn_0ppm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2330525"/>
            <a:ext cx="7848872" cy="3749416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11" idx="1"/>
          </p:cNvCxnSpPr>
          <p:nvPr/>
        </p:nvCxnSpPr>
        <p:spPr bwMode="auto">
          <a:xfrm flipH="1" flipV="1">
            <a:off x="1331640" y="4869160"/>
            <a:ext cx="6048672" cy="1480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3568" y="4725144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10</a:t>
            </a:r>
            <a:r>
              <a:rPr lang="en-US" b="1" baseline="30000" dirty="0" smtClean="0">
                <a:solidFill>
                  <a:srgbClr val="FF9900"/>
                </a:solidFill>
              </a:rPr>
              <a:t>-3</a:t>
            </a:r>
            <a:endParaRPr lang="en-US" b="1" baseline="30000" dirty="0">
              <a:solidFill>
                <a:srgbClr val="FF99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512" y="4149080"/>
          <a:ext cx="1979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827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80312" y="4653136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9900"/>
                </a:solidFill>
              </a:rPr>
              <a:t>10</a:t>
            </a:r>
            <a:r>
              <a:rPr lang="en-US" sz="2400" b="1" baseline="30000" dirty="0" smtClean="0">
                <a:solidFill>
                  <a:srgbClr val="FF9900"/>
                </a:solidFill>
              </a:rPr>
              <a:t>-3</a:t>
            </a:r>
            <a:endParaRPr lang="en-US" sz="2400" b="1" baseline="30000" dirty="0">
              <a:solidFill>
                <a:srgbClr val="FF9900"/>
              </a:solidFill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10</a:t>
            </a:fld>
            <a:endParaRPr lang="en-US"/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AWGN Simulation Results 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4114800"/>
          </a:xfrm>
        </p:spPr>
        <p:txBody>
          <a:bodyPr/>
          <a:lstStyle/>
          <a:p>
            <a:r>
              <a:rPr lang="en-US" dirty="0" smtClean="0"/>
              <a:t>Detection error rate: AWGN &amp; CFO 10 </a:t>
            </a:r>
            <a:r>
              <a:rPr lang="en-US" dirty="0" err="1" smtClean="0"/>
              <a:t>ppm</a:t>
            </a:r>
            <a:endParaRPr lang="en-US" dirty="0" smtClean="0"/>
          </a:p>
        </p:txBody>
      </p:sp>
      <p:pic>
        <p:nvPicPr>
          <p:cNvPr id="5" name="Picture 4" descr="bwDetectionAwgn_0ppm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330525"/>
            <a:ext cx="7848872" cy="37494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 flipH="1">
            <a:off x="1331640" y="4869160"/>
            <a:ext cx="612068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3568" y="4725144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10</a:t>
            </a:r>
            <a:r>
              <a:rPr lang="en-US" b="1" baseline="30000" dirty="0" smtClean="0">
                <a:solidFill>
                  <a:srgbClr val="FF9900"/>
                </a:solidFill>
              </a:rPr>
              <a:t>-3</a:t>
            </a:r>
            <a:endParaRPr lang="en-US" b="1" baseline="30000" dirty="0">
              <a:solidFill>
                <a:srgbClr val="FF99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512" y="4149080"/>
          <a:ext cx="1979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827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0312" y="4653136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9900"/>
                </a:solidFill>
              </a:rPr>
              <a:t>10</a:t>
            </a:r>
            <a:r>
              <a:rPr lang="en-US" sz="2400" b="1" baseline="30000" dirty="0" smtClean="0">
                <a:solidFill>
                  <a:srgbClr val="FF9900"/>
                </a:solidFill>
              </a:rPr>
              <a:t>-3</a:t>
            </a:r>
            <a:endParaRPr lang="en-US" sz="2400" b="1" baseline="30000" dirty="0">
              <a:solidFill>
                <a:srgbClr val="FF9900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11</a:t>
            </a:fld>
            <a:endParaRPr lang="en-US"/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AWGN Simulation Results 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4114800"/>
          </a:xfrm>
        </p:spPr>
        <p:txBody>
          <a:bodyPr/>
          <a:lstStyle/>
          <a:p>
            <a:r>
              <a:rPr lang="en-US" dirty="0" smtClean="0"/>
              <a:t>Detection error rate: AWGN &amp; CFO -10 </a:t>
            </a:r>
            <a:r>
              <a:rPr lang="en-US" dirty="0" err="1" smtClean="0"/>
              <a:t>ppm</a:t>
            </a:r>
            <a:endParaRPr lang="en-US" dirty="0" smtClean="0"/>
          </a:p>
        </p:txBody>
      </p:sp>
      <p:pic>
        <p:nvPicPr>
          <p:cNvPr id="5" name="Picture 4" descr="bwDetectionAwgn_0ppm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2330525"/>
            <a:ext cx="7848872" cy="3749416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11" idx="1"/>
          </p:cNvCxnSpPr>
          <p:nvPr/>
        </p:nvCxnSpPr>
        <p:spPr bwMode="auto">
          <a:xfrm flipH="1" flipV="1">
            <a:off x="1331640" y="4869160"/>
            <a:ext cx="6048672" cy="1480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3568" y="4725144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10</a:t>
            </a:r>
            <a:r>
              <a:rPr lang="en-US" b="1" baseline="30000" dirty="0" smtClean="0">
                <a:solidFill>
                  <a:srgbClr val="FF9900"/>
                </a:solidFill>
              </a:rPr>
              <a:t>-3</a:t>
            </a:r>
            <a:endParaRPr lang="en-US" b="1" baseline="30000" dirty="0">
              <a:solidFill>
                <a:srgbClr val="FF99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512" y="4149080"/>
          <a:ext cx="1979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827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80312" y="4653136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9900"/>
                </a:solidFill>
              </a:rPr>
              <a:t>10</a:t>
            </a:r>
            <a:r>
              <a:rPr lang="en-US" sz="2400" b="1" baseline="30000" dirty="0" smtClean="0">
                <a:solidFill>
                  <a:srgbClr val="FF9900"/>
                </a:solidFill>
              </a:rPr>
              <a:t>-3</a:t>
            </a:r>
            <a:endParaRPr lang="en-US" sz="2400" b="1" baseline="30000" dirty="0">
              <a:solidFill>
                <a:srgbClr val="FF9900"/>
              </a:solidFill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12</a:t>
            </a:fld>
            <a:endParaRPr lang="en-US"/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AWGN Performance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Detection SNR @ 10</a:t>
            </a:r>
            <a:r>
              <a:rPr lang="en-US" altLang="zh-TW" baseline="30000" dirty="0" smtClean="0"/>
              <a:t>-3</a:t>
            </a:r>
            <a:r>
              <a:rPr lang="en-US" altLang="zh-TW" dirty="0" smtClean="0"/>
              <a:t> error rate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Comments</a:t>
            </a:r>
          </a:p>
          <a:p>
            <a:pPr lvl="1"/>
            <a:r>
              <a:rPr lang="en-US" altLang="zh-TW" dirty="0" smtClean="0"/>
              <a:t>In general, when doing signature symbol detection, CFO has been compensated within 10 </a:t>
            </a:r>
            <a:r>
              <a:rPr lang="en-US" altLang="zh-TW" dirty="0" err="1" smtClean="0"/>
              <a:t>ppm</a:t>
            </a:r>
            <a:r>
              <a:rPr lang="en-US" altLang="zh-TW" dirty="0" smtClean="0"/>
              <a:t> or less</a:t>
            </a:r>
          </a:p>
          <a:p>
            <a:pPr lvl="1"/>
            <a:r>
              <a:rPr lang="en-US" altLang="zh-TW" dirty="0" smtClean="0"/>
              <a:t>10 </a:t>
            </a:r>
            <a:r>
              <a:rPr lang="en-US" altLang="zh-TW" dirty="0" err="1" smtClean="0"/>
              <a:t>ppm</a:t>
            </a:r>
            <a:r>
              <a:rPr lang="en-US" altLang="zh-TW" dirty="0" smtClean="0"/>
              <a:t> CFO only introduces up to 1.3 dB loss</a:t>
            </a:r>
          </a:p>
          <a:p>
            <a:pPr lvl="1"/>
            <a:r>
              <a:rPr lang="en-US" altLang="zh-TW" dirty="0" smtClean="0"/>
              <a:t>The detection capability is around -9 dB and fits for current 11aj 45 GHz specs.</a:t>
            </a:r>
            <a:endParaRPr lang="zh-TW" alt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87624" y="1844824"/>
          <a:ext cx="6408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9"/>
                <a:gridCol w="1068119"/>
                <a:gridCol w="1068119"/>
                <a:gridCol w="1068119"/>
                <a:gridCol w="1068119"/>
                <a:gridCol w="106811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</a:t>
                      </a:r>
                      <a:r>
                        <a:rPr lang="en-US" altLang="zh-TW" dirty="0" err="1" smtClean="0"/>
                        <a:t>ppm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 </a:t>
                      </a:r>
                      <a:r>
                        <a:rPr lang="en-US" altLang="zh-TW" dirty="0" err="1" smtClean="0"/>
                        <a:t>ppm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-5 </a:t>
                      </a:r>
                      <a:r>
                        <a:rPr lang="en-US" altLang="zh-TW" dirty="0" err="1" smtClean="0"/>
                        <a:t>ppm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 </a:t>
                      </a:r>
                      <a:r>
                        <a:rPr lang="en-US" altLang="zh-TW" dirty="0" err="1" smtClean="0"/>
                        <a:t>ppm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-10 </a:t>
                      </a:r>
                      <a:r>
                        <a:rPr lang="en-US" altLang="zh-TW" dirty="0" err="1" smtClean="0"/>
                        <a:t>ppm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13</a:t>
            </a:fld>
            <a:endParaRPr lang="en-US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preamble design is proposed for packet type and bandwidth auto-detection</a:t>
            </a:r>
          </a:p>
          <a:p>
            <a:r>
              <a:rPr lang="en-US" dirty="0" smtClean="0"/>
              <a:t>Simulations show that detection performance fits current 11aj specification requirements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14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[1] 11-14-1363-00-00aj-preamble-sequence-for-802-11aj-45ghz</a:t>
            </a:r>
          </a:p>
          <a:p>
            <a:r>
              <a:rPr lang="en-US" sz="2000" dirty="0" smtClean="0"/>
              <a:t>[</a:t>
            </a:r>
            <a:r>
              <a:rPr lang="en-US" sz="2000" dirty="0" smtClean="0"/>
              <a:t>2</a:t>
            </a:r>
            <a:r>
              <a:rPr lang="en-US" sz="2000" dirty="0" smtClean="0"/>
              <a:t>] 11-14-0807-01-00aj-ldpc-coding-for-45ghz</a:t>
            </a:r>
          </a:p>
          <a:p>
            <a:r>
              <a:rPr lang="en-US" sz="2000" dirty="0" smtClean="0"/>
              <a:t>[3</a:t>
            </a:r>
            <a:r>
              <a:rPr lang="en-US" sz="2000" dirty="0" smtClean="0"/>
              <a:t>] </a:t>
            </a:r>
            <a:r>
              <a:rPr lang="en-US" sz="2000" dirty="0" smtClean="0"/>
              <a:t>11-15-0707-00-00aj-complete-proposal-for-IEEE-802.11aj </a:t>
            </a:r>
            <a:r>
              <a:rPr lang="en-US" sz="2000" dirty="0" smtClean="0"/>
              <a:t>(45 GHz)</a:t>
            </a:r>
            <a:endParaRPr lang="en-US" sz="200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15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2088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BACKUP</a:t>
            </a:r>
            <a:endParaRPr lang="zh-TW" altLang="en-US" sz="3600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96912" y="332601"/>
            <a:ext cx="1426815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May 2015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344988" y="6475412"/>
            <a:ext cx="731068" cy="2659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Slide </a:t>
            </a:r>
            <a:fld id="{A45056AC-8739-442D-A5B7-486A6E4669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AWGN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4114800"/>
          </a:xfrm>
        </p:spPr>
        <p:txBody>
          <a:bodyPr/>
          <a:lstStyle/>
          <a:p>
            <a:r>
              <a:rPr lang="en-US" dirty="0" smtClean="0"/>
              <a:t>Detection error rate: AWGN &amp; CFO 20 </a:t>
            </a:r>
            <a:r>
              <a:rPr lang="en-US" dirty="0" err="1" smtClean="0"/>
              <a:t>ppm</a:t>
            </a:r>
            <a:endParaRPr lang="en-US" dirty="0" smtClean="0"/>
          </a:p>
        </p:txBody>
      </p:sp>
      <p:pic>
        <p:nvPicPr>
          <p:cNvPr id="5" name="Picture 4" descr="bwDetectionAwgn_0ppm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330525"/>
            <a:ext cx="7848871" cy="37494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 flipH="1">
            <a:off x="1331640" y="4869160"/>
            <a:ext cx="612068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3568" y="4725144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10</a:t>
            </a:r>
            <a:r>
              <a:rPr lang="en-US" b="1" baseline="30000" dirty="0" smtClean="0">
                <a:solidFill>
                  <a:srgbClr val="FF9900"/>
                </a:solidFill>
              </a:rPr>
              <a:t>-3</a:t>
            </a:r>
            <a:endParaRPr lang="en-US" b="1" baseline="30000" dirty="0">
              <a:solidFill>
                <a:srgbClr val="FF99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512" y="4149080"/>
          <a:ext cx="1979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827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-7.7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-7.7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-7.7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0312" y="4653136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9900"/>
                </a:solidFill>
              </a:rPr>
              <a:t>10</a:t>
            </a:r>
            <a:r>
              <a:rPr lang="en-US" sz="2400" b="1" baseline="30000" dirty="0" smtClean="0">
                <a:solidFill>
                  <a:srgbClr val="FF9900"/>
                </a:solidFill>
              </a:rPr>
              <a:t>-3</a:t>
            </a:r>
            <a:endParaRPr lang="en-US" sz="2400" b="1" baseline="30000" dirty="0">
              <a:solidFill>
                <a:srgbClr val="FF9900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17</a:t>
            </a:fld>
            <a:endParaRPr lang="en-US"/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AWGN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4114800"/>
          </a:xfrm>
        </p:spPr>
        <p:txBody>
          <a:bodyPr/>
          <a:lstStyle/>
          <a:p>
            <a:r>
              <a:rPr lang="en-US" dirty="0" smtClean="0"/>
              <a:t>Detection error rate: AWGN &amp; CFO -20 </a:t>
            </a:r>
            <a:r>
              <a:rPr lang="en-US" dirty="0" err="1" smtClean="0"/>
              <a:t>ppm</a:t>
            </a:r>
            <a:endParaRPr lang="en-US" dirty="0" smtClean="0"/>
          </a:p>
        </p:txBody>
      </p:sp>
      <p:pic>
        <p:nvPicPr>
          <p:cNvPr id="5" name="Picture 4" descr="bwDetectionAwgn_0ppm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2330525"/>
            <a:ext cx="7848871" cy="3749416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11" idx="1"/>
          </p:cNvCxnSpPr>
          <p:nvPr/>
        </p:nvCxnSpPr>
        <p:spPr bwMode="auto">
          <a:xfrm flipH="1" flipV="1">
            <a:off x="1331640" y="4869160"/>
            <a:ext cx="6048672" cy="1480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3568" y="4725144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10</a:t>
            </a:r>
            <a:r>
              <a:rPr lang="en-US" b="1" baseline="30000" dirty="0" smtClean="0">
                <a:solidFill>
                  <a:srgbClr val="FF9900"/>
                </a:solidFill>
              </a:rPr>
              <a:t>-3</a:t>
            </a:r>
            <a:endParaRPr lang="en-US" b="1" baseline="30000" dirty="0">
              <a:solidFill>
                <a:srgbClr val="FF99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512" y="4149080"/>
          <a:ext cx="1979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827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-7.9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-7.7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-7.9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-7.7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-7.8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80312" y="4653136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9900"/>
                </a:solidFill>
              </a:rPr>
              <a:t>10</a:t>
            </a:r>
            <a:r>
              <a:rPr lang="en-US" sz="2400" b="1" baseline="30000" dirty="0" smtClean="0">
                <a:solidFill>
                  <a:srgbClr val="FF9900"/>
                </a:solidFill>
              </a:rPr>
              <a:t>-3</a:t>
            </a:r>
            <a:endParaRPr lang="en-US" sz="2400" b="1" baseline="30000" dirty="0">
              <a:solidFill>
                <a:srgbClr val="FF9900"/>
              </a:solidFill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18</a:t>
            </a:fld>
            <a:endParaRPr lang="en-US"/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 4ns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772400" cy="4114800"/>
          </a:xfrm>
        </p:spPr>
        <p:txBody>
          <a:bodyPr/>
          <a:lstStyle/>
          <a:p>
            <a:r>
              <a:rPr lang="en-US" dirty="0" smtClean="0"/>
              <a:t>Detection error rate: </a:t>
            </a:r>
            <a:r>
              <a:rPr lang="en-US" altLang="zh-TW" dirty="0" smtClean="0"/>
              <a:t>Exp 4ns</a:t>
            </a:r>
            <a:r>
              <a:rPr lang="en-US" dirty="0" smtClean="0"/>
              <a:t> &amp; CFO 0 </a:t>
            </a:r>
            <a:r>
              <a:rPr lang="en-US" dirty="0" err="1" smtClean="0"/>
              <a:t>ppm</a:t>
            </a:r>
            <a:endParaRPr lang="en-US" dirty="0" smtClean="0"/>
          </a:p>
        </p:txBody>
      </p:sp>
      <p:pic>
        <p:nvPicPr>
          <p:cNvPr id="5" name="Picture 4" descr="bwDetectionAwgn_0ppm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132856"/>
            <a:ext cx="7848872" cy="414475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20272" y="3933056"/>
          <a:ext cx="1979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827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flipH="1">
            <a:off x="1403648" y="4725144"/>
            <a:ext cx="5616624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3568" y="4581128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9900"/>
                </a:solidFill>
              </a:rPr>
              <a:t>10</a:t>
            </a:r>
            <a:r>
              <a:rPr lang="en-US" sz="2400" b="1" baseline="30000" dirty="0" smtClean="0">
                <a:solidFill>
                  <a:srgbClr val="FF9900"/>
                </a:solidFill>
              </a:rPr>
              <a:t>-2</a:t>
            </a:r>
            <a:endParaRPr lang="en-US" sz="2400" b="1" baseline="30000" dirty="0">
              <a:solidFill>
                <a:srgbClr val="FF99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19</a:t>
            </a:fld>
            <a:endParaRPr lang="en-US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  <a:endParaRPr lang="zh-CN" altLang="zh-CN" b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In IEEE 802.11aj specifications, there are three PHY types, control PHY, single carrier PHY, and OFDM PHY</a:t>
            </a:r>
          </a:p>
          <a:p>
            <a:pPr eaLnBrk="1" hangingPunct="1"/>
            <a:r>
              <a:rPr lang="en-US" sz="2800" dirty="0" smtClean="0"/>
              <a:t>Also, transmission bandwidth can be in 540MHz channel or in 1080MHz channel</a:t>
            </a:r>
          </a:p>
          <a:p>
            <a:pPr eaLnBrk="1" hangingPunct="1"/>
            <a:r>
              <a:rPr lang="en-US" sz="2800" dirty="0" smtClean="0"/>
              <a:t>This proposal proposes a preamble design for auto-detection  of bandwidth and packet type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zh-CN" altLang="zh-CN" sz="2800" b="1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2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 10ns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4114800"/>
          </a:xfrm>
        </p:spPr>
        <p:txBody>
          <a:bodyPr/>
          <a:lstStyle/>
          <a:p>
            <a:r>
              <a:rPr lang="en-US" dirty="0" smtClean="0"/>
              <a:t>Detection error rate: </a:t>
            </a:r>
            <a:r>
              <a:rPr lang="en-US" altLang="zh-TW" dirty="0" smtClean="0"/>
              <a:t>Exp 10ns</a:t>
            </a:r>
            <a:r>
              <a:rPr lang="en-US" dirty="0" smtClean="0"/>
              <a:t> &amp; CFO 0 </a:t>
            </a:r>
            <a:r>
              <a:rPr lang="en-US" dirty="0" err="1" smtClean="0"/>
              <a:t>ppm</a:t>
            </a:r>
            <a:endParaRPr lang="en-US" dirty="0" smtClean="0"/>
          </a:p>
        </p:txBody>
      </p:sp>
      <p:pic>
        <p:nvPicPr>
          <p:cNvPr id="5" name="Picture 4" descr="bwDetectionAwgn_0ppm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330525"/>
            <a:ext cx="7848872" cy="374941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20272" y="3933056"/>
          <a:ext cx="1979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827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flipH="1">
            <a:off x="1259632" y="4653136"/>
            <a:ext cx="5616624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9552" y="4509120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9900"/>
                </a:solidFill>
              </a:rPr>
              <a:t>10</a:t>
            </a:r>
            <a:r>
              <a:rPr lang="en-US" sz="2400" b="1" baseline="30000" dirty="0" smtClean="0">
                <a:solidFill>
                  <a:srgbClr val="FF9900"/>
                </a:solidFill>
              </a:rPr>
              <a:t>-2</a:t>
            </a:r>
            <a:endParaRPr lang="en-US" sz="2400" b="1" baseline="30000" dirty="0">
              <a:solidFill>
                <a:srgbClr val="FF99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20</a:t>
            </a:fld>
            <a:endParaRPr lang="en-US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 20ns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4114800"/>
          </a:xfrm>
        </p:spPr>
        <p:txBody>
          <a:bodyPr/>
          <a:lstStyle/>
          <a:p>
            <a:r>
              <a:rPr lang="en-US" dirty="0" smtClean="0"/>
              <a:t>Detection error rate: </a:t>
            </a:r>
            <a:r>
              <a:rPr lang="en-US" altLang="zh-TW" dirty="0" smtClean="0"/>
              <a:t>Exp 20ns</a:t>
            </a:r>
            <a:r>
              <a:rPr lang="en-US" dirty="0" smtClean="0"/>
              <a:t> &amp; CFO 0 </a:t>
            </a:r>
            <a:r>
              <a:rPr lang="en-US" dirty="0" err="1" smtClean="0"/>
              <a:t>ppm</a:t>
            </a:r>
            <a:endParaRPr lang="en-US" dirty="0" smtClean="0"/>
          </a:p>
        </p:txBody>
      </p:sp>
      <p:pic>
        <p:nvPicPr>
          <p:cNvPr id="5" name="Picture 4" descr="bwDetectionAwgn_0ppm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330525"/>
            <a:ext cx="7848871" cy="374941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20272" y="3861048"/>
          <a:ext cx="1979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827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flipH="1">
            <a:off x="1259632" y="4653136"/>
            <a:ext cx="5616624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9552" y="4509120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9900"/>
                </a:solidFill>
              </a:rPr>
              <a:t>10</a:t>
            </a:r>
            <a:r>
              <a:rPr lang="en-US" sz="2400" b="1" baseline="30000" dirty="0" smtClean="0">
                <a:solidFill>
                  <a:srgbClr val="FF9900"/>
                </a:solidFill>
              </a:rPr>
              <a:t>-2</a:t>
            </a:r>
            <a:endParaRPr lang="en-US" sz="2400" b="1" baseline="30000" dirty="0">
              <a:solidFill>
                <a:srgbClr val="FF99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21</a:t>
            </a:fld>
            <a:endParaRPr lang="en-US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CE Schemes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Five CE schemes</a:t>
            </a:r>
          </a:p>
          <a:p>
            <a:pPr lvl="1"/>
            <a:r>
              <a:rPr lang="en-US" altLang="zh-TW" dirty="0" smtClean="0"/>
              <a:t>Colored Z256s are taken to estimate the channel</a:t>
            </a:r>
          </a:p>
          <a:p>
            <a:pPr lvl="1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708920"/>
            <a:ext cx="6210076" cy="330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3528" y="2852936"/>
          <a:ext cx="208823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CEF</a:t>
                      </a:r>
                      <a:r>
                        <a:rPr lang="en-US" altLang="zh-TW" baseline="0" dirty="0" smtClean="0"/>
                        <a:t>  Sign </a:t>
                      </a:r>
                      <a:r>
                        <a:rPr lang="en-US" altLang="zh-TW" dirty="0" smtClean="0"/>
                        <a:t>Sequence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/>
                </a:tc>
              </a:tr>
              <a:tr h="3572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 -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 +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 +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+ + +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96913" y="332601"/>
            <a:ext cx="968214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344988" y="6475412"/>
            <a:ext cx="803076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Slide </a:t>
            </a:r>
            <a:fld id="{A45056AC-8739-442D-A5B7-486A6E4669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Simulation Setup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/>
            <a:r>
              <a:rPr lang="en-US" altLang="zh-TW" dirty="0" smtClean="0"/>
              <a:t>Packet Type/BW: SC 540 MHz</a:t>
            </a:r>
          </a:p>
          <a:p>
            <a:pPr marL="514350" indent="-514350"/>
            <a:r>
              <a:rPr lang="en-US" altLang="zh-TW" dirty="0" smtClean="0"/>
              <a:t>Packet Size: 1050 bytes</a:t>
            </a:r>
          </a:p>
          <a:p>
            <a:pPr marL="514350" indent="-514350"/>
            <a:r>
              <a:rPr lang="en-US" altLang="zh-TW" dirty="0" smtClean="0"/>
              <a:t>MCS: BPSK and LDPC 1/2</a:t>
            </a:r>
          </a:p>
          <a:p>
            <a:pPr marL="514350" indent="-514350"/>
            <a:r>
              <a:rPr lang="en-US" altLang="zh-TW" dirty="0" smtClean="0"/>
              <a:t>Channel: AWGN, Exp 4ns, Exp 10ns</a:t>
            </a:r>
          </a:p>
          <a:p>
            <a:pPr marL="514350" indent="-514350"/>
            <a:r>
              <a:rPr lang="en-US" altLang="zh-TW" dirty="0" smtClean="0"/>
              <a:t>5 CE schemes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96913" y="332601"/>
            <a:ext cx="968214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4344988" y="6475412"/>
            <a:ext cx="803076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Slide </a:t>
            </a:r>
            <a:fld id="{A45056AC-8739-442D-A5B7-486A6E4669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AWGN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wgn.emf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203730" y="1412875"/>
            <a:ext cx="6736540" cy="474345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28184" y="3789040"/>
          <a:ext cx="266429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SNR @10</a:t>
                      </a:r>
                      <a:r>
                        <a:rPr lang="en-US" altLang="zh-TW" baseline="30000" dirty="0" smtClean="0"/>
                        <a:t>-1</a:t>
                      </a:r>
                      <a:r>
                        <a:rPr lang="en-US" altLang="zh-TW" baseline="0" dirty="0" smtClean="0"/>
                        <a:t> PER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96913" y="332601"/>
            <a:ext cx="968214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344988" y="6475412"/>
            <a:ext cx="803076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Slide </a:t>
            </a:r>
            <a:fld id="{A45056AC-8739-442D-A5B7-486A6E4669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Exp 4ns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 descr="exp4ns_2.emf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203730" y="1412875"/>
            <a:ext cx="6736540" cy="474345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8184" y="3933056"/>
          <a:ext cx="266429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SNR @10</a:t>
                      </a:r>
                      <a:r>
                        <a:rPr lang="en-US" altLang="zh-TW" baseline="30000" dirty="0" smtClean="0"/>
                        <a:t>-1</a:t>
                      </a:r>
                      <a:r>
                        <a:rPr lang="en-US" altLang="zh-TW" baseline="0" dirty="0" smtClean="0"/>
                        <a:t> PER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3.13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3.09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3.07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3.07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3.05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96913" y="332601"/>
            <a:ext cx="968214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4344988" y="6475412"/>
            <a:ext cx="803076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Slide </a:t>
            </a:r>
            <a:fld id="{A45056AC-8739-442D-A5B7-486A6E4669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Exp 10ns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exp10ns.emf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203730" y="1412875"/>
            <a:ext cx="6736540" cy="474345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8184" y="3789040"/>
          <a:ext cx="266429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SNR @10</a:t>
                      </a:r>
                      <a:r>
                        <a:rPr lang="en-US" altLang="zh-TW" baseline="30000" dirty="0" smtClean="0"/>
                        <a:t>-1</a:t>
                      </a:r>
                      <a:r>
                        <a:rPr lang="en-US" altLang="zh-TW" baseline="0" dirty="0" smtClean="0"/>
                        <a:t> PER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3.45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3.41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3.47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3.42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96913" y="332601"/>
            <a:ext cx="968214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344988" y="6475412"/>
            <a:ext cx="803076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Slide </a:t>
            </a:r>
            <a:fld id="{A45056AC-8739-442D-A5B7-486A6E4669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Comments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short delay spread channels, AWGN And Exp 4ns, CE of all schemes has enough accuracy (required SNRs are within 0.1 dB difference)</a:t>
            </a:r>
          </a:p>
          <a:p>
            <a:r>
              <a:rPr lang="en-US" altLang="zh-TW" dirty="0" smtClean="0"/>
              <a:t>For long delay spread channels, schemes 2 and scheme 3 CE provides enough accuracy, and adding more Z256 sequences provides little performance gain</a:t>
            </a:r>
          </a:p>
          <a:p>
            <a:r>
              <a:rPr lang="en-US" altLang="zh-TW" dirty="0" smtClean="0"/>
              <a:t>Sign inversion of Z256 sequences does NOT cause any significant performance loss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96913" y="332601"/>
            <a:ext cx="968214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May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4344988" y="6475412"/>
            <a:ext cx="803076" cy="382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t>Slide </a:t>
            </a:r>
            <a:fld id="{A45056AC-8739-442D-A5B7-486A6E4669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45 GHz systems, there are multiple transmission schemes with three different packet formats and two </a:t>
            </a:r>
            <a:r>
              <a:rPr lang="en-US" smtClean="0"/>
              <a:t>kinds of bandwidth</a:t>
            </a:r>
            <a:endParaRPr lang="en-US" dirty="0" smtClean="0"/>
          </a:p>
          <a:p>
            <a:r>
              <a:rPr lang="en-US" dirty="0" smtClean="0"/>
              <a:t>Why bandwidth auto-detection in preamble?</a:t>
            </a:r>
          </a:p>
          <a:p>
            <a:pPr lvl="1"/>
            <a:r>
              <a:rPr lang="en-US" dirty="0" smtClean="0"/>
              <a:t>RX can perform channel estimation on only the occupied bandwidth other than the maximum transmission bandwidth</a:t>
            </a:r>
          </a:p>
          <a:p>
            <a:pPr lvl="1"/>
            <a:r>
              <a:rPr lang="en-US" dirty="0" smtClean="0"/>
              <a:t>Also, especially for single carrier packets, since there are no other training fields allowing RX to update channel estimation for different bandwidth</a:t>
            </a:r>
          </a:p>
          <a:p>
            <a:r>
              <a:rPr lang="en-US" dirty="0" smtClean="0"/>
              <a:t>Why packet format auto-detection in preamble?</a:t>
            </a:r>
          </a:p>
          <a:p>
            <a:pPr lvl="1"/>
            <a:r>
              <a:rPr lang="en-US" dirty="0" smtClean="0"/>
              <a:t>With packet type knowledge before channel estimation and PHY header decoding, RX does NOT have to perform parallel decoding for multiple possible packet formats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3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 Design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five possible transmission schemes, including</a:t>
            </a:r>
          </a:p>
          <a:p>
            <a:pPr lvl="1"/>
            <a:r>
              <a:rPr lang="en-US" dirty="0" smtClean="0"/>
              <a:t>Control PHY transmission only uses 540 MHz primary channel for simple interoperability.</a:t>
            </a:r>
          </a:p>
          <a:p>
            <a:pPr lvl="1"/>
            <a:r>
              <a:rPr lang="en-US" dirty="0" smtClean="0"/>
              <a:t>SC and OFDM both can use 540 MHz or 1080 MHz </a:t>
            </a:r>
          </a:p>
          <a:p>
            <a:r>
              <a:rPr lang="en-US" dirty="0" smtClean="0"/>
              <a:t>We propose to utilize different polarizations of ZCZ 256 (Z256) sequences in preamble, RX can do auto-detection of packet types and bandwidth 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4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 Design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Signature symbol sets the boundary for starting BW and packet type detection</a:t>
            </a:r>
          </a:p>
          <a:p>
            <a:r>
              <a:rPr lang="en-US" dirty="0" smtClean="0"/>
              <a:t>At lest two repetitions in CEF for better channel estimation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84887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5</a:t>
            </a:fld>
            <a:endParaRPr lang="en-US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 Design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following sign patterns from CE symbols are used for bandwidth and packet type detection</a:t>
            </a:r>
          </a:p>
          <a:p>
            <a:pPr lvl="1"/>
            <a:r>
              <a:rPr lang="en-US" dirty="0" smtClean="0"/>
              <a:t>The first sign pattern </a:t>
            </a:r>
          </a:p>
          <a:p>
            <a:pPr lvl="1">
              <a:buNone/>
            </a:pPr>
            <a:r>
              <a:rPr lang="en-US" dirty="0" smtClean="0"/>
              <a:t>indicates the BW</a:t>
            </a:r>
          </a:p>
          <a:p>
            <a:pPr lvl="1"/>
            <a:r>
              <a:rPr lang="en-US" dirty="0" smtClean="0"/>
              <a:t>The second and third signs</a:t>
            </a:r>
          </a:p>
          <a:p>
            <a:pPr lvl="1">
              <a:buNone/>
            </a:pPr>
            <a:r>
              <a:rPr lang="en-US" dirty="0" smtClean="0"/>
              <a:t> indicate the packet 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20072" y="4581128"/>
          <a:ext cx="37444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3"/>
                <a:gridCol w="1368152"/>
                <a:gridCol w="1368152"/>
              </a:tblGrid>
              <a:tr h="2630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Pattern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Channel BW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Packet Type</a:t>
                      </a:r>
                      <a:endParaRPr lang="en-US" sz="1400" dirty="0"/>
                    </a:p>
                  </a:txBody>
                  <a:tcPr/>
                </a:tc>
              </a:tr>
              <a:tr h="245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  -  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540 MHz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Control PHY</a:t>
                      </a:r>
                      <a:endParaRPr lang="en-US" sz="1400" dirty="0"/>
                    </a:p>
                  </a:txBody>
                  <a:tcPr/>
                </a:tc>
              </a:tr>
              <a:tr h="245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  +  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540 MHz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 PHY</a:t>
                      </a:r>
                      <a:endParaRPr lang="en-US" sz="1400" dirty="0"/>
                    </a:p>
                  </a:txBody>
                  <a:tcPr/>
                </a:tc>
              </a:tr>
              <a:tr h="245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 +  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540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OFDM PHY</a:t>
                      </a:r>
                      <a:endParaRPr lang="en-US" sz="1400" dirty="0"/>
                    </a:p>
                  </a:txBody>
                  <a:tcPr/>
                </a:tc>
              </a:tr>
              <a:tr h="245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  -  +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1080 MHZ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 PHY</a:t>
                      </a:r>
                      <a:endParaRPr lang="en-US" sz="1400" dirty="0"/>
                    </a:p>
                  </a:txBody>
                  <a:tcPr/>
                </a:tc>
              </a:tr>
              <a:tr h="245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  + +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1080 MHz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OFDM PHY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84887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6</a:t>
            </a:fld>
            <a:endParaRPr lang="en-US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 detection includes</a:t>
            </a:r>
          </a:p>
          <a:p>
            <a:pPr lvl="1"/>
            <a:r>
              <a:rPr lang="en-US" dirty="0" smtClean="0"/>
              <a:t>Signature symbol detection</a:t>
            </a:r>
          </a:p>
          <a:p>
            <a:pPr lvl="1"/>
            <a:r>
              <a:rPr lang="en-US" dirty="0" smtClean="0"/>
              <a:t>Bandwidth detection</a:t>
            </a:r>
          </a:p>
          <a:p>
            <a:pPr lvl="1"/>
            <a:r>
              <a:rPr lang="en-US" dirty="0" smtClean="0"/>
              <a:t>Packet format detection </a:t>
            </a:r>
          </a:p>
          <a:p>
            <a:r>
              <a:rPr lang="en-US" dirty="0" smtClean="0"/>
              <a:t>Simulation setup</a:t>
            </a:r>
          </a:p>
          <a:p>
            <a:pPr lvl="1"/>
            <a:r>
              <a:rPr lang="en-US" dirty="0" smtClean="0"/>
              <a:t>PHY type: Control PHY, SC 540MHz, OFDM 540MHz, SC 1080MHz, OFDM 1080MHz</a:t>
            </a:r>
          </a:p>
          <a:p>
            <a:pPr lvl="1"/>
            <a:r>
              <a:rPr lang="en-US" dirty="0" smtClean="0"/>
              <a:t>Channel: AWGN</a:t>
            </a:r>
          </a:p>
          <a:p>
            <a:pPr lvl="1"/>
            <a:r>
              <a:rPr lang="en-US" dirty="0" smtClean="0"/>
              <a:t>CFO: 0 </a:t>
            </a:r>
            <a:r>
              <a:rPr lang="en-US" dirty="0" err="1" smtClean="0"/>
              <a:t>ppm</a:t>
            </a:r>
            <a:r>
              <a:rPr lang="en-US" dirty="0" smtClean="0"/>
              <a:t>, +/- 5 </a:t>
            </a:r>
            <a:r>
              <a:rPr lang="en-US" dirty="0" err="1" smtClean="0"/>
              <a:t>ppm</a:t>
            </a:r>
            <a:r>
              <a:rPr lang="en-US" smtClean="0"/>
              <a:t>, +/- 10 </a:t>
            </a:r>
            <a:r>
              <a:rPr lang="en-US" dirty="0" err="1" smtClean="0"/>
              <a:t>ppm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7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AWGN Simulation Results 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772400" cy="4114800"/>
          </a:xfrm>
        </p:spPr>
        <p:txBody>
          <a:bodyPr/>
          <a:lstStyle/>
          <a:p>
            <a:r>
              <a:rPr lang="en-US" dirty="0" smtClean="0"/>
              <a:t>Detection error rate: AWGN &amp; CFO 0 </a:t>
            </a:r>
            <a:r>
              <a:rPr lang="en-US" dirty="0" err="1" smtClean="0"/>
              <a:t>ppm</a:t>
            </a:r>
            <a:endParaRPr lang="en-US" dirty="0" smtClean="0"/>
          </a:p>
        </p:txBody>
      </p:sp>
      <p:pic>
        <p:nvPicPr>
          <p:cNvPr id="5" name="Picture 4" descr="bwDetectionAwgn_0ppm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132856"/>
            <a:ext cx="7848872" cy="414475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 flipH="1">
            <a:off x="1331640" y="4941168"/>
            <a:ext cx="5976664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512" y="4149080"/>
          <a:ext cx="1979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827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0312" y="4653136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9900"/>
                </a:solidFill>
              </a:rPr>
              <a:t>10</a:t>
            </a:r>
            <a:r>
              <a:rPr lang="en-US" sz="2400" b="1" baseline="30000" dirty="0" smtClean="0">
                <a:solidFill>
                  <a:srgbClr val="FF9900"/>
                </a:solidFill>
              </a:rPr>
              <a:t>-3</a:t>
            </a:r>
            <a:endParaRPr lang="en-US" sz="2400" b="1" baseline="30000" dirty="0">
              <a:solidFill>
                <a:srgbClr val="FF99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8</a:t>
            </a:fld>
            <a:endParaRPr lang="en-US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AWGN Simulation Results 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4114800"/>
          </a:xfrm>
        </p:spPr>
        <p:txBody>
          <a:bodyPr/>
          <a:lstStyle/>
          <a:p>
            <a:r>
              <a:rPr lang="en-US" dirty="0" smtClean="0"/>
              <a:t>Detection error rate: AWGN &amp; CFO 5 </a:t>
            </a:r>
            <a:r>
              <a:rPr lang="en-US" dirty="0" err="1" smtClean="0"/>
              <a:t>ppm</a:t>
            </a:r>
            <a:endParaRPr lang="en-US" dirty="0" smtClean="0"/>
          </a:p>
        </p:txBody>
      </p:sp>
      <p:pic>
        <p:nvPicPr>
          <p:cNvPr id="5" name="Picture 4" descr="bwDetectionAwgn_0ppm_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330525"/>
            <a:ext cx="7848872" cy="37494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 flipH="1">
            <a:off x="1331640" y="4869160"/>
            <a:ext cx="5616624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3568" y="4725144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10</a:t>
            </a:r>
            <a:r>
              <a:rPr lang="en-US" b="1" baseline="30000" dirty="0" smtClean="0">
                <a:solidFill>
                  <a:srgbClr val="FF9900"/>
                </a:solidFill>
              </a:rPr>
              <a:t>-3</a:t>
            </a:r>
            <a:endParaRPr lang="en-US" b="1" baseline="30000" dirty="0">
              <a:solidFill>
                <a:srgbClr val="FF99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512" y="4149080"/>
          <a:ext cx="1979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827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Ctrl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OFDM540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OFDM1080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80312" y="4653136"/>
            <a:ext cx="6639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9900"/>
                </a:solidFill>
              </a:rPr>
              <a:t>10</a:t>
            </a:r>
            <a:r>
              <a:rPr lang="en-US" sz="2400" b="1" baseline="30000" dirty="0" smtClean="0">
                <a:solidFill>
                  <a:srgbClr val="FF9900"/>
                </a:solidFill>
              </a:rPr>
              <a:t>-3</a:t>
            </a:r>
            <a:endParaRPr lang="en-US" sz="2400" b="1" baseline="30000" dirty="0">
              <a:solidFill>
                <a:srgbClr val="FF9900"/>
              </a:solidFill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2601"/>
            <a:ext cx="968214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44988" y="6475413"/>
            <a:ext cx="530225" cy="18256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45056AC-8739-442D-A5B7-486A6E4669F6}" type="slidenum">
              <a:rPr lang="en-US"/>
              <a:pPr/>
              <a:t>9</a:t>
            </a:fld>
            <a:endParaRPr lang="en-US"/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7134437" y="6475413"/>
            <a:ext cx="14094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Frank Hsu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MediaTek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width utilization by OFDMA extension to narrow band packet v0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0000CC"/>
      </a:folHlink>
    </a:clrScheme>
    <a:fontScheme name="802-11-Submiss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802-11-Submiss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2-11-Submiss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andwidth utilization by OFDMA extension to narrow band packet v0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0000CC"/>
      </a:folHlink>
    </a:clrScheme>
    <a:fontScheme name="802-11-Submiss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802-11-Submiss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2-11-Submiss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1316</Words>
  <Application>Microsoft Office PowerPoint</Application>
  <PresentationFormat>On-screen Show (4:3)</PresentationFormat>
  <Paragraphs>418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Bandwidth utilization by OFDMA extension to narrow band packet v0</vt:lpstr>
      <vt:lpstr>Custom Design</vt:lpstr>
      <vt:lpstr>1_Bandwidth utilization by OFDMA extension to narrow band packet v0</vt:lpstr>
      <vt:lpstr>Document</vt:lpstr>
      <vt:lpstr>Bandwidth and Packet Type Detection Schemes for 40-50GHz Millimeter Wave Communication Systems</vt:lpstr>
      <vt:lpstr>Introduction</vt:lpstr>
      <vt:lpstr>Motivations</vt:lpstr>
      <vt:lpstr>Preamble Design (1/3)</vt:lpstr>
      <vt:lpstr>Preamble Design (2/3)</vt:lpstr>
      <vt:lpstr>Preamble Design (3/3)</vt:lpstr>
      <vt:lpstr>Simulations</vt:lpstr>
      <vt:lpstr>AWGN Simulation Results (1/5)</vt:lpstr>
      <vt:lpstr>AWGN Simulation Results (2/5)</vt:lpstr>
      <vt:lpstr>AWGN Simulation Results (3/5)</vt:lpstr>
      <vt:lpstr>AWGN Simulation Results (4/5)</vt:lpstr>
      <vt:lpstr>AWGN Simulation Results (5/5)</vt:lpstr>
      <vt:lpstr>AWGN Performance Summary</vt:lpstr>
      <vt:lpstr>Summary</vt:lpstr>
      <vt:lpstr>References</vt:lpstr>
      <vt:lpstr>Slide 16</vt:lpstr>
      <vt:lpstr>AWGN Simulation Results</vt:lpstr>
      <vt:lpstr>AWGN Simulation Results</vt:lpstr>
      <vt:lpstr>Exp 4ns Simulation Results</vt:lpstr>
      <vt:lpstr>Exp 10ns Simulation Results</vt:lpstr>
      <vt:lpstr>Exp 20ns Simulation Results</vt:lpstr>
      <vt:lpstr>CE Schemes</vt:lpstr>
      <vt:lpstr>Simulation Setup</vt:lpstr>
      <vt:lpstr>AWGN</vt:lpstr>
      <vt:lpstr>Exp 4ns</vt:lpstr>
      <vt:lpstr>Exp 10ns</vt:lpstr>
      <vt:lpstr>Comments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Bandwidth utilization by OFDMA extension to narrow band packet</dc:title>
  <dc:creator>Frank Hsu (徐建芳)</dc:creator>
  <cp:lastModifiedBy>mtk02307</cp:lastModifiedBy>
  <cp:revision>104</cp:revision>
  <cp:lastPrinted>1998-02-10T13:28:06Z</cp:lastPrinted>
  <dcterms:created xsi:type="dcterms:W3CDTF">2014-10-15T03:40:19Z</dcterms:created>
  <dcterms:modified xsi:type="dcterms:W3CDTF">2015-05-19T06:15:26Z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(11)O48q+nWDiKNAVXoAwq58w7ATF5BZpxUzus1FEuepahc6BRLUWdfXeHQFTCUY0LJynFgfmRNU_x000d_
PZlAVy+j0r6pbdmCRncynI9/Aaf8AO/s5Z/cQrhsqm+/ilxCTptQKV2KGHnGNsKrsfiqTB7o_x000d_
nk1NZFjLmsdN3EIA+nFCDPLxB+rwPfkyuQuKxC1SHK8+gkXrhd5XuRgWoU+k7Kr21OEQYYVo_x000d_
bcxrJtGls6+SGcfdxl</vt:lpwstr>
  </property>
  <property fmtid="{D5CDD505-2E9C-101B-9397-08002B2CF9AE}" pid="3" name="_ms_pID_7253431">
    <vt:lpwstr>K0qCLm5hNNHntgVAX1YU6nQ2gfWxEqcbblzHmHAfHcf/Tr88k+xYjW_x000d_
jXwzYLZdGDR58Bt2TMD6KwB/pidXZI0t4eTVn62kFTRlKSek2wU4tFYwOIHDOL4/TF95PXSz_x000d_
YzQjeEbYZeZ8NA4BkgQkrYOVhie3oGG8BduXfuqQpwtRlm/U02j2lws529RgjcpGPPoJ7opd_x000d_
0QYrRdn5tuOrPS27+SWpyz+V5FnRaWtpxsb+</vt:lpwstr>
  </property>
  <property fmtid="{D5CDD505-2E9C-101B-9397-08002B2CF9AE}" pid="4" name="_ms_pID_7253432">
    <vt:lpwstr>z+wS3Lso7rCsk2u5NeSdz1mgAhBlIKPm/6Vt_x000d_
9SelwiGPWJl2e/L+mnGBFwHGXGa+csQarF7br81kk2LVNPg6yD/DC8wlIpbq2K7VUww14u8k_x000d_
0iGXh6tprVo8LoW0qiUwOeVz06HJGnkjqAlM1d4ZbjndxKeTrirxG+HR41WRHASbvCRtyJGJ_x000d_
++4bgm12ABvUM3w0pT8GtTg7W044LQCb9yYxc57ndLDCfychoQXgQK</vt:lpwstr>
  </property>
  <property fmtid="{D5CDD505-2E9C-101B-9397-08002B2CF9AE}" pid="5" name="_ms_pID_7253433">
    <vt:lpwstr>GlasUOdPGeoqYPypWe_x000d_
IqLqMyBUZS1gXBZWYHMs+w2AXBxaewrqw+UrSPetciY4AAcIv8tZY1ADuj3TwBHMwaM9FSw/_x000d_
0AHQaS3Q0aB6A5ig3WkPwTpMkngmVYwD8N8wnGJrC/A44Ltr5Mv4/tg9VI8Y2GY872s0Qqdm_x000d_
dJg9BKHEmWfdgaZ3RKkJaunONvMnmYpZY6f1T/2TLX3GQZOZ3Uc+RBGS+lJkkVJ1zuQiRagO</vt:lpwstr>
  </property>
  <property fmtid="{D5CDD505-2E9C-101B-9397-08002B2CF9AE}" pid="6" name="_ms_pID_725343_00">
    <vt:lpwstr>_ms_pID_725343</vt:lpwstr>
  </property>
  <property fmtid="{D5CDD505-2E9C-101B-9397-08002B2CF9AE}" pid="7" name="_ms_pID_7253431_00">
    <vt:lpwstr>_ms_pID_7253431</vt:lpwstr>
  </property>
  <property fmtid="{D5CDD505-2E9C-101B-9397-08002B2CF9AE}" pid="8" name="_ms_pID_7253432_00">
    <vt:lpwstr>_ms_pID_7253432</vt:lpwstr>
  </property>
  <property fmtid="{D5CDD505-2E9C-101B-9397-08002B2CF9AE}" pid="9" name="_ms_pID_7253433_00">
    <vt:lpwstr>_ms_pID_7253433</vt:lpwstr>
  </property>
  <property fmtid="{D5CDD505-2E9C-101B-9397-08002B2CF9AE}" pid="10" name="_ms_pID_7253434">
    <vt:lpwstr>_x000d_
20mkNSLxbw5eM5B39cTseO0z1chv9l7xRG3Ch8Mxed6BDaF0eY/geGzEfHyO5D5IQC/5jKFS_x000d_
RyK0yUdQ4tNfVx3Ds6FV/rLfrFSHWYyWAkxrCfVtFHuBal2Pj4k88HEJWP3uHdwwKhfuqWq3_x000d_
KdfFjJCpIcERaWS31O1F6UeMnejKQHqPUprpG8dF4k6pnjGFiAloZBouYxFs5iROTheRHOkV_x000d_
8Jqj0cI85KZlFHEp</vt:lpwstr>
  </property>
  <property fmtid="{D5CDD505-2E9C-101B-9397-08002B2CF9AE}" pid="11" name="_ms_pID_7253434_00">
    <vt:lpwstr>_ms_pID_7253434</vt:lpwstr>
  </property>
  <property fmtid="{D5CDD505-2E9C-101B-9397-08002B2CF9AE}" pid="12" name="_ms_pID_7253435">
    <vt:lpwstr>VdJmx+I++wq7gK07vfGTigxcFRtRmEGux54d1Q69LNV8sD9ayTdcMUdR_x000d_
72ftdvdkin2icDoWiYTEV044DqDlIxDJCWmYCe9TXmdK418IXDWl81n6Q+xsL9yknXJOXBlm_x000d_
NZSOQK4S5F2VnRePXW7L80GN5Z21jR0wZRnbhrjnKH5fMMbilmchaAn6T4y1Oe7qM6CE8qxe_x000d_
06t8AhgmAFp6iBQrSP1Z5K8eWZILSqmzeM</vt:lpwstr>
  </property>
  <property fmtid="{D5CDD505-2E9C-101B-9397-08002B2CF9AE}" pid="13" name="_ms_pID_7253435_00">
    <vt:lpwstr>_ms_pID_7253435</vt:lpwstr>
  </property>
  <property fmtid="{D5CDD505-2E9C-101B-9397-08002B2CF9AE}" pid="14" name="_ms_pID_7253436">
    <vt:lpwstr>qYyZh4aZvPVX2T643EWnDJYv5yAmOPUwDmyf73_x000d_
bioyVR4Wf4A58Lj86J1XiPwbuK6rb9U36U1xLLQww+ywIxjGrLQOkim+UxYaiPHgB0aJtcMj_x000d_
olX7fx4lXom7J52vFo20EDRrAq6hWNnD5ovnm9dJ6dNY87eaRnZE0Kz3ZPj9qkxjzZAItqBJ_x000d_
DhO2FA4wdc7W4x4zG22Ki3G17H6eQ9F4iahaBYajfkzThkefmfsq</vt:lpwstr>
  </property>
  <property fmtid="{D5CDD505-2E9C-101B-9397-08002B2CF9AE}" pid="15" name="_ms_pID_7253436_00">
    <vt:lpwstr>_ms_pID_7253436</vt:lpwstr>
  </property>
  <property fmtid="{D5CDD505-2E9C-101B-9397-08002B2CF9AE}" pid="16" name="_ms_pID_7253437">
    <vt:lpwstr>H7aPvH8y7N/tdtmBqe7/_x000d_
T36vWXIcSVKwtkaBkYub7QrwBF1bc+MQEhZqNdRs7ScWpeqYSylLMFIPRJfeRaskz9z1f3Lv_x000d_
fsTmhGYxbcMBV+B/61ddIQkoykAvod8T/5zmAGe/aDKPKKfX8h3Q2iuFkB4r4AVVqCfPLnf8_x000d_
V+Aq/oiy3bzIgIu3oLBV3rK8Q9L66WjNzbM/YUEcvrIUodruzv11OsF1VtOw9/3Q2Z4Uep</vt:lpwstr>
  </property>
  <property fmtid="{D5CDD505-2E9C-101B-9397-08002B2CF9AE}" pid="17" name="_ms_pID_7253437_00">
    <vt:lpwstr>_ms_pID_7253437</vt:lpwstr>
  </property>
  <property fmtid="{D5CDD505-2E9C-101B-9397-08002B2CF9AE}" pid="18" name="_ms_pID_7253438">
    <vt:lpwstr>5o_x000d_
sJssTYv3qE6KeKIJR60naGv96xwmW0kj0Eec6fCSAhf6n96X4AFHJRz2ys7x9bfs0GhMsZ80_x000d_
EvDHXSeXaymUz/tZ6NEguhSBE1aISyRDOGyPFN0J4BFTelacMeDH0TXhOMGSYVCinzY/OctP_x000d_
vHiNscBq6X8L5ZviMgp2T/fY0n2AWj+kuM/kwydnZTwbw/biPfEOXRrt6UE9xtUflYcIjeCL_x000d_
lJSgg2Heg1nosm</vt:lpwstr>
  </property>
  <property fmtid="{D5CDD505-2E9C-101B-9397-08002B2CF9AE}" pid="19" name="_ms_pID_7253438_00">
    <vt:lpwstr>_ms_pID_7253438</vt:lpwstr>
  </property>
  <property fmtid="{D5CDD505-2E9C-101B-9397-08002B2CF9AE}" pid="20" name="_ms_pID_7253439">
    <vt:lpwstr>9R8sxW2bsK1FuCqk5FdU7CDMor8wwvepYlV1OZdpMryR174BfJDtInDL2Z_x000d_
8Ed0MM9hIhSiOjgU4tR4e7HeivI8hZYswqXpb0oE39b2Ap5OjuGZN9mChq+X6H2vcKo9txIx_x000d_
C1jDtQiM4aR6nOBBJbkS0yyXcIX1xpRNUSnpLaSiXJNKw5jzhS9yyLVoHVqkcWGc7MXAW5Jx_x000d_
WnWFALeEn9RZV2ybTDiWr+dPHKEt5iRD</vt:lpwstr>
  </property>
  <property fmtid="{D5CDD505-2E9C-101B-9397-08002B2CF9AE}" pid="21" name="_ms_pID_7253439_00">
    <vt:lpwstr>_ms_pID_7253439</vt:lpwstr>
  </property>
  <property fmtid="{D5CDD505-2E9C-101B-9397-08002B2CF9AE}" pid="22" name="_ms_pID_72534310">
    <vt:lpwstr>Gl8g9ICRyndh1BlxnkTjPekp8R6OLPX2VD1ztnzt_x000d_
uwyMtIkMkVOK7fJ4sWxcJA9UCi+jLoZBE6+S6/VkHtYovU6nX9XQwy+h</vt:lpwstr>
  </property>
  <property fmtid="{D5CDD505-2E9C-101B-9397-08002B2CF9AE}" pid="23" name="_ms_pID_72534310_00">
    <vt:lpwstr>_ms_pID_72534310</vt:lpwstr>
  </property>
  <property fmtid="{D5CDD505-2E9C-101B-9397-08002B2CF9AE}" pid="24" name="_ms_pID_72534311">
    <vt:lpwstr>Swl1/EnGLpPg==</vt:lpwstr>
  </property>
  <property fmtid="{D5CDD505-2E9C-101B-9397-08002B2CF9AE}" pid="25" name="_ms_pID_72534311_00">
    <vt:lpwstr>_ms_pID_72534311</vt:lpwstr>
  </property>
  <property fmtid="{D5CDD505-2E9C-101B-9397-08002B2CF9AE}" pid="26" name="sflag">
    <vt:lpwstr>1396355984</vt:lpwstr>
  </property>
  <property fmtid="{D5CDD505-2E9C-101B-9397-08002B2CF9AE}" pid="27" name="_new_ms_pID_72543">
    <vt:lpwstr>(3)xJ+lQc93pNeNPy+SiWByyf4ewm3cA91kP+cGrQfkQdALTZ42PJGTBHNrX6Xx+u+/L+v7xN5U_x000d_
qg8idCu8KZodeEkdsDunaOx1u/TQo9qfP0Lg9wk3qrDk/zZzwuEvrtjN4SDxI+XYuZZZK/W7_x000d_
cEWzlc8GTNui69mziIMx7EzLQICXe9pLPE1aRJmRcShVWQcvH5Raw/7AwYtf1BIlmVB8vzLm_x000d_
5X4q5KYIMQjQ0xctvU</vt:lpwstr>
  </property>
  <property fmtid="{D5CDD505-2E9C-101B-9397-08002B2CF9AE}" pid="28" name="_new_ms_pID_72543_00">
    <vt:lpwstr>_new_ms_pID_72543</vt:lpwstr>
  </property>
  <property fmtid="{D5CDD505-2E9C-101B-9397-08002B2CF9AE}" pid="29" name="_new_ms_pID_725431">
    <vt:lpwstr>Y4f1qzZH34Ry/bFRM5Dg8Mt2mTWu0GY+Cg5gKW6EQbKr9fQ3sLZ+Kp_x000d_
77JK9raVWrHbtFLbN2EG8f8p89lymJl7gFMTc6pLc1YFuPAWMSNSDGqWFzV9tf5qsFFTWlK0_x000d_
ST+fziJlCvyVma7E1AEtMaOz4ypAzV9Cxc6sqjHpNb13sMQQJtSvHzfqTxVS8gl//RUQu5N5_x000d_
O8aCiqmUlZgN0ENb/dJJlgJdvyzilJCR9gHK</vt:lpwstr>
  </property>
  <property fmtid="{D5CDD505-2E9C-101B-9397-08002B2CF9AE}" pid="30" name="_new_ms_pID_725431_00">
    <vt:lpwstr>_new_ms_pID_725431</vt:lpwstr>
  </property>
  <property fmtid="{D5CDD505-2E9C-101B-9397-08002B2CF9AE}" pid="31" name="_new_ms_pID_725432">
    <vt:lpwstr>u/iIU8XRdh6i89GpYZPKozoxBHRbwJrtaxe8_x000d_
RqS/hDIw</vt:lpwstr>
  </property>
  <property fmtid="{D5CDD505-2E9C-101B-9397-08002B2CF9AE}" pid="32" name="_new_ms_pID_725432_00">
    <vt:lpwstr>_new_ms_pID_725432</vt:lpwstr>
  </property>
  <property fmtid="{D5CDD505-2E9C-101B-9397-08002B2CF9AE}" pid="33" name="_AdHocReviewCycleID">
    <vt:i4>1079403353</vt:i4>
  </property>
  <property fmtid="{D5CDD505-2E9C-101B-9397-08002B2CF9AE}" pid="34" name="_NewReviewCycle">
    <vt:lpwstr/>
  </property>
  <property fmtid="{D5CDD505-2E9C-101B-9397-08002B2CF9AE}" pid="35" name="_EmailSubject">
    <vt:lpwstr>The concept to play OFDMA with legacy devices</vt:lpwstr>
  </property>
  <property fmtid="{D5CDD505-2E9C-101B-9397-08002B2CF9AE}" pid="36" name="_AuthorEmail">
    <vt:lpwstr>alan.jauh@mediatek.com</vt:lpwstr>
  </property>
  <property fmtid="{D5CDD505-2E9C-101B-9397-08002B2CF9AE}" pid="37" name="_AuthorEmailDisplayName">
    <vt:lpwstr>Alan Jauh (趙育仁)</vt:lpwstr>
  </property>
  <property fmtid="{D5CDD505-2E9C-101B-9397-08002B2CF9AE}" pid="38" name="_PreviousAdHocReviewCycleID">
    <vt:i4>137668089</vt:i4>
  </property>
</Properties>
</file>