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8" r:id="rId2"/>
    <p:sldId id="580" r:id="rId3"/>
    <p:sldId id="581" r:id="rId4"/>
    <p:sldId id="591" r:id="rId5"/>
    <p:sldId id="582" r:id="rId6"/>
    <p:sldId id="585" r:id="rId7"/>
    <p:sldId id="593" r:id="rId8"/>
    <p:sldId id="592" r:id="rId9"/>
    <p:sldId id="589" r:id="rId10"/>
    <p:sldId id="557" r:id="rId11"/>
    <p:sldId id="597" r:id="rId12"/>
    <p:sldId id="594" r:id="rId13"/>
    <p:sldId id="598" r:id="rId14"/>
    <p:sldId id="588" r:id="rId15"/>
  </p:sldIdLst>
  <p:sldSz cx="9144000" cy="6858000" type="screen4x3"/>
  <p:notesSz cx="693420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33"/>
    <a:srgbClr val="FF9900"/>
    <a:srgbClr val="99CCFF"/>
    <a:srgbClr val="66CCFF"/>
    <a:srgbClr val="FF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 autoAdjust="0"/>
    <p:restoredTop sz="92105" autoAdjust="0"/>
  </p:normalViewPr>
  <p:slideViewPr>
    <p:cSldViewPr>
      <p:cViewPr>
        <p:scale>
          <a:sx n="125" d="100"/>
          <a:sy n="125" d="100"/>
        </p:scale>
        <p:origin x="1194" y="-222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3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46" y="60"/>
      </p:cViewPr>
      <p:guideLst>
        <p:guide orient="horz" pos="2955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97525" y="177800"/>
            <a:ext cx="64135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algn="r"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doc.: IEEE 802.11-yy/xxxxr0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95325" y="177800"/>
            <a:ext cx="827088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Month Year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851525" y="8982075"/>
            <a:ext cx="466725" cy="18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t" anchorCtr="0" compatLnSpc="1">
            <a:spAutoFit/>
          </a:bodyPr>
          <a:lstStyle>
            <a:lvl1pPr algn="r" defTabSz="933450"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Hongyuan</a:t>
            </a:r>
            <a:r>
              <a:rPr lang="en-US" dirty="0"/>
              <a:t> Zhang, Marvell; etc.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33725" y="8982075"/>
            <a:ext cx="512763" cy="18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t" anchorCtr="0" compatLnSpc="1">
            <a:spAutoFit/>
          </a:bodyPr>
          <a:lstStyle>
            <a:lvl1pPr algn="ctr" defTabSz="933450" eaLnBrk="0" hangingPunct="0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54F3633-8635-49BE-B7DB-4FE733D299F1}" type="slidenum">
              <a:rPr lang="en-US"/>
              <a:t>‹#›</a:t>
            </a:fld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93738" y="387350"/>
            <a:ext cx="554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93738" y="8982075"/>
            <a:ext cx="711200" cy="18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defTabSz="933450" eaLnBrk="0" hangingPunct="0">
              <a:defRPr/>
            </a:pPr>
            <a:r>
              <a:rPr lang="en-US" dirty="0">
                <a:cs typeface="+mn-cs"/>
              </a:rPr>
              <a:t>Submission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93738" y="8970963"/>
            <a:ext cx="5700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955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40388" y="98425"/>
            <a:ext cx="64135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algn="r"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54050" y="98425"/>
            <a:ext cx="827088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Month Year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701675"/>
            <a:ext cx="4629150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08488"/>
            <a:ext cx="5086350" cy="417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662" tIns="46038" rIns="93662" bIns="46038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57813" y="8985250"/>
            <a:ext cx="923925" cy="18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t" anchorCtr="0" compatLnSpc="1">
            <a:spAutoFit/>
          </a:bodyPr>
          <a:lstStyle>
            <a:lvl5pPr marL="457200" lvl="4" algn="r" defTabSz="933450" eaLnBrk="0" hangingPunct="0">
              <a:defRPr>
                <a:cs typeface="+mn-cs"/>
              </a:defRPr>
            </a:lvl5pPr>
          </a:lstStyle>
          <a:p>
            <a:pPr lvl="4">
              <a:defRPr/>
            </a:pPr>
            <a:r>
              <a:rPr lang="en-US"/>
              <a:t>Hongyuan Zhang, Marvell; etc.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22625" y="8985250"/>
            <a:ext cx="512763" cy="18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t" anchorCtr="0" compatLnSpc="1">
            <a:spAutoFit/>
          </a:bodyPr>
          <a:lstStyle>
            <a:lvl1pPr algn="r" defTabSz="933450" eaLnBrk="0" hangingPunct="0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2C873923-7103-4AF9-AECF-EE09B40480BC}" type="slidenum">
              <a:rPr lang="en-US"/>
              <a:t>‹#›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3900" y="8985250"/>
            <a:ext cx="711200" cy="18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21047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1143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2286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3429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4572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defRPr sz="2000" b="0" i="0" baseline="0"/>
            </a:lvl1pPr>
            <a:lvl2pPr>
              <a:defRPr sz="1800" baseline="0"/>
            </a:lvl2pPr>
            <a:lvl3pPr>
              <a:defRPr sz="16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7230" y="332601"/>
            <a:ext cx="1055370" cy="276999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1789BC7-C074-42CC-ADF8-5107DF6BD1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884858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332601"/>
            <a:ext cx="884858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eaLnBrk="0" hangingPunct="0">
              <a:defRPr sz="1800" b="1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4988" y="6475413"/>
            <a:ext cx="530225" cy="182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t" anchorCtr="0" compatLnSpc="1">
            <a:spAutoFit/>
          </a:bodyPr>
          <a:lstStyle>
            <a:lvl1pPr algn="ctr" eaLnBrk="0" hangingPunct="0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175245" y="332601"/>
            <a:ext cx="327025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b">
            <a:spAutoFit/>
          </a:bodyPr>
          <a:lstStyle/>
          <a:p>
            <a:pPr marL="457200" lvl="4" algn="r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cs typeface="+mn-cs"/>
              </a:rPr>
              <a:t>doc.: IEEE 802.11-19/1199r1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85800" y="6475413"/>
            <a:ext cx="711200" cy="182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Submission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85800" y="64770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7054828" y="6473309"/>
            <a:ext cx="15180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+mj-lt"/>
              </a:rPr>
              <a:t>Imran Latif (</a:t>
            </a:r>
            <a:r>
              <a:rPr lang="en-US" altLang="ko-KR" sz="1200" dirty="0" err="1">
                <a:latin typeface="+mj-lt"/>
              </a:rPr>
              <a:t>Quantenna</a:t>
            </a:r>
            <a:r>
              <a:rPr lang="en-US" altLang="ko-KR" sz="1200" dirty="0">
                <a:latin typeface="+mj-lt"/>
              </a:rPr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chelstraete@quantenna.com" TargetMode="External"/><Relationship Id="rId2" Type="http://schemas.openxmlformats.org/officeDocument/2006/relationships/hyperlink" Target="mailto:ilatif@quantenna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wang@quantenna.com" TargetMode="External"/><Relationship Id="rId4" Type="http://schemas.openxmlformats.org/officeDocument/2006/relationships/hyperlink" Target="mailto:ddash@quantenn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776177"/>
            <a:ext cx="7772400" cy="893423"/>
          </a:xfrm>
        </p:spPr>
        <p:txBody>
          <a:bodyPr/>
          <a:lstStyle/>
          <a:p>
            <a:r>
              <a:rPr lang="en-US" sz="3200" b="0" dirty="0"/>
              <a:t>Updated Channelization for 6 GHz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C1789BC7-C074-42CC-ADF8-5107DF6BD1C1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768650" y="1938720"/>
            <a:ext cx="77724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2000" dirty="0"/>
              <a:t>Date:</a:t>
            </a:r>
            <a:r>
              <a:rPr lang="en-US" sz="2000" b="0" dirty="0"/>
              <a:t> 2019-07-14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9862" y="2855080"/>
            <a:ext cx="1447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b="1" dirty="0"/>
              <a:t>Authors:</a:t>
            </a:r>
            <a:endParaRPr lang="en-US" sz="2000" dirty="0"/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48042"/>
              </p:ext>
            </p:extLst>
          </p:nvPr>
        </p:nvGraphicFramePr>
        <p:xfrm>
          <a:off x="119241" y="3505200"/>
          <a:ext cx="8491359" cy="216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Affiliation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Imran Latif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Quantenna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Communications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rtl="0"/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1704 Automation Parkway, 95131,</a:t>
                      </a:r>
                    </a:p>
                    <a:p>
                      <a:pPr rtl="0"/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San Jose, CA, USA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ilatif@quantenna.com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Sigurd Schelstraete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  <a:hlinkClick r:id="rId3"/>
                        </a:rPr>
                        <a:t>sschelstraete@quantenna.com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Debashis Dash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  <a:hlinkClick r:id="rId4"/>
                        </a:rPr>
                        <a:t>ddash@quantenna.com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Huizhao Wang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hwang@quantenna.com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2ADEBE6E-2E98-4D5F-97D5-BE8C21FC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230" y="332601"/>
            <a:ext cx="1055370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raise an important point about channelization in the 6 GHz band</a:t>
            </a:r>
          </a:p>
          <a:p>
            <a:r>
              <a:rPr lang="en-US" dirty="0"/>
              <a:t>Current channelization is extremely in-efficient and is not fit for the future changes for the 6 GHz band</a:t>
            </a:r>
          </a:p>
          <a:p>
            <a:r>
              <a:rPr lang="en-US" dirty="0"/>
              <a:t>We propose to increase the guard-band on lower U-NII-5 from 10 to 20 MHz, shifting starting frequency from 5940 to 5950 MHz</a:t>
            </a:r>
          </a:p>
          <a:p>
            <a:r>
              <a:rPr lang="en-US" dirty="0"/>
              <a:t>Also we propose to have separate channelization for each U-NII band, thus introducing huge flexibility and addressing the uncertainties which are associated with Regulation of 6 GHz band worldwide. 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12800" y="1727200"/>
            <a:ext cx="7772400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10000"/>
              </a:lnSpc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84392C-B12B-4CF5-A78B-964D752A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7614916F-BBEF-4684-B6F5-1E636F42BA0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72855A-016A-4235-9EC8-38D0EB71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230" y="332601"/>
            <a:ext cx="1055370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C8A5C3-5552-40C2-ABA9-7239397A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Strawpoll</a:t>
            </a:r>
            <a:r>
              <a:rPr lang="en-US" dirty="0"/>
              <a:t> 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71316-F5FC-4333-9D04-5026C0BB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agree that the channelization for 6 GHz shall start at 5950 MHz instead of 5940 MHz ?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9C0C3-118B-4B3D-A569-07E5729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Jul,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9102F-DE2E-415A-B612-56A62AA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1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C8A5C3-5552-40C2-ABA9-7239397A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Strawpoll</a:t>
            </a:r>
            <a:r>
              <a:rPr lang="en-US" dirty="0"/>
              <a:t> -2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71316-F5FC-4333-9D04-5026C0BB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agree with the proposed efficient channelization, i.e., dedicated channelization for each U-NII band where there is no crossing of channels across U-NII bands, for the 6 GHz band?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9C0C3-118B-4B3D-A569-07E5729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Jul,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9102F-DE2E-415A-B612-56A62AA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6D71E-F0CF-41A0-B98C-133E11BA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Jul,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16C12-F840-4EF8-90D8-B7C55579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951B-0AFB-4FCF-97CF-02C5DEE4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C31DD-75BB-4EFD-AE08-5A0CCB2D1A3C}"/>
              </a:ext>
            </a:extLst>
          </p:cNvPr>
          <p:cNvSpPr txBox="1"/>
          <p:nvPr/>
        </p:nvSpPr>
        <p:spPr>
          <a:xfrm>
            <a:off x="2057400" y="31343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1209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46F3-4633-41A9-AF83-081993D4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 21378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BC0F6C-42A4-4202-89BC-C133051F92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23950" y="2371725"/>
          <a:ext cx="68961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Worksheet" r:id="rId3" imgW="6896174" imgH="2114484" progId="Excel.Sheet.12">
                  <p:embed/>
                </p:oleObj>
              </mc:Choice>
              <mc:Fallback>
                <p:oleObj name="Worksheet" r:id="rId3" imgW="6896174" imgH="2114484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BBC0F6C-42A4-4202-89BC-C133051F9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3950" y="2371725"/>
                        <a:ext cx="689610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BC7FE56-D4A0-45F6-A067-31005664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230" y="332601"/>
            <a:ext cx="1055370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8061-F6FD-45CD-8CDD-71A2F352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C1789BC7-C074-42CC-ADF8-5107DF6BD1C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4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2F617B-DEC7-4EDF-B163-1F03E374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D5EBB-1330-4B62-85E4-4DD117B7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r>
              <a:rPr lang="en-US" sz="2400" kern="1200" dirty="0">
                <a:solidFill>
                  <a:prstClr val="black"/>
                </a:solidFill>
                <a:cs typeface="Arial"/>
              </a:rPr>
              <a:t>In 11-19/876 and </a:t>
            </a:r>
            <a:r>
              <a:rPr lang="en-US" sz="2400" dirty="0"/>
              <a:t>CID 21378</a:t>
            </a:r>
            <a:r>
              <a:rPr lang="en-US" sz="2400" kern="1200" dirty="0">
                <a:solidFill>
                  <a:prstClr val="black"/>
                </a:solidFill>
                <a:cs typeface="Arial"/>
              </a:rPr>
              <a:t> the channelization for 6 GHz was presented</a:t>
            </a:r>
          </a:p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endParaRPr lang="en-US" sz="2400" kern="1200" dirty="0">
              <a:solidFill>
                <a:prstClr val="black"/>
              </a:solidFill>
              <a:cs typeface="Arial"/>
            </a:endParaRPr>
          </a:p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r>
              <a:rPr lang="en-US" sz="2400" kern="1200" dirty="0">
                <a:solidFill>
                  <a:prstClr val="black"/>
                </a:solidFill>
                <a:cs typeface="Arial"/>
              </a:rPr>
              <a:t>Since 11ax supports operation in the 6 GHz band so channelization definition is of imperial importance</a:t>
            </a:r>
          </a:p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endParaRPr lang="en-US" sz="2400" kern="1200" dirty="0">
              <a:solidFill>
                <a:prstClr val="black"/>
              </a:solidFill>
              <a:cs typeface="Arial"/>
            </a:endParaRPr>
          </a:p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r>
              <a:rPr lang="en-US" sz="2400" kern="1200" dirty="0">
                <a:solidFill>
                  <a:prstClr val="black"/>
                </a:solidFill>
                <a:cs typeface="Arial"/>
              </a:rPr>
              <a:t>In 11-19/876 it was shown that current 6GHz proposed channelization is not efficient</a:t>
            </a:r>
          </a:p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endParaRPr lang="en-US" sz="2400" kern="1200" dirty="0">
              <a:solidFill>
                <a:prstClr val="black"/>
              </a:solidFill>
              <a:cs typeface="Arial"/>
            </a:endParaRPr>
          </a:p>
          <a:p>
            <a:pPr marL="302676" lvl="0" indent="-302676" algn="just" defTabSz="609585" eaLnBrk="1" fontAlgn="auto" hangingPunct="1">
              <a:spcAft>
                <a:spcPts val="0"/>
              </a:spcAft>
              <a:buClr>
                <a:prstClr val="black"/>
              </a:buClr>
              <a:buFont typeface="Arial"/>
              <a:buChar char="•"/>
            </a:pPr>
            <a:r>
              <a:rPr lang="en-US" sz="2400" kern="1200" dirty="0">
                <a:solidFill>
                  <a:prstClr val="black"/>
                </a:solidFill>
                <a:cs typeface="Arial"/>
              </a:rPr>
              <a:t>Hence, we propose an update to the previously presented 6 GHz channelization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4E1D3-857F-4621-AD3D-425871A3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99C29-4B1A-4A95-909F-E3B7A1F9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C2C61-53D9-4523-8837-3E825650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Channel Allocation in the 6 GHz in 11ax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FE281-56E2-438D-A29F-7EA47D2F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/>
              <a:t>11ax D4.0 Section 27.3.22.2 defines the channel allocation in the 6 GHz band as,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resulting channelization, by applying this rule, is extremely challenging for both </a:t>
            </a:r>
          </a:p>
          <a:p>
            <a:pPr lvl="1"/>
            <a:r>
              <a:rPr lang="en-US" dirty="0"/>
              <a:t>the TX filter design</a:t>
            </a:r>
          </a:p>
          <a:p>
            <a:pPr lvl="1"/>
            <a:r>
              <a:rPr lang="en-US" dirty="0"/>
              <a:t>and RX filter design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32CC-9F99-4314-ABA0-2E53460A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907B-BE99-4D12-97A3-4764635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9CAAE-0994-4846-B2D2-F4363821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26" y="2438400"/>
            <a:ext cx="753474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372F40-7EC3-4103-B8D2-6ADD4E4F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GHz Uncertainties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7C81E-60FB-4CB2-92D0-3998CB7E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dirty="0"/>
              <a:t>Following uncertainties exist in the 6 GHz rule making today</a:t>
            </a:r>
          </a:p>
          <a:p>
            <a:pPr lvl="1"/>
            <a:r>
              <a:rPr lang="en-US" dirty="0"/>
              <a:t>USA</a:t>
            </a:r>
          </a:p>
          <a:p>
            <a:pPr lvl="2"/>
            <a:r>
              <a:rPr lang="en-US" dirty="0"/>
              <a:t>FCC is planning to open 1200 MHz of total band, dividing it in to 4 U-NII bands</a:t>
            </a:r>
          </a:p>
          <a:p>
            <a:pPr lvl="2"/>
            <a:r>
              <a:rPr lang="en-US" dirty="0"/>
              <a:t>Though FCC has not finalized the rule making, however, certain bands will most probably be under AFC control</a:t>
            </a:r>
          </a:p>
          <a:p>
            <a:pPr lvl="2"/>
            <a:r>
              <a:rPr lang="en-US" dirty="0"/>
              <a:t>Limitations due to this AFC are still unknown</a:t>
            </a:r>
          </a:p>
          <a:p>
            <a:pPr lvl="2"/>
            <a:r>
              <a:rPr lang="en-US" dirty="0"/>
              <a:t>AFC itself can take long time in finalization and by the time it will be fixed, 11ax standardization might have been finalized</a:t>
            </a:r>
          </a:p>
          <a:p>
            <a:pPr lvl="1"/>
            <a:r>
              <a:rPr lang="en-US" dirty="0"/>
              <a:t>Europe</a:t>
            </a:r>
          </a:p>
          <a:p>
            <a:pPr lvl="2"/>
            <a:r>
              <a:rPr lang="en-US" dirty="0"/>
              <a:t>EC is planning to open 500 MHz in 600 band but that will also take at least 2 – 3 years from now onwards.</a:t>
            </a:r>
          </a:p>
          <a:p>
            <a:pPr lvl="1"/>
            <a:r>
              <a:rPr lang="en-US" dirty="0"/>
              <a:t>Rest of the world</a:t>
            </a:r>
          </a:p>
          <a:p>
            <a:pPr lvl="2"/>
            <a:r>
              <a:rPr lang="en-US" dirty="0"/>
              <a:t>Far behind on 6 GHz for unlicensed as compared to USA and Europe</a:t>
            </a:r>
          </a:p>
          <a:p>
            <a:r>
              <a:rPr lang="en-US" dirty="0"/>
              <a:t>Due to this uncertain nature of rules for 6 GHz band makes it even more important that we should design channelization such that it is independent of rules to come.  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25C1D-5E45-429A-8A38-B76D4720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Jul,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B292-D557-48F2-BC9E-47E326F5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C2C61-53D9-4523-8837-3E825650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Channel Allocation in the 6 GHz in 11ax</a:t>
            </a:r>
            <a:r>
              <a:rPr lang="en-US" baseline="30000" dirty="0"/>
              <a:t>1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FD7D67B-7C79-42CC-8605-1B5CAF76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150978" cy="449580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Starting frequency of 5940 MHz</a:t>
            </a:r>
          </a:p>
          <a:p>
            <a:pPr lvl="1"/>
            <a:r>
              <a:rPr lang="en-US" sz="1600" dirty="0"/>
              <a:t> Only 10 MHz of Guard band for U-NII-5</a:t>
            </a:r>
          </a:p>
          <a:p>
            <a:pPr lvl="1"/>
            <a:r>
              <a:rPr lang="en-US" sz="1600" dirty="0"/>
              <a:t>Challenging filter design</a:t>
            </a:r>
          </a:p>
          <a:p>
            <a:r>
              <a:rPr lang="en-US" sz="1800" dirty="0"/>
              <a:t>Channels can cross U-NII boundaries</a:t>
            </a:r>
          </a:p>
          <a:p>
            <a:r>
              <a:rPr lang="en-US" sz="1800" dirty="0"/>
              <a:t>In case U-NII-5 and 6 work under different regulatory rules</a:t>
            </a:r>
          </a:p>
          <a:p>
            <a:pPr lvl="1"/>
            <a:r>
              <a:rPr lang="en-US" sz="1600" dirty="0"/>
              <a:t>No 80 MHz channel in U-NII-6</a:t>
            </a:r>
          </a:p>
          <a:p>
            <a:pPr lvl="1"/>
            <a:r>
              <a:rPr lang="en-US" sz="1600" dirty="0"/>
              <a:t>Only one 40 MHz channel in U-NII-6</a:t>
            </a:r>
          </a:p>
          <a:p>
            <a:pPr marL="0" indent="0">
              <a:buNone/>
            </a:pPr>
            <a:r>
              <a:rPr lang="en-US" sz="1400" baseline="30000" dirty="0"/>
              <a:t>1</a:t>
            </a:r>
            <a:r>
              <a:rPr lang="en-US" sz="1400" dirty="0"/>
              <a:t> – Channel numbers in this Figure are shown as a continuation of 5GHz channel numbers</a:t>
            </a:r>
            <a:r>
              <a:rPr lang="en-US" sz="1800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32CC-9F99-4314-ABA0-2E53460A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907B-BE99-4D12-97A3-4764635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7614916F-BBEF-4684-B6F5-1E636F42BA02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632C96-290D-47B8-9C12-13B40EA1A8EA}"/>
              </a:ext>
            </a:extLst>
          </p:cNvPr>
          <p:cNvGrpSpPr/>
          <p:nvPr/>
        </p:nvGrpSpPr>
        <p:grpSpPr>
          <a:xfrm>
            <a:off x="8563679" y="4168864"/>
            <a:ext cx="381000" cy="1036598"/>
            <a:chOff x="4106728" y="4584477"/>
            <a:chExt cx="770072" cy="17650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B267FA-E1E4-4A0B-9517-BEB483553C49}"/>
                </a:ext>
              </a:extLst>
            </p:cNvPr>
            <p:cNvSpPr/>
            <p:nvPr/>
          </p:nvSpPr>
          <p:spPr bwMode="auto">
            <a:xfrm>
              <a:off x="4111622" y="4953000"/>
              <a:ext cx="382589" cy="304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08D0D5-F114-4C90-B7A8-5BAD332E85C4}"/>
                </a:ext>
              </a:extLst>
            </p:cNvPr>
            <p:cNvSpPr/>
            <p:nvPr/>
          </p:nvSpPr>
          <p:spPr bwMode="auto">
            <a:xfrm>
              <a:off x="4494211" y="4953000"/>
              <a:ext cx="382589" cy="304800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C42DA0-543E-4291-8AF6-5581750A0E13}"/>
                </a:ext>
              </a:extLst>
            </p:cNvPr>
            <p:cNvSpPr/>
            <p:nvPr/>
          </p:nvSpPr>
          <p:spPr bwMode="auto">
            <a:xfrm>
              <a:off x="4106728" y="5314795"/>
              <a:ext cx="382589" cy="3048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A42EDA-01CF-423F-AA05-12B38B8E05BF}"/>
                </a:ext>
              </a:extLst>
            </p:cNvPr>
            <p:cNvSpPr/>
            <p:nvPr/>
          </p:nvSpPr>
          <p:spPr bwMode="auto">
            <a:xfrm>
              <a:off x="4489317" y="5314795"/>
              <a:ext cx="382589" cy="304800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D85725-A7AB-4725-A481-847940AE4329}"/>
                </a:ext>
              </a:extLst>
            </p:cNvPr>
            <p:cNvSpPr/>
            <p:nvPr/>
          </p:nvSpPr>
          <p:spPr bwMode="auto">
            <a:xfrm>
              <a:off x="4106728" y="5681173"/>
              <a:ext cx="382589" cy="3048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C71D5F-2DBA-4042-84CE-136CA9927159}"/>
                </a:ext>
              </a:extLst>
            </p:cNvPr>
            <p:cNvSpPr/>
            <p:nvPr/>
          </p:nvSpPr>
          <p:spPr bwMode="auto">
            <a:xfrm>
              <a:off x="4489317" y="5681173"/>
              <a:ext cx="382589" cy="304800"/>
            </a:xfrm>
            <a:prstGeom prst="rect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C73194-6A28-4BF3-B1C2-D7F9C0F45C6C}"/>
                </a:ext>
              </a:extLst>
            </p:cNvPr>
            <p:cNvSpPr/>
            <p:nvPr/>
          </p:nvSpPr>
          <p:spPr bwMode="auto">
            <a:xfrm>
              <a:off x="4106728" y="6044755"/>
              <a:ext cx="382589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3FFC45-ED30-4DBA-A0F7-87347B314446}"/>
                </a:ext>
              </a:extLst>
            </p:cNvPr>
            <p:cNvSpPr/>
            <p:nvPr/>
          </p:nvSpPr>
          <p:spPr bwMode="auto">
            <a:xfrm>
              <a:off x="4489317" y="6044755"/>
              <a:ext cx="382589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052715-3D8F-47D1-B07E-2A0F7E92B4A1}"/>
                </a:ext>
              </a:extLst>
            </p:cNvPr>
            <p:cNvSpPr/>
            <p:nvPr/>
          </p:nvSpPr>
          <p:spPr bwMode="auto">
            <a:xfrm>
              <a:off x="4114005" y="4584477"/>
              <a:ext cx="757901" cy="304800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85AE536-E6C2-4D64-B261-AF7BE4E13CA4}"/>
              </a:ext>
            </a:extLst>
          </p:cNvPr>
          <p:cNvSpPr txBox="1"/>
          <p:nvPr/>
        </p:nvSpPr>
        <p:spPr>
          <a:xfrm>
            <a:off x="6629400" y="4114800"/>
            <a:ext cx="20008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Center Frequency [MHz]</a:t>
            </a:r>
          </a:p>
          <a:p>
            <a:r>
              <a:rPr lang="en-US" sz="1400" dirty="0"/>
              <a:t>20 MHz Channels</a:t>
            </a:r>
          </a:p>
          <a:p>
            <a:r>
              <a:rPr lang="en-US" sz="1400" dirty="0"/>
              <a:t>40 MHz Channels</a:t>
            </a:r>
          </a:p>
          <a:p>
            <a:r>
              <a:rPr lang="en-US" sz="1400" dirty="0"/>
              <a:t>80 MHz Channels</a:t>
            </a:r>
          </a:p>
          <a:p>
            <a:r>
              <a:rPr lang="en-US" sz="1400" dirty="0"/>
              <a:t>160 MHz Channels</a:t>
            </a:r>
          </a:p>
          <a:p>
            <a:endParaRPr lang="en-US" sz="1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3092B38-568F-4E8D-8D4D-FCC44F529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5535"/>
              </p:ext>
            </p:extLst>
          </p:nvPr>
        </p:nvGraphicFramePr>
        <p:xfrm>
          <a:off x="41945" y="1600200"/>
          <a:ext cx="9047289" cy="2362197"/>
        </p:xfrm>
        <a:graphic>
          <a:graphicData uri="http://schemas.openxmlformats.org/drawingml/2006/table">
            <a:tbl>
              <a:tblPr/>
              <a:tblGrid>
                <a:gridCol w="70160">
                  <a:extLst>
                    <a:ext uri="{9D8B030D-6E8A-4147-A177-3AD203B41FA5}">
                      <a16:colId xmlns:a16="http://schemas.microsoft.com/office/drawing/2014/main" val="177125096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17669391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4497404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079440893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86916948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69664430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552369164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54659162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22308159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610981252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883014313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827369368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310245798"/>
                    </a:ext>
                  </a:extLst>
                </a:gridCol>
                <a:gridCol w="114643">
                  <a:extLst>
                    <a:ext uri="{9D8B030D-6E8A-4147-A177-3AD203B41FA5}">
                      <a16:colId xmlns:a16="http://schemas.microsoft.com/office/drawing/2014/main" val="1989394645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205683789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913128106"/>
                    </a:ext>
                  </a:extLst>
                </a:gridCol>
                <a:gridCol w="114643">
                  <a:extLst>
                    <a:ext uri="{9D8B030D-6E8A-4147-A177-3AD203B41FA5}">
                      <a16:colId xmlns:a16="http://schemas.microsoft.com/office/drawing/2014/main" val="2329015114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558431659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714630063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3578284886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909698940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902479656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59011239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888005783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527642796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503991721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79841301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331844346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985824670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655322725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128602999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776598595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288195704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209551984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1789092257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761813033"/>
                    </a:ext>
                  </a:extLst>
                </a:gridCol>
                <a:gridCol w="80955">
                  <a:extLst>
                    <a:ext uri="{9D8B030D-6E8A-4147-A177-3AD203B41FA5}">
                      <a16:colId xmlns:a16="http://schemas.microsoft.com/office/drawing/2014/main" val="229317288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5018844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5710491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80358189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88600685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35249951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06553438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382819166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80305469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474394927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348293609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182906354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3443965322"/>
                    </a:ext>
                  </a:extLst>
                </a:gridCol>
                <a:gridCol w="114643">
                  <a:extLst>
                    <a:ext uri="{9D8B030D-6E8A-4147-A177-3AD203B41FA5}">
                      <a16:colId xmlns:a16="http://schemas.microsoft.com/office/drawing/2014/main" val="4038311405"/>
                    </a:ext>
                  </a:extLst>
                </a:gridCol>
                <a:gridCol w="67548">
                  <a:extLst>
                    <a:ext uri="{9D8B030D-6E8A-4147-A177-3AD203B41FA5}">
                      <a16:colId xmlns:a16="http://schemas.microsoft.com/office/drawing/2014/main" val="422631336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777991437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335333836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514708971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4195091964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817384540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359069640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821777619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3246275952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047039482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94703155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86044760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62100538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651624124"/>
                    </a:ext>
                  </a:extLst>
                </a:gridCol>
                <a:gridCol w="88828">
                  <a:extLst>
                    <a:ext uri="{9D8B030D-6E8A-4147-A177-3AD203B41FA5}">
                      <a16:colId xmlns:a16="http://schemas.microsoft.com/office/drawing/2014/main" val="295111594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65861067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92389573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10126660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61779627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419633927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47028772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683220052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90183517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44283703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79435777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7407195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12403638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45608606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588602362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770152194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43281472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32756676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79742756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845880823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4586888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49952453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9098323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96485538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364139084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39855516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18981800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340667692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409201891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74276229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88067018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493537163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865645002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39060170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64439387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80848859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535040454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9376035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69396466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66677117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28827209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07728717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65605113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883050897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48516807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85909310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786088944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71989936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857298640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829311158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405383389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45199910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437471905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3461275591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70127697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1225339576"/>
                    </a:ext>
                  </a:extLst>
                </a:gridCol>
                <a:gridCol w="70160">
                  <a:extLst>
                    <a:ext uri="{9D8B030D-6E8A-4147-A177-3AD203B41FA5}">
                      <a16:colId xmlns:a16="http://schemas.microsoft.com/office/drawing/2014/main" val="282979619"/>
                    </a:ext>
                  </a:extLst>
                </a:gridCol>
              </a:tblGrid>
              <a:tr h="284472">
                <a:tc gridSpan="5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U-NII-5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U-NII-6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U-NII-7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U-NII-8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48606"/>
                  </a:ext>
                </a:extLst>
              </a:tr>
              <a:tr h="291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0324"/>
                  </a:ext>
                </a:extLst>
              </a:tr>
              <a:tr h="197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11931"/>
                  </a:ext>
                </a:extLst>
              </a:tr>
              <a:tr h="1975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6091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11793"/>
                  </a:ext>
                </a:extLst>
              </a:tr>
              <a:tr h="1975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1026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60156"/>
                  </a:ext>
                </a:extLst>
              </a:tr>
              <a:tr h="1975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2017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2477"/>
                  </a:ext>
                </a:extLst>
              </a:tr>
              <a:tr h="1975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1527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26792"/>
                  </a:ext>
                </a:extLst>
              </a:tr>
              <a:tr h="16594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3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18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C2C61-53D9-4523-8837-3E825650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Previously Proposed Channel Allocation in the 6 GHz in 11ax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FD7D67B-7C79-42CC-8605-1B5CAF76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Shifting the </a:t>
            </a:r>
            <a:r>
              <a:rPr lang="en-US" sz="1800" b="1" u="sng" dirty="0"/>
              <a:t>starting frequency </a:t>
            </a:r>
            <a:r>
              <a:rPr lang="en-US" sz="1800" dirty="0"/>
              <a:t>from 5940 to 5950 MHz provides 20 MHz of Guard band and,</a:t>
            </a:r>
          </a:p>
          <a:p>
            <a:pPr lvl="1"/>
            <a:r>
              <a:rPr lang="en-US" sz="1600" dirty="0"/>
              <a:t>More relaxed filter design</a:t>
            </a:r>
          </a:p>
          <a:p>
            <a:pPr lvl="1"/>
            <a:r>
              <a:rPr lang="en-US" sz="1600" dirty="0"/>
              <a:t>Similar to the U-NII-1 band</a:t>
            </a:r>
          </a:p>
          <a:p>
            <a:pPr lvl="1"/>
            <a:r>
              <a:rPr lang="en-US" sz="1600" dirty="0"/>
              <a:t>One complete 80 MHz channel in the U-NII-6 band</a:t>
            </a:r>
          </a:p>
          <a:p>
            <a:pPr lvl="1"/>
            <a:r>
              <a:rPr lang="en-US" sz="1600" dirty="0"/>
              <a:t>Two 40 MHz channels in the U-NII-6 band</a:t>
            </a:r>
          </a:p>
          <a:p>
            <a:pPr lvl="1"/>
            <a:r>
              <a:rPr lang="en-US" sz="1600" dirty="0"/>
              <a:t>The U-NII-5 band still has three 160 MHz channels</a:t>
            </a:r>
          </a:p>
          <a:p>
            <a:pPr marL="57150" indent="0">
              <a:buNone/>
            </a:pPr>
            <a:endParaRPr lang="en-US" sz="1600" baseline="30000" dirty="0"/>
          </a:p>
          <a:p>
            <a:pPr marL="57150" indent="0">
              <a:buNone/>
            </a:pPr>
            <a:r>
              <a:rPr lang="en-US" sz="1600" baseline="30000" dirty="0"/>
              <a:t>Note: In Europe 6 GHz band ends at 6425 MHz and shifting the channel by 10 MHz can impact the filter design on the higher end of the 6 GHz band in order to meet the European OOBE limits.  </a:t>
            </a:r>
          </a:p>
          <a:p>
            <a:pPr lvl="1"/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32CC-9F99-4314-ABA0-2E53460A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907B-BE99-4D12-97A3-4764635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2A93DF-BFFD-412B-B860-53FF44EF0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54993"/>
              </p:ext>
            </p:extLst>
          </p:nvPr>
        </p:nvGraphicFramePr>
        <p:xfrm>
          <a:off x="0" y="1600200"/>
          <a:ext cx="9144022" cy="2362199"/>
        </p:xfrm>
        <a:graphic>
          <a:graphicData uri="http://schemas.openxmlformats.org/drawingml/2006/table">
            <a:tbl>
              <a:tblPr/>
              <a:tblGrid>
                <a:gridCol w="73152">
                  <a:extLst>
                    <a:ext uri="{9D8B030D-6E8A-4147-A177-3AD203B41FA5}">
                      <a16:colId xmlns:a16="http://schemas.microsoft.com/office/drawing/2014/main" val="70048093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83124159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19364733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48443247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184629173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35037357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6689008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70291715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98537971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69185552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45841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34825991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69700162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82192292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13658737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58388199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62974649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56993148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11649155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9773989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414335884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15440265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4076257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61899002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7450942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14091025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27848253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94638384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32257455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8821263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16163204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08660534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3217486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8857225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349916255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96406496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1980594303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93449031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5287007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41380034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74092982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770102713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89479578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27402067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68548382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17314732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17891958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89872291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416965555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5091922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7037405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25263646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51490094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778521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65094995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6661640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88884419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68664695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52036951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182309679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54521957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11574788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510602326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18297862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7945802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615850053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44701413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804650299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32437607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27294394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34748601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794641569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57829568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07135649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69698136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08728133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10328680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6472226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7986968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86369723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48412753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93322928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584923629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12492483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8587982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38414648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22304518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95971048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92684517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804634863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96237460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45639046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98515319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420840398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99063628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60822596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51694510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86827191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541457021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52267985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1512417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09335050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140468925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66720193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2885423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12949902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93316575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00455233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46934291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64767414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201873814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416873386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795318707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05177539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376715469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400234911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54483221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715281958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190121314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270756720"/>
                    </a:ext>
                  </a:extLst>
                </a:gridCol>
                <a:gridCol w="73152">
                  <a:extLst>
                    <a:ext uri="{9D8B030D-6E8A-4147-A177-3AD203B41FA5}">
                      <a16:colId xmlns:a16="http://schemas.microsoft.com/office/drawing/2014/main" val="1834847156"/>
                    </a:ext>
                  </a:extLst>
                </a:gridCol>
              </a:tblGrid>
              <a:tr h="278210">
                <a:tc gridSpan="5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U-NII-5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U-NII-6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U-NII-7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U-NII-8</a:t>
                      </a:r>
                    </a:p>
                  </a:txBody>
                  <a:tcPr marL="3294" marR="3294" marT="32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6044"/>
                  </a:ext>
                </a:extLst>
              </a:tr>
              <a:tr h="2782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7115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37076"/>
                  </a:ext>
                </a:extLst>
              </a:tr>
              <a:tr h="1932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92199"/>
                  </a:ext>
                </a:extLst>
              </a:tr>
              <a:tr h="25243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3294" marR="3294" marT="329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77324"/>
                  </a:ext>
                </a:extLst>
              </a:tr>
              <a:tr h="15456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20657"/>
                  </a:ext>
                </a:extLst>
              </a:tr>
              <a:tr h="19320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83942"/>
                  </a:ext>
                </a:extLst>
              </a:tr>
              <a:tr h="15456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772106"/>
                  </a:ext>
                </a:extLst>
              </a:tr>
              <a:tr h="19320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737"/>
                  </a:ext>
                </a:extLst>
              </a:tr>
              <a:tr h="15456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41455"/>
                  </a:ext>
                </a:extLst>
              </a:tr>
              <a:tr h="19320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3294" marR="3294" marT="3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13324"/>
                  </a:ext>
                </a:extLst>
              </a:tr>
              <a:tr h="15456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13377"/>
                  </a:ext>
                </a:extLst>
              </a:tr>
              <a:tr h="16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94" marR="3294" marT="3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0767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077E01EC-ADBC-40CF-8847-84E5A94AA372}"/>
              </a:ext>
            </a:extLst>
          </p:cNvPr>
          <p:cNvGrpSpPr/>
          <p:nvPr/>
        </p:nvGrpSpPr>
        <p:grpSpPr>
          <a:xfrm>
            <a:off x="7848600" y="4227493"/>
            <a:ext cx="1225853" cy="954107"/>
            <a:chOff x="7718826" y="4318546"/>
            <a:chExt cx="1225853" cy="95410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74F475-ED86-472E-B181-5873F79298F9}"/>
                </a:ext>
              </a:extLst>
            </p:cNvPr>
            <p:cNvGrpSpPr/>
            <p:nvPr/>
          </p:nvGrpSpPr>
          <p:grpSpPr>
            <a:xfrm>
              <a:off x="8563679" y="4385290"/>
              <a:ext cx="381000" cy="820171"/>
              <a:chOff x="4106728" y="4953000"/>
              <a:chExt cx="770072" cy="139655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54ECBC8-2616-4751-983B-BDE103361D9D}"/>
                  </a:ext>
                </a:extLst>
              </p:cNvPr>
              <p:cNvSpPr/>
              <p:nvPr/>
            </p:nvSpPr>
            <p:spPr bwMode="auto">
              <a:xfrm>
                <a:off x="4111622" y="4953000"/>
                <a:ext cx="382589" cy="3048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A8FA2D-D11B-448F-B769-708F3ECE9CFD}"/>
                  </a:ext>
                </a:extLst>
              </p:cNvPr>
              <p:cNvSpPr/>
              <p:nvPr/>
            </p:nvSpPr>
            <p:spPr bwMode="auto">
              <a:xfrm>
                <a:off x="4494211" y="4953000"/>
                <a:ext cx="382589" cy="30480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1DFDDE-E612-43B2-9D60-08E7E5B716B2}"/>
                  </a:ext>
                </a:extLst>
              </p:cNvPr>
              <p:cNvSpPr/>
              <p:nvPr/>
            </p:nvSpPr>
            <p:spPr bwMode="auto">
              <a:xfrm>
                <a:off x="4106728" y="5314795"/>
                <a:ext cx="382589" cy="30480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8FD033-FC11-4A48-BBCF-80BD3AFA0F66}"/>
                  </a:ext>
                </a:extLst>
              </p:cNvPr>
              <p:cNvSpPr/>
              <p:nvPr/>
            </p:nvSpPr>
            <p:spPr bwMode="auto">
              <a:xfrm>
                <a:off x="4489317" y="5314795"/>
                <a:ext cx="382589" cy="304800"/>
              </a:xfrm>
              <a:prstGeom prst="rect">
                <a:avLst/>
              </a:prstGeom>
              <a:solidFill>
                <a:srgbClr val="99CC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4EF886F-CC38-4270-BC41-9F11CD410FFB}"/>
                  </a:ext>
                </a:extLst>
              </p:cNvPr>
              <p:cNvSpPr/>
              <p:nvPr/>
            </p:nvSpPr>
            <p:spPr bwMode="auto">
              <a:xfrm>
                <a:off x="4106728" y="5681173"/>
                <a:ext cx="382589" cy="304800"/>
              </a:xfrm>
              <a:prstGeom prst="rect">
                <a:avLst/>
              </a:prstGeom>
              <a:solidFill>
                <a:srgbClr val="FF99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D0D6813-6F5A-4B26-A39B-59114CD3DC0E}"/>
                  </a:ext>
                </a:extLst>
              </p:cNvPr>
              <p:cNvSpPr/>
              <p:nvPr/>
            </p:nvSpPr>
            <p:spPr bwMode="auto">
              <a:xfrm>
                <a:off x="4489317" y="5681173"/>
                <a:ext cx="382589" cy="304800"/>
              </a:xfrm>
              <a:prstGeom prst="rect">
                <a:avLst/>
              </a:prstGeom>
              <a:solidFill>
                <a:srgbClr val="FFCC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9C20B1-0219-4484-91B6-1AAFC558429F}"/>
                  </a:ext>
                </a:extLst>
              </p:cNvPr>
              <p:cNvSpPr/>
              <p:nvPr/>
            </p:nvSpPr>
            <p:spPr bwMode="auto">
              <a:xfrm>
                <a:off x="4106728" y="6044755"/>
                <a:ext cx="382589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8605C57-EB68-4708-A0E6-349BC374C1CD}"/>
                  </a:ext>
                </a:extLst>
              </p:cNvPr>
              <p:cNvSpPr/>
              <p:nvPr/>
            </p:nvSpPr>
            <p:spPr bwMode="auto">
              <a:xfrm>
                <a:off x="4489317" y="6044755"/>
                <a:ext cx="382589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E8F090-1101-40FB-A4A1-5FF7D02E2822}"/>
                </a:ext>
              </a:extLst>
            </p:cNvPr>
            <p:cNvSpPr txBox="1"/>
            <p:nvPr/>
          </p:nvSpPr>
          <p:spPr>
            <a:xfrm>
              <a:off x="7718826" y="4318546"/>
              <a:ext cx="8691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 MHz</a:t>
              </a:r>
            </a:p>
            <a:p>
              <a:r>
                <a:rPr lang="en-US" sz="1400" dirty="0"/>
                <a:t>40 MHz</a:t>
              </a:r>
            </a:p>
            <a:p>
              <a:r>
                <a:rPr lang="en-US" sz="1400" dirty="0"/>
                <a:t>80 MHz</a:t>
              </a:r>
            </a:p>
            <a:p>
              <a:r>
                <a:rPr lang="en-US" sz="1400" dirty="0"/>
                <a:t>160 MHz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39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C2C61-53D9-4523-8837-3E825650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 Efficient Channel Allocation in the 6 GHz in 11ax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FD7D67B-7C79-42CC-8605-1B5CAF76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199"/>
            <a:ext cx="7772400" cy="5057775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dirty="0"/>
              <a:t>In addition to shifting starting frequency by 10 MHz we propose to further perform channelization independently for each U-NII band. </a:t>
            </a:r>
          </a:p>
          <a:p>
            <a:r>
              <a:rPr lang="en-US" sz="1600" dirty="0"/>
              <a:t>This has multiple benefits</a:t>
            </a:r>
          </a:p>
          <a:p>
            <a:pPr lvl="1"/>
            <a:r>
              <a:rPr lang="en-US" sz="1400" dirty="0"/>
              <a:t>An additional 160 MHz channel in U-NII7</a:t>
            </a:r>
          </a:p>
          <a:p>
            <a:pPr lvl="1"/>
            <a:r>
              <a:rPr lang="en-US" sz="1400" dirty="0"/>
              <a:t>More usable smaller channels available as compared to current 6 GHz channelization </a:t>
            </a:r>
          </a:p>
          <a:p>
            <a:pPr lvl="1"/>
            <a:r>
              <a:rPr lang="en-US" sz="1400" dirty="0"/>
              <a:t>If different bands are under different access rules (AFC control) this channelization still will perform better</a:t>
            </a:r>
          </a:p>
          <a:p>
            <a:pPr lvl="1"/>
            <a:r>
              <a:rPr lang="en-US" sz="1400" dirty="0"/>
              <a:t>Same channelization can be used worldwide, e.g. , FCC’s U-NII 5 seems to be EU’s 6 GHz band so it is beneficial to design channelization which can work for all regions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32CC-9F99-4314-ABA0-2E53460A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907B-BE99-4D12-97A3-4764635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3E5095-1EDE-42E8-AF99-DD0DECE6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0274"/>
              </p:ext>
            </p:extLst>
          </p:nvPr>
        </p:nvGraphicFramePr>
        <p:xfrm>
          <a:off x="0" y="1524000"/>
          <a:ext cx="9143970" cy="2363334"/>
        </p:xfrm>
        <a:graphic>
          <a:graphicData uri="http://schemas.openxmlformats.org/drawingml/2006/table">
            <a:tbl>
              <a:tblPr/>
              <a:tblGrid>
                <a:gridCol w="75570">
                  <a:extLst>
                    <a:ext uri="{9D8B030D-6E8A-4147-A177-3AD203B41FA5}">
                      <a16:colId xmlns:a16="http://schemas.microsoft.com/office/drawing/2014/main" val="117424224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86727839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1308475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30011405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55541258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20222262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88274598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17996010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26316882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6555800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214568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5127165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02539029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68914893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0302601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5495198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69283981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75008569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2544669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3415173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01594661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26135766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36899202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05727396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25863720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83081011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04318846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84032803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72382232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3577667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07039218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64521528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75257671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47328769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67518724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23976796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1469718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50342567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68048137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1214546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25941046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95027622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81991675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6155477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72411909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28454723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54069124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77449719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78060203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3196483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933082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37488402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11233367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52611114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59674038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1863893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26639947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34889229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12940295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58182767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75179946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89876376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02736903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09385986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58770616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22316722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7280713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71427271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06907965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4442764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35780356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64520045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19637102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78700327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01036013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60863712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37194005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15871317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64453029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99390418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23137479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96176628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50239879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84143693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48094062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22425183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1429088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0192552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6313886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85357697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18608635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1437231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0899121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782554405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8205120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63314690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9608552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88775422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63205549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81075902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9220813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7278645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28637705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5886170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72078188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91495035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59075500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232600740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149625361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7784932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82666484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33813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10268075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1624208709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01439752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445709956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75019287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379583602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976662763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3908620798"/>
                    </a:ext>
                  </a:extLst>
                </a:gridCol>
                <a:gridCol w="75570">
                  <a:extLst>
                    <a:ext uri="{9D8B030D-6E8A-4147-A177-3AD203B41FA5}">
                      <a16:colId xmlns:a16="http://schemas.microsoft.com/office/drawing/2014/main" val="2211135037"/>
                    </a:ext>
                  </a:extLst>
                </a:gridCol>
              </a:tblGrid>
              <a:tr h="189935">
                <a:tc gridSpan="50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U-NII-5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U-NII-6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5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U-NII-7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6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U-NII-8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381477"/>
                  </a:ext>
                </a:extLst>
              </a:tr>
              <a:tr h="26726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2409" marR="2409" marT="2409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7115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22285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61443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40469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85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4862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9861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37908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69344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2851"/>
                  </a:ext>
                </a:extLst>
              </a:tr>
              <a:tr h="1899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05465"/>
                  </a:ext>
                </a:extLst>
              </a:tr>
              <a:tr h="1967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409" marR="2409" marT="24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5299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2F30C9C-D108-4A57-8512-48A3F4629DB9}"/>
              </a:ext>
            </a:extLst>
          </p:cNvPr>
          <p:cNvGrpSpPr/>
          <p:nvPr/>
        </p:nvGrpSpPr>
        <p:grpSpPr>
          <a:xfrm>
            <a:off x="7841947" y="3962400"/>
            <a:ext cx="1225853" cy="954107"/>
            <a:chOff x="7718826" y="4318546"/>
            <a:chExt cx="1225853" cy="9541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007435-F8E0-497C-BAE6-AC5D7DD3A906}"/>
                </a:ext>
              </a:extLst>
            </p:cNvPr>
            <p:cNvGrpSpPr/>
            <p:nvPr/>
          </p:nvGrpSpPr>
          <p:grpSpPr>
            <a:xfrm>
              <a:off x="8563679" y="4385290"/>
              <a:ext cx="381000" cy="820171"/>
              <a:chOff x="4106728" y="4953000"/>
              <a:chExt cx="770072" cy="13965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775BCF-A69C-42D5-9F73-11461C9445D7}"/>
                  </a:ext>
                </a:extLst>
              </p:cNvPr>
              <p:cNvSpPr/>
              <p:nvPr/>
            </p:nvSpPr>
            <p:spPr bwMode="auto">
              <a:xfrm>
                <a:off x="4111622" y="4953000"/>
                <a:ext cx="382589" cy="3048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BCF580A-A035-4756-9BE8-3F34C2DF654B}"/>
                  </a:ext>
                </a:extLst>
              </p:cNvPr>
              <p:cNvSpPr/>
              <p:nvPr/>
            </p:nvSpPr>
            <p:spPr bwMode="auto">
              <a:xfrm>
                <a:off x="4494211" y="4953000"/>
                <a:ext cx="382589" cy="30480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5DC8369-86A3-4A3C-9977-A45594433830}"/>
                  </a:ext>
                </a:extLst>
              </p:cNvPr>
              <p:cNvSpPr/>
              <p:nvPr/>
            </p:nvSpPr>
            <p:spPr bwMode="auto">
              <a:xfrm>
                <a:off x="4106728" y="5314795"/>
                <a:ext cx="382589" cy="30480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E89FEB-49F1-4576-B4F4-F113A84A3947}"/>
                  </a:ext>
                </a:extLst>
              </p:cNvPr>
              <p:cNvSpPr/>
              <p:nvPr/>
            </p:nvSpPr>
            <p:spPr bwMode="auto">
              <a:xfrm>
                <a:off x="4489317" y="5314795"/>
                <a:ext cx="382589" cy="304800"/>
              </a:xfrm>
              <a:prstGeom prst="rect">
                <a:avLst/>
              </a:prstGeom>
              <a:solidFill>
                <a:srgbClr val="99CC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617F04-6D06-4EBA-92D0-E7357E9F4833}"/>
                  </a:ext>
                </a:extLst>
              </p:cNvPr>
              <p:cNvSpPr/>
              <p:nvPr/>
            </p:nvSpPr>
            <p:spPr bwMode="auto">
              <a:xfrm>
                <a:off x="4106728" y="5681173"/>
                <a:ext cx="382589" cy="304800"/>
              </a:xfrm>
              <a:prstGeom prst="rect">
                <a:avLst/>
              </a:prstGeom>
              <a:solidFill>
                <a:srgbClr val="FF99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A3B98B-1566-4D33-BAF0-0B92004D4A3A}"/>
                  </a:ext>
                </a:extLst>
              </p:cNvPr>
              <p:cNvSpPr/>
              <p:nvPr/>
            </p:nvSpPr>
            <p:spPr bwMode="auto">
              <a:xfrm>
                <a:off x="4489317" y="5681173"/>
                <a:ext cx="382589" cy="304800"/>
              </a:xfrm>
              <a:prstGeom prst="rect">
                <a:avLst/>
              </a:prstGeom>
              <a:solidFill>
                <a:srgbClr val="FFCC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B48685-259A-49C2-8EA2-7A504AA01AC0}"/>
                  </a:ext>
                </a:extLst>
              </p:cNvPr>
              <p:cNvSpPr/>
              <p:nvPr/>
            </p:nvSpPr>
            <p:spPr bwMode="auto">
              <a:xfrm>
                <a:off x="4106728" y="6044755"/>
                <a:ext cx="382589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84BC97-7DE4-4AB9-BE1D-B90BE6B05865}"/>
                  </a:ext>
                </a:extLst>
              </p:cNvPr>
              <p:cNvSpPr/>
              <p:nvPr/>
            </p:nvSpPr>
            <p:spPr bwMode="auto">
              <a:xfrm>
                <a:off x="4489317" y="6044755"/>
                <a:ext cx="382589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CD3FC9-E4B9-43B8-8089-7C8318FF35D6}"/>
                </a:ext>
              </a:extLst>
            </p:cNvPr>
            <p:cNvSpPr txBox="1"/>
            <p:nvPr/>
          </p:nvSpPr>
          <p:spPr>
            <a:xfrm>
              <a:off x="7718826" y="4318546"/>
              <a:ext cx="8691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 MHz</a:t>
              </a:r>
            </a:p>
            <a:p>
              <a:r>
                <a:rPr lang="en-US" sz="1400" dirty="0"/>
                <a:t>40 MHz</a:t>
              </a:r>
            </a:p>
            <a:p>
              <a:r>
                <a:rPr lang="en-US" sz="1400" dirty="0"/>
                <a:t>80 MHz</a:t>
              </a:r>
            </a:p>
            <a:p>
              <a:r>
                <a:rPr lang="en-US" sz="1400" dirty="0"/>
                <a:t>160 MHz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57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1D8640-5F85-4E33-B2CF-642DB01E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Channel 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3080-D3AF-4AA5-A16B-F5518EC0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1800" dirty="0"/>
              <a:t>An increase in number of 20, 40, 80 or 160 MHz channels as compared to current channelization</a:t>
            </a:r>
          </a:p>
          <a:p>
            <a:r>
              <a:rPr lang="en-US" sz="1800" dirty="0"/>
              <a:t>No overlapping channels among different U-NII bands</a:t>
            </a:r>
          </a:p>
          <a:p>
            <a:r>
              <a:rPr lang="en-US" sz="1800" dirty="0"/>
              <a:t>UNII-7 has two 160 MHz channels instead of one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7C2D3-58B4-4FD4-96EC-74FC7B36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Jul,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F6AA-3104-48FD-B6FB-9BEE092F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68FB4-70C4-4135-AA75-280710C5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673233"/>
            <a:ext cx="3176238" cy="119416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5E56279-0F42-4A6A-BAEE-F2529AD8AC82}"/>
              </a:ext>
            </a:extLst>
          </p:cNvPr>
          <p:cNvSpPr/>
          <p:nvPr/>
        </p:nvSpPr>
        <p:spPr bwMode="auto">
          <a:xfrm>
            <a:off x="2557732" y="5404488"/>
            <a:ext cx="3733800" cy="4147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C2088-DFD9-470F-A0AE-C40CA41C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88003"/>
            <a:ext cx="3176238" cy="12070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B133148-8314-46F6-9839-F5DF66741524}"/>
              </a:ext>
            </a:extLst>
          </p:cNvPr>
          <p:cNvSpPr/>
          <p:nvPr/>
        </p:nvSpPr>
        <p:spPr bwMode="auto">
          <a:xfrm>
            <a:off x="2590800" y="4032888"/>
            <a:ext cx="3733800" cy="4147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1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D0D9-721A-4D41-8F82-91576086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number of channels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C7DA03-6E8B-4EDD-AA45-E95A08364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042395"/>
              </p:ext>
            </p:extLst>
          </p:nvPr>
        </p:nvGraphicFramePr>
        <p:xfrm>
          <a:off x="685800" y="1457960"/>
          <a:ext cx="777240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4229516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64407724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2306099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59766224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90040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 BW/</a:t>
                      </a:r>
                    </a:p>
                    <a:p>
                      <a:r>
                        <a:rPr lang="en-US" dirty="0"/>
                        <a:t>U-NII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6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9985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C9E07-E918-434B-B4CA-64AE5D3D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Jul,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ED18-5D5B-4CA6-8313-6B0A2AA2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614916F-BBEF-4684-B6F5-1E636F42BA0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1A0C64E7-5E96-4EE5-861F-51EF10598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810339"/>
              </p:ext>
            </p:extLst>
          </p:nvPr>
        </p:nvGraphicFramePr>
        <p:xfrm>
          <a:off x="697230" y="3886200"/>
          <a:ext cx="777240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4229516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64407724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2306099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59766224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90040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 BW/</a:t>
                      </a:r>
                    </a:p>
                    <a:p>
                      <a:r>
                        <a:rPr lang="en-US" dirty="0"/>
                        <a:t>U-NII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U-NII-8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6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99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8E83F6-18FD-4912-AF1E-665E24537022}"/>
              </a:ext>
            </a:extLst>
          </p:cNvPr>
          <p:cNvSpPr txBox="1"/>
          <p:nvPr/>
        </p:nvSpPr>
        <p:spPr>
          <a:xfrm>
            <a:off x="838200" y="1143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Current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4FCF1-D214-4C4B-A5F4-120E09908AA8}"/>
              </a:ext>
            </a:extLst>
          </p:cNvPr>
          <p:cNvSpPr txBox="1"/>
          <p:nvPr/>
        </p:nvSpPr>
        <p:spPr>
          <a:xfrm>
            <a:off x="838200" y="358902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Newly Proposed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3363557"/>
      </p:ext>
    </p:extLst>
  </p:cSld>
  <p:clrMapOvr>
    <a:masterClrMapping/>
  </p:clrMapOvr>
</p:sld>
</file>

<file path=ppt/theme/theme1.xml><?xml version="1.0" encoding="utf-8"?>
<a:theme xmlns:a="http://schemas.openxmlformats.org/drawingml/2006/main" name="802-11-Submiss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00CC"/>
      </a:folHlink>
    </a:clrScheme>
    <a:fontScheme name="802-11-Submis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802-11-Submis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2-11-Submis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24856</TotalTime>
  <Words>1373</Words>
  <Application>Microsoft Office PowerPoint</Application>
  <PresentationFormat>On-screen Show (4:3)</PresentationFormat>
  <Paragraphs>3003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Calibri</vt:lpstr>
      <vt:lpstr>Times New Roman</vt:lpstr>
      <vt:lpstr>802-11-Submission</vt:lpstr>
      <vt:lpstr>Worksheet</vt:lpstr>
      <vt:lpstr>Updated Channelization for 6 GHz</vt:lpstr>
      <vt:lpstr>Background</vt:lpstr>
      <vt:lpstr>Recap: Channel Allocation in the 6 GHz in 11ax</vt:lpstr>
      <vt:lpstr>6 GHz Uncertainties</vt:lpstr>
      <vt:lpstr>Current Channel Allocation in the 6 GHz in 11ax1</vt:lpstr>
      <vt:lpstr>Previously Proposed Channel Allocation in the 6 GHz in 11ax</vt:lpstr>
      <vt:lpstr> Efficient Channel Allocation in the 6 GHz in 11ax</vt:lpstr>
      <vt:lpstr>Efficient Channel Allocation</vt:lpstr>
      <vt:lpstr>Comparison of number of channels</vt:lpstr>
      <vt:lpstr>Summary and Discussion</vt:lpstr>
      <vt:lpstr>Strawpoll -1</vt:lpstr>
      <vt:lpstr>Strawpoll -2</vt:lpstr>
      <vt:lpstr>PowerPoint Presentation</vt:lpstr>
      <vt:lpstr>CID 21378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GHz Channelization</dc:title>
  <dc:creator>ilatif@quantenna.com</dc:creator>
  <cp:lastModifiedBy>Imran Latif</cp:lastModifiedBy>
  <cp:revision>602</cp:revision>
  <cp:lastPrinted>1998-02-10T13:28:00Z</cp:lastPrinted>
  <dcterms:created xsi:type="dcterms:W3CDTF">2007-05-21T21:00:00Z</dcterms:created>
  <dcterms:modified xsi:type="dcterms:W3CDTF">2019-07-15T10:56:16Z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2052-10.8.2.6613</vt:lpwstr>
  </property>
</Properties>
</file>