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1" r:id="rId5"/>
  </p:sldMasterIdLst>
  <p:notesMasterIdLst>
    <p:notesMasterId r:id="rId23"/>
  </p:notesMasterIdLst>
  <p:handoutMasterIdLst>
    <p:handoutMasterId r:id="rId24"/>
  </p:handoutMasterIdLst>
  <p:sldIdLst>
    <p:sldId id="256" r:id="rId6"/>
    <p:sldId id="1039" r:id="rId7"/>
    <p:sldId id="1058" r:id="rId8"/>
    <p:sldId id="279" r:id="rId9"/>
    <p:sldId id="1054" r:id="rId10"/>
    <p:sldId id="1049" r:id="rId11"/>
    <p:sldId id="1059" r:id="rId12"/>
    <p:sldId id="777" r:id="rId13"/>
    <p:sldId id="1057" r:id="rId14"/>
    <p:sldId id="1061" r:id="rId15"/>
    <p:sldId id="1060" r:id="rId16"/>
    <p:sldId id="1062" r:id="rId17"/>
    <p:sldId id="1063" r:id="rId18"/>
    <p:sldId id="273" r:id="rId19"/>
    <p:sldId id="274" r:id="rId20"/>
    <p:sldId id="275" r:id="rId21"/>
    <p:sldId id="1056" r:id="rId22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can Ho" initials="DH" lastIdx="1" clrIdx="0">
    <p:extLst>
      <p:ext uri="{19B8F6BF-5375-455C-9EA6-DF929625EA0E}">
        <p15:presenceInfo xmlns:p15="http://schemas.microsoft.com/office/powerpoint/2012/main" userId="S::dho@qti.qualcomm.com::cdbbd64b-6b86-4896-aca0-3d41c31076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>
      <p:cViewPr varScale="1">
        <p:scale>
          <a:sx n="94" d="100"/>
          <a:sy n="94" d="100"/>
        </p:scale>
        <p:origin x="145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5640388" y="96838"/>
            <a:ext cx="639762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54050" y="96838"/>
            <a:ext cx="825500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5357813" y="8985250"/>
            <a:ext cx="922337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2313" y="8985250"/>
            <a:ext cx="71437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D37E-2A4B-4E91-B51C-9518A2BB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ED39060-C36E-41B3-B607-BE996506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6" y="1709928"/>
            <a:ext cx="8407908" cy="4636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6B205D-2EF4-4BD0-9F7B-E2FDD0D3BA7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4130" y="1181834"/>
            <a:ext cx="6431050" cy="350865"/>
          </a:xfrm>
        </p:spPr>
        <p:txBody>
          <a:bodyPr tIns="0" bIns="0" anchor="t"/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ct val="20000"/>
              </a:spcBef>
              <a:buFontTx/>
              <a:buNone/>
              <a:defRPr lang="en-US" sz="1800" b="0" kern="1200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65558-D070-4FBF-8B99-A3900CEE7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340" t="-3343" r="-1348" b="-2916"/>
          <a:stretch/>
        </p:blipFill>
        <p:spPr>
          <a:xfrm>
            <a:off x="8084439" y="0"/>
            <a:ext cx="1062990" cy="749808"/>
          </a:xfrm>
          <a:prstGeom prst="rect">
            <a:avLst/>
          </a:prstGeom>
          <a:solidFill>
            <a:srgbClr val="4B5A75"/>
          </a:solidFill>
        </p:spPr>
      </p:pic>
    </p:spTree>
    <p:extLst>
      <p:ext uri="{BB962C8B-B14F-4D97-AF65-F5344CB8AC3E}">
        <p14:creationId xmlns:p14="http://schemas.microsoft.com/office/powerpoint/2010/main" val="27407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DE5-94DB-4C7D-AF1F-AB21D981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3D864-40A1-4741-907E-25B28519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2378-C201-446B-BBB6-B213238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21E4-527C-4514-AF9D-7EB1BBA7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0B27-75C7-4937-AB86-9F31C96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07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E40-EFD2-439D-8163-25C4A948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12A2-090E-402B-9E54-1D1461D8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C16E-98D2-4769-BC32-7F8AFB8D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0AB4-8B34-4032-A3E7-718E7A53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CB36-9610-4561-9E36-C1ED80C5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96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C3C-06FC-4453-A740-8EBBB02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D4F6-66F0-42D6-B500-CE6CECCD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915B-8F74-4AC1-905E-BD70BE23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F98C-D25C-44F2-A97D-1F2D1CA8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B3A8-A17B-4721-8135-A3B654B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87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4F6A-144F-46F2-8052-12A7F248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FC4A-E14F-45E3-87A1-D5D3BE3CB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405F7-21BC-422E-8C70-A963F35F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E842-A00C-41B2-9B70-4C759981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56C1-8AFC-4D7B-B27F-5FA2982F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7BA5-1A2C-4724-953C-68923048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03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3E0A-84AE-49A0-AA1F-A6C6A287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DE03-E7CC-4E05-B534-3ACA7579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44EC1-53EA-40CA-ADA9-58044FE5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5E88D-ECC9-4E6C-BC1B-6B8FA3DFD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EF70-C9F6-4484-81BF-5FC253D15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E0E75-4E12-4E77-B5EC-10B02F1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6DD38-1705-432F-BB94-2D06879D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166EE-6583-4435-B3B5-4C0F7BBC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4AFA-2B02-4321-BC12-F57AC2A1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2CD7-B64D-4ED0-9BB9-050D4ED8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90FD0-76C6-4568-9D8A-BED33C77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26A5-2E56-4AC7-838E-035B31E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69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2BA89-FE3D-43CB-A0EC-182B9E8A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D8D83-BB89-4F32-8C51-D58DA400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136E-BD77-4011-A830-A9D4BC59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879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ADF0-0195-44F7-9322-0AC1A5E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24FA-0D5B-4BF1-B7D3-8BA1E7D2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ACE9A-A0BB-4DB4-9823-DCEEF442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50F8-90CB-4B69-99A0-A71AA88A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F9A0-EAF2-4226-BBB8-FEC24A5D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FBFD-1C77-4C09-B10D-61F8CE57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238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980A-A3CF-4312-A785-E165F574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956E1-27B9-4CEC-8886-1249796DA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D1D0D-82BD-4F4C-B3D4-EBEE5996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005-5994-4D19-931D-97CE0D64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DED7-43FA-4AF9-BFC7-F45691F3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C2ED-1334-4BFB-BD67-F5006A6F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7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dirty="0"/>
              <a:t>Duncan Ho, Qualcomm Incorporated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99C3-FBAA-455C-9D8F-1761BAE4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F71B3-A521-4AFC-9E97-9A69DA32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60A8-286B-41E2-BF12-24E5C60E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76D2-F97F-4FDD-AA24-4E17F02E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4CFF-5F7F-47AC-8CBE-18F1773F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1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DF0C-6BA0-4E95-9FAB-1B69FB95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46E7-73F7-42F4-8198-4905F0773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D02A-EA2D-4485-BDF1-066CFAAF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BFFA-13FE-4F8E-AE1D-AC29CD6E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F2F5-FE13-4A11-9990-1D95D6B0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1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5643570" y="6475413"/>
            <a:ext cx="2898768" cy="1809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9B99EC4-A1FB-4C79-B9A5-C1FFD5A903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B5E41C2-EF12-4EF2-8280-F2B4208277C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1513" cy="5408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08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Duncan Ho, Qualcomm Incorporated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9B0D65C8-A0CA-4DDA-83BB-8978662185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 dirty="0"/>
              <a:t>Duncan Ho, Qualcomm Incorporated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4213" y="6475413"/>
            <a:ext cx="71437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IEEE 802.11-21/0316r0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B97ED7-1CB9-4D15-A8FD-7F94A47C6F8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982" y="322656"/>
            <a:ext cx="1599418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February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2E546-D28A-4164-B748-2899DD2D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F62D-7286-4DFF-87DA-518CC2E4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7A70-8802-4340-BD09-0869E62AF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3162-B0E8-4DF7-9384-D267FD4398C2}" type="datetimeFigureOut">
              <a:rPr lang="en-CA" smtClean="0"/>
              <a:t>2021-03-01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E040-B697-48CA-89C2-EC19151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E968-4BBA-47FB-B3B8-3DCE548C1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3B9B-A59D-4AF9-AEC0-858E5660A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18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MLA: MLO Architecture Reference Model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2021-02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1939925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>
                <a:solidFill>
                  <a:srgbClr val="000000"/>
                </a:solidFill>
              </a:rPr>
              <a:t>Authors: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8FC7CEFA-B70D-4036-9C86-4F4555D71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71193"/>
              </p:ext>
            </p:extLst>
          </p:nvPr>
        </p:nvGraphicFramePr>
        <p:xfrm>
          <a:off x="838200" y="2619375"/>
          <a:ext cx="77724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Document" r:id="rId4" imgW="8248712" imgH="2558629" progId="Word.Document.8">
                  <p:embed/>
                </p:oleObj>
              </mc:Choice>
              <mc:Fallback>
                <p:oleObj name="Document" r:id="rId4" imgW="8248712" imgH="2558629" progId="Word.Document.8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8FC7CEFA-B70D-4036-9C86-4F4555D71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19375"/>
                        <a:ext cx="7772400" cy="2419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11be MLO Security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Authentication and Association have been moved to the MLD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AP MLD is the Authenticator and non-AP MLD the Supplicant</a:t>
            </a:r>
            <a:endParaRPr lang="en-US" b="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Security keys (PMK, PTK) are generated using the MLD MAC addresses of the peer MLDs (as opposed to the link MAC addresses of the STA-AP peer)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GTK/IGTK/BIGTK is per-link, maintained at each AP affiliated with the AP MLD. Sent during the 4-way handshake to the non-AP MLD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TA/RA fields in MAC header of OTA frames still use the corresponding link MAC addresses of the transmitter and receiver, respectively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110593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11be MLO Security (Cont’d)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For unicast Data frames, the Nonce and AAD use the MLD MAC addresses instead of the link MAC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This is to allow AP architectures that encrypt data frames ABOVE the link level (so the encrypted frames can be transmitted on any links)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All other frames use the pre-11be Nonce and AAD computations</a:t>
            </a:r>
            <a:endParaRPr lang="en-US" b="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Auth/Assoc/4way handshake shall be performed on a single physical link chosen by the non-AP MLD (yet to be discussed/agreed in IEEE)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The AP shall include that link as one of the ML set up links or the AP shall </a:t>
            </a:r>
            <a:r>
              <a:rPr lang="en-US" kern="0" dirty="0" err="1"/>
              <a:t>deauth</a:t>
            </a:r>
            <a:r>
              <a:rPr lang="en-US" kern="0" dirty="0"/>
              <a:t> and </a:t>
            </a:r>
            <a:r>
              <a:rPr lang="en-US" kern="0" dirty="0" err="1"/>
              <a:t>disassoc</a:t>
            </a:r>
            <a:r>
              <a:rPr lang="en-US" kern="0" dirty="0"/>
              <a:t> with the STA (in which case the non-AP MLD may attempt Auth on another link. This is no different from today’s legacy rejection during Assoc Resp).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381991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11be Auth/Assoc Call Flows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AP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MLD Authentication/Association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4-way handshake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Group key handshake (for group key change on any AP affiliated with the AP MLD post-association)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387187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27" y="389792"/>
            <a:ext cx="8346749" cy="64971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AP MLD Discovery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2240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STA3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5120" y="153122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non-AP MLD/ Supplicant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NAMLD</a:t>
            </a:r>
          </a:p>
        </p:txBody>
      </p:sp>
      <p:cxnSp>
        <p:nvCxnSpPr>
          <p:cNvPr id="8" name="Straight Connector 7"/>
          <p:cNvCxnSpPr>
            <a:cxnSpLocks/>
            <a:stCxn id="5" idx="2"/>
          </p:cNvCxnSpPr>
          <p:nvPr/>
        </p:nvCxnSpPr>
        <p:spPr>
          <a:xfrm>
            <a:off x="1548163" y="195254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" idx="2"/>
          </p:cNvCxnSpPr>
          <p:nvPr/>
        </p:nvCxnSpPr>
        <p:spPr>
          <a:xfrm flipH="1">
            <a:off x="2530618" y="1940722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26FA79-A3BC-46EB-A33A-9CEEEBC20EFC}"/>
              </a:ext>
            </a:extLst>
          </p:cNvPr>
          <p:cNvSpPr txBox="1"/>
          <p:nvPr/>
        </p:nvSpPr>
        <p:spPr>
          <a:xfrm>
            <a:off x="3844482" y="2283423"/>
            <a:ext cx="2002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Non-AP MLD Scans network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MS Gothic" charset="-128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A334A8-4DB0-4319-B50D-786EFFFB647A}"/>
              </a:ext>
            </a:extLst>
          </p:cNvPr>
          <p:cNvCxnSpPr>
            <a:cxnSpLocks/>
          </p:cNvCxnSpPr>
          <p:nvPr/>
        </p:nvCxnSpPr>
        <p:spPr>
          <a:xfrm flipV="1">
            <a:off x="5941990" y="4011102"/>
            <a:ext cx="1585232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59FED2-C203-4C7E-B891-2F852664DC69}"/>
              </a:ext>
            </a:extLst>
          </p:cNvPr>
          <p:cNvSpPr txBox="1"/>
          <p:nvPr/>
        </p:nvSpPr>
        <p:spPr>
          <a:xfrm>
            <a:off x="5934824" y="3821668"/>
            <a:ext cx="19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MLD Probe Resp (ML IE) (unicast/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</a:rPr>
              <a:t>bcast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Gothic" charset="-128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24686-53CC-4BCC-B185-0ECAC2419141}"/>
              </a:ext>
            </a:extLst>
          </p:cNvPr>
          <p:cNvSpPr/>
          <p:nvPr/>
        </p:nvSpPr>
        <p:spPr>
          <a:xfrm>
            <a:off x="7114180" y="153910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 MLD/ Authenticator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APMLD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1604C-8D34-41C9-A662-987556A9D7BC}"/>
              </a:ext>
            </a:extLst>
          </p:cNvPr>
          <p:cNvCxnSpPr>
            <a:cxnSpLocks/>
          </p:cNvCxnSpPr>
          <p:nvPr/>
        </p:nvCxnSpPr>
        <p:spPr>
          <a:xfrm>
            <a:off x="7519441" y="1925290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B111CDA-4DEB-4C4F-8211-ABB6AE0C483E}"/>
              </a:ext>
            </a:extLst>
          </p:cNvPr>
          <p:cNvSpPr/>
          <p:nvPr/>
        </p:nvSpPr>
        <p:spPr>
          <a:xfrm>
            <a:off x="2963223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F738F3-6A96-4BF0-BF43-E2591EC9DF4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271601" y="1940722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06510-8359-4968-AAD8-F3C863E0F90E}"/>
              </a:ext>
            </a:extLst>
          </p:cNvPr>
          <p:cNvSpPr/>
          <p:nvPr/>
        </p:nvSpPr>
        <p:spPr>
          <a:xfrm>
            <a:off x="3704206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904C99-88FF-41EC-8834-44FE742F686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012583" y="1940722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99909CD-A0CA-4BCC-AF00-8987ACCC8763}"/>
              </a:ext>
            </a:extLst>
          </p:cNvPr>
          <p:cNvSpPr/>
          <p:nvPr/>
        </p:nvSpPr>
        <p:spPr>
          <a:xfrm>
            <a:off x="4890545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23B122-542B-4838-8717-732381BE898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8923" y="1948603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37913B-748D-458B-B7BF-82A019318570}"/>
              </a:ext>
            </a:extLst>
          </p:cNvPr>
          <p:cNvSpPr/>
          <p:nvPr/>
        </p:nvSpPr>
        <p:spPr>
          <a:xfrm>
            <a:off x="5631528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7F7AAC-A2D8-43B3-A698-DEC15D3313CC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939906" y="1948603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7F7E62-021C-4AAC-867C-17C8BAF748F6}"/>
              </a:ext>
            </a:extLst>
          </p:cNvPr>
          <p:cNvSpPr/>
          <p:nvPr/>
        </p:nvSpPr>
        <p:spPr>
          <a:xfrm>
            <a:off x="6372511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Affiliated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07EA7-A774-48B1-AD06-9D8FDBADCEF8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680888" y="1948603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B16EBF-7976-49DF-88CB-7F6AA30BB3D7}"/>
              </a:ext>
            </a:extLst>
          </p:cNvPr>
          <p:cNvSpPr txBox="1"/>
          <p:nvPr/>
        </p:nvSpPr>
        <p:spPr>
          <a:xfrm>
            <a:off x="4254056" y="2496084"/>
            <a:ext cx="1127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Legacy Probe Req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9C337A-315B-4F93-9F04-0D6D32B7257E}"/>
              </a:ext>
            </a:extLst>
          </p:cNvPr>
          <p:cNvCxnSpPr>
            <a:cxnSpLocks/>
          </p:cNvCxnSpPr>
          <p:nvPr/>
        </p:nvCxnSpPr>
        <p:spPr>
          <a:xfrm>
            <a:off x="2530618" y="2726541"/>
            <a:ext cx="415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8A399F-4E3B-4B49-969F-54146E5011FB}"/>
              </a:ext>
            </a:extLst>
          </p:cNvPr>
          <p:cNvCxnSpPr>
            <a:cxnSpLocks/>
          </p:cNvCxnSpPr>
          <p:nvPr/>
        </p:nvCxnSpPr>
        <p:spPr>
          <a:xfrm>
            <a:off x="2505545" y="3115319"/>
            <a:ext cx="41753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97894A0-7BDB-42E0-9F84-066931942E27}"/>
              </a:ext>
            </a:extLst>
          </p:cNvPr>
          <p:cNvSpPr txBox="1"/>
          <p:nvPr/>
        </p:nvSpPr>
        <p:spPr>
          <a:xfrm>
            <a:off x="4254473" y="2885481"/>
            <a:ext cx="1144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Legacy Probe Resp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6470D5-961D-46AB-B023-CB91D77248A4}"/>
              </a:ext>
            </a:extLst>
          </p:cNvPr>
          <p:cNvCxnSpPr>
            <a:cxnSpLocks/>
          </p:cNvCxnSpPr>
          <p:nvPr/>
        </p:nvCxnSpPr>
        <p:spPr>
          <a:xfrm>
            <a:off x="1538527" y="3249102"/>
            <a:ext cx="9920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EAA1A2-8C94-4120-91F3-EA3F32F643B7}"/>
              </a:ext>
            </a:extLst>
          </p:cNvPr>
          <p:cNvSpPr txBox="1"/>
          <p:nvPr/>
        </p:nvSpPr>
        <p:spPr>
          <a:xfrm>
            <a:off x="213625" y="3086072"/>
            <a:ext cx="1392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Non-AP MLD learns AP3 </a:t>
            </a: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</a:rPr>
              <a:t>supports AP MLD and all the APs affiliated with the AP MLD.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</a:rPr>
              <a:t>Non-AP MLS sends an MLD Probe Req to AP2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MS Gothic" charset="-128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59878E8-009C-424D-84E6-F8D48D6AA38C}"/>
              </a:ext>
            </a:extLst>
          </p:cNvPr>
          <p:cNvSpPr txBox="1"/>
          <p:nvPr/>
        </p:nvSpPr>
        <p:spPr>
          <a:xfrm>
            <a:off x="7654066" y="3721085"/>
            <a:ext cx="139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AP MLD includes ML IE that contains all the detailed info of the affiliated APs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MS Gothic" charset="-128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90D219-C230-4FC1-A16A-2850136F5C90}"/>
              </a:ext>
            </a:extLst>
          </p:cNvPr>
          <p:cNvSpPr/>
          <p:nvPr/>
        </p:nvSpPr>
        <p:spPr>
          <a:xfrm>
            <a:off x="974977" y="1385747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endParaRPr kumimoji="0" lang="en-CA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66341BC-0438-4FB3-88D7-6B632947EC02}"/>
              </a:ext>
            </a:extLst>
          </p:cNvPr>
          <p:cNvSpPr/>
          <p:nvPr/>
        </p:nvSpPr>
        <p:spPr>
          <a:xfrm>
            <a:off x="4702454" y="1388951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endParaRPr kumimoji="0" lang="en-CA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F31157-2097-411A-B3D2-37B24D3A64C1}"/>
              </a:ext>
            </a:extLst>
          </p:cNvPr>
          <p:cNvSpPr txBox="1"/>
          <p:nvPr/>
        </p:nvSpPr>
        <p:spPr>
          <a:xfrm>
            <a:off x="223441" y="4281683"/>
            <a:ext cx="1392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Non-AP MLD learns all the details info of all the APs affiliated with the AP MLD (e.g., AP capability)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</a:rPr>
              <a:t>Non-AP MLD then 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picks a STA to initiate Auth/Assoc/4-way handshake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endParaRPr lang="en-US" sz="9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Non-AP MLD can also request additional one or more links to set up by the AP MLD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695660-8C34-47A6-A654-FBA01A6DAA2B}"/>
              </a:ext>
            </a:extLst>
          </p:cNvPr>
          <p:cNvCxnSpPr>
            <a:cxnSpLocks/>
          </p:cNvCxnSpPr>
          <p:nvPr/>
        </p:nvCxnSpPr>
        <p:spPr>
          <a:xfrm flipV="1">
            <a:off x="1545506" y="2565930"/>
            <a:ext cx="976630" cy="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D4D77A-1DAE-4D73-B6B3-9798B35C9A70}"/>
              </a:ext>
            </a:extLst>
          </p:cNvPr>
          <p:cNvCxnSpPr>
            <a:cxnSpLocks/>
          </p:cNvCxnSpPr>
          <p:nvPr/>
        </p:nvCxnSpPr>
        <p:spPr>
          <a:xfrm>
            <a:off x="3271601" y="3630102"/>
            <a:ext cx="2663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589B49-9413-45A0-8B74-CF6F6D3186ED}"/>
              </a:ext>
            </a:extLst>
          </p:cNvPr>
          <p:cNvSpPr txBox="1"/>
          <p:nvPr/>
        </p:nvSpPr>
        <p:spPr>
          <a:xfrm>
            <a:off x="1576852" y="3391265"/>
            <a:ext cx="1787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MLD Probe Resp (ML IE) (unicast)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80F8CA-0654-4CB4-B738-3D3BC19EBAD2}"/>
              </a:ext>
            </a:extLst>
          </p:cNvPr>
          <p:cNvCxnSpPr>
            <a:cxnSpLocks/>
          </p:cNvCxnSpPr>
          <p:nvPr/>
        </p:nvCxnSpPr>
        <p:spPr>
          <a:xfrm>
            <a:off x="1587681" y="3553902"/>
            <a:ext cx="1691085" cy="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E02E7D-EC5D-4784-9318-5B88B49108CE}"/>
              </a:ext>
            </a:extLst>
          </p:cNvPr>
          <p:cNvCxnSpPr>
            <a:cxnSpLocks/>
          </p:cNvCxnSpPr>
          <p:nvPr/>
        </p:nvCxnSpPr>
        <p:spPr>
          <a:xfrm>
            <a:off x="5947072" y="3706302"/>
            <a:ext cx="15723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032481-22F6-45E3-917B-E091D4FC0B83}"/>
              </a:ext>
            </a:extLst>
          </p:cNvPr>
          <p:cNvCxnSpPr>
            <a:cxnSpLocks/>
          </p:cNvCxnSpPr>
          <p:nvPr/>
        </p:nvCxnSpPr>
        <p:spPr>
          <a:xfrm>
            <a:off x="1587681" y="4237894"/>
            <a:ext cx="1691085" cy="18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5AF496-1B28-462D-B19D-D6EEBA7B18F1}"/>
              </a:ext>
            </a:extLst>
          </p:cNvPr>
          <p:cNvCxnSpPr>
            <a:cxnSpLocks/>
          </p:cNvCxnSpPr>
          <p:nvPr/>
        </p:nvCxnSpPr>
        <p:spPr>
          <a:xfrm>
            <a:off x="3271601" y="4086290"/>
            <a:ext cx="26632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AE9857E-F855-44B5-A1FC-F5FE7AA2FACE}"/>
              </a:ext>
            </a:extLst>
          </p:cNvPr>
          <p:cNvSpPr txBox="1"/>
          <p:nvPr/>
        </p:nvSpPr>
        <p:spPr>
          <a:xfrm>
            <a:off x="1626876" y="2362096"/>
            <a:ext cx="1127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Gothic" charset="-128"/>
                <a:cs typeface="+mn-cs"/>
              </a:rPr>
              <a:t>Scan request</a:t>
            </a:r>
          </a:p>
        </p:txBody>
      </p:sp>
    </p:spTree>
    <p:extLst>
      <p:ext uri="{BB962C8B-B14F-4D97-AF65-F5344CB8AC3E}">
        <p14:creationId xmlns:p14="http://schemas.microsoft.com/office/powerpoint/2010/main" val="107782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27" y="389792"/>
            <a:ext cx="8346749" cy="649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MLD Authentication/Association (PSK for simplicity)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2240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STA3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5120" y="153122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non-AP MLD/ Supplicant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NAMLD</a:t>
            </a:r>
          </a:p>
        </p:txBody>
      </p:sp>
      <p:cxnSp>
        <p:nvCxnSpPr>
          <p:cNvPr id="8" name="Straight Connector 7"/>
          <p:cNvCxnSpPr>
            <a:cxnSpLocks/>
            <a:stCxn id="5" idx="2"/>
          </p:cNvCxnSpPr>
          <p:nvPr/>
        </p:nvCxnSpPr>
        <p:spPr>
          <a:xfrm>
            <a:off x="1548163" y="195254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" idx="2"/>
          </p:cNvCxnSpPr>
          <p:nvPr/>
        </p:nvCxnSpPr>
        <p:spPr>
          <a:xfrm flipH="1">
            <a:off x="2530618" y="1940722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26FA79-A3BC-46EB-A33A-9CEEEBC20EFC}"/>
              </a:ext>
            </a:extLst>
          </p:cNvPr>
          <p:cNvSpPr txBox="1"/>
          <p:nvPr/>
        </p:nvSpPr>
        <p:spPr>
          <a:xfrm>
            <a:off x="3844482" y="2028614"/>
            <a:ext cx="2002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Selects network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A334A8-4DB0-4319-B50D-786EFFFB647A}"/>
              </a:ext>
            </a:extLst>
          </p:cNvPr>
          <p:cNvCxnSpPr>
            <a:cxnSpLocks/>
          </p:cNvCxnSpPr>
          <p:nvPr/>
        </p:nvCxnSpPr>
        <p:spPr>
          <a:xfrm>
            <a:off x="5192034" y="2955233"/>
            <a:ext cx="23351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59FED2-C203-4C7E-B891-2F852664DC69}"/>
              </a:ext>
            </a:extLst>
          </p:cNvPr>
          <p:cNvSpPr txBox="1"/>
          <p:nvPr/>
        </p:nvSpPr>
        <p:spPr>
          <a:xfrm>
            <a:off x="5209026" y="2786896"/>
            <a:ext cx="2619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 Open, RA=STA1, TA=AP1, ML_ADDR=APMLD)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24686-53CC-4BCC-B185-0ECAC2419141}"/>
              </a:ext>
            </a:extLst>
          </p:cNvPr>
          <p:cNvSpPr/>
          <p:nvPr/>
        </p:nvSpPr>
        <p:spPr>
          <a:xfrm>
            <a:off x="7114180" y="153910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AP MLD/ Authenticator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APMLD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1604C-8D34-41C9-A662-987556A9D7BC}"/>
              </a:ext>
            </a:extLst>
          </p:cNvPr>
          <p:cNvCxnSpPr>
            <a:cxnSpLocks/>
          </p:cNvCxnSpPr>
          <p:nvPr/>
        </p:nvCxnSpPr>
        <p:spPr>
          <a:xfrm>
            <a:off x="7519441" y="1925290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B111CDA-4DEB-4C4F-8211-ABB6AE0C483E}"/>
              </a:ext>
            </a:extLst>
          </p:cNvPr>
          <p:cNvSpPr/>
          <p:nvPr/>
        </p:nvSpPr>
        <p:spPr>
          <a:xfrm>
            <a:off x="2963223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F738F3-6A96-4BF0-BF43-E2591EC9DF4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271601" y="1940722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06510-8359-4968-AAD8-F3C863E0F90E}"/>
              </a:ext>
            </a:extLst>
          </p:cNvPr>
          <p:cNvSpPr/>
          <p:nvPr/>
        </p:nvSpPr>
        <p:spPr>
          <a:xfrm>
            <a:off x="3704206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904C99-88FF-41EC-8834-44FE742F686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012583" y="1940722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99909CD-A0CA-4BCC-AF00-8987ACCC8763}"/>
              </a:ext>
            </a:extLst>
          </p:cNvPr>
          <p:cNvSpPr/>
          <p:nvPr/>
        </p:nvSpPr>
        <p:spPr>
          <a:xfrm>
            <a:off x="4890545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23B122-542B-4838-8717-732381BE898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8923" y="1948603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37913B-748D-458B-B7BF-82A019318570}"/>
              </a:ext>
            </a:extLst>
          </p:cNvPr>
          <p:cNvSpPr/>
          <p:nvPr/>
        </p:nvSpPr>
        <p:spPr>
          <a:xfrm>
            <a:off x="5631528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7F7AAC-A2D8-43B3-A698-DEC15D3313CC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939906" y="1948603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7F7E62-021C-4AAC-867C-17C8BAF748F6}"/>
              </a:ext>
            </a:extLst>
          </p:cNvPr>
          <p:cNvSpPr/>
          <p:nvPr/>
        </p:nvSpPr>
        <p:spPr>
          <a:xfrm>
            <a:off x="6372511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07EA7-A774-48B1-AD06-9D8FDBADCEF8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680888" y="1948603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B16EBF-7976-49DF-88CB-7F6AA30BB3D7}"/>
              </a:ext>
            </a:extLst>
          </p:cNvPr>
          <p:cNvSpPr txBox="1"/>
          <p:nvPr/>
        </p:nvSpPr>
        <p:spPr>
          <a:xfrm>
            <a:off x="1353563" y="2241193"/>
            <a:ext cx="26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 Open, RA=AP1, TA=STA1. ML_ADDR = NAMLD).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9C337A-315B-4F93-9F04-0D6D32B7257E}"/>
              </a:ext>
            </a:extLst>
          </p:cNvPr>
          <p:cNvCxnSpPr>
            <a:cxnSpLocks/>
          </p:cNvCxnSpPr>
          <p:nvPr/>
        </p:nvCxnSpPr>
        <p:spPr>
          <a:xfrm>
            <a:off x="1548163" y="2448941"/>
            <a:ext cx="2464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178D16-3C3D-40BD-9071-547D7BC8E050}"/>
              </a:ext>
            </a:extLst>
          </p:cNvPr>
          <p:cNvSpPr txBox="1"/>
          <p:nvPr/>
        </p:nvSpPr>
        <p:spPr>
          <a:xfrm>
            <a:off x="3798484" y="2471732"/>
            <a:ext cx="1928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 Open, ML_ADDR = NAMLD).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39A87C-1DAF-4C0C-BF70-B0B444DB2987}"/>
              </a:ext>
            </a:extLst>
          </p:cNvPr>
          <p:cNvCxnSpPr>
            <a:cxnSpLocks/>
          </p:cNvCxnSpPr>
          <p:nvPr/>
        </p:nvCxnSpPr>
        <p:spPr>
          <a:xfrm>
            <a:off x="4012584" y="2684311"/>
            <a:ext cx="1191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8545586-213D-42BB-922F-8D5B142A6E5C}"/>
              </a:ext>
            </a:extLst>
          </p:cNvPr>
          <p:cNvSpPr txBox="1"/>
          <p:nvPr/>
        </p:nvSpPr>
        <p:spPr>
          <a:xfrm>
            <a:off x="5204959" y="2570201"/>
            <a:ext cx="29632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 Open, RA=AP1, TA=STA1. ML_ADDR = NAMLD).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88CBA0-9ADF-49A5-9567-49946190B260}"/>
              </a:ext>
            </a:extLst>
          </p:cNvPr>
          <p:cNvCxnSpPr>
            <a:cxnSpLocks/>
          </p:cNvCxnSpPr>
          <p:nvPr/>
        </p:nvCxnSpPr>
        <p:spPr>
          <a:xfrm>
            <a:off x="5203665" y="2738537"/>
            <a:ext cx="232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8A399F-4E3B-4B49-969F-54146E5011FB}"/>
              </a:ext>
            </a:extLst>
          </p:cNvPr>
          <p:cNvCxnSpPr>
            <a:cxnSpLocks/>
          </p:cNvCxnSpPr>
          <p:nvPr/>
        </p:nvCxnSpPr>
        <p:spPr>
          <a:xfrm>
            <a:off x="4012584" y="3156244"/>
            <a:ext cx="11910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97894A0-7BDB-42E0-9F84-066931942E27}"/>
              </a:ext>
            </a:extLst>
          </p:cNvPr>
          <p:cNvSpPr txBox="1"/>
          <p:nvPr/>
        </p:nvSpPr>
        <p:spPr>
          <a:xfrm>
            <a:off x="3797352" y="2925046"/>
            <a:ext cx="1697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(Open, ML_ADDR=APMLD)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6470D5-961D-46AB-B023-CB91D77248A4}"/>
              </a:ext>
            </a:extLst>
          </p:cNvPr>
          <p:cNvCxnSpPr>
            <a:cxnSpLocks/>
          </p:cNvCxnSpPr>
          <p:nvPr/>
        </p:nvCxnSpPr>
        <p:spPr>
          <a:xfrm>
            <a:off x="1548163" y="3369076"/>
            <a:ext cx="24644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8E5D562-7C10-49CA-8B24-C2433CA0AFED}"/>
              </a:ext>
            </a:extLst>
          </p:cNvPr>
          <p:cNvSpPr txBox="1"/>
          <p:nvPr/>
        </p:nvSpPr>
        <p:spPr>
          <a:xfrm>
            <a:off x="1364047" y="3161327"/>
            <a:ext cx="228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Auth (RA=STA1, TA=AP1, ML_ADDR=APMLD)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E57B3B-3649-465A-A106-8E0531D29C14}"/>
              </a:ext>
            </a:extLst>
          </p:cNvPr>
          <p:cNvSpPr txBox="1"/>
          <p:nvPr/>
        </p:nvSpPr>
        <p:spPr>
          <a:xfrm>
            <a:off x="3206230" y="3484285"/>
            <a:ext cx="3474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and AP MLD transition to State 2 on all affiliated links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53DEB7-7BF2-4DEF-A754-3C4FACDD6E46}"/>
              </a:ext>
            </a:extLst>
          </p:cNvPr>
          <p:cNvCxnSpPr>
            <a:cxnSpLocks/>
          </p:cNvCxnSpPr>
          <p:nvPr/>
        </p:nvCxnSpPr>
        <p:spPr>
          <a:xfrm>
            <a:off x="5195973" y="4559370"/>
            <a:ext cx="23351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DDBA57-4308-4B5B-BD39-DAD02A41C582}"/>
              </a:ext>
            </a:extLst>
          </p:cNvPr>
          <p:cNvSpPr txBox="1"/>
          <p:nvPr/>
        </p:nvSpPr>
        <p:spPr>
          <a:xfrm>
            <a:off x="5228730" y="4398916"/>
            <a:ext cx="3696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ASSOC_RSP(RA=STA1, TA=AP1, SUCCESS, ML_ADDR=APMLD, RSNE, RSNXE)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904331-190C-4754-9659-0E83A06BA9A8}"/>
              </a:ext>
            </a:extLst>
          </p:cNvPr>
          <p:cNvSpPr txBox="1"/>
          <p:nvPr/>
        </p:nvSpPr>
        <p:spPr>
          <a:xfrm>
            <a:off x="1349620" y="3829565"/>
            <a:ext cx="3746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ASSOC_REQ( RA=AP1, TA=STA1. ML_ADDR = NAMLD. RSNE, RSNXE ).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5F9109-E661-43D1-9E32-A44C5FAB305A}"/>
              </a:ext>
            </a:extLst>
          </p:cNvPr>
          <p:cNvCxnSpPr>
            <a:cxnSpLocks/>
          </p:cNvCxnSpPr>
          <p:nvPr/>
        </p:nvCxnSpPr>
        <p:spPr>
          <a:xfrm>
            <a:off x="1544219" y="4037314"/>
            <a:ext cx="24683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1E75BE1-E5AE-4915-9E72-2E8EC8EE4FEF}"/>
              </a:ext>
            </a:extLst>
          </p:cNvPr>
          <p:cNvSpPr txBox="1"/>
          <p:nvPr/>
        </p:nvSpPr>
        <p:spPr>
          <a:xfrm>
            <a:off x="3229827" y="4075842"/>
            <a:ext cx="2975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ASSOC_REQ( ML_ADDR = NAMLD = NAMLD, RSNE, RSNXE)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FB816F1-A1F4-420E-B10E-CB7CB3605BDA}"/>
              </a:ext>
            </a:extLst>
          </p:cNvPr>
          <p:cNvCxnSpPr>
            <a:cxnSpLocks/>
          </p:cNvCxnSpPr>
          <p:nvPr/>
        </p:nvCxnSpPr>
        <p:spPr>
          <a:xfrm>
            <a:off x="4021558" y="4272684"/>
            <a:ext cx="11781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F6C6DF3-6A5D-47EC-B484-A4F462640159}"/>
              </a:ext>
            </a:extLst>
          </p:cNvPr>
          <p:cNvSpPr txBox="1"/>
          <p:nvPr/>
        </p:nvSpPr>
        <p:spPr>
          <a:xfrm>
            <a:off x="5366552" y="4190104"/>
            <a:ext cx="3368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ASSOC_REQ ( RA=AP1, TA=STA1. ML_ADDR = NAMLD RSNE, RSNXE)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27C7BB-6963-4E17-8CAA-4A868EACB729}"/>
              </a:ext>
            </a:extLst>
          </p:cNvPr>
          <p:cNvCxnSpPr>
            <a:cxnSpLocks/>
          </p:cNvCxnSpPr>
          <p:nvPr/>
        </p:nvCxnSpPr>
        <p:spPr>
          <a:xfrm>
            <a:off x="5199722" y="4358440"/>
            <a:ext cx="232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E83324-0C10-4E40-9B1D-93025158579A}"/>
              </a:ext>
            </a:extLst>
          </p:cNvPr>
          <p:cNvCxnSpPr>
            <a:cxnSpLocks/>
          </p:cNvCxnSpPr>
          <p:nvPr/>
        </p:nvCxnSpPr>
        <p:spPr>
          <a:xfrm>
            <a:off x="4021558" y="4729077"/>
            <a:ext cx="11740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3718F52-9366-4563-862C-F6965FC023EA}"/>
              </a:ext>
            </a:extLst>
          </p:cNvPr>
          <p:cNvSpPr txBox="1"/>
          <p:nvPr/>
        </p:nvSpPr>
        <p:spPr>
          <a:xfrm>
            <a:off x="3134058" y="4543790"/>
            <a:ext cx="280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ASSOC_RSP(SUCCESS, ML_ADDR=APMLD, RSNE, RSNXE)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48DB61D-5099-4BE3-BDE3-AD534C1392A9}"/>
              </a:ext>
            </a:extLst>
          </p:cNvPr>
          <p:cNvCxnSpPr>
            <a:cxnSpLocks/>
          </p:cNvCxnSpPr>
          <p:nvPr/>
        </p:nvCxnSpPr>
        <p:spPr>
          <a:xfrm>
            <a:off x="1544219" y="4996861"/>
            <a:ext cx="24773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19293F8-2313-44D4-A12D-494E9DCF8F74}"/>
              </a:ext>
            </a:extLst>
          </p:cNvPr>
          <p:cNvSpPr txBox="1"/>
          <p:nvPr/>
        </p:nvSpPr>
        <p:spPr>
          <a:xfrm>
            <a:off x="1362308" y="4784032"/>
            <a:ext cx="2573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ASSOC_RSP(RA=STA1, TA=AP1, ML_ADDR=APMLD)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668500-CB64-42DC-8590-2C23AA068F9D}"/>
              </a:ext>
            </a:extLst>
          </p:cNvPr>
          <p:cNvSpPr txBox="1"/>
          <p:nvPr/>
        </p:nvSpPr>
        <p:spPr>
          <a:xfrm>
            <a:off x="2979435" y="5110173"/>
            <a:ext cx="34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and AP MLD transition to State 3 on all affiliated links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IEEE 802.1X Control port blocked on all links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EAA1A2-8C94-4120-91F3-EA3F32F643B7}"/>
              </a:ext>
            </a:extLst>
          </p:cNvPr>
          <p:cNvSpPr txBox="1"/>
          <p:nvPr/>
        </p:nvSpPr>
        <p:spPr>
          <a:xfrm>
            <a:off x="250379" y="3399329"/>
            <a:ext cx="1392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updates state in lower MAC on STA2 and STA3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59878E8-009C-424D-84E6-F8D48D6AA38C}"/>
              </a:ext>
            </a:extLst>
          </p:cNvPr>
          <p:cNvSpPr txBox="1"/>
          <p:nvPr/>
        </p:nvSpPr>
        <p:spPr>
          <a:xfrm>
            <a:off x="7677126" y="3402673"/>
            <a:ext cx="1392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 MLD updates state in lower MAC on STA2 and STA3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8BDF99-039D-4811-B684-CD6F0281F294}"/>
              </a:ext>
            </a:extLst>
          </p:cNvPr>
          <p:cNvSpPr txBox="1"/>
          <p:nvPr/>
        </p:nvSpPr>
        <p:spPr>
          <a:xfrm>
            <a:off x="7663343" y="5135720"/>
            <a:ext cx="1392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 MLD updates state in lower MAC on STA2 and STA3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CDB739-5E51-4388-8227-A88888D93377}"/>
              </a:ext>
            </a:extLst>
          </p:cNvPr>
          <p:cNvSpPr txBox="1"/>
          <p:nvPr/>
        </p:nvSpPr>
        <p:spPr>
          <a:xfrm>
            <a:off x="244384" y="6190879"/>
            <a:ext cx="485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NOTE 1: All OTA messages are carried over the same link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NOTE 2: MLD MAC addresses passed through ML element in Authentication/Association frames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F90D219-C230-4FC1-A16A-2850136F5C90}"/>
              </a:ext>
            </a:extLst>
          </p:cNvPr>
          <p:cNvSpPr/>
          <p:nvPr/>
        </p:nvSpPr>
        <p:spPr>
          <a:xfrm>
            <a:off x="961696" y="1440575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66341BC-0438-4FB3-88D7-6B632947EC02}"/>
              </a:ext>
            </a:extLst>
          </p:cNvPr>
          <p:cNvSpPr/>
          <p:nvPr/>
        </p:nvSpPr>
        <p:spPr>
          <a:xfrm>
            <a:off x="4859300" y="1425657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F31157-2097-411A-B3D2-37B24D3A64C1}"/>
              </a:ext>
            </a:extLst>
          </p:cNvPr>
          <p:cNvSpPr txBox="1"/>
          <p:nvPr/>
        </p:nvSpPr>
        <p:spPr>
          <a:xfrm>
            <a:off x="230671" y="4808603"/>
            <a:ext cx="1392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updates state in lower MAC on STA2 and STA3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747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906" y="352161"/>
            <a:ext cx="6560449" cy="649719"/>
          </a:xfrm>
        </p:spPr>
        <p:txBody>
          <a:bodyPr>
            <a:normAutofit/>
          </a:bodyPr>
          <a:lstStyle/>
          <a:p>
            <a:r>
              <a:rPr lang="en-US" b="1" dirty="0"/>
              <a:t>4-way handshake (PSK for simplicity)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2240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STA3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5120" y="153122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non-AP MLD/ Supplicant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NAMLD</a:t>
            </a:r>
          </a:p>
        </p:txBody>
      </p:sp>
      <p:cxnSp>
        <p:nvCxnSpPr>
          <p:cNvPr id="8" name="Straight Connector 7"/>
          <p:cNvCxnSpPr>
            <a:cxnSpLocks/>
            <a:stCxn id="5" idx="2"/>
          </p:cNvCxnSpPr>
          <p:nvPr/>
        </p:nvCxnSpPr>
        <p:spPr>
          <a:xfrm>
            <a:off x="1548163" y="195254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" idx="2"/>
          </p:cNvCxnSpPr>
          <p:nvPr/>
        </p:nvCxnSpPr>
        <p:spPr>
          <a:xfrm flipH="1">
            <a:off x="2530618" y="1940722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A334A8-4DB0-4319-B50D-786EFFFB647A}"/>
              </a:ext>
            </a:extLst>
          </p:cNvPr>
          <p:cNvCxnSpPr>
            <a:cxnSpLocks/>
          </p:cNvCxnSpPr>
          <p:nvPr/>
        </p:nvCxnSpPr>
        <p:spPr>
          <a:xfrm>
            <a:off x="5192034" y="2293079"/>
            <a:ext cx="23351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59FED2-C203-4C7E-B891-2F852664DC69}"/>
              </a:ext>
            </a:extLst>
          </p:cNvPr>
          <p:cNvSpPr txBox="1"/>
          <p:nvPr/>
        </p:nvSpPr>
        <p:spPr>
          <a:xfrm>
            <a:off x="5209027" y="2124743"/>
            <a:ext cx="2975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ANonce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24686-53CC-4BCC-B185-0ECAC2419141}"/>
              </a:ext>
            </a:extLst>
          </p:cNvPr>
          <p:cNvSpPr/>
          <p:nvPr/>
        </p:nvSpPr>
        <p:spPr>
          <a:xfrm>
            <a:off x="7114180" y="153910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AP MLD/ Authenticator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APMLD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1604C-8D34-41C9-A662-987556A9D7BC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527222" y="196042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B111CDA-4DEB-4C4F-8211-ABB6AE0C483E}"/>
              </a:ext>
            </a:extLst>
          </p:cNvPr>
          <p:cNvSpPr/>
          <p:nvPr/>
        </p:nvSpPr>
        <p:spPr>
          <a:xfrm>
            <a:off x="2963223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F738F3-6A96-4BF0-BF43-E2591EC9DF4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271601" y="1940722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06510-8359-4968-AAD8-F3C863E0F90E}"/>
              </a:ext>
            </a:extLst>
          </p:cNvPr>
          <p:cNvSpPr/>
          <p:nvPr/>
        </p:nvSpPr>
        <p:spPr>
          <a:xfrm>
            <a:off x="3704206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904C99-88FF-41EC-8834-44FE742F686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012583" y="1940722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99909CD-A0CA-4BCC-AF00-8987ACCC8763}"/>
              </a:ext>
            </a:extLst>
          </p:cNvPr>
          <p:cNvSpPr/>
          <p:nvPr/>
        </p:nvSpPr>
        <p:spPr>
          <a:xfrm>
            <a:off x="4890545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23B122-542B-4838-8717-732381BE898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8923" y="1948603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37913B-748D-458B-B7BF-82A019318570}"/>
              </a:ext>
            </a:extLst>
          </p:cNvPr>
          <p:cNvSpPr/>
          <p:nvPr/>
        </p:nvSpPr>
        <p:spPr>
          <a:xfrm>
            <a:off x="5631528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7F7AAC-A2D8-43B3-A698-DEC15D3313CC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939906" y="1948603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7F7E62-021C-4AAC-867C-17C8BAF748F6}"/>
              </a:ext>
            </a:extLst>
          </p:cNvPr>
          <p:cNvSpPr/>
          <p:nvPr/>
        </p:nvSpPr>
        <p:spPr>
          <a:xfrm>
            <a:off x="6372511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07EA7-A774-48B1-AD06-9D8FDBADCEF8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680888" y="1948603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B16EBF-7976-49DF-88CB-7F6AA30BB3D7}"/>
              </a:ext>
            </a:extLst>
          </p:cNvPr>
          <p:cNvSpPr txBox="1"/>
          <p:nvPr/>
        </p:nvSpPr>
        <p:spPr>
          <a:xfrm>
            <a:off x="1353563" y="2848163"/>
            <a:ext cx="4118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TA=STA1, ML_ADDR=NAMLD,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SNonce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 MLE, RSNE, RSNXE, MIC)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9C337A-315B-4F93-9F04-0D6D32B7257E}"/>
              </a:ext>
            </a:extLst>
          </p:cNvPr>
          <p:cNvCxnSpPr>
            <a:cxnSpLocks/>
          </p:cNvCxnSpPr>
          <p:nvPr/>
        </p:nvCxnSpPr>
        <p:spPr>
          <a:xfrm>
            <a:off x="1548163" y="3055912"/>
            <a:ext cx="24644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178D16-3C3D-40BD-9071-547D7BC8E050}"/>
              </a:ext>
            </a:extLst>
          </p:cNvPr>
          <p:cNvSpPr txBox="1"/>
          <p:nvPr/>
        </p:nvSpPr>
        <p:spPr>
          <a:xfrm>
            <a:off x="3277264" y="3045685"/>
            <a:ext cx="3648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(ML_ADDR=NAMLD,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SNonce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 MLE, RSNE, RSNXE, MIC)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39A87C-1DAF-4C0C-BF70-B0B444DB2987}"/>
              </a:ext>
            </a:extLst>
          </p:cNvPr>
          <p:cNvCxnSpPr>
            <a:cxnSpLocks/>
          </p:cNvCxnSpPr>
          <p:nvPr/>
        </p:nvCxnSpPr>
        <p:spPr>
          <a:xfrm flipV="1">
            <a:off x="4011255" y="3236102"/>
            <a:ext cx="1192410" cy="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8545586-213D-42BB-922F-8D5B142A6E5C}"/>
              </a:ext>
            </a:extLst>
          </p:cNvPr>
          <p:cNvSpPr txBox="1"/>
          <p:nvPr/>
        </p:nvSpPr>
        <p:spPr>
          <a:xfrm>
            <a:off x="5164294" y="3240104"/>
            <a:ext cx="4259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TA=AP1, ML_ADDR=NAMLD,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Snonce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 MLE, RSNE, RSNXE, MIC)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88CBA0-9ADF-49A5-9567-49946190B260}"/>
              </a:ext>
            </a:extLst>
          </p:cNvPr>
          <p:cNvCxnSpPr>
            <a:cxnSpLocks/>
          </p:cNvCxnSpPr>
          <p:nvPr/>
        </p:nvCxnSpPr>
        <p:spPr>
          <a:xfrm>
            <a:off x="5203665" y="3432219"/>
            <a:ext cx="232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8A399F-4E3B-4B49-969F-54146E5011FB}"/>
              </a:ext>
            </a:extLst>
          </p:cNvPr>
          <p:cNvCxnSpPr>
            <a:cxnSpLocks/>
          </p:cNvCxnSpPr>
          <p:nvPr/>
        </p:nvCxnSpPr>
        <p:spPr>
          <a:xfrm>
            <a:off x="4012584" y="2494091"/>
            <a:ext cx="11910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97894A0-7BDB-42E0-9F84-066931942E27}"/>
              </a:ext>
            </a:extLst>
          </p:cNvPr>
          <p:cNvSpPr txBox="1"/>
          <p:nvPr/>
        </p:nvSpPr>
        <p:spPr>
          <a:xfrm>
            <a:off x="3702121" y="2318600"/>
            <a:ext cx="2105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 ML_ADDR=APMLD,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ANonce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6470D5-961D-46AB-B023-CB91D77248A4}"/>
              </a:ext>
            </a:extLst>
          </p:cNvPr>
          <p:cNvCxnSpPr>
            <a:cxnSpLocks/>
          </p:cNvCxnSpPr>
          <p:nvPr/>
        </p:nvCxnSpPr>
        <p:spPr>
          <a:xfrm>
            <a:off x="1548163" y="2706923"/>
            <a:ext cx="24644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8E5D562-7C10-49CA-8B24-C2433CA0AFED}"/>
              </a:ext>
            </a:extLst>
          </p:cNvPr>
          <p:cNvSpPr txBox="1"/>
          <p:nvPr/>
        </p:nvSpPr>
        <p:spPr>
          <a:xfrm>
            <a:off x="1349620" y="2499094"/>
            <a:ext cx="2954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ANonce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668500-CB64-42DC-8590-2C23AA068F9D}"/>
              </a:ext>
            </a:extLst>
          </p:cNvPr>
          <p:cNvSpPr txBox="1"/>
          <p:nvPr/>
        </p:nvSpPr>
        <p:spPr>
          <a:xfrm>
            <a:off x="3044635" y="5395850"/>
            <a:ext cx="34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IEEE 802.1X control port unblocked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and AP MLD transition to State 4 on all affiliated links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EAA1A2-8C94-4120-91F3-EA3F32F643B7}"/>
              </a:ext>
            </a:extLst>
          </p:cNvPr>
          <p:cNvSpPr txBox="1"/>
          <p:nvPr/>
        </p:nvSpPr>
        <p:spPr>
          <a:xfrm>
            <a:off x="250379" y="2713529"/>
            <a:ext cx="139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derives PTK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59878E8-009C-424D-84E6-F8D48D6AA38C}"/>
              </a:ext>
            </a:extLst>
          </p:cNvPr>
          <p:cNvSpPr txBox="1"/>
          <p:nvPr/>
        </p:nvSpPr>
        <p:spPr>
          <a:xfrm>
            <a:off x="7637713" y="3465733"/>
            <a:ext cx="139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 MLD Derives PTK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406ED7-0B50-493F-8273-7339A82D792B}"/>
              </a:ext>
            </a:extLst>
          </p:cNvPr>
          <p:cNvSpPr txBox="1"/>
          <p:nvPr/>
        </p:nvSpPr>
        <p:spPr>
          <a:xfrm>
            <a:off x="286773" y="4181601"/>
            <a:ext cx="1253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installs GTKs to respective links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8BDF99-039D-4811-B684-CD6F0281F294}"/>
              </a:ext>
            </a:extLst>
          </p:cNvPr>
          <p:cNvSpPr txBox="1"/>
          <p:nvPr/>
        </p:nvSpPr>
        <p:spPr>
          <a:xfrm>
            <a:off x="7760223" y="4994422"/>
            <a:ext cx="102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 MLD installs PTK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CDB739-5E51-4388-8227-A88888D93377}"/>
              </a:ext>
            </a:extLst>
          </p:cNvPr>
          <p:cNvSpPr txBox="1"/>
          <p:nvPr/>
        </p:nvSpPr>
        <p:spPr>
          <a:xfrm>
            <a:off x="305543" y="6249420"/>
            <a:ext cx="485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NOTE 1: All OTA messages are carried over the same link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NOTE 2: ML Element (MLE passed in messages 2 and 3) along with RSNE and RSNXE</a:t>
            </a:r>
            <a:endParaRPr lang="en-US" sz="900" b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3104B4-9DBE-4D2B-A8DF-0C073B5E0C3F}"/>
              </a:ext>
            </a:extLst>
          </p:cNvPr>
          <p:cNvCxnSpPr>
            <a:cxnSpLocks/>
          </p:cNvCxnSpPr>
          <p:nvPr/>
        </p:nvCxnSpPr>
        <p:spPr>
          <a:xfrm>
            <a:off x="5188092" y="3865687"/>
            <a:ext cx="23351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E83B2-4E8A-44B2-A808-75C8573DCF33}"/>
              </a:ext>
            </a:extLst>
          </p:cNvPr>
          <p:cNvSpPr txBox="1"/>
          <p:nvPr/>
        </p:nvSpPr>
        <p:spPr>
          <a:xfrm>
            <a:off x="4572001" y="3665707"/>
            <a:ext cx="4158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MLE, RSNE, RSNXE, {GTKs}</a:t>
            </a:r>
            <a:r>
              <a:rPr lang="en-US" sz="900" baseline="-250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link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,MIC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6A6FC-A123-4477-ABA5-4FFEB1AF98B3}"/>
              </a:ext>
            </a:extLst>
          </p:cNvPr>
          <p:cNvSpPr txBox="1"/>
          <p:nvPr/>
        </p:nvSpPr>
        <p:spPr>
          <a:xfrm>
            <a:off x="1349621" y="4420771"/>
            <a:ext cx="3434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TA=STA1, ML_ADDR=NAMLD, MIC)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386353-9E2B-4BE0-AB1B-3E33BD39D74F}"/>
              </a:ext>
            </a:extLst>
          </p:cNvPr>
          <p:cNvCxnSpPr>
            <a:cxnSpLocks/>
          </p:cNvCxnSpPr>
          <p:nvPr/>
        </p:nvCxnSpPr>
        <p:spPr>
          <a:xfrm>
            <a:off x="1544221" y="4628520"/>
            <a:ext cx="24644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B92F00-B5AB-45B5-8CDA-E43DDFD989DC}"/>
              </a:ext>
            </a:extLst>
          </p:cNvPr>
          <p:cNvSpPr txBox="1"/>
          <p:nvPr/>
        </p:nvSpPr>
        <p:spPr>
          <a:xfrm>
            <a:off x="3738405" y="4602527"/>
            <a:ext cx="2018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(ML_ADDR=NAMLD, MIC)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FFDA0C-8968-4EAD-B4C7-F3A3EF573694}"/>
              </a:ext>
            </a:extLst>
          </p:cNvPr>
          <p:cNvCxnSpPr>
            <a:cxnSpLocks/>
          </p:cNvCxnSpPr>
          <p:nvPr/>
        </p:nvCxnSpPr>
        <p:spPr>
          <a:xfrm flipV="1">
            <a:off x="4007314" y="4808709"/>
            <a:ext cx="1192410" cy="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64572C-A705-45EB-AE49-1C4F98ACCD45}"/>
              </a:ext>
            </a:extLst>
          </p:cNvPr>
          <p:cNvSpPr txBox="1"/>
          <p:nvPr/>
        </p:nvSpPr>
        <p:spPr>
          <a:xfrm>
            <a:off x="4983552" y="4807015"/>
            <a:ext cx="3275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TA=STA1, ML_ADDR=NAMLD, MIC)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032E74-62F1-4B83-A9E3-16946DC95B81}"/>
              </a:ext>
            </a:extLst>
          </p:cNvPr>
          <p:cNvCxnSpPr>
            <a:cxnSpLocks/>
          </p:cNvCxnSpPr>
          <p:nvPr/>
        </p:nvCxnSpPr>
        <p:spPr>
          <a:xfrm>
            <a:off x="5203091" y="4997577"/>
            <a:ext cx="232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ABCF2-4B35-4639-B8F5-022C57DE72D7}"/>
              </a:ext>
            </a:extLst>
          </p:cNvPr>
          <p:cNvCxnSpPr>
            <a:cxnSpLocks/>
          </p:cNvCxnSpPr>
          <p:nvPr/>
        </p:nvCxnSpPr>
        <p:spPr>
          <a:xfrm>
            <a:off x="4008642" y="4066698"/>
            <a:ext cx="11910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CAF7FD4-B6F5-4C7E-B70C-B9F4D4520C4A}"/>
              </a:ext>
            </a:extLst>
          </p:cNvPr>
          <p:cNvSpPr txBox="1"/>
          <p:nvPr/>
        </p:nvSpPr>
        <p:spPr>
          <a:xfrm>
            <a:off x="3189005" y="3884664"/>
            <a:ext cx="3288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 ML_ADDR=APMLD, MLE, RSNE, RSNXE, {GTKs}</a:t>
            </a:r>
            <a:r>
              <a:rPr lang="en-US" sz="900" baseline="-250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link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,MIC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D65E44-3D0B-49FF-A040-45BBF007CCA1}"/>
              </a:ext>
            </a:extLst>
          </p:cNvPr>
          <p:cNvCxnSpPr>
            <a:cxnSpLocks/>
          </p:cNvCxnSpPr>
          <p:nvPr/>
        </p:nvCxnSpPr>
        <p:spPr>
          <a:xfrm>
            <a:off x="1544221" y="4279530"/>
            <a:ext cx="24644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C1173FD-0602-4D91-8111-912226AAB888}"/>
              </a:ext>
            </a:extLst>
          </p:cNvPr>
          <p:cNvSpPr txBox="1"/>
          <p:nvPr/>
        </p:nvSpPr>
        <p:spPr>
          <a:xfrm>
            <a:off x="1345679" y="4071701"/>
            <a:ext cx="4137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MLE, RSNE, RSNXE, {GTKs}</a:t>
            </a:r>
            <a:r>
              <a:rPr lang="en-US" sz="900" baseline="-250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link</a:t>
            </a: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,MIC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22E96F-F1D3-4F74-B773-205EFF079E2C}"/>
              </a:ext>
            </a:extLst>
          </p:cNvPr>
          <p:cNvSpPr txBox="1"/>
          <p:nvPr/>
        </p:nvSpPr>
        <p:spPr>
          <a:xfrm>
            <a:off x="299283" y="4983042"/>
            <a:ext cx="1253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Non-AP MLD installs PTK and GTKs to respective links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9939EA5-E71C-43FC-8AE3-3788AC06F913}"/>
              </a:ext>
            </a:extLst>
          </p:cNvPr>
          <p:cNvSpPr/>
          <p:nvPr/>
        </p:nvSpPr>
        <p:spPr>
          <a:xfrm>
            <a:off x="961696" y="1440575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5CA4625-D88F-46F7-A0D6-BC98EEE5F77B}"/>
              </a:ext>
            </a:extLst>
          </p:cNvPr>
          <p:cNvSpPr/>
          <p:nvPr/>
        </p:nvSpPr>
        <p:spPr>
          <a:xfrm>
            <a:off x="4842190" y="1420865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55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329" y="292485"/>
            <a:ext cx="5655341" cy="649719"/>
          </a:xfrm>
        </p:spPr>
        <p:txBody>
          <a:bodyPr>
            <a:normAutofit/>
          </a:bodyPr>
          <a:lstStyle/>
          <a:p>
            <a:r>
              <a:rPr lang="en-US" b="1" dirty="0"/>
              <a:t>Group Key handshake for AP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2240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STA1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5120" y="153122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non-AP MLD/ Supplicant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NAMLD</a:t>
            </a:r>
          </a:p>
        </p:txBody>
      </p:sp>
      <p:cxnSp>
        <p:nvCxnSpPr>
          <p:cNvPr id="8" name="Straight Connector 7"/>
          <p:cNvCxnSpPr>
            <a:cxnSpLocks/>
            <a:stCxn id="5" idx="2"/>
          </p:cNvCxnSpPr>
          <p:nvPr/>
        </p:nvCxnSpPr>
        <p:spPr>
          <a:xfrm>
            <a:off x="1548163" y="195254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  <a:stCxn id="4" idx="2"/>
          </p:cNvCxnSpPr>
          <p:nvPr/>
        </p:nvCxnSpPr>
        <p:spPr>
          <a:xfrm flipH="1">
            <a:off x="2530618" y="1940722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F524686-53CC-4BCC-B185-0ECAC2419141}"/>
              </a:ext>
            </a:extLst>
          </p:cNvPr>
          <p:cNvSpPr/>
          <p:nvPr/>
        </p:nvSpPr>
        <p:spPr>
          <a:xfrm>
            <a:off x="7114180" y="1539106"/>
            <a:ext cx="826085" cy="42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AP MLD/ Authenticator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APMLD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1604C-8D34-41C9-A662-987556A9D7BC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527222" y="1960426"/>
            <a:ext cx="2085" cy="3965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B111CDA-4DEB-4C4F-8211-ABB6AE0C483E}"/>
              </a:ext>
            </a:extLst>
          </p:cNvPr>
          <p:cNvSpPr/>
          <p:nvPr/>
        </p:nvSpPr>
        <p:spPr>
          <a:xfrm>
            <a:off x="2963223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F738F3-6A96-4BF0-BF43-E2591EC9DF4C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271601" y="1940722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A306510-8359-4968-AAD8-F3C863E0F90E}"/>
              </a:ext>
            </a:extLst>
          </p:cNvPr>
          <p:cNvSpPr/>
          <p:nvPr/>
        </p:nvSpPr>
        <p:spPr>
          <a:xfrm>
            <a:off x="3704206" y="1581520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STA3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904C99-88FF-41EC-8834-44FE742F6869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4012583" y="1940722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99909CD-A0CA-4BCC-AF00-8987ACCC8763}"/>
              </a:ext>
            </a:extLst>
          </p:cNvPr>
          <p:cNvSpPr/>
          <p:nvPr/>
        </p:nvSpPr>
        <p:spPr>
          <a:xfrm>
            <a:off x="4890545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123B122-542B-4838-8717-732381BE898D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198923" y="1948603"/>
            <a:ext cx="2085" cy="396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37913B-748D-458B-B7BF-82A019318570}"/>
              </a:ext>
            </a:extLst>
          </p:cNvPr>
          <p:cNvSpPr/>
          <p:nvPr/>
        </p:nvSpPr>
        <p:spPr>
          <a:xfrm>
            <a:off x="5631528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7F7AAC-A2D8-43B3-A698-DEC15D3313CC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939906" y="1948603"/>
            <a:ext cx="2085" cy="3973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7F7E62-021C-4AAC-867C-17C8BAF748F6}"/>
              </a:ext>
            </a:extLst>
          </p:cNvPr>
          <p:cNvSpPr/>
          <p:nvPr/>
        </p:nvSpPr>
        <p:spPr>
          <a:xfrm>
            <a:off x="6372511" y="1589401"/>
            <a:ext cx="620925" cy="359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Affiliated </a:t>
            </a:r>
            <a:r>
              <a:rPr lang="en-US" sz="900" i="1" dirty="0">
                <a:solidFill>
                  <a:prstClr val="black"/>
                </a:solidFill>
                <a:latin typeface="Calibri" panose="020F0502020204030204"/>
              </a:rPr>
              <a:t>AP3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07EA7-A774-48B1-AD06-9D8FDBADCEF8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680888" y="1948603"/>
            <a:ext cx="2085" cy="396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0406ED7-0B50-493F-8273-7339A82D792B}"/>
              </a:ext>
            </a:extLst>
          </p:cNvPr>
          <p:cNvSpPr txBox="1"/>
          <p:nvPr/>
        </p:nvSpPr>
        <p:spPr>
          <a:xfrm>
            <a:off x="5151917" y="2068265"/>
            <a:ext cx="17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AP2 updates the GTK on link 2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AP2 generates a new GTK, GTK2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8BDF99-039D-4811-B684-CD6F0281F294}"/>
              </a:ext>
            </a:extLst>
          </p:cNvPr>
          <p:cNvSpPr txBox="1"/>
          <p:nvPr/>
        </p:nvSpPr>
        <p:spPr>
          <a:xfrm>
            <a:off x="7608456" y="4881817"/>
            <a:ext cx="102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AP signals update complete. AP2 starts using GTK2</a:t>
            </a:r>
            <a:endParaRPr lang="en-US" sz="900" b="1" i="1" dirty="0">
              <a:solidFill>
                <a:srgbClr val="FF0000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CDB739-5E51-4388-8227-A88888D93377}"/>
              </a:ext>
            </a:extLst>
          </p:cNvPr>
          <p:cNvSpPr txBox="1"/>
          <p:nvPr/>
        </p:nvSpPr>
        <p:spPr>
          <a:xfrm>
            <a:off x="270643" y="6087967"/>
            <a:ext cx="4851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NOTE 1: All OTA messages are carried over the same link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3104B4-9DBE-4D2B-A8DF-0C073B5E0C3F}"/>
              </a:ext>
            </a:extLst>
          </p:cNvPr>
          <p:cNvCxnSpPr>
            <a:cxnSpLocks/>
          </p:cNvCxnSpPr>
          <p:nvPr/>
        </p:nvCxnSpPr>
        <p:spPr>
          <a:xfrm>
            <a:off x="5188092" y="3313893"/>
            <a:ext cx="233518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E83B2-4E8A-44B2-A808-75C8573DCF33}"/>
              </a:ext>
            </a:extLst>
          </p:cNvPr>
          <p:cNvSpPr txBox="1"/>
          <p:nvPr/>
        </p:nvSpPr>
        <p:spPr>
          <a:xfrm>
            <a:off x="4572000" y="3113913"/>
            <a:ext cx="3182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{GTK2}</a:t>
            </a:r>
            <a:r>
              <a:rPr lang="en-US" sz="900" baseline="-25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2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,MIC)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6A6FC-A123-4477-ABA5-4FFEB1AF98B3}"/>
              </a:ext>
            </a:extLst>
          </p:cNvPr>
          <p:cNvSpPr txBox="1"/>
          <p:nvPr/>
        </p:nvSpPr>
        <p:spPr>
          <a:xfrm>
            <a:off x="1349621" y="4278880"/>
            <a:ext cx="3434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TA=STA1, ML_ADDR=NAMLD, MIC)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386353-9E2B-4BE0-AB1B-3E33BD39D74F}"/>
              </a:ext>
            </a:extLst>
          </p:cNvPr>
          <p:cNvCxnSpPr>
            <a:cxnSpLocks/>
          </p:cNvCxnSpPr>
          <p:nvPr/>
        </p:nvCxnSpPr>
        <p:spPr>
          <a:xfrm>
            <a:off x="1544221" y="4486629"/>
            <a:ext cx="24644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B92F00-B5AB-45B5-8CDA-E43DDFD989DC}"/>
              </a:ext>
            </a:extLst>
          </p:cNvPr>
          <p:cNvSpPr txBox="1"/>
          <p:nvPr/>
        </p:nvSpPr>
        <p:spPr>
          <a:xfrm>
            <a:off x="3738405" y="4460636"/>
            <a:ext cx="2018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(ML_ADDR=NAMLD, MIC)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FFDA0C-8968-4EAD-B4C7-F3A3EF573694}"/>
              </a:ext>
            </a:extLst>
          </p:cNvPr>
          <p:cNvCxnSpPr>
            <a:cxnSpLocks/>
          </p:cNvCxnSpPr>
          <p:nvPr/>
        </p:nvCxnSpPr>
        <p:spPr>
          <a:xfrm flipV="1">
            <a:off x="4007314" y="4666818"/>
            <a:ext cx="1192410" cy="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64572C-A705-45EB-AE49-1C4F98ACCD45}"/>
              </a:ext>
            </a:extLst>
          </p:cNvPr>
          <p:cNvSpPr txBox="1"/>
          <p:nvPr/>
        </p:nvSpPr>
        <p:spPr>
          <a:xfrm>
            <a:off x="5174595" y="4644782"/>
            <a:ext cx="3275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(RA=AP1, TA=STA1, ML_</a:t>
            </a:r>
            <a:r>
              <a:rPr lang="en-US" sz="900">
                <a:solidFill>
                  <a:prstClr val="black"/>
                </a:solidFill>
                <a:latin typeface="Calibri" panose="020F0502020204030204"/>
                <a:ea typeface="+mn-ea"/>
              </a:rPr>
              <a:t>ADDR=NAMLD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 MIC)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032E74-62F1-4B83-A9E3-16946DC95B81}"/>
              </a:ext>
            </a:extLst>
          </p:cNvPr>
          <p:cNvCxnSpPr>
            <a:cxnSpLocks/>
          </p:cNvCxnSpPr>
          <p:nvPr/>
        </p:nvCxnSpPr>
        <p:spPr>
          <a:xfrm>
            <a:off x="5199724" y="4855051"/>
            <a:ext cx="232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ABCF2-4B35-4639-B8F5-022C57DE72D7}"/>
              </a:ext>
            </a:extLst>
          </p:cNvPr>
          <p:cNvCxnSpPr>
            <a:cxnSpLocks/>
          </p:cNvCxnSpPr>
          <p:nvPr/>
        </p:nvCxnSpPr>
        <p:spPr>
          <a:xfrm>
            <a:off x="4008642" y="3514904"/>
            <a:ext cx="11910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CAF7FD4-B6F5-4C7E-B70C-B9F4D4520C4A}"/>
              </a:ext>
            </a:extLst>
          </p:cNvPr>
          <p:cNvSpPr txBox="1"/>
          <p:nvPr/>
        </p:nvSpPr>
        <p:spPr>
          <a:xfrm>
            <a:off x="3453211" y="3340792"/>
            <a:ext cx="23118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 ML_ADDR=APMLD, {GTK2}</a:t>
            </a:r>
            <a:r>
              <a:rPr lang="en-US" sz="900" baseline="-25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2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,MIC)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D65E44-3D0B-49FF-A040-45BBF007CCA1}"/>
              </a:ext>
            </a:extLst>
          </p:cNvPr>
          <p:cNvCxnSpPr>
            <a:cxnSpLocks/>
          </p:cNvCxnSpPr>
          <p:nvPr/>
        </p:nvCxnSpPr>
        <p:spPr>
          <a:xfrm>
            <a:off x="1544221" y="3727736"/>
            <a:ext cx="24644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C1173FD-0602-4D91-8111-912226AAB888}"/>
              </a:ext>
            </a:extLst>
          </p:cNvPr>
          <p:cNvSpPr txBox="1"/>
          <p:nvPr/>
        </p:nvSpPr>
        <p:spPr>
          <a:xfrm>
            <a:off x="1345679" y="3519908"/>
            <a:ext cx="3161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EAPol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-Key (RA=STA1, TA=AP1, ML_ADDR=APMLD, {GTK2}</a:t>
            </a:r>
            <a:r>
              <a:rPr lang="en-US" sz="900" baseline="-25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2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,MIC)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88FA9B-6E3B-4DD3-B5D4-A836A669AAFA}"/>
              </a:ext>
            </a:extLst>
          </p:cNvPr>
          <p:cNvSpPr txBox="1"/>
          <p:nvPr/>
        </p:nvSpPr>
        <p:spPr>
          <a:xfrm>
            <a:off x="6212788" y="2436905"/>
            <a:ext cx="10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UpdateGTK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(GTK2)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50B21D-C5E1-4A52-B926-5A5439BDB8CF}"/>
              </a:ext>
            </a:extLst>
          </p:cNvPr>
          <p:cNvCxnSpPr>
            <a:cxnSpLocks/>
          </p:cNvCxnSpPr>
          <p:nvPr/>
        </p:nvCxnSpPr>
        <p:spPr>
          <a:xfrm flipV="1">
            <a:off x="5947000" y="2631723"/>
            <a:ext cx="15862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38A63A-6D93-405F-A6E1-D8BB2C501113}"/>
              </a:ext>
            </a:extLst>
          </p:cNvPr>
          <p:cNvSpPr txBox="1"/>
          <p:nvPr/>
        </p:nvSpPr>
        <p:spPr>
          <a:xfrm>
            <a:off x="7440317" y="2654686"/>
            <a:ext cx="170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b="1" i="1" dirty="0">
                <a:solidFill>
                  <a:srgbClr val="FF0000"/>
                </a:solidFill>
                <a:latin typeface="Calibri" panose="020F0502020204030204"/>
                <a:ea typeface="+mn-ea"/>
              </a:rPr>
              <a:t>AP MLD performs Group Key handshake to associated non-AP MLDs for GTK2 on AP2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EE3AA7-1ED0-42CC-A870-877E0D0A8B66}"/>
              </a:ext>
            </a:extLst>
          </p:cNvPr>
          <p:cNvSpPr txBox="1"/>
          <p:nvPr/>
        </p:nvSpPr>
        <p:spPr>
          <a:xfrm>
            <a:off x="1826866" y="4856736"/>
            <a:ext cx="10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UpdateGTK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(GTK2)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9E16EE-FF78-4984-9037-B1E604D18082}"/>
              </a:ext>
            </a:extLst>
          </p:cNvPr>
          <p:cNvCxnSpPr>
            <a:cxnSpLocks/>
          </p:cNvCxnSpPr>
          <p:nvPr/>
        </p:nvCxnSpPr>
        <p:spPr>
          <a:xfrm flipV="1">
            <a:off x="1561079" y="5051555"/>
            <a:ext cx="17369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ECE6AF-F75F-41DF-A438-0FECF8DB843A}"/>
              </a:ext>
            </a:extLst>
          </p:cNvPr>
          <p:cNvSpPr txBox="1"/>
          <p:nvPr/>
        </p:nvSpPr>
        <p:spPr>
          <a:xfrm>
            <a:off x="6028896" y="5073681"/>
            <a:ext cx="143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9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UpdateGTKComplete</a:t>
            </a:r>
            <a:r>
              <a:rPr lang="en-US" sz="900" dirty="0">
                <a:solidFill>
                  <a:prstClr val="black"/>
                </a:solidFill>
                <a:latin typeface="Calibri" panose="020F0502020204030204"/>
                <a:ea typeface="+mn-ea"/>
              </a:rPr>
              <a:t>(GTK2)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EBFA1E7-6A91-42FF-9915-439D69BBD555}"/>
              </a:ext>
            </a:extLst>
          </p:cNvPr>
          <p:cNvCxnSpPr>
            <a:cxnSpLocks/>
          </p:cNvCxnSpPr>
          <p:nvPr/>
        </p:nvCxnSpPr>
        <p:spPr>
          <a:xfrm flipV="1">
            <a:off x="5943061" y="5268499"/>
            <a:ext cx="158624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70C2019-B12C-4B40-85EB-D27BC574345F}"/>
              </a:ext>
            </a:extLst>
          </p:cNvPr>
          <p:cNvSpPr/>
          <p:nvPr/>
        </p:nvSpPr>
        <p:spPr>
          <a:xfrm>
            <a:off x="961696" y="1440575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6994A36-857A-4A68-BA2F-03C6BC58114A}"/>
              </a:ext>
            </a:extLst>
          </p:cNvPr>
          <p:cNvSpPr/>
          <p:nvPr/>
        </p:nvSpPr>
        <p:spPr>
          <a:xfrm>
            <a:off x="4801033" y="1440575"/>
            <a:ext cx="3469169" cy="453275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064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Proposals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/>
              <a:t>Consider adding some of the diagrams in this slide deck to the 11be spec to describe MLO architecture and security call flows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Emphasize all the original functionalities in the MAC Sublayer is now split/shared between MAC Sublayer A and MAC Sublayer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/>
              <a:t>The architecture diagram is modelling the functional blocks and their relative processing order in a reasonable manner. In a real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Some functionalities can be performed in different orders than depicted in the diagram</a:t>
            </a:r>
            <a:endParaRPr lang="en-US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Some functionalities in MAC Sublayer A may be implemented in MAC Sublayer B, and vice versa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2014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4B1-35B4-4C4E-B45B-15F9924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90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8610-91D6-4BCD-866B-AED87437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On-going discussion of 802.11 MLO architecture in the ARC 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Terminology of some frequently used MLO terms is shown in the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AC886-EC78-4877-B48C-94F1BA232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5481-5109-4B14-AFF7-3D70F4487FEC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22258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4B1-35B4-4C4E-B45B-15F9924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09601"/>
            <a:ext cx="6246813" cy="457199"/>
          </a:xfrm>
        </p:spPr>
        <p:txBody>
          <a:bodyPr/>
          <a:lstStyle/>
          <a:p>
            <a:r>
              <a:rPr lang="en-US" sz="2400" dirty="0"/>
              <a:t>Simplified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AC886-EC78-4877-B48C-94F1BA232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5481-5109-4B14-AFF7-3D70F4487FEC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9687A2-A20E-4612-ABB7-75EB20C33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32356"/>
              </p:ext>
            </p:extLst>
          </p:nvPr>
        </p:nvGraphicFramePr>
        <p:xfrm>
          <a:off x="403226" y="511176"/>
          <a:ext cx="8139112" cy="607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Visio" r:id="rId3" imgW="7467542" imgH="5572009" progId="Visio.Drawing.11">
                  <p:embed/>
                </p:oleObj>
              </mc:Choice>
              <mc:Fallback>
                <p:oleObj name="Visio" r:id="rId3" imgW="7467542" imgH="55720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6" y="511176"/>
                        <a:ext cx="8139112" cy="607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5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4B1-35B4-4C4E-B45B-15F9924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533399"/>
          </a:xfrm>
        </p:spPr>
        <p:txBody>
          <a:bodyPr/>
          <a:lstStyle/>
          <a:p>
            <a:r>
              <a:rPr lang="en-US" dirty="0"/>
              <a:t>MLO MAC Sublayer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8610-91D6-4BCD-866B-AED87437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43025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 be split into: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MAC Sublayer A (common functionalities for all links)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Resides in the MLD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MAC Sublayer B (per-link functionalities)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Resides in each STA that is affiliated with the MLD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i.e., a “STA that is affiliated with the MLD” only </a:t>
            </a:r>
            <a:r>
              <a:rPr lang="en-US" dirty="0" err="1">
                <a:solidFill>
                  <a:schemeClr val="tx2"/>
                </a:solidFill>
              </a:rPr>
              <a:t>inherents</a:t>
            </a:r>
            <a:r>
              <a:rPr lang="en-US" dirty="0">
                <a:solidFill>
                  <a:schemeClr val="tx2"/>
                </a:solidFill>
              </a:rPr>
              <a:t> part of the original MAC Sublayer. The MLD takes the rest of the other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Some functionalities may be performed jointly by both MAC Sublayers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What’s described here is all modelling. Implementation is free as long as it produces identical behavior that is observable externally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AC886-EC78-4877-B48C-94F1BA232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5481-5109-4B14-AFF7-3D70F4487FEC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32441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MLO MAC Sublayer A (AP side)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Functionalities: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Authentication and (Re)Association (with a non-AP MLD)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Security Association (PMKSA, PTKSA)</a:t>
            </a:r>
            <a:endParaRPr lang="en-US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SN/PN assignment for frames to be encrypted by PTK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Encryption/Decryption using PTK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Reordering of packets to ensure in-order delivery per each BA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err="1"/>
              <a:t>BlockAck</a:t>
            </a:r>
            <a:r>
              <a:rPr lang="en-US" kern="0" dirty="0"/>
              <a:t> states maintenance (jointly with MAC Sublayer B)</a:t>
            </a:r>
            <a:endParaRPr lang="en-US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MLD-level management info exchange/indication via MAC Sublayer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324497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MLO MAC Sublayer B (AP side)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Functionalities: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Link-specifi</a:t>
            </a:r>
            <a:r>
              <a:rPr lang="en-US" kern="0" dirty="0"/>
              <a:t>c GTK/IGTK/BIGTK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Link-specific encryption/decryption using GTK/IGTK/BIGTK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Link-specific management info exchange/indication (e.g., Beacon)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Group addressed frames delivery</a:t>
            </a:r>
            <a:endParaRPr lang="en-US" b="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Link-specific control info exchange/indication (e.g., RTS/CTS, Acks, NDP,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Link-level power save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Frame reception MAC address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 err="1"/>
              <a:t>BlockAck</a:t>
            </a:r>
            <a:r>
              <a:rPr lang="en-US" b="0" kern="0" dirty="0"/>
              <a:t> state maintenance (jointl</a:t>
            </a:r>
            <a:r>
              <a:rPr lang="en-US" kern="0" dirty="0"/>
              <a:t>y with MAC Sublayer A)</a:t>
            </a:r>
            <a:endParaRPr lang="en-US" b="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350089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ECF-EE1D-4A96-808F-7DF3B5E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761999"/>
          </a:xfrm>
        </p:spPr>
        <p:txBody>
          <a:bodyPr/>
          <a:lstStyle/>
          <a:p>
            <a:r>
              <a:rPr lang="en-US" dirty="0"/>
              <a:t>Remaining Functionalities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F4B22B-A740-4F82-A56C-5F47A273DD45}"/>
              </a:ext>
            </a:extLst>
          </p:cNvPr>
          <p:cNvSpPr txBox="1">
            <a:spLocks/>
          </p:cNvSpPr>
          <p:nvPr/>
        </p:nvSpPr>
        <p:spPr bwMode="auto">
          <a:xfrm>
            <a:off x="685800" y="1600200"/>
            <a:ext cx="7770813" cy="4114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kern="0" dirty="0"/>
              <a:t>Functionalities that may need joint processing between the Sublayers: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Fragmentation and Defragmentation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/>
              <a:t>Retransmissions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kern="0" dirty="0"/>
              <a:t>Combination of (de)frag and </a:t>
            </a:r>
            <a:r>
              <a:rPr lang="en-US" b="0" kern="0" dirty="0" err="1"/>
              <a:t>retx</a:t>
            </a:r>
            <a:endParaRPr lang="en-US" b="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5205-B208-414A-836E-4FA92C43C8F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5631-64D8-4310-9E3C-7ADAD38E4327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5357818" y="6475413"/>
            <a:ext cx="3184520" cy="180975"/>
          </a:xfrm>
        </p:spPr>
        <p:txBody>
          <a:bodyPr/>
          <a:lstStyle/>
          <a:p>
            <a:pPr>
              <a:defRPr/>
            </a:pPr>
            <a:r>
              <a:rPr lang="en-US" dirty="0"/>
              <a:t>Duncan Ho (Qualcomm), et. al.,</a:t>
            </a:r>
          </a:p>
        </p:txBody>
      </p:sp>
    </p:spTree>
    <p:extLst>
      <p:ext uri="{BB962C8B-B14F-4D97-AF65-F5344CB8AC3E}">
        <p14:creationId xmlns:p14="http://schemas.microsoft.com/office/powerpoint/2010/main" val="258726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ED8B9-BD49-4722-B996-EF52FBD58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342399" y="6475413"/>
            <a:ext cx="53540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C99AB-0BB8-42E4-9BB8-7FBE86134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 flipH="1">
            <a:off x="5791199" y="6475413"/>
            <a:ext cx="275266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Abhishek P (Qualcomm), et. al.,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C2D577-B65F-43A8-8001-9E668E8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792262"/>
          </a:xfrm>
        </p:spPr>
        <p:txBody>
          <a:bodyPr/>
          <a:lstStyle/>
          <a:p>
            <a:r>
              <a:rPr lang="en-US" dirty="0"/>
              <a:t>Reference Model for an MLD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C366532-6C21-44C9-8D48-97B59904D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07170"/>
              </p:ext>
            </p:extLst>
          </p:nvPr>
        </p:nvGraphicFramePr>
        <p:xfrm>
          <a:off x="228600" y="1981200"/>
          <a:ext cx="8549184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Visio" r:id="rId3" imgW="9734630" imgH="4886325" progId="Visio.Drawing.11">
                  <p:embed/>
                </p:oleObj>
              </mc:Choice>
              <mc:Fallback>
                <p:oleObj name="Visio" r:id="rId3" imgW="9734630" imgH="48863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981200"/>
                        <a:ext cx="8549184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37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ED8B9-BD49-4722-B996-EF52FBD58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342399" y="6475413"/>
            <a:ext cx="53540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C99AB-0BB8-42E4-9BB8-7FBE86134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 flipH="1">
            <a:off x="5791199" y="6475413"/>
            <a:ext cx="275266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Abhishek P (Qualcomm), et. al.,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C2D577-B65F-43A8-8001-9E668E8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914400"/>
            <a:ext cx="2666999" cy="2057399"/>
          </a:xfrm>
        </p:spPr>
        <p:txBody>
          <a:bodyPr/>
          <a:lstStyle/>
          <a:p>
            <a:r>
              <a:rPr lang="en-US" dirty="0"/>
              <a:t>Data Plane Architecture for MLD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C366532-6C21-44C9-8D48-97B59904D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71858"/>
              </p:ext>
            </p:extLst>
          </p:nvPr>
        </p:nvGraphicFramePr>
        <p:xfrm>
          <a:off x="1063625" y="508000"/>
          <a:ext cx="5341938" cy="591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Visio" r:id="rId3" imgW="6467428" imgH="7162671" progId="Visio.Drawing.11">
                  <p:embed/>
                </p:oleObj>
              </mc:Choice>
              <mc:Fallback>
                <p:oleObj name="Visio" r:id="rId3" imgW="6467428" imgH="7162671" progId="Visio.Drawing.11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C366532-6C21-44C9-8D48-97B59904D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3625" y="508000"/>
                        <a:ext cx="5341938" cy="591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18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7954231A76C44B0D04C9AEE4292A8" ma:contentTypeVersion="13" ma:contentTypeDescription="Create a new document." ma:contentTypeScope="" ma:versionID="80d3c346ed87dbe397de4bf8678d22a7">
  <xsd:schema xmlns:xsd="http://www.w3.org/2001/XMLSchema" xmlns:xs="http://www.w3.org/2001/XMLSchema" xmlns:p="http://schemas.microsoft.com/office/2006/metadata/properties" xmlns:ns3="4b1de6fe-44aa-4e13-b7e7-ab260d1ea5f8" xmlns:ns4="bcc01d59-85de-4ef9-881e-76d8b6a6f841" targetNamespace="http://schemas.microsoft.com/office/2006/metadata/properties" ma:root="true" ma:fieldsID="87d3fd4b2b1d530e17fd3d6ab294b57e" ns3:_="" ns4:_="">
    <xsd:import namespace="4b1de6fe-44aa-4e13-b7e7-ab260d1ea5f8"/>
    <xsd:import namespace="bcc01d59-85de-4ef9-881e-76d8b6a6f8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de6fe-44aa-4e13-b7e7-ab260d1ea5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01d59-85de-4ef9-881e-76d8b6a6f8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12AC8-A898-43EA-B953-07916E0046FF}">
  <ds:schemaRefs>
    <ds:schemaRef ds:uri="http://purl.org/dc/terms/"/>
    <ds:schemaRef ds:uri="http://purl.org/dc/dcmitype/"/>
    <ds:schemaRef ds:uri="http://schemas.microsoft.com/office/2006/metadata/properties"/>
    <ds:schemaRef ds:uri="4b1de6fe-44aa-4e13-b7e7-ab260d1ea5f8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cc01d59-85de-4ef9-881e-76d8b6a6f841"/>
  </ds:schemaRefs>
</ds:datastoreItem>
</file>

<file path=customXml/itemProps2.xml><?xml version="1.0" encoding="utf-8"?>
<ds:datastoreItem xmlns:ds="http://schemas.openxmlformats.org/officeDocument/2006/customXml" ds:itemID="{9AA5D7E9-4D3F-4332-8D42-848DD2C37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88DE4-D8E4-48DD-B79A-74B64449A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1de6fe-44aa-4e13-b7e7-ab260d1ea5f8"/>
    <ds:schemaRef ds:uri="bcc01d59-85de-4ef9-881e-76d8b6a6f8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802-11-Submission</Template>
  <TotalTime>14707</TotalTime>
  <Words>1907</Words>
  <Application>Microsoft Office PowerPoint</Application>
  <PresentationFormat>On-screen Show (4:3)</PresentationFormat>
  <Paragraphs>210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1_Office Theme</vt:lpstr>
      <vt:lpstr>Document</vt:lpstr>
      <vt:lpstr>Visio</vt:lpstr>
      <vt:lpstr>MLA: MLO Architecture Reference Model</vt:lpstr>
      <vt:lpstr>Background</vt:lpstr>
      <vt:lpstr>Simplified Diagram</vt:lpstr>
      <vt:lpstr>MLO MAC Sublayer</vt:lpstr>
      <vt:lpstr>MLO MAC Sublayer A (AP side)</vt:lpstr>
      <vt:lpstr>MLO MAC Sublayer B (AP side)</vt:lpstr>
      <vt:lpstr>Remaining Functionalities</vt:lpstr>
      <vt:lpstr>Reference Model for an MLD</vt:lpstr>
      <vt:lpstr>Data Plane Architecture for MLD</vt:lpstr>
      <vt:lpstr>11be MLO Security</vt:lpstr>
      <vt:lpstr>11be MLO Security (Cont’d)</vt:lpstr>
      <vt:lpstr>11be Auth/Assoc Call Flows</vt:lpstr>
      <vt:lpstr>AP MLD Discovery</vt:lpstr>
      <vt:lpstr>MLD Authentication/Association (PSK for simplicity)</vt:lpstr>
      <vt:lpstr>4-way handshake (PSK for simplicity)</vt:lpstr>
      <vt:lpstr>Group Key handshake for AP 2</vt:lpstr>
      <vt:lpstr>Proposals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[place presentation subject title text here]</dc:title>
  <dc:creator>Duncan Ho</dc:creator>
  <cp:lastModifiedBy>Duncan Ho</cp:lastModifiedBy>
  <cp:revision>336</cp:revision>
  <cp:lastPrinted>1601-01-01T00:00:00Z</cp:lastPrinted>
  <dcterms:created xsi:type="dcterms:W3CDTF">2019-06-07T21:10:12Z</dcterms:created>
  <dcterms:modified xsi:type="dcterms:W3CDTF">2021-03-01T16:53:32Z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0x0101004257954231A76C44B0D04C9AEE4292A8</vt:lpwstr>
  </property>
</Properties>
</file>