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7" r:id="rId3"/>
  </p:sldMasterIdLst>
  <p:notesMasterIdLst>
    <p:notesMasterId r:id="rId65"/>
  </p:notesMasterIdLst>
  <p:sldIdLst>
    <p:sldId id="256" r:id="rId4"/>
    <p:sldId id="258" r:id="rId5"/>
    <p:sldId id="257" r:id="rId6"/>
    <p:sldId id="282" r:id="rId7"/>
    <p:sldId id="283" r:id="rId8"/>
    <p:sldId id="281" r:id="rId9"/>
    <p:sldId id="280" r:id="rId10"/>
    <p:sldId id="262" r:id="rId11"/>
    <p:sldId id="260" r:id="rId12"/>
    <p:sldId id="263" r:id="rId13"/>
    <p:sldId id="265" r:id="rId14"/>
    <p:sldId id="266" r:id="rId15"/>
    <p:sldId id="264" r:id="rId16"/>
    <p:sldId id="261" r:id="rId17"/>
    <p:sldId id="267" r:id="rId18"/>
    <p:sldId id="268" r:id="rId19"/>
    <p:sldId id="269" r:id="rId20"/>
    <p:sldId id="270" r:id="rId21"/>
    <p:sldId id="271" r:id="rId22"/>
    <p:sldId id="272" r:id="rId23"/>
    <p:sldId id="274" r:id="rId24"/>
    <p:sldId id="275" r:id="rId25"/>
    <p:sldId id="276" r:id="rId26"/>
    <p:sldId id="277" r:id="rId27"/>
    <p:sldId id="279" r:id="rId28"/>
    <p:sldId id="278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6" r:id="rId40"/>
    <p:sldId id="297" r:id="rId41"/>
    <p:sldId id="294" r:id="rId42"/>
    <p:sldId id="295" r:id="rId43"/>
    <p:sldId id="298" r:id="rId44"/>
    <p:sldId id="299" r:id="rId45"/>
    <p:sldId id="300" r:id="rId46"/>
    <p:sldId id="301" r:id="rId47"/>
    <p:sldId id="302" r:id="rId48"/>
    <p:sldId id="303" r:id="rId49"/>
    <p:sldId id="305" r:id="rId50"/>
    <p:sldId id="306" r:id="rId51"/>
    <p:sldId id="307" r:id="rId52"/>
    <p:sldId id="308" r:id="rId53"/>
    <p:sldId id="310" r:id="rId54"/>
    <p:sldId id="311" r:id="rId55"/>
    <p:sldId id="312" r:id="rId56"/>
    <p:sldId id="314" r:id="rId57"/>
    <p:sldId id="315" r:id="rId58"/>
    <p:sldId id="313" r:id="rId59"/>
    <p:sldId id="316" r:id="rId60"/>
    <p:sldId id="317" r:id="rId61"/>
    <p:sldId id="318" r:id="rId62"/>
    <p:sldId id="319" r:id="rId63"/>
    <p:sldId id="320" r:id="rId6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2292" autoAdjust="0"/>
    <p:restoredTop sz="94622" autoAdjust="0"/>
  </p:normalViewPr>
  <p:slideViewPr>
    <p:cSldViewPr>
      <p:cViewPr varScale="1">
        <p:scale>
          <a:sx n="71" d="100"/>
          <a:sy n="71" d="100"/>
        </p:scale>
        <p:origin x="-96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85ED780-3EE1-4E76-851F-D2DEF39BB3A8}" type="datetimeFigureOut">
              <a:rPr lang="he-IL" smtClean="0"/>
              <a:t>ו'/ניסן/תשע"ד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1E1D5AA-D107-4015-9E6A-317F1E52F6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0820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1D5AA-D107-4015-9E6A-317F1E52F62E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717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1AABDB4C-0B58-4E3D-9A0D-F1FEA5579D6E}" type="slidenum">
              <a:rPr lang="en-US" sz="1200" smtClean="0">
                <a:solidFill>
                  <a:schemeClr val="tx1"/>
                </a:solidFill>
              </a:rPr>
              <a:pPr/>
              <a:t>2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1AABDB4C-0B58-4E3D-9A0D-F1FEA5579D6E}" type="slidenum">
              <a:rPr lang="en-US" sz="1200" smtClean="0">
                <a:solidFill>
                  <a:schemeClr val="tx1"/>
                </a:solidFill>
              </a:rPr>
              <a:pPr/>
              <a:t>6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1AABDB4C-0B58-4E3D-9A0D-F1FEA5579D6E}" type="slidenum">
              <a:rPr lang="en-US" sz="1200" smtClean="0">
                <a:solidFill>
                  <a:schemeClr val="tx1"/>
                </a:solidFill>
              </a:rPr>
              <a:pPr/>
              <a:t>13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1AABDB4C-0B58-4E3D-9A0D-F1FEA5579D6E}" type="slidenum">
              <a:rPr lang="en-US" sz="1200" smtClean="0">
                <a:solidFill>
                  <a:schemeClr val="tx1"/>
                </a:solidFill>
              </a:rPr>
              <a:pPr/>
              <a:t>22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1AABDB4C-0B58-4E3D-9A0D-F1FEA5579D6E}" type="slidenum">
              <a:rPr lang="en-US" sz="1200" smtClean="0">
                <a:solidFill>
                  <a:schemeClr val="tx1"/>
                </a:solidFill>
              </a:rPr>
              <a:pPr/>
              <a:t>27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1AABDB4C-0B58-4E3D-9A0D-F1FEA5579D6E}" type="slidenum">
              <a:rPr lang="en-US" sz="1200" smtClean="0">
                <a:solidFill>
                  <a:schemeClr val="tx1"/>
                </a:solidFill>
              </a:rPr>
              <a:pPr/>
              <a:t>30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1AABDB4C-0B58-4E3D-9A0D-F1FEA5579D6E}" type="slidenum">
              <a:rPr lang="en-US" sz="1200" smtClean="0">
                <a:solidFill>
                  <a:schemeClr val="tx1"/>
                </a:solidFill>
              </a:rPr>
              <a:pPr/>
              <a:t>39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1AABDB4C-0B58-4E3D-9A0D-F1FEA5579D6E}" type="slidenum">
              <a:rPr lang="en-US" sz="1200" smtClean="0">
                <a:solidFill>
                  <a:schemeClr val="tx1"/>
                </a:solidFill>
              </a:rPr>
              <a:pPr/>
              <a:t>56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white">
          <a:xfrm>
            <a:off x="0" y="5965825"/>
            <a:ext cx="9144000" cy="8921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6200" y="6629400"/>
            <a:ext cx="1059585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2813"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120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Liron Blecher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4411663"/>
            <a:ext cx="9144000" cy="1536700"/>
          </a:xfrm>
          <a:prstGeom prst="rect">
            <a:avLst/>
          </a:prstGeom>
          <a:solidFill>
            <a:schemeClr val="accent1">
              <a:alpha val="35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624650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5183188"/>
            <a:ext cx="9144000" cy="857250"/>
          </a:xfrm>
        </p:spPr>
        <p:txBody>
          <a:bodyPr lIns="720000" rIns="540000"/>
          <a:lstStyle>
            <a:lvl1pPr marL="0">
              <a:lnSpc>
                <a:spcPct val="87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2465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0" y="6022975"/>
            <a:ext cx="9144000" cy="511175"/>
          </a:xfrm>
          <a:solidFill>
            <a:schemeClr val="accent1"/>
          </a:solidFill>
        </p:spPr>
        <p:txBody>
          <a:bodyPr lIns="720000" rIns="540000" anchor="ctr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5738813" y="6534150"/>
            <a:ext cx="3405187" cy="323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293120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354013" indent="6350">
              <a:defRPr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0CFEA-6C3D-4FAA-8C5B-7F98EA878C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7539812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D0CFEA-6C3D-4FAA-8C5B-7F98EA878C67}" type="slidenum">
              <a:rPr lang="he-IL" smtClean="0"/>
              <a:t>‹#›</a:t>
            </a:fld>
            <a:endParaRPr lang="he-IL"/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0" y="146050"/>
            <a:ext cx="9144000" cy="8493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354013" indent="635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8112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684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7256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1828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3709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943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519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943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519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ChangeArrowheads="1"/>
          </p:cNvSpPr>
          <p:nvPr/>
        </p:nvSpPr>
        <p:spPr bwMode="gray">
          <a:xfrm>
            <a:off x="0" y="6451600"/>
            <a:ext cx="9144000" cy="2762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19050">
            <a:noFill/>
            <a:miter lim="800000"/>
            <a:headEnd/>
            <a:tailEnd/>
          </a:ln>
          <a:effectLst/>
        </p:spPr>
        <p:txBody>
          <a:bodyPr lIns="0" tIns="46494" rIns="92985" bIns="46494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0" y="146050"/>
            <a:ext cx="9144000" cy="8493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5175" y="1295400"/>
            <a:ext cx="7618413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Introduction level</a:t>
            </a:r>
          </a:p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Next level</a:t>
            </a:r>
          </a:p>
          <a:p>
            <a:pPr lvl="4"/>
            <a:r>
              <a:rPr lang="en-US" smtClean="0"/>
              <a:t>Next level</a:t>
            </a:r>
          </a:p>
        </p:txBody>
      </p:sp>
      <p:sp>
        <p:nvSpPr>
          <p:cNvPr id="623621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79400" y="6551613"/>
            <a:ext cx="96520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ts val="13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BCD0CFEA-6C3D-4FAA-8C5B-7F98EA878C67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cut/>
  </p:transition>
  <p:timing>
    <p:tnLst>
      <p:par>
        <p:cTn id="1" dur="indefinite" restart="never" nodeType="tmRoot"/>
      </p:par>
    </p:tnLst>
  </p:timing>
  <p:txStyles>
    <p:titleStyle>
      <a:lvl1pPr marL="354013" indent="6350" algn="l" rtl="1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marL="354013" indent="-354013" algn="l" rtl="1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2pPr>
      <a:lvl3pPr marL="354013" indent="-354013" algn="l" rtl="1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3pPr>
      <a:lvl4pPr marL="354013" indent="-354013" algn="l" rtl="1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4pPr>
      <a:lvl5pPr marL="354013" indent="-354013" algn="l" rtl="1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811213" algn="l" rtl="1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1268413" algn="l" rtl="1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725613" algn="l" rtl="1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2182813" algn="l" rtl="1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defTabSz="912813" rtl="1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0000"/>
        <a:buFont typeface="Symbol" pitchFamily="18" charset="2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273050" indent="-271463" algn="r" defTabSz="912813" rtl="1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2000">
          <a:solidFill>
            <a:srgbClr val="4D4D4D"/>
          </a:solidFill>
          <a:latin typeface="+mn-lt"/>
          <a:cs typeface="+mn-cs"/>
        </a:defRPr>
      </a:lvl2pPr>
      <a:lvl3pPr marL="546100" indent="-271463" algn="r" defTabSz="912813" rtl="1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3pPr>
      <a:lvl4pPr marL="806450" indent="-258763" algn="r" defTabSz="912813" rtl="1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4pPr>
      <a:lvl5pPr marL="1073150" indent="-265113" algn="r" defTabSz="912813" rtl="1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5pPr>
      <a:lvl6pPr marL="1530350" indent="-265113" algn="r" defTabSz="912813" rtl="1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6pPr>
      <a:lvl7pPr marL="1987550" indent="-265113" algn="r" defTabSz="912813" rtl="1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7pPr>
      <a:lvl8pPr marL="2444750" indent="-265113" algn="r" defTabSz="912813" rtl="1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8pPr>
      <a:lvl9pPr marL="2901950" indent="-265113" algn="r" defTabSz="912813" rtl="1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ChangeArrowheads="1"/>
          </p:cNvSpPr>
          <p:nvPr/>
        </p:nvSpPr>
        <p:spPr bwMode="gray">
          <a:xfrm>
            <a:off x="6872288" y="0"/>
            <a:ext cx="758825" cy="6870700"/>
          </a:xfrm>
          <a:prstGeom prst="rect">
            <a:avLst/>
          </a:prstGeom>
          <a:solidFill>
            <a:srgbClr val="85C2E0">
              <a:alpha val="35001"/>
            </a:srgbClr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274320" tIns="46493" rIns="92985" bIns="46493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625668" name="Rectangle 4"/>
          <p:cNvSpPr>
            <a:spLocks noChangeArrowheads="1"/>
          </p:cNvSpPr>
          <p:nvPr/>
        </p:nvSpPr>
        <p:spPr bwMode="auto">
          <a:xfrm>
            <a:off x="1541463" y="0"/>
            <a:ext cx="5407025" cy="6889750"/>
          </a:xfrm>
          <a:prstGeom prst="rect">
            <a:avLst/>
          </a:prstGeom>
          <a:solidFill>
            <a:srgbClr val="33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 rot="10800000">
            <a:off x="174625" y="708025"/>
            <a:ext cx="1177925" cy="56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Agenda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4963" y="673100"/>
            <a:ext cx="51689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Topic 1</a:t>
            </a:r>
          </a:p>
          <a:p>
            <a:pPr lvl="0"/>
            <a:r>
              <a:rPr lang="en-US" smtClean="0"/>
              <a:t>Topic 2</a:t>
            </a:r>
          </a:p>
          <a:p>
            <a:pPr lvl="0"/>
            <a:r>
              <a:rPr lang="en-US" smtClean="0"/>
              <a:t>Topic 3</a:t>
            </a:r>
          </a:p>
          <a:p>
            <a:pPr lvl="0"/>
            <a:r>
              <a:rPr lang="en-US" smtClean="0"/>
              <a:t>Topic 4</a:t>
            </a:r>
          </a:p>
          <a:p>
            <a:pPr lvl="0"/>
            <a:r>
              <a:rPr lang="en-US" smtClean="0"/>
              <a:t>Topic 5</a:t>
            </a:r>
          </a:p>
          <a:p>
            <a:pPr lvl="2"/>
            <a:r>
              <a:rPr lang="en-US" smtClean="0"/>
              <a:t>Second level</a:t>
            </a:r>
          </a:p>
          <a:p>
            <a:pPr lvl="4"/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iming>
    <p:tnLst>
      <p:par>
        <p:cTn id="1" dur="indefinite" restart="never" nodeType="tmRoot"/>
      </p:par>
    </p:tnLst>
  </p:timing>
  <p:txStyles>
    <p:titleStyle>
      <a:lvl1pPr algn="r" rtl="1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+mj-lt"/>
          <a:ea typeface="+mj-ea"/>
          <a:cs typeface="+mj-cs"/>
        </a:defRPr>
      </a:lvl1pPr>
      <a:lvl2pPr algn="r" rtl="1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2pPr>
      <a:lvl3pPr algn="r" rtl="1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3pPr>
      <a:lvl4pPr algn="r" rtl="1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4pPr>
      <a:lvl5pPr algn="r" rtl="1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5pPr>
      <a:lvl6pPr marL="457200" algn="r" rtl="1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6pPr>
      <a:lvl7pPr marL="914400" algn="r" rtl="1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7pPr>
      <a:lvl8pPr marL="1371600" algn="r" rtl="1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8pPr>
      <a:lvl9pPr marL="1828800" algn="r" rtl="1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1" fontAlgn="base" hangingPunct="1">
        <a:spcBef>
          <a:spcPct val="75000"/>
        </a:spcBef>
        <a:spcAft>
          <a:spcPct val="0"/>
        </a:spcAft>
        <a:buChar char="•"/>
        <a:defRPr sz="24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75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  <a:cs typeface="+mn-cs"/>
        </a:defRPr>
      </a:lvl2pPr>
      <a:lvl3pPr marL="1143000" indent="-228600" algn="r" rtl="1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3pPr>
      <a:lvl4pPr marL="1600200" indent="-228600" algn="r" rtl="1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4pPr>
      <a:lvl5pPr marL="2057400" indent="-228600" algn="r" rtl="1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5pPr>
      <a:lvl6pPr marL="2514600" indent="-228600" algn="r" rtl="1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6pPr>
      <a:lvl7pPr marL="2971800" indent="-228600" algn="r" rtl="1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7pPr>
      <a:lvl8pPr marL="3429000" indent="-228600" algn="r" rtl="1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8pPr>
      <a:lvl9pPr marL="3886200" indent="-228600" algn="r" rtl="1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ChangeArrowheads="1"/>
          </p:cNvSpPr>
          <p:nvPr/>
        </p:nvSpPr>
        <p:spPr bwMode="gray">
          <a:xfrm>
            <a:off x="6872288" y="0"/>
            <a:ext cx="758825" cy="6870700"/>
          </a:xfrm>
          <a:prstGeom prst="rect">
            <a:avLst/>
          </a:prstGeom>
          <a:solidFill>
            <a:srgbClr val="85C2E0">
              <a:alpha val="35001"/>
            </a:srgbClr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274320" tIns="46493" rIns="92985" bIns="46493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625668" name="Rectangle 4"/>
          <p:cNvSpPr>
            <a:spLocks noChangeArrowheads="1"/>
          </p:cNvSpPr>
          <p:nvPr/>
        </p:nvSpPr>
        <p:spPr bwMode="auto">
          <a:xfrm>
            <a:off x="1541463" y="0"/>
            <a:ext cx="5407025" cy="6889750"/>
          </a:xfrm>
          <a:prstGeom prst="rect">
            <a:avLst/>
          </a:prstGeom>
          <a:solidFill>
            <a:srgbClr val="33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 rot="10800000">
            <a:off x="174625" y="708025"/>
            <a:ext cx="1177925" cy="56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Agenda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4963" y="673100"/>
            <a:ext cx="51689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Topic 1</a:t>
            </a:r>
          </a:p>
          <a:p>
            <a:pPr lvl="0"/>
            <a:r>
              <a:rPr lang="en-US" smtClean="0"/>
              <a:t>Topic 2</a:t>
            </a:r>
          </a:p>
          <a:p>
            <a:pPr lvl="0"/>
            <a:r>
              <a:rPr lang="en-US" smtClean="0"/>
              <a:t>Topic 3</a:t>
            </a:r>
          </a:p>
          <a:p>
            <a:pPr lvl="0"/>
            <a:r>
              <a:rPr lang="en-US" smtClean="0"/>
              <a:t>Topic 4</a:t>
            </a:r>
          </a:p>
          <a:p>
            <a:pPr lvl="0"/>
            <a:r>
              <a:rPr lang="en-US" smtClean="0"/>
              <a:t>Topic 5</a:t>
            </a:r>
          </a:p>
          <a:p>
            <a:pPr lvl="2"/>
            <a:r>
              <a:rPr lang="en-US" smtClean="0"/>
              <a:t>Second level</a:t>
            </a:r>
          </a:p>
          <a:p>
            <a:pPr lvl="4"/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iming>
    <p:tnLst>
      <p:par>
        <p:cTn id="1" dur="indefinite" restart="never" nodeType="tmRoot"/>
      </p:par>
    </p:tnLst>
  </p:timing>
  <p:txStyles>
    <p:titleStyle>
      <a:lvl1pPr algn="r" rtl="1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+mj-lt"/>
          <a:ea typeface="+mj-ea"/>
          <a:cs typeface="+mj-cs"/>
        </a:defRPr>
      </a:lvl1pPr>
      <a:lvl2pPr algn="r" rtl="1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2pPr>
      <a:lvl3pPr algn="r" rtl="1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3pPr>
      <a:lvl4pPr algn="r" rtl="1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4pPr>
      <a:lvl5pPr algn="r" rtl="1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5pPr>
      <a:lvl6pPr marL="457200" algn="r" rtl="1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6pPr>
      <a:lvl7pPr marL="914400" algn="r" rtl="1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7pPr>
      <a:lvl8pPr marL="1371600" algn="r" rtl="1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8pPr>
      <a:lvl9pPr marL="1828800" algn="r" rtl="1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1" fontAlgn="base" hangingPunct="1">
        <a:spcBef>
          <a:spcPct val="75000"/>
        </a:spcBef>
        <a:spcAft>
          <a:spcPct val="0"/>
        </a:spcAft>
        <a:buChar char="•"/>
        <a:defRPr sz="24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75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  <a:cs typeface="+mn-cs"/>
        </a:defRPr>
      </a:lvl2pPr>
      <a:lvl3pPr marL="1143000" indent="-228600" algn="r" rtl="1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3pPr>
      <a:lvl4pPr marL="1600200" indent="-228600" algn="r" rtl="1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4pPr>
      <a:lvl5pPr marL="2057400" indent="-228600" algn="r" rtl="1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5pPr>
      <a:lvl6pPr marL="2514600" indent="-228600" algn="r" rtl="1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6pPr>
      <a:lvl7pPr marL="2971800" indent="-228600" algn="r" rtl="1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7pPr>
      <a:lvl8pPr marL="3429000" indent="-228600" algn="r" rtl="1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8pPr>
      <a:lvl9pPr marL="3886200" indent="-228600" algn="r" rtl="1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il/imgres?imgurl=http://spagettikoodi.files.wordpress.com/2010/11/java-duke-guitar.png&amp;imgrefurl=http://www.regesh.co.il/2/java-collection&amp;page=2&amp;usg=__Q4XKMM2y6fNsYEllDMVkJ6otPOg=&amp;h=448&amp;w=525&amp;sz=155&amp;hl=iw&amp;start=5&amp;zoom=1&amp;tbnid=-QJzOnVDJFDaKM:&amp;tbnh=113&amp;tbnw=132&amp;ei=dMZXTerdEoG2hAeJvtHbDA&amp;prev=/images?q=java&amp;um=1&amp;hl=iw&amp;sa=N&amp;rls=com.microsoft:en-us&amp;rlz=1I7SUNC_en&amp;tbs=isch:1&amp;um=1&amp;itbs=1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hyperlink" Target="http://www.google.co.il/imgres?imgurl=http://thesymbianshow.files.wordpress.com/2009/06/322px-java_logosvg.png&amp;imgrefurl=http://thesymbianshow.wordpress.com/2009/06/13/%D7%98%D7%99%D7%A4-%D7%A9%D7%99%D7%A0%D7%95%D7%99-%D7%A8%D7%96%D7%95%D7%9C%D7%95%D7%A6%D7%99%D7%94-%D7%A9%D7%9C-%D7%99%D7%99%D7%A9%D7%95%D7%9E%D7%99-%D7%95%D7%9E%D7%A9%D7%97%D7%A7%D7%99-java/&amp;usg=__5sV9BXA5B_N1A79Fvdh4z7-vosE=&amp;h=599&amp;w=322&amp;sz=28&amp;hl=iw&amp;start=1&amp;zoom=1&amp;tbnid=mpdvPW9pstMpEM:&amp;tbnh=135&amp;tbnw=73&amp;ei=dMZXTerdEoG2hAeJvtHbDA&amp;prev=/images?q=java&amp;um=1&amp;hl=iw&amp;sa=N&amp;rls=com.microsoft:en-us&amp;rlz=1I7SUNC_en&amp;tbs=isch:1&amp;um=1&amp;itbs=1" TargetMode="Externa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etro.java.ne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docs.oracle.com/javaee/6/tutorial/doc/bnayn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etro.java.net/discover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tomcat.apache.org/download-70.cgi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hyperlink" Target="http://stackoverflow.com/questions/2619584/how-to-set-java-home-on-windows-7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omcat.apache.org/download-70.cgi" TargetMode="External"/><Relationship Id="rId2" Type="http://schemas.openxmlformats.org/officeDocument/2006/relationships/hyperlink" Target="http://docs.oracle.com/javaee/6/tutorial/doc/gijti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tro.java.ne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Written by Liron Blecher</a:t>
            </a:r>
            <a:endParaRPr lang="he-IL" dirty="0"/>
          </a:p>
        </p:txBody>
      </p:sp>
      <p:pic>
        <p:nvPicPr>
          <p:cNvPr id="4" name="Picture 10" descr="http://t2.gstatic.com/images?q=tbn:-QJzOnVDJFDaKM:http://spagettikoodi.files.wordpress.com/2010/11/java-duke-guitar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306513"/>
            <a:ext cx="2195512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 descr="http://t2.gstatic.com/images?q=tbn:mpdvPW9pstMpEM:http://thesymbianshow.files.wordpress.com/2009/06/322px-java_logosvg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588" y="1095375"/>
            <a:ext cx="1166812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JavaMap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1790700"/>
            <a:ext cx="2767013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29910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Types of Web Services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Web </a:t>
            </a:r>
            <a:r>
              <a:rPr lang="en-US" dirty="0"/>
              <a:t>services can be implemented in various ways. The two </a:t>
            </a:r>
            <a:r>
              <a:rPr lang="en-US" dirty="0" smtClean="0"/>
              <a:t>most popular methods of implementation are: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C000"/>
                </a:solidFill>
              </a:rPr>
              <a:t>Big </a:t>
            </a:r>
            <a:r>
              <a:rPr lang="en-US" dirty="0"/>
              <a:t>web services </a:t>
            </a:r>
            <a:endParaRPr lang="en-US" dirty="0" smtClean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000"/>
                </a:solidFill>
              </a:rPr>
              <a:t>RESTful</a:t>
            </a:r>
            <a:r>
              <a:rPr lang="en-US" dirty="0" smtClean="0"/>
              <a:t> </a:t>
            </a:r>
            <a:r>
              <a:rPr lang="en-US" dirty="0"/>
              <a:t>web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10</a:t>
            </a:fld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99626512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Big Web Services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Big </a:t>
            </a:r>
            <a:r>
              <a:rPr lang="en-US" dirty="0"/>
              <a:t>web services use XML messages that follow the Simple Object Access Protocol (</a:t>
            </a:r>
            <a:r>
              <a:rPr lang="en-US" dirty="0">
                <a:solidFill>
                  <a:srgbClr val="FFC000"/>
                </a:solidFill>
              </a:rPr>
              <a:t>SOAP</a:t>
            </a:r>
            <a:r>
              <a:rPr lang="en-US" dirty="0"/>
              <a:t>) standard, an </a:t>
            </a:r>
            <a:r>
              <a:rPr lang="en-US" dirty="0">
                <a:solidFill>
                  <a:srgbClr val="FFC000"/>
                </a:solidFill>
              </a:rPr>
              <a:t>XML</a:t>
            </a:r>
            <a:r>
              <a:rPr lang="en-US" dirty="0"/>
              <a:t> language defining a message architecture and message </a:t>
            </a:r>
            <a:r>
              <a:rPr lang="en-US" dirty="0" smtClean="0"/>
              <a:t>formats.</a:t>
            </a:r>
          </a:p>
          <a:p>
            <a:pPr algn="l" rtl="0"/>
            <a:r>
              <a:rPr lang="en-US" dirty="0" smtClean="0"/>
              <a:t>Such </a:t>
            </a:r>
            <a:r>
              <a:rPr lang="en-US" dirty="0"/>
              <a:t>systems often contain a machine-readable description of the operations offered by the service, written in the Web Services Description Language (</a:t>
            </a:r>
            <a:r>
              <a:rPr lang="en-US" dirty="0">
                <a:solidFill>
                  <a:srgbClr val="FFC000"/>
                </a:solidFill>
              </a:rPr>
              <a:t>WSDL</a:t>
            </a:r>
            <a:r>
              <a:rPr lang="en-US" dirty="0"/>
              <a:t>), an XML language for defining interfaces syntactically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/>
              <a:t>In Java EE 6, </a:t>
            </a:r>
            <a:r>
              <a:rPr lang="en-US" dirty="0">
                <a:solidFill>
                  <a:srgbClr val="FFC000"/>
                </a:solidFill>
              </a:rPr>
              <a:t>JAX-WS</a:t>
            </a:r>
            <a:r>
              <a:rPr lang="en-US" dirty="0"/>
              <a:t> provides the functionality for “big” web services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11</a:t>
            </a:fld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13324926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RESTful Web Services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RESTful </a:t>
            </a:r>
            <a:r>
              <a:rPr lang="en-US" dirty="0"/>
              <a:t>web services </a:t>
            </a:r>
            <a:r>
              <a:rPr lang="en-US" dirty="0" smtClean="0"/>
              <a:t>(</a:t>
            </a:r>
            <a:r>
              <a:rPr lang="en-US" b="1" dirty="0"/>
              <a:t>Re</a:t>
            </a:r>
            <a:r>
              <a:rPr lang="en-US" dirty="0"/>
              <a:t>presentational </a:t>
            </a:r>
            <a:r>
              <a:rPr lang="en-US" b="1" dirty="0"/>
              <a:t>S</a:t>
            </a:r>
            <a:r>
              <a:rPr lang="en-US" dirty="0"/>
              <a:t>tate </a:t>
            </a:r>
            <a:r>
              <a:rPr lang="en-US" b="1" dirty="0" smtClean="0"/>
              <a:t>T</a:t>
            </a:r>
            <a:r>
              <a:rPr lang="en-US" dirty="0" smtClean="0"/>
              <a:t>ransfer) use </a:t>
            </a:r>
            <a:r>
              <a:rPr lang="en-US" dirty="0"/>
              <a:t>existing well-known W3C </a:t>
            </a:r>
            <a:r>
              <a:rPr lang="en-US" dirty="0" smtClean="0"/>
              <a:t>standards </a:t>
            </a:r>
            <a:r>
              <a:rPr lang="en-US" dirty="0"/>
              <a:t>(HTTP, XML, URI, MIME) and have a lightweight infrastructure that allows services to be built with minimal </a:t>
            </a:r>
            <a:r>
              <a:rPr lang="en-US" dirty="0" smtClean="0"/>
              <a:t>tooling.</a:t>
            </a:r>
          </a:p>
          <a:p>
            <a:pPr algn="l" rtl="0"/>
            <a:r>
              <a:rPr lang="en-US" dirty="0" smtClean="0"/>
              <a:t>Developing </a:t>
            </a:r>
            <a:r>
              <a:rPr lang="en-US" dirty="0"/>
              <a:t>RESTful web services is inexpensive and thus has a very low barrier for adoption.</a:t>
            </a:r>
            <a:endParaRPr lang="en-US" dirty="0" smtClean="0"/>
          </a:p>
          <a:p>
            <a:pPr algn="l" rtl="0"/>
            <a:r>
              <a:rPr lang="en-US" dirty="0" smtClean="0"/>
              <a:t>REST </a:t>
            </a:r>
            <a:r>
              <a:rPr lang="en-US" dirty="0"/>
              <a:t>is well suited for </a:t>
            </a:r>
            <a:r>
              <a:rPr lang="en-US" dirty="0" smtClean="0"/>
              <a:t>basic scenarios</a:t>
            </a:r>
            <a:r>
              <a:rPr lang="en-US" dirty="0"/>
              <a:t>. RESTful web </a:t>
            </a:r>
            <a:r>
              <a:rPr lang="en-US" dirty="0" smtClean="0"/>
              <a:t>services better </a:t>
            </a:r>
            <a:r>
              <a:rPr lang="en-US" dirty="0"/>
              <a:t>integrated with HTTP than SOAP-based services </a:t>
            </a:r>
            <a:r>
              <a:rPr lang="en-US" dirty="0" smtClean="0"/>
              <a:t>are, </a:t>
            </a:r>
            <a:r>
              <a:rPr lang="en-US" dirty="0">
                <a:solidFill>
                  <a:srgbClr val="FFC000"/>
                </a:solidFill>
              </a:rPr>
              <a:t>do not require XML </a:t>
            </a:r>
            <a:r>
              <a:rPr lang="en-US" dirty="0"/>
              <a:t>messages or </a:t>
            </a:r>
            <a:r>
              <a:rPr lang="en-US" dirty="0">
                <a:solidFill>
                  <a:srgbClr val="FFC000"/>
                </a:solidFill>
              </a:rPr>
              <a:t>WSDL</a:t>
            </a:r>
            <a:r>
              <a:rPr lang="en-US" dirty="0"/>
              <a:t> service–API definitions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/>
              <a:t>In Java EE 6, </a:t>
            </a:r>
            <a:r>
              <a:rPr lang="en-US" dirty="0">
                <a:solidFill>
                  <a:srgbClr val="FFC000"/>
                </a:solidFill>
              </a:rPr>
              <a:t>JAX-RS</a:t>
            </a:r>
            <a:r>
              <a:rPr lang="en-US" dirty="0"/>
              <a:t> provides the functionality for </a:t>
            </a:r>
            <a:r>
              <a:rPr lang="en-US" dirty="0" smtClean="0"/>
              <a:t>RESTful </a:t>
            </a:r>
            <a:r>
              <a:rPr lang="en-US" dirty="0"/>
              <a:t>web services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12</a:t>
            </a:fld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70980716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530350" y="1916832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he-IL"/>
          </a:p>
        </p:txBody>
      </p:sp>
      <p:sp>
        <p:nvSpPr>
          <p:cNvPr id="6147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dirty="0" smtClean="0"/>
              <a:t>Agenda</a:t>
            </a:r>
          </a:p>
        </p:txBody>
      </p:sp>
      <p:sp>
        <p:nvSpPr>
          <p:cNvPr id="6148" name="Rectangle 13"/>
          <p:cNvSpPr>
            <a:spLocks noGrp="1" noChangeArrowheads="1"/>
          </p:cNvSpPr>
          <p:nvPr>
            <p:ph type="body" idx="4294967295"/>
          </p:nvPr>
        </p:nvSpPr>
        <p:spPr>
          <a:xfrm>
            <a:off x="1525588" y="673323"/>
            <a:ext cx="7618412" cy="4987925"/>
          </a:xfrm>
        </p:spPr>
        <p:txBody>
          <a:bodyPr/>
          <a:lstStyle/>
          <a:p>
            <a:pPr algn="l" rtl="0"/>
            <a:r>
              <a:rPr lang="en-US" dirty="0"/>
              <a:t>JEE, JEE </a:t>
            </a:r>
            <a:r>
              <a:rPr lang="en-US" dirty="0" smtClean="0"/>
              <a:t>Containers</a:t>
            </a:r>
          </a:p>
          <a:p>
            <a:pPr algn="l" rtl="0" eaLnBrk="1" hangingPunct="1"/>
            <a:r>
              <a:rPr lang="en-US" dirty="0" smtClean="0"/>
              <a:t>What are Web Services</a:t>
            </a:r>
          </a:p>
          <a:p>
            <a:pPr algn="l" rtl="0" eaLnBrk="1" hangingPunct="1"/>
            <a:r>
              <a:rPr lang="en-US" dirty="0" smtClean="0"/>
              <a:t>Big Web Service</a:t>
            </a:r>
          </a:p>
          <a:p>
            <a:pPr algn="l" rtl="0"/>
            <a:r>
              <a:rPr lang="en-US" dirty="0"/>
              <a:t>Metro</a:t>
            </a:r>
          </a:p>
          <a:p>
            <a:pPr algn="l" rtl="0" eaLnBrk="1" hangingPunct="1"/>
            <a:r>
              <a:rPr lang="en-US" dirty="0" smtClean="0"/>
              <a:t>REST</a:t>
            </a:r>
          </a:p>
          <a:p>
            <a:pPr marL="0" indent="0" algn="l" rtl="0" eaLnBrk="1" hangingPunct="1">
              <a:buClr>
                <a:schemeClr val="bg1"/>
              </a:buCl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60847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Big Web Service - </a:t>
            </a:r>
            <a:r>
              <a:rPr lang="en-US" dirty="0"/>
              <a:t>Protocol Stack</a:t>
            </a:r>
            <a:r>
              <a:rPr lang="en-US" dirty="0" smtClean="0"/>
              <a:t>	</a:t>
            </a:r>
            <a:endParaRPr lang="he-IL" dirty="0"/>
          </a:p>
        </p:txBody>
      </p:sp>
      <p:sp>
        <p:nvSpPr>
          <p:cNvPr id="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14</a:t>
            </a:fld>
            <a:endParaRPr lang="en-US" sz="12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758740"/>
              </p:ext>
            </p:extLst>
          </p:nvPr>
        </p:nvGraphicFramePr>
        <p:xfrm>
          <a:off x="467543" y="1412776"/>
          <a:ext cx="8136905" cy="454360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233627"/>
                <a:gridCol w="1951639"/>
                <a:gridCol w="1951639"/>
              </a:tblGrid>
              <a:tr h="907301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Protocol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Role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907301">
                <a:tc>
                  <a:txBody>
                    <a:bodyPr/>
                    <a:lstStyle/>
                    <a:p>
                      <a:pPr algn="l" rtl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Responsible for centralizing services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UDDI</a:t>
                      </a:r>
                      <a:endParaRPr lang="he-IL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Discovery</a:t>
                      </a:r>
                      <a:endParaRPr lang="he-IL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907301">
                <a:tc>
                  <a:txBody>
                    <a:bodyPr/>
                    <a:lstStyle/>
                    <a:p>
                      <a:pPr algn="l" rtl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Responsible for describing the public interface to a specific web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WSDL</a:t>
                      </a:r>
                      <a:endParaRPr lang="he-IL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he-IL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907301">
                <a:tc>
                  <a:txBody>
                    <a:bodyPr/>
                    <a:lstStyle/>
                    <a:p>
                      <a:pPr algn="l" rtl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Responsible for encoding messages in common XML 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SOAP</a:t>
                      </a:r>
                      <a:endParaRPr lang="he-IL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 Messaging</a:t>
                      </a:r>
                      <a:endParaRPr lang="he-IL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907301">
                <a:tc>
                  <a:txBody>
                    <a:bodyPr/>
                    <a:lstStyle/>
                    <a:p>
                      <a:pPr algn="l" rtl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Responsible for transporting messages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HTTP/S</a:t>
                      </a:r>
                      <a:endParaRPr lang="he-IL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Transport</a:t>
                      </a:r>
                      <a:endParaRPr lang="he-IL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49633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Big Web </a:t>
            </a:r>
            <a:r>
              <a:rPr lang="en-US" dirty="0"/>
              <a:t>Service </a:t>
            </a:r>
            <a:r>
              <a:rPr lang="en-US" dirty="0" smtClean="0"/>
              <a:t>- SOAP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What is SOAP?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dirty="0" smtClean="0"/>
              <a:t>S</a:t>
            </a:r>
            <a:r>
              <a:rPr lang="en-US" dirty="0" smtClean="0"/>
              <a:t>imple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A</a:t>
            </a:r>
            <a:r>
              <a:rPr lang="en-US" dirty="0"/>
              <a:t>ccess </a:t>
            </a:r>
            <a:r>
              <a:rPr lang="en-US" b="1" dirty="0" smtClean="0"/>
              <a:t>P</a:t>
            </a:r>
            <a:r>
              <a:rPr lang="en-US" dirty="0" smtClean="0"/>
              <a:t>rotocol 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 smtClean="0"/>
              <a:t>protocol </a:t>
            </a:r>
            <a:r>
              <a:rPr lang="en-US" dirty="0"/>
              <a:t>that uses XML messages to perform </a:t>
            </a:r>
            <a:r>
              <a:rPr lang="en-US" b="1" dirty="0" smtClean="0">
                <a:solidFill>
                  <a:srgbClr val="FFC000"/>
                </a:solidFill>
              </a:rPr>
              <a:t>RPC</a:t>
            </a:r>
            <a:r>
              <a:rPr lang="en-US" dirty="0" smtClean="0"/>
              <a:t> (</a:t>
            </a:r>
            <a:r>
              <a:rPr lang="en-US" b="1" dirty="0" smtClean="0"/>
              <a:t>R</a:t>
            </a:r>
            <a:r>
              <a:rPr lang="en-US" dirty="0" smtClean="0"/>
              <a:t>emote </a:t>
            </a:r>
            <a:r>
              <a:rPr lang="en-US" b="1" dirty="0" smtClean="0"/>
              <a:t>P</a:t>
            </a:r>
            <a:r>
              <a:rPr lang="en-US" dirty="0" smtClean="0"/>
              <a:t>rocedure </a:t>
            </a:r>
            <a:r>
              <a:rPr lang="en-US" b="1" dirty="0" smtClean="0"/>
              <a:t>C</a:t>
            </a:r>
            <a:r>
              <a:rPr lang="en-US" dirty="0" smtClean="0"/>
              <a:t>alls), meaning, call a function on another (usually remote) program </a:t>
            </a: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Requests </a:t>
            </a:r>
            <a:r>
              <a:rPr lang="en-US" dirty="0"/>
              <a:t>are encoded in XML and send via HTTP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Responses </a:t>
            </a:r>
            <a:r>
              <a:rPr lang="en-US" dirty="0"/>
              <a:t>are encoded in XML and received via HTTP</a:t>
            </a:r>
          </a:p>
          <a:p>
            <a:pPr algn="l" rtl="0"/>
            <a:endParaRPr lang="he-IL" dirty="0"/>
          </a:p>
        </p:txBody>
      </p:sp>
      <p:sp>
        <p:nvSpPr>
          <p:cNvPr id="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15</a:t>
            </a:fld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59841688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Big Web </a:t>
            </a:r>
            <a:r>
              <a:rPr lang="en-US" dirty="0"/>
              <a:t>Service </a:t>
            </a:r>
            <a:r>
              <a:rPr lang="en-US" dirty="0" smtClean="0"/>
              <a:t>- SOAP Message</a:t>
            </a:r>
            <a:endParaRPr lang="he-IL" dirty="0"/>
          </a:p>
        </p:txBody>
      </p:sp>
      <p:sp>
        <p:nvSpPr>
          <p:cNvPr id="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16</a:t>
            </a:fld>
            <a:endParaRPr lang="en-US" sz="1200" dirty="0" smtClean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645025" y="1546448"/>
            <a:ext cx="3810000" cy="4762872"/>
          </a:xfrm>
          <a:prstGeom prst="rect">
            <a:avLst/>
          </a:prstGeom>
        </p:spPr>
        <p:txBody>
          <a:bodyPr/>
          <a:lstStyle>
            <a:lvl1pPr marL="342900" indent="-342900" algn="r" defTabSz="912813" rtl="1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Symbol" pitchFamily="18" charset="2"/>
              <a:defRPr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273050" indent="-271463" algn="r" defTabSz="912813" rtl="1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+mn-lt"/>
                <a:cs typeface="+mn-cs"/>
              </a:defRPr>
            </a:lvl2pPr>
            <a:lvl3pPr marL="546100" indent="-271463" algn="r" defTabSz="912813" rtl="1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3pPr>
            <a:lvl4pPr marL="806450" indent="-258763" algn="r" defTabSz="912813" rtl="1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4pPr>
            <a:lvl5pPr marL="1073150" indent="-265113" algn="r" defTabSz="912813" rtl="1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5pPr>
            <a:lvl6pPr marL="1530350" indent="-265113" algn="r" defTabSz="912813" rtl="1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6pPr>
            <a:lvl7pPr marL="1987550" indent="-265113" algn="r" defTabSz="912813" rtl="1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7pPr>
            <a:lvl8pPr marL="2444750" indent="-265113" algn="r" defTabSz="912813" rtl="1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8pPr>
            <a:lvl9pPr marL="2901950" indent="-265113" algn="r" defTabSz="912813" rtl="1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algn="l" rtl="0">
              <a:buFont typeface="Arial" panose="020B0604020202020204" pitchFamily="34" charset="0"/>
              <a:buChar char="•"/>
            </a:pPr>
            <a:r>
              <a:rPr lang="en-US" altLang="he-IL" kern="0" dirty="0" smtClean="0">
                <a:solidFill>
                  <a:srgbClr val="FFC000"/>
                </a:solidFill>
              </a:rPr>
              <a:t>Envelope</a:t>
            </a:r>
            <a:r>
              <a:rPr lang="en-US" altLang="he-IL" kern="0" dirty="0" smtClean="0">
                <a:solidFill>
                  <a:srgbClr val="FF0000"/>
                </a:solidFill>
              </a:rPr>
              <a:t> </a:t>
            </a:r>
            <a:r>
              <a:rPr lang="en-US" altLang="he-IL" kern="0" dirty="0" smtClean="0"/>
              <a:t>is like a wrapper for content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altLang="he-IL" kern="0" dirty="0">
                <a:solidFill>
                  <a:srgbClr val="FFC000"/>
                </a:solidFill>
              </a:rPr>
              <a:t>Header</a:t>
            </a:r>
            <a:r>
              <a:rPr lang="en-US" altLang="he-IL" kern="0" dirty="0" smtClean="0"/>
              <a:t> is a optional element that could contain control information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altLang="he-IL" kern="0" dirty="0">
                <a:solidFill>
                  <a:srgbClr val="FFC000"/>
                </a:solidFill>
              </a:rPr>
              <a:t>Body</a:t>
            </a:r>
            <a:r>
              <a:rPr lang="en-US" altLang="he-IL" kern="0" dirty="0" smtClean="0"/>
              <a:t> element includes requests and responses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altLang="he-IL" kern="0" dirty="0" smtClean="0"/>
              <a:t>Body element can also include a </a:t>
            </a:r>
            <a:r>
              <a:rPr lang="en-US" altLang="he-IL" kern="0" dirty="0">
                <a:solidFill>
                  <a:srgbClr val="FFC000"/>
                </a:solidFill>
              </a:rPr>
              <a:t>Fault</a:t>
            </a:r>
            <a:r>
              <a:rPr lang="en-US" altLang="he-IL" kern="0" dirty="0" smtClean="0"/>
              <a:t> element in case of an error</a:t>
            </a:r>
            <a:endParaRPr lang="en-US" altLang="he-IL" kern="0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1546448"/>
            <a:ext cx="3733800" cy="4114800"/>
            <a:chOff x="609600" y="1981200"/>
            <a:chExt cx="3733800" cy="411480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609600" y="1981200"/>
              <a:ext cx="3733800" cy="41148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rtl="0"/>
              <a:r>
                <a:rPr lang="en-US" altLang="he-IL" dirty="0">
                  <a:solidFill>
                    <a:schemeClr val="bg1"/>
                  </a:solidFill>
                </a:rPr>
                <a:t>SOAP Message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990600" y="2514600"/>
              <a:ext cx="3200400" cy="3429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rtl="0"/>
              <a:r>
                <a:rPr lang="en-US" altLang="he-IL" dirty="0"/>
                <a:t>Envelope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295400" y="3200400"/>
              <a:ext cx="2590800" cy="9144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rtl="0"/>
              <a:r>
                <a:rPr lang="en-US" altLang="he-IL" dirty="0">
                  <a:solidFill>
                    <a:schemeClr val="bg1"/>
                  </a:solidFill>
                </a:rPr>
                <a:t>Header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295400" y="4419600"/>
              <a:ext cx="2590800" cy="13716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rtl="0"/>
              <a:r>
                <a:rPr lang="en-US" altLang="he-IL" dirty="0">
                  <a:solidFill>
                    <a:schemeClr val="bg1"/>
                  </a:solidFill>
                </a:rPr>
                <a:t>Body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337221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Big Web </a:t>
            </a:r>
            <a:r>
              <a:rPr lang="en-US" dirty="0"/>
              <a:t>Service </a:t>
            </a:r>
            <a:r>
              <a:rPr lang="en-US" dirty="0" smtClean="0"/>
              <a:t>- Sample SOAP Request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000" dirty="0">
                <a:solidFill>
                  <a:srgbClr val="FFC000"/>
                </a:solidFill>
              </a:rPr>
              <a:t>&lt;</a:t>
            </a:r>
            <a:r>
              <a:rPr lang="en-US" sz="2000" dirty="0" err="1">
                <a:solidFill>
                  <a:srgbClr val="FFC000"/>
                </a:solidFill>
              </a:rPr>
              <a:t>SOAP-ENV:Envelope</a:t>
            </a:r>
            <a:endParaRPr lang="en-US" sz="2000" dirty="0">
              <a:solidFill>
                <a:srgbClr val="FFC000"/>
              </a:solidFill>
            </a:endParaRPr>
          </a:p>
          <a:p>
            <a:pPr algn="l" rtl="0"/>
            <a:r>
              <a:rPr lang="en-US" sz="2000" dirty="0"/>
              <a:t>	</a:t>
            </a:r>
            <a:r>
              <a:rPr lang="en-US" sz="2000" dirty="0" err="1">
                <a:solidFill>
                  <a:schemeClr val="bg2"/>
                </a:solidFill>
              </a:rPr>
              <a:t>xmlns:xsd</a:t>
            </a:r>
            <a:r>
              <a:rPr lang="en-US" sz="2000" dirty="0">
                <a:solidFill>
                  <a:schemeClr val="bg2"/>
                </a:solidFill>
              </a:rPr>
              <a:t>="http://www.w3.org/2001/XMLSchema" </a:t>
            </a:r>
          </a:p>
          <a:p>
            <a:pPr algn="l" rtl="0"/>
            <a:r>
              <a:rPr lang="en-US" sz="2000" dirty="0">
                <a:solidFill>
                  <a:schemeClr val="bg2"/>
                </a:solidFill>
              </a:rPr>
              <a:t>     </a:t>
            </a:r>
            <a:r>
              <a:rPr lang="en-US" sz="2000" dirty="0" err="1" smtClean="0">
                <a:solidFill>
                  <a:schemeClr val="bg2"/>
                </a:solidFill>
              </a:rPr>
              <a:t>xmlns:SOAP-ENV</a:t>
            </a:r>
            <a:r>
              <a:rPr lang="en-US" sz="2000" dirty="0" smtClean="0">
                <a:solidFill>
                  <a:schemeClr val="bg2"/>
                </a:solidFill>
              </a:rPr>
              <a:t>=http</a:t>
            </a:r>
            <a:r>
              <a:rPr lang="en-US" sz="2000" dirty="0">
                <a:solidFill>
                  <a:schemeClr val="bg2"/>
                </a:solidFill>
              </a:rPr>
              <a:t>://schemas.xmlsoap.org/soap/envelope/</a:t>
            </a:r>
          </a:p>
          <a:p>
            <a:pPr algn="l" rtl="0"/>
            <a:r>
              <a:rPr lang="en-US" sz="2000" dirty="0">
                <a:solidFill>
                  <a:schemeClr val="bg2"/>
                </a:solidFill>
              </a:rPr>
              <a:t>     </a:t>
            </a:r>
            <a:r>
              <a:rPr lang="en-US" sz="2000" dirty="0" err="1" smtClean="0">
                <a:solidFill>
                  <a:schemeClr val="bg2"/>
                </a:solidFill>
              </a:rPr>
              <a:t>xmlns:xsi</a:t>
            </a:r>
            <a:r>
              <a:rPr lang="en-US" sz="2000" dirty="0">
                <a:solidFill>
                  <a:schemeClr val="bg2"/>
                </a:solidFill>
              </a:rPr>
              <a:t>="http://www.w3.org/2001/XMLSchema-instance"&gt;</a:t>
            </a:r>
          </a:p>
          <a:p>
            <a:pPr algn="l" rtl="0"/>
            <a:r>
              <a:rPr lang="en-US" sz="2000" dirty="0"/>
              <a:t>	</a:t>
            </a:r>
            <a:r>
              <a:rPr lang="en-US" sz="2000" dirty="0" smtClean="0">
                <a:solidFill>
                  <a:srgbClr val="FFC000"/>
                </a:solidFill>
              </a:rPr>
              <a:t>&lt;</a:t>
            </a:r>
            <a:r>
              <a:rPr lang="en-US" sz="2000" dirty="0" err="1">
                <a:solidFill>
                  <a:srgbClr val="FFC000"/>
                </a:solidFill>
              </a:rPr>
              <a:t>SOAP-ENV:Body</a:t>
            </a:r>
            <a:r>
              <a:rPr lang="en-US" sz="2000" dirty="0">
                <a:solidFill>
                  <a:srgbClr val="FFC000"/>
                </a:solidFill>
              </a:rPr>
              <a:t>&gt; </a:t>
            </a:r>
            <a:r>
              <a:rPr lang="en-US" sz="2000" dirty="0"/>
              <a:t>    </a:t>
            </a:r>
          </a:p>
          <a:p>
            <a:pPr algn="l" rtl="0"/>
            <a:r>
              <a:rPr lang="en-US" sz="2000" dirty="0"/>
              <a:t>		&lt;ns1:</a:t>
            </a:r>
            <a:r>
              <a:rPr lang="en-US" sz="2000" b="1" dirty="0"/>
              <a:t>sayHello</a:t>
            </a:r>
          </a:p>
          <a:p>
            <a:pPr algn="l" rtl="0"/>
            <a:r>
              <a:rPr lang="en-US" sz="2000" dirty="0"/>
              <a:t>		 </a:t>
            </a:r>
            <a:r>
              <a:rPr lang="en-US" sz="2000" dirty="0" smtClean="0"/>
              <a:t>xmlns:ns1</a:t>
            </a:r>
            <a:r>
              <a:rPr lang="en-US" sz="2000" dirty="0"/>
              <a:t>="http://agram.com/"&gt;</a:t>
            </a:r>
          </a:p>
          <a:p>
            <a:pPr algn="l" rtl="0"/>
            <a:r>
              <a:rPr lang="en-US" sz="2000" dirty="0"/>
              <a:t>		      </a:t>
            </a:r>
            <a:r>
              <a:rPr lang="en-US" sz="2000" dirty="0" smtClean="0"/>
              <a:t>&lt;</a:t>
            </a:r>
            <a:r>
              <a:rPr lang="en-US" sz="2000" dirty="0"/>
              <a:t>name </a:t>
            </a:r>
            <a:r>
              <a:rPr lang="en-US" sz="2000" dirty="0" err="1"/>
              <a:t>xsi:type</a:t>
            </a:r>
            <a:r>
              <a:rPr lang="en-US" sz="2000" dirty="0"/>
              <a:t>="</a:t>
            </a:r>
            <a:r>
              <a:rPr lang="en-US" sz="2000" dirty="0" err="1"/>
              <a:t>xsd:string</a:t>
            </a:r>
            <a:r>
              <a:rPr lang="en-US" sz="2000" dirty="0"/>
              <a:t>"&gt;Java&lt;/name&gt;</a:t>
            </a:r>
          </a:p>
          <a:p>
            <a:pPr algn="l" rtl="0"/>
            <a:r>
              <a:rPr lang="en-US" sz="2000" dirty="0"/>
              <a:t>		&lt;/ns1:</a:t>
            </a:r>
            <a:r>
              <a:rPr lang="en-US" sz="2000" b="1" dirty="0"/>
              <a:t>sayHello</a:t>
            </a:r>
            <a:r>
              <a:rPr lang="en-US" sz="2000" dirty="0"/>
              <a:t>&gt;</a:t>
            </a:r>
          </a:p>
          <a:p>
            <a:pPr algn="l" rtl="0"/>
            <a:r>
              <a:rPr lang="en-US" sz="2000" dirty="0"/>
              <a:t>     </a:t>
            </a:r>
            <a:r>
              <a:rPr lang="en-US" sz="2000" dirty="0">
                <a:solidFill>
                  <a:srgbClr val="FFC000"/>
                </a:solidFill>
              </a:rPr>
              <a:t>&lt;/</a:t>
            </a:r>
            <a:r>
              <a:rPr lang="en-US" sz="2000" dirty="0" err="1">
                <a:solidFill>
                  <a:srgbClr val="FFC000"/>
                </a:solidFill>
              </a:rPr>
              <a:t>SOAP-ENV:Body</a:t>
            </a:r>
            <a:r>
              <a:rPr lang="en-US" sz="2000" dirty="0">
                <a:solidFill>
                  <a:srgbClr val="FFC000"/>
                </a:solidFill>
              </a:rPr>
              <a:t>&gt; </a:t>
            </a:r>
          </a:p>
          <a:p>
            <a:pPr algn="l" rtl="0"/>
            <a:r>
              <a:rPr lang="en-US" sz="2000" dirty="0" smtClean="0">
                <a:solidFill>
                  <a:srgbClr val="FFC000"/>
                </a:solidFill>
              </a:rPr>
              <a:t>&lt;/</a:t>
            </a:r>
            <a:r>
              <a:rPr lang="en-US" sz="2000" dirty="0" err="1">
                <a:solidFill>
                  <a:srgbClr val="FFC000"/>
                </a:solidFill>
              </a:rPr>
              <a:t>SOAP-ENV:Envelope</a:t>
            </a:r>
            <a:r>
              <a:rPr lang="en-US" sz="2000" dirty="0">
                <a:solidFill>
                  <a:srgbClr val="FFC000"/>
                </a:solidFill>
              </a:rPr>
              <a:t>&gt;</a:t>
            </a:r>
            <a:endParaRPr lang="he-IL" sz="2000" dirty="0">
              <a:solidFill>
                <a:srgbClr val="FFC000"/>
              </a:solidFill>
            </a:endParaRPr>
          </a:p>
        </p:txBody>
      </p:sp>
      <p:sp>
        <p:nvSpPr>
          <p:cNvPr id="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17</a:t>
            </a:fld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48614363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Big Web </a:t>
            </a:r>
            <a:r>
              <a:rPr lang="en-US" dirty="0"/>
              <a:t>Service </a:t>
            </a:r>
            <a:r>
              <a:rPr lang="en-US" dirty="0" smtClean="0"/>
              <a:t>- Sample SOAP Response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000" dirty="0">
                <a:solidFill>
                  <a:srgbClr val="FFC000"/>
                </a:solidFill>
              </a:rPr>
              <a:t>&lt;</a:t>
            </a:r>
            <a:r>
              <a:rPr lang="en-US" sz="2000" dirty="0" err="1">
                <a:solidFill>
                  <a:srgbClr val="FFC000"/>
                </a:solidFill>
              </a:rPr>
              <a:t>SOAP-ENV:Envelope</a:t>
            </a:r>
            <a:endParaRPr lang="en-US" sz="2000" dirty="0">
              <a:solidFill>
                <a:srgbClr val="FFC000"/>
              </a:solidFill>
            </a:endParaRPr>
          </a:p>
          <a:p>
            <a:pPr algn="l" rtl="0"/>
            <a:r>
              <a:rPr lang="en-US" sz="2000" dirty="0">
                <a:solidFill>
                  <a:srgbClr val="FFC000"/>
                </a:solidFill>
              </a:rPr>
              <a:t>	</a:t>
            </a:r>
            <a:r>
              <a:rPr lang="en-US" sz="2000" dirty="0" err="1">
                <a:solidFill>
                  <a:schemeClr val="bg2"/>
                </a:solidFill>
              </a:rPr>
              <a:t>xmlns:xsd</a:t>
            </a:r>
            <a:r>
              <a:rPr lang="en-US" sz="2000" dirty="0">
                <a:solidFill>
                  <a:schemeClr val="bg2"/>
                </a:solidFill>
              </a:rPr>
              <a:t>="http://www.w3.org/2001/XMLSchema" </a:t>
            </a:r>
          </a:p>
          <a:p>
            <a:pPr algn="l" rtl="0"/>
            <a:r>
              <a:rPr lang="en-US" sz="2000" dirty="0">
                <a:solidFill>
                  <a:schemeClr val="bg2"/>
                </a:solidFill>
              </a:rPr>
              <a:t>     </a:t>
            </a:r>
            <a:r>
              <a:rPr lang="en-US" sz="2000" dirty="0" err="1" smtClean="0">
                <a:solidFill>
                  <a:schemeClr val="bg2"/>
                </a:solidFill>
              </a:rPr>
              <a:t>xmlns:SOAP-ENV</a:t>
            </a:r>
            <a:r>
              <a:rPr lang="en-US" sz="2000" dirty="0" smtClean="0">
                <a:solidFill>
                  <a:schemeClr val="bg2"/>
                </a:solidFill>
              </a:rPr>
              <a:t>=http</a:t>
            </a:r>
            <a:r>
              <a:rPr lang="en-US" sz="2000" dirty="0">
                <a:solidFill>
                  <a:schemeClr val="bg2"/>
                </a:solidFill>
              </a:rPr>
              <a:t>://schemas.xmlsoap.org/soap/envelope/</a:t>
            </a:r>
          </a:p>
          <a:p>
            <a:pPr algn="l" rtl="0"/>
            <a:r>
              <a:rPr lang="en-US" sz="2000" dirty="0">
                <a:solidFill>
                  <a:schemeClr val="bg2"/>
                </a:solidFill>
              </a:rPr>
              <a:t>     </a:t>
            </a:r>
            <a:r>
              <a:rPr lang="en-US" sz="2000" dirty="0" err="1" smtClean="0">
                <a:solidFill>
                  <a:schemeClr val="bg2"/>
                </a:solidFill>
              </a:rPr>
              <a:t>xmlns:xsi</a:t>
            </a:r>
            <a:r>
              <a:rPr lang="en-US" sz="2000" dirty="0">
                <a:solidFill>
                  <a:schemeClr val="bg2"/>
                </a:solidFill>
              </a:rPr>
              <a:t>="http://www.w3.org/2001/XMLSchema-instance"&gt;</a:t>
            </a:r>
          </a:p>
          <a:p>
            <a:pPr algn="l" rtl="0"/>
            <a:r>
              <a:rPr lang="en-US" sz="2000" dirty="0">
                <a:solidFill>
                  <a:srgbClr val="FFC000"/>
                </a:solidFill>
              </a:rPr>
              <a:t>	</a:t>
            </a:r>
            <a:r>
              <a:rPr lang="en-US" sz="2000" dirty="0" smtClean="0">
                <a:solidFill>
                  <a:srgbClr val="FFC000"/>
                </a:solidFill>
              </a:rPr>
              <a:t>&lt;</a:t>
            </a:r>
            <a:r>
              <a:rPr lang="en-US" sz="2000" dirty="0" err="1">
                <a:solidFill>
                  <a:srgbClr val="FFC000"/>
                </a:solidFill>
              </a:rPr>
              <a:t>SOAP-ENV:Body</a:t>
            </a:r>
            <a:r>
              <a:rPr lang="en-US" sz="2000" dirty="0">
                <a:solidFill>
                  <a:srgbClr val="FFC000"/>
                </a:solidFill>
              </a:rPr>
              <a:t>&gt;     </a:t>
            </a:r>
          </a:p>
          <a:p>
            <a:pPr algn="l" rtl="0"/>
            <a:r>
              <a:rPr lang="en-US" sz="2000" dirty="0">
                <a:solidFill>
                  <a:srgbClr val="FFC000"/>
                </a:solidFill>
              </a:rPr>
              <a:t>		</a:t>
            </a:r>
            <a:r>
              <a:rPr lang="en-US" sz="2000" dirty="0">
                <a:solidFill>
                  <a:schemeClr val="tx1"/>
                </a:solidFill>
              </a:rPr>
              <a:t>&lt;ns1:</a:t>
            </a:r>
            <a:r>
              <a:rPr lang="en-US" sz="2000" b="1" dirty="0">
                <a:solidFill>
                  <a:schemeClr val="tx1"/>
                </a:solidFill>
              </a:rPr>
              <a:t>sayHelloReponse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algn="l" rtl="0"/>
            <a:r>
              <a:rPr lang="en-US" sz="2000" dirty="0">
                <a:solidFill>
                  <a:schemeClr val="tx1"/>
                </a:solidFill>
              </a:rPr>
              <a:t>		 xmlns:ns1="http://agram.com/"&gt; </a:t>
            </a:r>
          </a:p>
          <a:p>
            <a:pPr algn="l" rtl="0"/>
            <a:r>
              <a:rPr lang="en-US" sz="2000" dirty="0">
                <a:solidFill>
                  <a:schemeClr val="tx1"/>
                </a:solidFill>
              </a:rPr>
              <a:t>		      &lt;result </a:t>
            </a:r>
            <a:r>
              <a:rPr lang="en-US" sz="2000" dirty="0" err="1">
                <a:solidFill>
                  <a:schemeClr val="tx1"/>
                </a:solidFill>
              </a:rPr>
              <a:t>xsi:type</a:t>
            </a:r>
            <a:r>
              <a:rPr lang="en-US" sz="2000" dirty="0">
                <a:solidFill>
                  <a:schemeClr val="tx1"/>
                </a:solidFill>
              </a:rPr>
              <a:t>="</a:t>
            </a:r>
            <a:r>
              <a:rPr lang="en-US" sz="2000" dirty="0" err="1">
                <a:solidFill>
                  <a:schemeClr val="tx1"/>
                </a:solidFill>
              </a:rPr>
              <a:t>xsd:string</a:t>
            </a:r>
            <a:r>
              <a:rPr lang="en-US" sz="2000" dirty="0">
                <a:solidFill>
                  <a:schemeClr val="tx1"/>
                </a:solidFill>
              </a:rPr>
              <a:t>"&gt;Hello Java&lt;/result</a:t>
            </a:r>
            <a:r>
              <a:rPr lang="en-US" sz="2000" dirty="0" smtClean="0">
                <a:solidFill>
                  <a:schemeClr val="tx1"/>
                </a:solidFill>
              </a:rPr>
              <a:t>&gt;</a:t>
            </a:r>
          </a:p>
          <a:p>
            <a:pPr algn="l" rtl="0"/>
            <a:r>
              <a:rPr lang="en-US" sz="2000" dirty="0" smtClean="0">
                <a:solidFill>
                  <a:schemeClr val="tx1"/>
                </a:solidFill>
              </a:rPr>
              <a:t>		&lt;/</a:t>
            </a:r>
            <a:r>
              <a:rPr lang="en-US" sz="2000" dirty="0">
                <a:solidFill>
                  <a:schemeClr val="tx1"/>
                </a:solidFill>
              </a:rPr>
              <a:t>ns1:</a:t>
            </a:r>
            <a:r>
              <a:rPr lang="en-US" sz="2000" b="1" dirty="0">
                <a:solidFill>
                  <a:schemeClr val="tx1"/>
                </a:solidFill>
              </a:rPr>
              <a:t>sayHelloResponse</a:t>
            </a:r>
            <a:r>
              <a:rPr lang="en-US" sz="2000" dirty="0">
                <a:solidFill>
                  <a:schemeClr val="tx1"/>
                </a:solidFill>
              </a:rPr>
              <a:t>&gt; </a:t>
            </a:r>
          </a:p>
          <a:p>
            <a:pPr algn="l" rtl="0"/>
            <a:r>
              <a:rPr lang="en-US" sz="2000" dirty="0">
                <a:solidFill>
                  <a:srgbClr val="FFC000"/>
                </a:solidFill>
              </a:rPr>
              <a:t>     &lt;/</a:t>
            </a:r>
            <a:r>
              <a:rPr lang="en-US" sz="2000" dirty="0" err="1">
                <a:solidFill>
                  <a:srgbClr val="FFC000"/>
                </a:solidFill>
              </a:rPr>
              <a:t>SOAP-ENV:Body</a:t>
            </a:r>
            <a:r>
              <a:rPr lang="en-US" sz="2000" dirty="0">
                <a:solidFill>
                  <a:srgbClr val="FFC000"/>
                </a:solidFill>
              </a:rPr>
              <a:t>&gt; </a:t>
            </a:r>
          </a:p>
          <a:p>
            <a:pPr algn="l" rtl="0"/>
            <a:r>
              <a:rPr lang="en-US" sz="2000" dirty="0" smtClean="0">
                <a:solidFill>
                  <a:srgbClr val="FFC000"/>
                </a:solidFill>
              </a:rPr>
              <a:t>&lt;/</a:t>
            </a:r>
            <a:r>
              <a:rPr lang="en-US" sz="2000" dirty="0" err="1">
                <a:solidFill>
                  <a:srgbClr val="FFC000"/>
                </a:solidFill>
              </a:rPr>
              <a:t>SOAP-ENV:Envelope</a:t>
            </a:r>
            <a:r>
              <a:rPr lang="en-US" sz="2000" dirty="0">
                <a:solidFill>
                  <a:srgbClr val="FFC000"/>
                </a:solidFill>
              </a:rPr>
              <a:t>&gt; </a:t>
            </a:r>
          </a:p>
          <a:p>
            <a:pPr algn="l" rtl="0"/>
            <a:endParaRPr lang="he-IL" sz="2000" dirty="0">
              <a:solidFill>
                <a:srgbClr val="FFC000"/>
              </a:solidFill>
            </a:endParaRPr>
          </a:p>
        </p:txBody>
      </p:sp>
      <p:sp>
        <p:nvSpPr>
          <p:cNvPr id="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18</a:t>
            </a:fld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17624037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Big Web </a:t>
            </a:r>
            <a:r>
              <a:rPr lang="en-US" dirty="0"/>
              <a:t>Service </a:t>
            </a:r>
            <a:r>
              <a:rPr lang="en-US" dirty="0" smtClean="0"/>
              <a:t>- WSDL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What is WSDL?</a:t>
            </a:r>
          </a:p>
          <a:p>
            <a:pPr marL="0" indent="0" algn="l" rtl="0"/>
            <a:r>
              <a:rPr lang="en-US" b="1" dirty="0"/>
              <a:t>W</a:t>
            </a:r>
            <a:r>
              <a:rPr lang="en-US" dirty="0"/>
              <a:t>eb </a:t>
            </a:r>
            <a:r>
              <a:rPr lang="en-US" b="1" dirty="0"/>
              <a:t>S</a:t>
            </a:r>
            <a:r>
              <a:rPr lang="en-US" dirty="0"/>
              <a:t>ervices </a:t>
            </a:r>
            <a:r>
              <a:rPr lang="en-US" b="1" dirty="0"/>
              <a:t>D</a:t>
            </a:r>
            <a:r>
              <a:rPr lang="en-US" dirty="0"/>
              <a:t>escription 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pPr algn="l" rtl="0"/>
            <a:r>
              <a:rPr lang="en-US" dirty="0"/>
              <a:t>Has 6 major </a:t>
            </a:r>
            <a:r>
              <a:rPr lang="en-US" dirty="0" smtClean="0"/>
              <a:t>elements:</a:t>
            </a:r>
            <a:endParaRPr lang="en-US" dirty="0"/>
          </a:p>
          <a:p>
            <a:pPr marL="457200" indent="-457200" algn="l" rtl="0">
              <a:buFont typeface="+mj-lt"/>
              <a:buAutoNum type="arabicPeriod"/>
            </a:pPr>
            <a:r>
              <a:rPr lang="en-US" sz="2000" b="1" dirty="0" smtClean="0"/>
              <a:t>Definitions</a:t>
            </a:r>
            <a:r>
              <a:rPr lang="en-US" sz="2000" dirty="0" smtClean="0"/>
              <a:t> </a:t>
            </a:r>
            <a:r>
              <a:rPr lang="en-US" sz="2000" dirty="0"/>
              <a:t>– defines the name of the web service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000" b="1" dirty="0" smtClean="0"/>
              <a:t>Types</a:t>
            </a:r>
            <a:r>
              <a:rPr lang="en-US" sz="2000" dirty="0" smtClean="0"/>
              <a:t> </a:t>
            </a:r>
            <a:r>
              <a:rPr lang="en-US" sz="2000" dirty="0"/>
              <a:t>– describes all the data types that will be transmitted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000" b="1" dirty="0" smtClean="0"/>
              <a:t>Message</a:t>
            </a:r>
            <a:r>
              <a:rPr lang="en-US" sz="2000" dirty="0" smtClean="0"/>
              <a:t> </a:t>
            </a:r>
            <a:r>
              <a:rPr lang="en-US" sz="2000" dirty="0"/>
              <a:t>– defines the name of the message that will be transmitted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000" b="1" dirty="0" err="1" smtClean="0"/>
              <a:t>PortType</a:t>
            </a:r>
            <a:r>
              <a:rPr lang="en-US" sz="2000" dirty="0" smtClean="0"/>
              <a:t> </a:t>
            </a:r>
            <a:r>
              <a:rPr lang="en-US" sz="2000" dirty="0"/>
              <a:t>– defines the operations 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000" b="1" dirty="0" smtClean="0"/>
              <a:t>Binding</a:t>
            </a:r>
            <a:r>
              <a:rPr lang="en-US" sz="2000" dirty="0" smtClean="0"/>
              <a:t> </a:t>
            </a:r>
            <a:r>
              <a:rPr lang="en-US" sz="2000" dirty="0"/>
              <a:t>– defines how the message will be transmitted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000" b="1" dirty="0" smtClean="0"/>
              <a:t>Service</a:t>
            </a:r>
            <a:r>
              <a:rPr lang="en-US" sz="2000" dirty="0" smtClean="0"/>
              <a:t> </a:t>
            </a:r>
            <a:r>
              <a:rPr lang="en-US" sz="2000" dirty="0"/>
              <a:t>– defines where the service is </a:t>
            </a:r>
            <a:r>
              <a:rPr lang="en-US" sz="2000" dirty="0" smtClean="0"/>
              <a:t>located</a:t>
            </a:r>
            <a:endParaRPr lang="he-IL" sz="2000" dirty="0"/>
          </a:p>
        </p:txBody>
      </p:sp>
      <p:sp>
        <p:nvSpPr>
          <p:cNvPr id="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19</a:t>
            </a:fld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08120332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530350" y="620713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he-IL"/>
          </a:p>
        </p:txBody>
      </p:sp>
      <p:sp>
        <p:nvSpPr>
          <p:cNvPr id="6147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dirty="0" smtClean="0"/>
              <a:t>Agenda</a:t>
            </a:r>
          </a:p>
        </p:txBody>
      </p:sp>
      <p:sp>
        <p:nvSpPr>
          <p:cNvPr id="6148" name="Rectangle 13"/>
          <p:cNvSpPr>
            <a:spLocks noGrp="1" noChangeArrowheads="1"/>
          </p:cNvSpPr>
          <p:nvPr>
            <p:ph type="body" idx="4294967295"/>
          </p:nvPr>
        </p:nvSpPr>
        <p:spPr>
          <a:xfrm>
            <a:off x="1525588" y="673323"/>
            <a:ext cx="7618412" cy="4987925"/>
          </a:xfrm>
        </p:spPr>
        <p:txBody>
          <a:bodyPr/>
          <a:lstStyle/>
          <a:p>
            <a:pPr algn="l" rtl="0" eaLnBrk="1" hangingPunct="1"/>
            <a:r>
              <a:rPr lang="en-US" dirty="0" smtClean="0"/>
              <a:t>JEE, JEE Containers</a:t>
            </a:r>
          </a:p>
          <a:p>
            <a:pPr algn="l" rtl="0" eaLnBrk="1" hangingPunct="1"/>
            <a:r>
              <a:rPr lang="en-US" dirty="0" smtClean="0"/>
              <a:t>What are Web Services</a:t>
            </a:r>
          </a:p>
          <a:p>
            <a:pPr algn="l" rtl="0" eaLnBrk="1" hangingPunct="1"/>
            <a:r>
              <a:rPr lang="en-US" dirty="0" smtClean="0"/>
              <a:t>Big Web Service</a:t>
            </a:r>
          </a:p>
          <a:p>
            <a:pPr algn="l" rtl="0"/>
            <a:r>
              <a:rPr lang="en-US" dirty="0"/>
              <a:t>Metro</a:t>
            </a:r>
          </a:p>
          <a:p>
            <a:pPr algn="l" rtl="0" eaLnBrk="1" hangingPunct="1"/>
            <a:r>
              <a:rPr lang="en-US" dirty="0" smtClean="0"/>
              <a:t>REST</a:t>
            </a:r>
          </a:p>
          <a:p>
            <a:pPr marL="0" indent="0" algn="l" rtl="0" eaLnBrk="1" hangingPunct="1">
              <a:buClr>
                <a:schemeClr val="bg1"/>
              </a:buCl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1056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he-IL" dirty="0"/>
              <a:t>Development plan for Service Requestor </a:t>
            </a:r>
            <a:r>
              <a:rPr lang="en-US" altLang="he-IL" sz="3200" dirty="0" smtClean="0"/>
              <a:t>	</a:t>
            </a:r>
            <a:endParaRPr lang="en-US" altLang="he-IL" sz="3200" dirty="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685800" y="1700808"/>
            <a:ext cx="7772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he-IL" sz="2000" b="1">
                <a:solidFill>
                  <a:schemeClr val="bg1"/>
                </a:solidFill>
              </a:rPr>
              <a:t>1) Find web service via UDDI</a:t>
            </a:r>
            <a:endParaRPr lang="en-US" altLang="he-IL" sz="1600">
              <a:solidFill>
                <a:schemeClr val="bg1"/>
              </a:solidFill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85800" y="2967608"/>
            <a:ext cx="7772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he-IL" sz="2000" b="1" dirty="0">
                <a:solidFill>
                  <a:schemeClr val="bg1"/>
                </a:solidFill>
              </a:rPr>
              <a:t>2) Retrieve service description file</a:t>
            </a:r>
            <a:endParaRPr lang="en-US" altLang="he-IL" sz="1600" dirty="0">
              <a:solidFill>
                <a:schemeClr val="bg1"/>
              </a:solidFill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685800" y="4191744"/>
            <a:ext cx="7772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he-IL" sz="2000" b="1" dirty="0">
                <a:solidFill>
                  <a:schemeClr val="bg1"/>
                </a:solidFill>
              </a:rPr>
              <a:t>3) Create XML-RPC or SOAP client</a:t>
            </a:r>
            <a:endParaRPr lang="en-US" altLang="he-IL" sz="1600" dirty="0">
              <a:solidFill>
                <a:schemeClr val="bg1"/>
              </a:solidFill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685800" y="5415880"/>
            <a:ext cx="7772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he-IL" sz="2000" b="1">
                <a:solidFill>
                  <a:schemeClr val="bg1"/>
                </a:solidFill>
              </a:rPr>
              <a:t>4) Invoke remote service</a:t>
            </a:r>
            <a:endParaRPr lang="en-US" altLang="he-IL" sz="160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>
            <a:stCxn id="28675" idx="2"/>
            <a:endCxn id="28676" idx="0"/>
          </p:cNvCxnSpPr>
          <p:nvPr/>
        </p:nvCxnSpPr>
        <p:spPr bwMode="auto">
          <a:xfrm>
            <a:off x="4572000" y="2234208"/>
            <a:ext cx="0" cy="7334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28676" idx="2"/>
            <a:endCxn id="28677" idx="0"/>
          </p:cNvCxnSpPr>
          <p:nvPr/>
        </p:nvCxnSpPr>
        <p:spPr bwMode="auto">
          <a:xfrm>
            <a:off x="4572000" y="3501008"/>
            <a:ext cx="0" cy="69073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28677" idx="2"/>
            <a:endCxn id="28678" idx="0"/>
          </p:cNvCxnSpPr>
          <p:nvPr/>
        </p:nvCxnSpPr>
        <p:spPr bwMode="auto">
          <a:xfrm>
            <a:off x="4572000" y="4725144"/>
            <a:ext cx="0" cy="69073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20</a:t>
            </a:fld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07135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5800" y="5415880"/>
            <a:ext cx="7772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r>
              <a:rPr lang="en-US" altLang="he-IL" sz="2000" b="1" dirty="0">
                <a:solidFill>
                  <a:schemeClr val="bg1"/>
                </a:solidFill>
              </a:rPr>
              <a:t>5) Register new service via UDDI</a:t>
            </a:r>
            <a:endParaRPr lang="en-US" altLang="he-IL" sz="1600" dirty="0">
              <a:solidFill>
                <a:schemeClr val="bg1"/>
              </a:solidFill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he-IL" dirty="0"/>
              <a:t>Development plan for Service Provider</a:t>
            </a:r>
            <a:r>
              <a:rPr lang="en-US" altLang="he-IL" dirty="0" smtClean="0"/>
              <a:t> </a:t>
            </a:r>
            <a:r>
              <a:rPr lang="en-US" altLang="he-IL" sz="3200" dirty="0" smtClean="0"/>
              <a:t>	</a:t>
            </a:r>
            <a:endParaRPr lang="en-US" altLang="he-IL" sz="3200" dirty="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685800" y="1700808"/>
            <a:ext cx="7772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he-IL" sz="2000" b="1" dirty="0">
                <a:solidFill>
                  <a:schemeClr val="bg1"/>
                </a:solidFill>
              </a:rPr>
              <a:t>1) Create the core functionality</a:t>
            </a:r>
            <a:endParaRPr lang="en-US" altLang="he-IL" sz="1600" dirty="0">
              <a:solidFill>
                <a:schemeClr val="bg1"/>
              </a:solidFill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85800" y="2636912"/>
            <a:ext cx="7772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he-IL" sz="2000" b="1" dirty="0">
                <a:solidFill>
                  <a:schemeClr val="bg1"/>
                </a:solidFill>
              </a:rPr>
              <a:t>2) Create XML-RPC or SOAP service wrapper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685800" y="3573016"/>
            <a:ext cx="7772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he-IL" sz="2000" b="1" dirty="0">
                <a:solidFill>
                  <a:schemeClr val="bg1"/>
                </a:solidFill>
              </a:rPr>
              <a:t>3) Create service description file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685800" y="4509120"/>
            <a:ext cx="7772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he-IL" sz="2000" b="1" dirty="0">
                <a:solidFill>
                  <a:schemeClr val="bg1"/>
                </a:solidFill>
              </a:rPr>
              <a:t>4) Deploy service</a:t>
            </a:r>
          </a:p>
        </p:txBody>
      </p:sp>
      <p:cxnSp>
        <p:nvCxnSpPr>
          <p:cNvPr id="3" name="Straight Arrow Connector 2"/>
          <p:cNvCxnSpPr>
            <a:stCxn id="28675" idx="2"/>
            <a:endCxn id="28676" idx="0"/>
          </p:cNvCxnSpPr>
          <p:nvPr/>
        </p:nvCxnSpPr>
        <p:spPr bwMode="auto">
          <a:xfrm>
            <a:off x="4572000" y="2234208"/>
            <a:ext cx="0" cy="40270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28676" idx="2"/>
            <a:endCxn id="28677" idx="0"/>
          </p:cNvCxnSpPr>
          <p:nvPr/>
        </p:nvCxnSpPr>
        <p:spPr bwMode="auto">
          <a:xfrm>
            <a:off x="4572000" y="3170312"/>
            <a:ext cx="0" cy="40270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28677" idx="2"/>
            <a:endCxn id="28678" idx="0"/>
          </p:cNvCxnSpPr>
          <p:nvPr/>
        </p:nvCxnSpPr>
        <p:spPr bwMode="auto">
          <a:xfrm>
            <a:off x="4572000" y="4106416"/>
            <a:ext cx="0" cy="40270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28678" idx="2"/>
            <a:endCxn id="10" idx="0"/>
          </p:cNvCxnSpPr>
          <p:nvPr/>
        </p:nvCxnSpPr>
        <p:spPr bwMode="auto">
          <a:xfrm>
            <a:off x="4572000" y="5042520"/>
            <a:ext cx="0" cy="37336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21</a:t>
            </a:fld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98063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530350" y="2564904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he-IL"/>
          </a:p>
        </p:txBody>
      </p:sp>
      <p:sp>
        <p:nvSpPr>
          <p:cNvPr id="6147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dirty="0" smtClean="0"/>
              <a:t>Agenda</a:t>
            </a:r>
          </a:p>
        </p:txBody>
      </p:sp>
      <p:sp>
        <p:nvSpPr>
          <p:cNvPr id="6148" name="Rectangle 13"/>
          <p:cNvSpPr>
            <a:spLocks noGrp="1" noChangeArrowheads="1"/>
          </p:cNvSpPr>
          <p:nvPr>
            <p:ph type="body" idx="4294967295"/>
          </p:nvPr>
        </p:nvSpPr>
        <p:spPr>
          <a:xfrm>
            <a:off x="1525588" y="673323"/>
            <a:ext cx="7618412" cy="4987925"/>
          </a:xfrm>
        </p:spPr>
        <p:txBody>
          <a:bodyPr/>
          <a:lstStyle/>
          <a:p>
            <a:pPr algn="l" rtl="0"/>
            <a:r>
              <a:rPr lang="en-US" dirty="0"/>
              <a:t>JEE, JEE Containers</a:t>
            </a:r>
          </a:p>
          <a:p>
            <a:pPr algn="l" rtl="0" eaLnBrk="1" hangingPunct="1"/>
            <a:r>
              <a:rPr lang="en-US" dirty="0" smtClean="0"/>
              <a:t>What are Web Services</a:t>
            </a:r>
          </a:p>
          <a:p>
            <a:pPr algn="l" rtl="0" eaLnBrk="1" hangingPunct="1"/>
            <a:r>
              <a:rPr lang="en-US" dirty="0" smtClean="0"/>
              <a:t>Big Web Service</a:t>
            </a:r>
          </a:p>
          <a:p>
            <a:pPr algn="l" rtl="0"/>
            <a:r>
              <a:rPr lang="en-US" dirty="0"/>
              <a:t>Metro</a:t>
            </a:r>
          </a:p>
          <a:p>
            <a:pPr algn="l" rtl="0" eaLnBrk="1" hangingPunct="1"/>
            <a:r>
              <a:rPr lang="en-US" dirty="0" smtClean="0"/>
              <a:t>REST</a:t>
            </a:r>
          </a:p>
          <a:p>
            <a:pPr marL="0" indent="0" algn="l" rtl="0" eaLnBrk="1" hangingPunct="1">
              <a:buClr>
                <a:schemeClr val="bg1"/>
              </a:buCl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4453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What is Metro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JAX-WS is a </a:t>
            </a:r>
            <a:r>
              <a:rPr lang="en-US" dirty="0" smtClean="0">
                <a:solidFill>
                  <a:schemeClr val="tx2"/>
                </a:solidFill>
              </a:rPr>
              <a:t>specification </a:t>
            </a:r>
            <a:r>
              <a:rPr lang="en-US" dirty="0" smtClean="0"/>
              <a:t>of which Classes, Interfaces, Annotations and behaviors a JEE Application should have in order to support Big Web Services in Java.</a:t>
            </a:r>
          </a:p>
          <a:p>
            <a:pPr algn="l" rtl="0"/>
            <a:r>
              <a:rPr lang="en-US" dirty="0" smtClean="0"/>
              <a:t>The standard JDK does </a:t>
            </a:r>
            <a:r>
              <a:rPr lang="en-US" b="1" dirty="0" smtClean="0">
                <a:solidFill>
                  <a:schemeClr val="tx2"/>
                </a:solidFill>
              </a:rPr>
              <a:t>NOT </a:t>
            </a:r>
            <a:r>
              <a:rPr lang="en-US" dirty="0" smtClean="0"/>
              <a:t>contain an implementation of these classes (or even the classes themselves).</a:t>
            </a:r>
          </a:p>
          <a:p>
            <a:pPr algn="l" rtl="0"/>
            <a:r>
              <a:rPr lang="en-US" dirty="0">
                <a:solidFill>
                  <a:schemeClr val="tx2"/>
                </a:solidFill>
              </a:rPr>
              <a:t>Metro</a:t>
            </a:r>
            <a:r>
              <a:rPr lang="en-US" dirty="0" smtClean="0"/>
              <a:t> is one of several </a:t>
            </a:r>
            <a:r>
              <a:rPr lang="en-US" dirty="0">
                <a:solidFill>
                  <a:schemeClr val="tx2"/>
                </a:solidFill>
              </a:rPr>
              <a:t>implementations</a:t>
            </a:r>
            <a:r>
              <a:rPr lang="en-US" dirty="0" smtClean="0"/>
              <a:t> of the JAX-WS specification (another implementation for example is Apache Axis).</a:t>
            </a:r>
          </a:p>
          <a:p>
            <a:pPr algn="l" rtl="0"/>
            <a:r>
              <a:rPr lang="en-US" dirty="0" smtClean="0"/>
              <a:t>Metro homepage is </a:t>
            </a:r>
            <a:r>
              <a:rPr lang="en-US" dirty="0">
                <a:hlinkClick r:id="rId2"/>
              </a:rPr>
              <a:t>https://metro.java.net/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23</a:t>
            </a:fld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47500174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What is Metro – </a:t>
            </a:r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So what is Metro?</a:t>
            </a:r>
          </a:p>
          <a:p>
            <a:pPr algn="l" rtl="0"/>
            <a:r>
              <a:rPr lang="en-US" dirty="0" smtClean="0"/>
              <a:t>Metro is a Java Library (or Service Stack) that implements the JAX-WS specification.</a:t>
            </a:r>
          </a:p>
          <a:p>
            <a:pPr algn="l" rtl="0"/>
            <a:r>
              <a:rPr lang="en-US" dirty="0" smtClean="0"/>
              <a:t>It allows developers to create JAX-WS compatible servers and clients without the need to write code that parses and formats SOAP messages.</a:t>
            </a:r>
          </a:p>
          <a:p>
            <a:pPr algn="l" rtl="0"/>
            <a:r>
              <a:rPr lang="en-US" dirty="0" smtClean="0"/>
              <a:t>It also includes tools for generating services from given WSDL 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24</a:t>
            </a:fld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75250925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What is Metro – </a:t>
            </a:r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pPr algn="l" rtl="0"/>
            <a:r>
              <a:rPr lang="en-US" sz="2000" dirty="0" smtClean="0"/>
              <a:t>Source: </a:t>
            </a:r>
            <a:r>
              <a:rPr lang="en-US" sz="2000" dirty="0">
                <a:hlinkClick r:id="rId2"/>
              </a:rPr>
              <a:t>http://docs.oracle.com/javaee/6/tutorial/doc/bnayn.html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25</a:t>
            </a:fld>
            <a:endParaRPr lang="en-US" sz="1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24944"/>
            <a:ext cx="7240746" cy="13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3154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Architecture of Metro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pPr algn="l" rtl="0"/>
            <a:r>
              <a:rPr lang="en-US" sz="2000" dirty="0" smtClean="0"/>
              <a:t>Source: </a:t>
            </a:r>
            <a:r>
              <a:rPr lang="en-US" sz="2000" dirty="0">
                <a:hlinkClick r:id="rId2"/>
              </a:rPr>
              <a:t>https://metro.java.net/discover/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26</a:t>
            </a:fld>
            <a:endParaRPr lang="en-US" sz="1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6310313" cy="3321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0518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530350" y="3155057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he-IL"/>
          </a:p>
        </p:txBody>
      </p:sp>
      <p:sp>
        <p:nvSpPr>
          <p:cNvPr id="6147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dirty="0" smtClean="0"/>
              <a:t>Agenda</a:t>
            </a:r>
          </a:p>
        </p:txBody>
      </p:sp>
      <p:sp>
        <p:nvSpPr>
          <p:cNvPr id="6148" name="Rectangle 13"/>
          <p:cNvSpPr>
            <a:spLocks noGrp="1" noChangeArrowheads="1"/>
          </p:cNvSpPr>
          <p:nvPr>
            <p:ph type="body" idx="4294967295"/>
          </p:nvPr>
        </p:nvSpPr>
        <p:spPr>
          <a:xfrm>
            <a:off x="1525588" y="673323"/>
            <a:ext cx="7618412" cy="4987925"/>
          </a:xfrm>
        </p:spPr>
        <p:txBody>
          <a:bodyPr/>
          <a:lstStyle/>
          <a:p>
            <a:pPr algn="l" rtl="0"/>
            <a:r>
              <a:rPr lang="en-US" dirty="0"/>
              <a:t>JEE, JEE Containers</a:t>
            </a:r>
          </a:p>
          <a:p>
            <a:pPr algn="l" rtl="0" eaLnBrk="1" hangingPunct="1"/>
            <a:r>
              <a:rPr lang="en-US" dirty="0" smtClean="0"/>
              <a:t>What are Web Services</a:t>
            </a:r>
          </a:p>
          <a:p>
            <a:pPr algn="l" rtl="0" eaLnBrk="1" hangingPunct="1"/>
            <a:r>
              <a:rPr lang="en-US" dirty="0" smtClean="0"/>
              <a:t>Big Web Service</a:t>
            </a:r>
          </a:p>
          <a:p>
            <a:pPr algn="l" rtl="0"/>
            <a:r>
              <a:rPr lang="en-US" dirty="0"/>
              <a:t>Metro</a:t>
            </a:r>
          </a:p>
          <a:p>
            <a:pPr algn="l" rtl="0" eaLnBrk="1" hangingPunct="1"/>
            <a:r>
              <a:rPr lang="en-US" dirty="0" smtClean="0"/>
              <a:t>REST</a:t>
            </a:r>
          </a:p>
          <a:p>
            <a:pPr marL="0" indent="0" algn="l" rtl="0" eaLnBrk="1" hangingPunct="1">
              <a:buClr>
                <a:schemeClr val="bg1"/>
              </a:buCl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5688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What is RESTful Web Service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 RESTful Web Service is a Web Service that binds the HTTP methods (GET, POST, DELETE &amp; PUT) to server methods.</a:t>
            </a:r>
          </a:p>
          <a:p>
            <a:pPr algn="l" rtl="0"/>
            <a:r>
              <a:rPr lang="en-US" dirty="0" smtClean="0"/>
              <a:t>In this manner, there is no need to send XML messages since the basic methods are already defined in the HTTP protocol.</a:t>
            </a:r>
          </a:p>
          <a:p>
            <a:pPr algn="l" rtl="0"/>
            <a:r>
              <a:rPr lang="en-US" dirty="0" smtClean="0"/>
              <a:t>It is usually used to expose a CRUD (</a:t>
            </a:r>
            <a:r>
              <a:rPr lang="en-US" b="1" dirty="0" smtClean="0"/>
              <a:t>C</a:t>
            </a:r>
            <a:r>
              <a:rPr lang="en-US" dirty="0" smtClean="0"/>
              <a:t>reate, </a:t>
            </a:r>
            <a:r>
              <a:rPr lang="en-US" b="1" dirty="0" smtClean="0"/>
              <a:t>R</a:t>
            </a:r>
            <a:r>
              <a:rPr lang="en-US" dirty="0" smtClean="0"/>
              <a:t>ead, </a:t>
            </a:r>
            <a:r>
              <a:rPr lang="en-US" b="1" dirty="0" smtClean="0"/>
              <a:t>U</a:t>
            </a:r>
            <a:r>
              <a:rPr lang="en-US" dirty="0" smtClean="0"/>
              <a:t>pdate and </a:t>
            </a:r>
            <a:r>
              <a:rPr lang="en-US" b="1" dirty="0" smtClean="0"/>
              <a:t>D</a:t>
            </a:r>
            <a:r>
              <a:rPr lang="en-US" dirty="0" smtClean="0"/>
              <a:t>elete) functionality of the server.</a:t>
            </a:r>
          </a:p>
          <a:p>
            <a:pPr algn="l" rtl="0"/>
            <a:r>
              <a:rPr lang="en-US" dirty="0" smtClean="0"/>
              <a:t>The parameters of an HTTP request are used as parameters for the server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28</a:t>
            </a:fld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153734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What is Jersey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Just like </a:t>
            </a:r>
            <a:r>
              <a:rPr lang="en-US" dirty="0" smtClean="0">
                <a:solidFill>
                  <a:srgbClr val="FFC000"/>
                </a:solidFill>
              </a:rPr>
              <a:t>Metro</a:t>
            </a:r>
            <a:r>
              <a:rPr lang="en-US" dirty="0" smtClean="0"/>
              <a:t> is the implementation of the </a:t>
            </a:r>
            <a:r>
              <a:rPr lang="en-US" dirty="0" smtClean="0">
                <a:solidFill>
                  <a:srgbClr val="FFC000"/>
                </a:solidFill>
              </a:rPr>
              <a:t>JAX-WS</a:t>
            </a:r>
            <a:r>
              <a:rPr lang="en-US" dirty="0" smtClean="0"/>
              <a:t> specification, </a:t>
            </a:r>
            <a:r>
              <a:rPr lang="en-US" b="1" dirty="0" smtClean="0">
                <a:solidFill>
                  <a:srgbClr val="FFC000"/>
                </a:solidFill>
              </a:rPr>
              <a:t>Jersey</a:t>
            </a:r>
            <a:r>
              <a:rPr lang="en-US" dirty="0" smtClean="0"/>
              <a:t>, is the implementation of the </a:t>
            </a:r>
            <a:r>
              <a:rPr lang="en-US" b="1" dirty="0" smtClean="0">
                <a:solidFill>
                  <a:srgbClr val="FFC000"/>
                </a:solidFill>
              </a:rPr>
              <a:t>JAX-RS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specification.</a:t>
            </a:r>
          </a:p>
          <a:p>
            <a:pPr algn="l" rtl="0"/>
            <a:r>
              <a:rPr lang="en-US" dirty="0"/>
              <a:t>Project </a:t>
            </a:r>
            <a:r>
              <a:rPr lang="en-US" b="1" dirty="0">
                <a:solidFill>
                  <a:srgbClr val="FFC000"/>
                </a:solidFill>
              </a:rPr>
              <a:t>Jersey </a:t>
            </a:r>
            <a:r>
              <a:rPr lang="en-US" dirty="0"/>
              <a:t>is the production-ready reference implementation for the </a:t>
            </a:r>
            <a:r>
              <a:rPr lang="en-US" b="1" dirty="0">
                <a:solidFill>
                  <a:srgbClr val="FFC000"/>
                </a:solidFill>
              </a:rPr>
              <a:t>JAX-RS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/>
              <a:t>specification.</a:t>
            </a:r>
          </a:p>
          <a:p>
            <a:pPr algn="l" rtl="0"/>
            <a:r>
              <a:rPr lang="en-US" dirty="0" smtClean="0"/>
              <a:t>Jersey </a:t>
            </a:r>
            <a:r>
              <a:rPr lang="en-US" dirty="0"/>
              <a:t>implements support for the annotations defined in the JAX-RS specification, making it easy for developers to build RESTful web services with </a:t>
            </a:r>
            <a:r>
              <a:rPr lang="en-US" dirty="0" smtClean="0"/>
              <a:t>Java.</a:t>
            </a:r>
          </a:p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29</a:t>
            </a:fld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97565102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JEE – Java Enterprise Edition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In most organizations most </a:t>
            </a:r>
            <a:r>
              <a:rPr lang="en-US" dirty="0"/>
              <a:t>programs use </a:t>
            </a:r>
            <a:r>
              <a:rPr lang="en-US" dirty="0" smtClean="0"/>
              <a:t>the client/server paradigm (also true for Web Applications).</a:t>
            </a:r>
            <a:endParaRPr lang="en-US" dirty="0"/>
          </a:p>
          <a:p>
            <a:pPr algn="l" rtl="0"/>
            <a:r>
              <a:rPr lang="en-US" dirty="0"/>
              <a:t>Instead of implementing </a:t>
            </a:r>
            <a:r>
              <a:rPr lang="en-US" dirty="0" smtClean="0"/>
              <a:t>servers </a:t>
            </a:r>
            <a:r>
              <a:rPr lang="en-US" dirty="0"/>
              <a:t>and communication </a:t>
            </a:r>
            <a:r>
              <a:rPr lang="en-US" dirty="0" smtClean="0"/>
              <a:t>protocols for every project, </a:t>
            </a:r>
            <a:r>
              <a:rPr lang="en-US" dirty="0" smtClean="0">
                <a:solidFill>
                  <a:schemeClr val="tx2"/>
                </a:solidFill>
              </a:rPr>
              <a:t>Java EE </a:t>
            </a:r>
            <a:r>
              <a:rPr lang="en-US" dirty="0" smtClean="0"/>
              <a:t>specifies sets of </a:t>
            </a:r>
            <a:r>
              <a:rPr lang="en-US" dirty="0" smtClean="0">
                <a:solidFill>
                  <a:schemeClr val="tx2"/>
                </a:solidFill>
              </a:rPr>
              <a:t>APIs</a:t>
            </a:r>
            <a:r>
              <a:rPr lang="en-US" dirty="0" smtClean="0"/>
              <a:t> for most servers related tasks (communication, DB, messaging, etc.)</a:t>
            </a:r>
            <a:endParaRPr lang="en-US" dirty="0"/>
          </a:p>
          <a:p>
            <a:pPr algn="l" rtl="0"/>
            <a:r>
              <a:rPr lang="en-US" dirty="0" smtClean="0"/>
              <a:t>Some of these APIs are implemented as </a:t>
            </a:r>
            <a:r>
              <a:rPr lang="en-US" dirty="0" smtClean="0">
                <a:solidFill>
                  <a:schemeClr val="tx2"/>
                </a:solidFill>
              </a:rPr>
              <a:t>Libraries</a:t>
            </a:r>
            <a:r>
              <a:rPr lang="en-US" dirty="0" smtClean="0"/>
              <a:t> and some as </a:t>
            </a:r>
            <a:r>
              <a:rPr lang="en-US" dirty="0" smtClean="0">
                <a:solidFill>
                  <a:schemeClr val="tx2"/>
                </a:solidFill>
              </a:rPr>
              <a:t>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3</a:t>
            </a:fld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78671439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530350" y="3825616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he-IL"/>
          </a:p>
        </p:txBody>
      </p:sp>
      <p:sp>
        <p:nvSpPr>
          <p:cNvPr id="6147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dirty="0" smtClean="0"/>
              <a:t>Agenda</a:t>
            </a:r>
          </a:p>
        </p:txBody>
      </p:sp>
      <p:sp>
        <p:nvSpPr>
          <p:cNvPr id="6148" name="Rectangle 13"/>
          <p:cNvSpPr>
            <a:spLocks noGrp="1" noChangeArrowheads="1"/>
          </p:cNvSpPr>
          <p:nvPr>
            <p:ph type="body" idx="4294967295"/>
          </p:nvPr>
        </p:nvSpPr>
        <p:spPr>
          <a:xfrm>
            <a:off x="1525588" y="673323"/>
            <a:ext cx="7618412" cy="4987925"/>
          </a:xfrm>
        </p:spPr>
        <p:txBody>
          <a:bodyPr/>
          <a:lstStyle/>
          <a:p>
            <a:pPr algn="l" rtl="0"/>
            <a:r>
              <a:rPr lang="en-US" dirty="0"/>
              <a:t>JEE, JEE Containers</a:t>
            </a:r>
          </a:p>
          <a:p>
            <a:pPr algn="l" rtl="0" eaLnBrk="1" hangingPunct="1"/>
            <a:r>
              <a:rPr lang="en-US" dirty="0" smtClean="0"/>
              <a:t>What are Web Services</a:t>
            </a:r>
          </a:p>
          <a:p>
            <a:pPr algn="l" rtl="0" eaLnBrk="1" hangingPunct="1"/>
            <a:r>
              <a:rPr lang="en-US" dirty="0" smtClean="0"/>
              <a:t>Big Web Service</a:t>
            </a:r>
          </a:p>
          <a:p>
            <a:pPr algn="l" rtl="0"/>
            <a:r>
              <a:rPr lang="en-US" dirty="0"/>
              <a:t>Metro</a:t>
            </a:r>
          </a:p>
          <a:p>
            <a:pPr algn="l" rtl="0" eaLnBrk="1" hangingPunct="1"/>
            <a:r>
              <a:rPr lang="en-US" dirty="0" smtClean="0"/>
              <a:t>REST</a:t>
            </a:r>
          </a:p>
          <a:p>
            <a:pPr algn="l" rtl="0" eaLnBrk="1" hangingPunct="1"/>
            <a:r>
              <a:rPr lang="en-US" dirty="0" smtClean="0"/>
              <a:t>Appendix 1 – Tomcat in Netbeans</a:t>
            </a:r>
          </a:p>
          <a:p>
            <a:pPr algn="l" rtl="0" eaLnBrk="1" hangingPunct="1"/>
            <a:r>
              <a:rPr lang="en-US" dirty="0" smtClean="0"/>
              <a:t>Appendix 2 – Web Service App</a:t>
            </a:r>
          </a:p>
          <a:p>
            <a:pPr algn="l" rtl="0" eaLnBrk="1" hangingPunct="1"/>
            <a:r>
              <a:rPr lang="en-US" dirty="0" smtClean="0"/>
              <a:t>Appendix 3 – Web Service Client</a:t>
            </a:r>
          </a:p>
          <a:p>
            <a:pPr marL="0" indent="0" algn="l" rtl="0" eaLnBrk="1" hangingPunct="1">
              <a:buClr>
                <a:schemeClr val="bg1"/>
              </a:buCl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7459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Appendix 1 – Tomcat in Netbeans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Download Tomcat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Go to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tomcat.apache.org/download-70.cgi</a:t>
            </a:r>
            <a:endParaRPr lang="en-US" dirty="0" smtClean="0"/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Choose either 32-bit Windows zip or 64-bit Windows zip (for any other platform choose plain zip)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Do NOT </a:t>
            </a:r>
            <a:r>
              <a:rPr lang="en-US" dirty="0" smtClean="0"/>
              <a:t>choose 32-bit/64-bit Windows Service Installer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Extract the downloaded file into your root directory (c</a:t>
            </a:r>
            <a:r>
              <a:rPr lang="en-US" dirty="0" smtClean="0">
                <a:sym typeface="Wingdings" panose="05000000000000000000" pitchFamily="2" charset="2"/>
              </a:rPr>
              <a:t>:\)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  <a:sym typeface="Wingdings" panose="05000000000000000000" pitchFamily="2" charset="2"/>
              </a:rPr>
              <a:t>Do NOT </a:t>
            </a:r>
            <a:r>
              <a:rPr lang="en-US" dirty="0" smtClean="0">
                <a:sym typeface="Wingdings" panose="05000000000000000000" pitchFamily="2" charset="2"/>
              </a:rPr>
              <a:t>extract Tomcat to your Desktop or Documents folder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31</a:t>
            </a:fld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80617278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Appendix 1 – Tomcat in Netbeans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 rtl="0">
              <a:buFont typeface="+mj-lt"/>
              <a:buAutoNum type="arabicPeriod" startAt="7"/>
            </a:pPr>
            <a:r>
              <a:rPr lang="en-US" dirty="0" smtClean="0"/>
              <a:t>Set your JAVA_HOME and JRE_HOME: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stackoverflow.com/questions/2619584/how-to-set-java-home-on-windows-7</a:t>
            </a:r>
            <a:endParaRPr lang="en-US" dirty="0" smtClean="0"/>
          </a:p>
          <a:p>
            <a:pPr marL="457200" indent="-457200" algn="l" rtl="0">
              <a:buFont typeface="+mj-lt"/>
              <a:buAutoNum type="arabicPeriod" startAt="7"/>
            </a:pPr>
            <a:r>
              <a:rPr lang="en-US" dirty="0" smtClean="0"/>
              <a:t>Check that Tomcat is running by going to your Tomcat </a:t>
            </a:r>
            <a:r>
              <a:rPr lang="en-US" i="1" dirty="0" smtClean="0"/>
              <a:t>bin</a:t>
            </a:r>
            <a:r>
              <a:rPr lang="en-US" dirty="0" smtClean="0"/>
              <a:t> folder and load </a:t>
            </a:r>
            <a:r>
              <a:rPr lang="en-US" i="1" dirty="0" smtClean="0"/>
              <a:t>startup.bat</a:t>
            </a:r>
            <a:r>
              <a:rPr lang="en-US" dirty="0" smtClean="0"/>
              <a:t> – then open a browser and go to </a:t>
            </a:r>
            <a:r>
              <a:rPr lang="en-US" dirty="0" smtClean="0">
                <a:hlinkClick r:id="rId3"/>
              </a:rPr>
              <a:t>http://localhost:8080</a:t>
            </a:r>
            <a:endParaRPr lang="en-US" dirty="0" smtClean="0"/>
          </a:p>
          <a:p>
            <a:pPr marL="457200" indent="-457200" algn="l" rtl="0">
              <a:buFont typeface="+mj-lt"/>
              <a:buAutoNum type="arabicPeriod" startAt="7"/>
            </a:pPr>
            <a:r>
              <a:rPr lang="en-US" dirty="0" smtClean="0"/>
              <a:t>If you see the Tomcat home page then your installation was successful</a:t>
            </a:r>
          </a:p>
          <a:p>
            <a:pPr marL="457200" indent="-457200" algn="l" rtl="0">
              <a:buFont typeface="+mj-lt"/>
              <a:buAutoNum type="arabicPeriod" startAt="7"/>
            </a:pPr>
            <a:r>
              <a:rPr lang="en-US" dirty="0" smtClean="0"/>
              <a:t>Add Tomcat to Netbeans (see next slides)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32</a:t>
            </a:fld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63898189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Appendix 1 – Tomcat in Netbeans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33</a:t>
            </a:fld>
            <a:endParaRPr lang="en-US" sz="1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6791325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158590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Appendix 1 – Tomcat in Netbeans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34</a:t>
            </a:fld>
            <a:endParaRPr lang="en-US" sz="1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21812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595021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Appendix 1 – Tomcat in Netbeans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35</a:t>
            </a:fld>
            <a:endParaRPr lang="en-US" sz="1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91198"/>
            <a:ext cx="621030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32419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Appendix 1 – Tomcat in Netbeans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36</a:t>
            </a:fld>
            <a:endParaRPr lang="en-US" sz="12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80952"/>
            <a:ext cx="721042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38102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Appendix 1 – Tomcat in Netbeans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37</a:t>
            </a:fld>
            <a:endParaRPr lang="en-US" sz="12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87363"/>
            <a:ext cx="34671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5006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Appendix 1 – Tomcat in Netbeans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38</a:t>
            </a:fld>
            <a:endParaRPr lang="en-US" sz="12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268760"/>
            <a:ext cx="7128793" cy="501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2120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530350" y="4451201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he-IL"/>
          </a:p>
        </p:txBody>
      </p:sp>
      <p:sp>
        <p:nvSpPr>
          <p:cNvPr id="6147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dirty="0" smtClean="0"/>
              <a:t>Agenda</a:t>
            </a:r>
          </a:p>
        </p:txBody>
      </p:sp>
      <p:sp>
        <p:nvSpPr>
          <p:cNvPr id="6148" name="Rectangle 13"/>
          <p:cNvSpPr>
            <a:spLocks noGrp="1" noChangeArrowheads="1"/>
          </p:cNvSpPr>
          <p:nvPr>
            <p:ph type="body" idx="4294967295"/>
          </p:nvPr>
        </p:nvSpPr>
        <p:spPr>
          <a:xfrm>
            <a:off x="1525588" y="673323"/>
            <a:ext cx="7618412" cy="4987925"/>
          </a:xfrm>
        </p:spPr>
        <p:txBody>
          <a:bodyPr/>
          <a:lstStyle/>
          <a:p>
            <a:pPr algn="l" rtl="0"/>
            <a:r>
              <a:rPr lang="en-US" dirty="0"/>
              <a:t>JEE, JEE Containers</a:t>
            </a:r>
          </a:p>
          <a:p>
            <a:pPr algn="l" rtl="0" eaLnBrk="1" hangingPunct="1"/>
            <a:r>
              <a:rPr lang="en-US" dirty="0" smtClean="0"/>
              <a:t>What are Web Services</a:t>
            </a:r>
          </a:p>
          <a:p>
            <a:pPr algn="l" rtl="0" eaLnBrk="1" hangingPunct="1"/>
            <a:r>
              <a:rPr lang="en-US" dirty="0" smtClean="0"/>
              <a:t>Big Web Service</a:t>
            </a:r>
          </a:p>
          <a:p>
            <a:pPr algn="l" rtl="0"/>
            <a:r>
              <a:rPr lang="en-US" dirty="0"/>
              <a:t>Metro</a:t>
            </a:r>
          </a:p>
          <a:p>
            <a:pPr algn="l" rtl="0" eaLnBrk="1" hangingPunct="1"/>
            <a:r>
              <a:rPr lang="en-US" dirty="0" smtClean="0"/>
              <a:t>REST</a:t>
            </a:r>
          </a:p>
          <a:p>
            <a:pPr algn="l" rtl="0" eaLnBrk="1" hangingPunct="1"/>
            <a:r>
              <a:rPr lang="en-US" dirty="0" smtClean="0"/>
              <a:t>Appendix 1 – Tomcat in Netbeans</a:t>
            </a:r>
          </a:p>
          <a:p>
            <a:pPr algn="l" rtl="0"/>
            <a:r>
              <a:rPr lang="en-US" dirty="0" smtClean="0"/>
              <a:t>Appendix 2 – </a:t>
            </a:r>
            <a:r>
              <a:rPr lang="en-US" dirty="0"/>
              <a:t>Web Service </a:t>
            </a:r>
            <a:r>
              <a:rPr lang="en-US" dirty="0" smtClean="0"/>
              <a:t>App</a:t>
            </a:r>
            <a:endParaRPr lang="en-US" dirty="0"/>
          </a:p>
          <a:p>
            <a:pPr algn="l" rtl="0"/>
            <a:r>
              <a:rPr lang="en-US" dirty="0"/>
              <a:t>Appendix 3 – Web Service </a:t>
            </a:r>
            <a:r>
              <a:rPr lang="en-US" dirty="0" smtClean="0"/>
              <a:t>Client</a:t>
            </a:r>
          </a:p>
          <a:p>
            <a:pPr marL="0" indent="0" algn="l" rtl="0" eaLnBrk="1" hangingPunct="1">
              <a:buClr>
                <a:schemeClr val="bg1"/>
              </a:buCl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1572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JEE – JEE Containers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One API is known as </a:t>
            </a:r>
            <a:r>
              <a:rPr lang="en-US" dirty="0" smtClean="0">
                <a:solidFill>
                  <a:schemeClr val="tx2"/>
                </a:solidFill>
              </a:rPr>
              <a:t>JEE Container </a:t>
            </a:r>
            <a:r>
              <a:rPr lang="en-US" dirty="0" smtClean="0"/>
              <a:t>(or </a:t>
            </a:r>
            <a:r>
              <a:rPr lang="en-US" dirty="0" smtClean="0">
                <a:solidFill>
                  <a:schemeClr val="tx2"/>
                </a:solidFill>
              </a:rPr>
              <a:t>Web Container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tx2"/>
                </a:solidFill>
              </a:rPr>
              <a:t>Servlet Container</a:t>
            </a:r>
            <a:r>
              <a:rPr lang="en-US" dirty="0" smtClean="0"/>
              <a:t>).</a:t>
            </a:r>
          </a:p>
          <a:p>
            <a:pPr algn="l" rtl="0"/>
            <a:r>
              <a:rPr lang="en-US" dirty="0" smtClean="0"/>
              <a:t>This is a specification for a Web Server that can also runs Java Code.</a:t>
            </a:r>
          </a:p>
          <a:p>
            <a:pPr algn="l" rtl="0"/>
            <a:r>
              <a:rPr lang="en-US" dirty="0" smtClean="0"/>
              <a:t>There </a:t>
            </a:r>
            <a:r>
              <a:rPr lang="en-US" dirty="0"/>
              <a:t>are different implementations of </a:t>
            </a:r>
            <a:r>
              <a:rPr lang="en-US" dirty="0" smtClean="0">
                <a:solidFill>
                  <a:schemeClr val="tx2"/>
                </a:solidFill>
              </a:rPr>
              <a:t>JEE Container </a:t>
            </a:r>
            <a:r>
              <a:rPr lang="en-US" dirty="0" smtClean="0"/>
              <a:t>– Apache </a:t>
            </a:r>
            <a:r>
              <a:rPr lang="en-US" dirty="0">
                <a:solidFill>
                  <a:schemeClr val="tx2"/>
                </a:solidFill>
              </a:rPr>
              <a:t>Tomcat</a:t>
            </a:r>
            <a:r>
              <a:rPr lang="en-US" dirty="0"/>
              <a:t>, </a:t>
            </a:r>
            <a:r>
              <a:rPr lang="en-US" dirty="0" smtClean="0"/>
              <a:t>Glassfish, </a:t>
            </a:r>
            <a:r>
              <a:rPr lang="en-US" dirty="0" err="1" smtClean="0"/>
              <a:t>JBoss</a:t>
            </a:r>
            <a:r>
              <a:rPr lang="en-US" dirty="0" smtClean="0"/>
              <a:t> </a:t>
            </a:r>
            <a:r>
              <a:rPr lang="en-US" dirty="0"/>
              <a:t>(and </a:t>
            </a:r>
            <a:r>
              <a:rPr lang="en-US" dirty="0" smtClean="0"/>
              <a:t>more…).</a:t>
            </a:r>
            <a:endParaRPr lang="en-US" dirty="0"/>
          </a:p>
          <a:p>
            <a:pPr algn="l" rtl="0"/>
            <a:r>
              <a:rPr lang="en-US" dirty="0" smtClean="0"/>
              <a:t>It’s </a:t>
            </a:r>
            <a:r>
              <a:rPr lang="en-US" dirty="0"/>
              <a:t>actually </a:t>
            </a:r>
            <a:r>
              <a:rPr lang="en-US" dirty="0" smtClean="0"/>
              <a:t>more </a:t>
            </a:r>
            <a:r>
              <a:rPr lang="en-US" dirty="0"/>
              <a:t>complicated than this… but let’s keep it simple for </a:t>
            </a:r>
            <a:r>
              <a:rPr lang="en-US" dirty="0" smtClean="0"/>
              <a:t>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4</a:t>
            </a:fld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36722753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Appendix 2 – Create a Web Service Application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Create a new Web Application Project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Create a new Web Service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Deploy </a:t>
            </a:r>
            <a:r>
              <a:rPr lang="en-US" dirty="0" smtClean="0"/>
              <a:t>your WebApp Project </a:t>
            </a:r>
            <a:r>
              <a:rPr lang="en-US" dirty="0"/>
              <a:t>to Tomcat</a:t>
            </a:r>
          </a:p>
          <a:p>
            <a:pPr marL="0" indent="0" algn="l" rtl="0"/>
            <a:endParaRPr lang="en-US" dirty="0" smtClean="0"/>
          </a:p>
          <a:p>
            <a:pPr marL="457200" indent="-457200" algn="l" rtl="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40</a:t>
            </a:fld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90696269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Appendix 2 – Create a Web Service Application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41</a:t>
            </a:fld>
            <a:endParaRPr lang="en-US" sz="12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31146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44369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Appendix 2 – Create a Web Service Application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42</a:t>
            </a:fld>
            <a:endParaRPr lang="en-US" sz="12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4121"/>
            <a:ext cx="7019925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69164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Appendix 2 – Create a Web Service Application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43</a:t>
            </a:fld>
            <a:endParaRPr lang="en-US" sz="12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4121"/>
            <a:ext cx="702945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640988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Appendix 2 – Create a Web Service Application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44</a:t>
            </a:fld>
            <a:endParaRPr lang="en-US" sz="12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4121"/>
            <a:ext cx="702945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22664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Appendix 2 – Create a Web Service Application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45</a:t>
            </a:fld>
            <a:endParaRPr lang="en-US" sz="12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4121"/>
            <a:ext cx="702945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520804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Appendix 2 – Create a Web Service Application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46</a:t>
            </a:fld>
            <a:endParaRPr lang="en-US" sz="12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248602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39454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Appendix 2 – Create a Web Service Application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47</a:t>
            </a:fld>
            <a:endParaRPr lang="en-US" sz="12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34385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77467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Appendix 2 – Create a Web Service Application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48</a:t>
            </a:fld>
            <a:endParaRPr lang="en-US" sz="1200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4121"/>
            <a:ext cx="7019925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38683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Appendix 2 – Create a Web Service Application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49</a:t>
            </a:fld>
            <a:endParaRPr lang="en-US" sz="12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31"/>
          <a:stretch/>
        </p:blipFill>
        <p:spPr bwMode="auto">
          <a:xfrm>
            <a:off x="755576" y="1273249"/>
            <a:ext cx="7019925" cy="339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979318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JEE – Tomcat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solidFill>
                  <a:schemeClr val="tx2"/>
                </a:solidFill>
              </a:rPr>
              <a:t>Tomcat</a:t>
            </a:r>
            <a:r>
              <a:rPr lang="en-US" dirty="0"/>
              <a:t> is a JEE </a:t>
            </a:r>
            <a:r>
              <a:rPr lang="en-US" dirty="0" smtClean="0"/>
              <a:t>Servlet Container.</a:t>
            </a:r>
            <a:endParaRPr lang="en-US" dirty="0"/>
          </a:p>
          <a:p>
            <a:pPr algn="l" rtl="0"/>
            <a:r>
              <a:rPr lang="en-US" dirty="0"/>
              <a:t>It can run </a:t>
            </a:r>
            <a:r>
              <a:rPr lang="en-US" dirty="0" smtClean="0"/>
              <a:t>regular web sites but also Java code.</a:t>
            </a:r>
            <a:endParaRPr lang="en-US" dirty="0"/>
          </a:p>
          <a:p>
            <a:pPr algn="l" rtl="0"/>
            <a:r>
              <a:rPr lang="en-US" dirty="0"/>
              <a:t>Just </a:t>
            </a:r>
            <a:r>
              <a:rPr lang="en-US" dirty="0" smtClean="0"/>
              <a:t>like any </a:t>
            </a:r>
            <a:r>
              <a:rPr lang="en-US" dirty="0"/>
              <a:t>other web server it handles the </a:t>
            </a:r>
            <a:r>
              <a:rPr lang="en-US" dirty="0" smtClean="0">
                <a:solidFill>
                  <a:schemeClr val="tx2"/>
                </a:solidFill>
              </a:rPr>
              <a:t>HTTP</a:t>
            </a:r>
            <a:r>
              <a:rPr lang="en-US" dirty="0" smtClean="0"/>
              <a:t> </a:t>
            </a:r>
            <a:r>
              <a:rPr lang="en-US" dirty="0"/>
              <a:t>protocol </a:t>
            </a:r>
            <a:r>
              <a:rPr lang="en-US" dirty="0" smtClean="0"/>
              <a:t>(requests </a:t>
            </a:r>
            <a:r>
              <a:rPr lang="en-US" dirty="0"/>
              <a:t>and </a:t>
            </a:r>
            <a:r>
              <a:rPr lang="en-US" dirty="0" smtClean="0"/>
              <a:t>responses).</a:t>
            </a:r>
          </a:p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5</a:t>
            </a:fld>
            <a:endParaRPr lang="en-US" sz="1200" dirty="0" smtClean="0"/>
          </a:p>
        </p:txBody>
      </p:sp>
      <p:grpSp>
        <p:nvGrpSpPr>
          <p:cNvPr id="61" name="Group 60"/>
          <p:cNvGrpSpPr/>
          <p:nvPr/>
        </p:nvGrpSpPr>
        <p:grpSpPr>
          <a:xfrm>
            <a:off x="558801" y="3269188"/>
            <a:ext cx="8210512" cy="3097900"/>
            <a:chOff x="558801" y="3269188"/>
            <a:chExt cx="8210512" cy="3097900"/>
          </a:xfrm>
        </p:grpSpPr>
        <p:grpSp>
          <p:nvGrpSpPr>
            <p:cNvPr id="5" name="Group 4"/>
            <p:cNvGrpSpPr/>
            <p:nvPr/>
          </p:nvGrpSpPr>
          <p:grpSpPr>
            <a:xfrm>
              <a:off x="558801" y="3269188"/>
              <a:ext cx="8210512" cy="3044597"/>
              <a:chOff x="533400" y="3513068"/>
              <a:chExt cx="8210512" cy="3044597"/>
            </a:xfrm>
          </p:grpSpPr>
          <p:grpSp>
            <p:nvGrpSpPr>
              <p:cNvPr id="6" name="Group 178"/>
              <p:cNvGrpSpPr>
                <a:grpSpLocks/>
              </p:cNvGrpSpPr>
              <p:nvPr/>
            </p:nvGrpSpPr>
            <p:grpSpPr bwMode="auto">
              <a:xfrm>
                <a:off x="3810000" y="3581400"/>
                <a:ext cx="1352550" cy="2590800"/>
                <a:chOff x="2876" y="832"/>
                <a:chExt cx="756" cy="1794"/>
              </a:xfrm>
            </p:grpSpPr>
            <p:sp>
              <p:nvSpPr>
                <p:cNvPr id="23" name="Freeform 7"/>
                <p:cNvSpPr>
                  <a:spLocks/>
                </p:cNvSpPr>
                <p:nvPr/>
              </p:nvSpPr>
              <p:spPr bwMode="auto">
                <a:xfrm>
                  <a:off x="3415" y="2284"/>
                  <a:ext cx="217" cy="321"/>
                </a:xfrm>
                <a:custGeom>
                  <a:avLst/>
                  <a:gdLst>
                    <a:gd name="T0" fmla="*/ 0 w 433"/>
                    <a:gd name="T1" fmla="*/ 56 h 640"/>
                    <a:gd name="T2" fmla="*/ 37 w 433"/>
                    <a:gd name="T3" fmla="*/ 0 h 640"/>
                    <a:gd name="T4" fmla="*/ 52 w 433"/>
                    <a:gd name="T5" fmla="*/ 9 h 640"/>
                    <a:gd name="T6" fmla="*/ 55 w 433"/>
                    <a:gd name="T7" fmla="*/ 18 h 640"/>
                    <a:gd name="T8" fmla="*/ 18 w 433"/>
                    <a:gd name="T9" fmla="*/ 81 h 640"/>
                    <a:gd name="T10" fmla="*/ 0 w 433"/>
                    <a:gd name="T11" fmla="*/ 56 h 640"/>
                    <a:gd name="T12" fmla="*/ 0 w 433"/>
                    <a:gd name="T13" fmla="*/ 56 h 64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3"/>
                    <a:gd name="T22" fmla="*/ 0 h 640"/>
                    <a:gd name="T23" fmla="*/ 433 w 433"/>
                    <a:gd name="T24" fmla="*/ 640 h 64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3" h="640">
                      <a:moveTo>
                        <a:pt x="0" y="441"/>
                      </a:moveTo>
                      <a:lnTo>
                        <a:pt x="289" y="0"/>
                      </a:lnTo>
                      <a:lnTo>
                        <a:pt x="414" y="68"/>
                      </a:lnTo>
                      <a:lnTo>
                        <a:pt x="433" y="144"/>
                      </a:lnTo>
                      <a:lnTo>
                        <a:pt x="138" y="640"/>
                      </a:lnTo>
                      <a:lnTo>
                        <a:pt x="0" y="4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8"/>
                <p:cNvSpPr>
                  <a:spLocks/>
                </p:cNvSpPr>
                <p:nvPr/>
              </p:nvSpPr>
              <p:spPr bwMode="auto">
                <a:xfrm>
                  <a:off x="2884" y="844"/>
                  <a:ext cx="617" cy="1774"/>
                </a:xfrm>
                <a:custGeom>
                  <a:avLst/>
                  <a:gdLst>
                    <a:gd name="T0" fmla="*/ 13 w 1234"/>
                    <a:gd name="T1" fmla="*/ 0 h 3549"/>
                    <a:gd name="T2" fmla="*/ 135 w 1234"/>
                    <a:gd name="T3" fmla="*/ 2 h 3549"/>
                    <a:gd name="T4" fmla="*/ 133 w 1234"/>
                    <a:gd name="T5" fmla="*/ 411 h 3549"/>
                    <a:gd name="T6" fmla="*/ 155 w 1234"/>
                    <a:gd name="T7" fmla="*/ 443 h 3549"/>
                    <a:gd name="T8" fmla="*/ 0 w 1234"/>
                    <a:gd name="T9" fmla="*/ 429 h 3549"/>
                    <a:gd name="T10" fmla="*/ 13 w 1234"/>
                    <a:gd name="T11" fmla="*/ 405 h 3549"/>
                    <a:gd name="T12" fmla="*/ 13 w 1234"/>
                    <a:gd name="T13" fmla="*/ 0 h 3549"/>
                    <a:gd name="T14" fmla="*/ 13 w 1234"/>
                    <a:gd name="T15" fmla="*/ 0 h 35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234"/>
                    <a:gd name="T25" fmla="*/ 0 h 3549"/>
                    <a:gd name="T26" fmla="*/ 1234 w 1234"/>
                    <a:gd name="T27" fmla="*/ 3549 h 35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234" h="3549">
                      <a:moveTo>
                        <a:pt x="104" y="0"/>
                      </a:moveTo>
                      <a:lnTo>
                        <a:pt x="1074" y="19"/>
                      </a:lnTo>
                      <a:lnTo>
                        <a:pt x="1061" y="3289"/>
                      </a:lnTo>
                      <a:lnTo>
                        <a:pt x="1234" y="3549"/>
                      </a:lnTo>
                      <a:lnTo>
                        <a:pt x="0" y="3433"/>
                      </a:lnTo>
                      <a:lnTo>
                        <a:pt x="104" y="3247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9"/>
                <p:cNvSpPr>
                  <a:spLocks/>
                </p:cNvSpPr>
                <p:nvPr/>
              </p:nvSpPr>
              <p:spPr bwMode="auto">
                <a:xfrm>
                  <a:off x="2880" y="2489"/>
                  <a:ext cx="611" cy="119"/>
                </a:xfrm>
                <a:custGeom>
                  <a:avLst/>
                  <a:gdLst>
                    <a:gd name="T0" fmla="*/ 11 w 1223"/>
                    <a:gd name="T1" fmla="*/ 0 h 238"/>
                    <a:gd name="T2" fmla="*/ 140 w 1223"/>
                    <a:gd name="T3" fmla="*/ 10 h 238"/>
                    <a:gd name="T4" fmla="*/ 143 w 1223"/>
                    <a:gd name="T5" fmla="*/ 16 h 238"/>
                    <a:gd name="T6" fmla="*/ 25 w 1223"/>
                    <a:gd name="T7" fmla="*/ 8 h 238"/>
                    <a:gd name="T8" fmla="*/ 148 w 1223"/>
                    <a:gd name="T9" fmla="*/ 21 h 238"/>
                    <a:gd name="T10" fmla="*/ 152 w 1223"/>
                    <a:gd name="T11" fmla="*/ 30 h 238"/>
                    <a:gd name="T12" fmla="*/ 0 w 1223"/>
                    <a:gd name="T13" fmla="*/ 18 h 238"/>
                    <a:gd name="T14" fmla="*/ 11 w 1223"/>
                    <a:gd name="T15" fmla="*/ 0 h 238"/>
                    <a:gd name="T16" fmla="*/ 11 w 1223"/>
                    <a:gd name="T17" fmla="*/ 0 h 23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23"/>
                    <a:gd name="T28" fmla="*/ 0 h 238"/>
                    <a:gd name="T29" fmla="*/ 1223 w 1223"/>
                    <a:gd name="T30" fmla="*/ 238 h 23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23" h="238">
                      <a:moveTo>
                        <a:pt x="88" y="0"/>
                      </a:moveTo>
                      <a:lnTo>
                        <a:pt x="1122" y="80"/>
                      </a:lnTo>
                      <a:lnTo>
                        <a:pt x="1150" y="126"/>
                      </a:lnTo>
                      <a:lnTo>
                        <a:pt x="202" y="63"/>
                      </a:lnTo>
                      <a:lnTo>
                        <a:pt x="1188" y="164"/>
                      </a:lnTo>
                      <a:lnTo>
                        <a:pt x="1223" y="238"/>
                      </a:lnTo>
                      <a:lnTo>
                        <a:pt x="0" y="137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10"/>
                <p:cNvSpPr>
                  <a:spLocks/>
                </p:cNvSpPr>
                <p:nvPr/>
              </p:nvSpPr>
              <p:spPr bwMode="auto">
                <a:xfrm>
                  <a:off x="2937" y="889"/>
                  <a:ext cx="98" cy="1572"/>
                </a:xfrm>
                <a:custGeom>
                  <a:avLst/>
                  <a:gdLst>
                    <a:gd name="T0" fmla="*/ 0 w 198"/>
                    <a:gd name="T1" fmla="*/ 0 h 3144"/>
                    <a:gd name="T2" fmla="*/ 6 w 198"/>
                    <a:gd name="T3" fmla="*/ 1 h 3144"/>
                    <a:gd name="T4" fmla="*/ 7 w 198"/>
                    <a:gd name="T5" fmla="*/ 7 h 3144"/>
                    <a:gd name="T6" fmla="*/ 24 w 198"/>
                    <a:gd name="T7" fmla="*/ 8 h 3144"/>
                    <a:gd name="T8" fmla="*/ 24 w 198"/>
                    <a:gd name="T9" fmla="*/ 45 h 3144"/>
                    <a:gd name="T10" fmla="*/ 7 w 198"/>
                    <a:gd name="T11" fmla="*/ 46 h 3144"/>
                    <a:gd name="T12" fmla="*/ 9 w 198"/>
                    <a:gd name="T13" fmla="*/ 393 h 3144"/>
                    <a:gd name="T14" fmla="*/ 0 w 198"/>
                    <a:gd name="T15" fmla="*/ 393 h 3144"/>
                    <a:gd name="T16" fmla="*/ 0 w 198"/>
                    <a:gd name="T17" fmla="*/ 0 h 3144"/>
                    <a:gd name="T18" fmla="*/ 0 w 198"/>
                    <a:gd name="T19" fmla="*/ 0 h 31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98"/>
                    <a:gd name="T31" fmla="*/ 0 h 3144"/>
                    <a:gd name="T32" fmla="*/ 198 w 198"/>
                    <a:gd name="T33" fmla="*/ 3144 h 31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98" h="3144">
                      <a:moveTo>
                        <a:pt x="4" y="0"/>
                      </a:moveTo>
                      <a:lnTo>
                        <a:pt x="53" y="4"/>
                      </a:lnTo>
                      <a:lnTo>
                        <a:pt x="61" y="57"/>
                      </a:lnTo>
                      <a:lnTo>
                        <a:pt x="194" y="61"/>
                      </a:lnTo>
                      <a:lnTo>
                        <a:pt x="198" y="354"/>
                      </a:lnTo>
                      <a:lnTo>
                        <a:pt x="61" y="365"/>
                      </a:lnTo>
                      <a:lnTo>
                        <a:pt x="76" y="3144"/>
                      </a:lnTo>
                      <a:lnTo>
                        <a:pt x="0" y="3144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11"/>
                <p:cNvSpPr>
                  <a:spLocks/>
                </p:cNvSpPr>
                <p:nvPr/>
              </p:nvSpPr>
              <p:spPr bwMode="auto">
                <a:xfrm>
                  <a:off x="2942" y="863"/>
                  <a:ext cx="457" cy="1640"/>
                </a:xfrm>
                <a:custGeom>
                  <a:avLst/>
                  <a:gdLst>
                    <a:gd name="T0" fmla="*/ 6 w 912"/>
                    <a:gd name="T1" fmla="*/ 0 h 3281"/>
                    <a:gd name="T2" fmla="*/ 7 w 912"/>
                    <a:gd name="T3" fmla="*/ 5 h 3281"/>
                    <a:gd name="T4" fmla="*/ 13 w 912"/>
                    <a:gd name="T5" fmla="*/ 5 h 3281"/>
                    <a:gd name="T6" fmla="*/ 13 w 912"/>
                    <a:gd name="T7" fmla="*/ 12 h 3281"/>
                    <a:gd name="T8" fmla="*/ 27 w 912"/>
                    <a:gd name="T9" fmla="*/ 13 h 3281"/>
                    <a:gd name="T10" fmla="*/ 27 w 912"/>
                    <a:gd name="T11" fmla="*/ 50 h 3281"/>
                    <a:gd name="T12" fmla="*/ 13 w 912"/>
                    <a:gd name="T13" fmla="*/ 54 h 3281"/>
                    <a:gd name="T14" fmla="*/ 18 w 912"/>
                    <a:gd name="T15" fmla="*/ 375 h 3281"/>
                    <a:gd name="T16" fmla="*/ 12 w 912"/>
                    <a:gd name="T17" fmla="*/ 377 h 3281"/>
                    <a:gd name="T18" fmla="*/ 2 w 912"/>
                    <a:gd name="T19" fmla="*/ 376 h 3281"/>
                    <a:gd name="T20" fmla="*/ 0 w 912"/>
                    <a:gd name="T21" fmla="*/ 399 h 3281"/>
                    <a:gd name="T22" fmla="*/ 114 w 912"/>
                    <a:gd name="T23" fmla="*/ 410 h 3281"/>
                    <a:gd name="T24" fmla="*/ 115 w 912"/>
                    <a:gd name="T25" fmla="*/ 53 h 3281"/>
                    <a:gd name="T26" fmla="*/ 93 w 912"/>
                    <a:gd name="T27" fmla="*/ 51 h 3281"/>
                    <a:gd name="T28" fmla="*/ 92 w 912"/>
                    <a:gd name="T29" fmla="*/ 14 h 3281"/>
                    <a:gd name="T30" fmla="*/ 110 w 912"/>
                    <a:gd name="T31" fmla="*/ 13 h 3281"/>
                    <a:gd name="T32" fmla="*/ 110 w 912"/>
                    <a:gd name="T33" fmla="*/ 4 h 3281"/>
                    <a:gd name="T34" fmla="*/ 115 w 912"/>
                    <a:gd name="T35" fmla="*/ 4 h 3281"/>
                    <a:gd name="T36" fmla="*/ 115 w 912"/>
                    <a:gd name="T37" fmla="*/ 0 h 3281"/>
                    <a:gd name="T38" fmla="*/ 6 w 912"/>
                    <a:gd name="T39" fmla="*/ 0 h 3281"/>
                    <a:gd name="T40" fmla="*/ 6 w 912"/>
                    <a:gd name="T41" fmla="*/ 0 h 328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12"/>
                    <a:gd name="T64" fmla="*/ 0 h 3281"/>
                    <a:gd name="T65" fmla="*/ 912 w 912"/>
                    <a:gd name="T66" fmla="*/ 3281 h 3281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12" h="3281">
                      <a:moveTo>
                        <a:pt x="45" y="0"/>
                      </a:moveTo>
                      <a:lnTo>
                        <a:pt x="49" y="42"/>
                      </a:lnTo>
                      <a:lnTo>
                        <a:pt x="104" y="42"/>
                      </a:lnTo>
                      <a:lnTo>
                        <a:pt x="104" y="97"/>
                      </a:lnTo>
                      <a:lnTo>
                        <a:pt x="213" y="105"/>
                      </a:lnTo>
                      <a:lnTo>
                        <a:pt x="216" y="405"/>
                      </a:lnTo>
                      <a:lnTo>
                        <a:pt x="97" y="439"/>
                      </a:lnTo>
                      <a:lnTo>
                        <a:pt x="140" y="3000"/>
                      </a:lnTo>
                      <a:lnTo>
                        <a:pt x="91" y="3022"/>
                      </a:lnTo>
                      <a:lnTo>
                        <a:pt x="11" y="3013"/>
                      </a:lnTo>
                      <a:lnTo>
                        <a:pt x="0" y="3197"/>
                      </a:lnTo>
                      <a:lnTo>
                        <a:pt x="908" y="3281"/>
                      </a:lnTo>
                      <a:lnTo>
                        <a:pt x="910" y="424"/>
                      </a:lnTo>
                      <a:lnTo>
                        <a:pt x="741" y="413"/>
                      </a:lnTo>
                      <a:lnTo>
                        <a:pt x="732" y="112"/>
                      </a:lnTo>
                      <a:lnTo>
                        <a:pt x="874" y="105"/>
                      </a:lnTo>
                      <a:lnTo>
                        <a:pt x="874" y="38"/>
                      </a:lnTo>
                      <a:lnTo>
                        <a:pt x="912" y="34"/>
                      </a:lnTo>
                      <a:lnTo>
                        <a:pt x="912" y="0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12"/>
                <p:cNvSpPr>
                  <a:spLocks/>
                </p:cNvSpPr>
                <p:nvPr/>
              </p:nvSpPr>
              <p:spPr bwMode="auto">
                <a:xfrm>
                  <a:off x="3418" y="840"/>
                  <a:ext cx="178" cy="1661"/>
                </a:xfrm>
                <a:custGeom>
                  <a:avLst/>
                  <a:gdLst>
                    <a:gd name="T0" fmla="*/ 0 w 358"/>
                    <a:gd name="T1" fmla="*/ 0 h 3322"/>
                    <a:gd name="T2" fmla="*/ 1 w 358"/>
                    <a:gd name="T3" fmla="*/ 416 h 3322"/>
                    <a:gd name="T4" fmla="*/ 44 w 358"/>
                    <a:gd name="T5" fmla="*/ 353 h 3322"/>
                    <a:gd name="T6" fmla="*/ 37 w 358"/>
                    <a:gd name="T7" fmla="*/ 18 h 3322"/>
                    <a:gd name="T8" fmla="*/ 0 w 358"/>
                    <a:gd name="T9" fmla="*/ 0 h 3322"/>
                    <a:gd name="T10" fmla="*/ 0 w 358"/>
                    <a:gd name="T11" fmla="*/ 0 h 332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8"/>
                    <a:gd name="T19" fmla="*/ 0 h 3322"/>
                    <a:gd name="T20" fmla="*/ 358 w 358"/>
                    <a:gd name="T21" fmla="*/ 3322 h 332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8" h="3322">
                      <a:moveTo>
                        <a:pt x="0" y="0"/>
                      </a:moveTo>
                      <a:lnTo>
                        <a:pt x="14" y="3322"/>
                      </a:lnTo>
                      <a:lnTo>
                        <a:pt x="358" y="2824"/>
                      </a:lnTo>
                      <a:lnTo>
                        <a:pt x="301" y="1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Freeform 144"/>
                <p:cNvSpPr>
                  <a:spLocks/>
                </p:cNvSpPr>
                <p:nvPr/>
              </p:nvSpPr>
              <p:spPr bwMode="auto">
                <a:xfrm>
                  <a:off x="2924" y="832"/>
                  <a:ext cx="659" cy="678"/>
                </a:xfrm>
                <a:custGeom>
                  <a:avLst/>
                  <a:gdLst>
                    <a:gd name="T0" fmla="*/ 0 w 1318"/>
                    <a:gd name="T1" fmla="*/ 0 h 1356"/>
                    <a:gd name="T2" fmla="*/ 124 w 1318"/>
                    <a:gd name="T3" fmla="*/ 1 h 1356"/>
                    <a:gd name="T4" fmla="*/ 165 w 1318"/>
                    <a:gd name="T5" fmla="*/ 19 h 1356"/>
                    <a:gd name="T6" fmla="*/ 165 w 1318"/>
                    <a:gd name="T7" fmla="*/ 170 h 1356"/>
                    <a:gd name="T8" fmla="*/ 159 w 1318"/>
                    <a:gd name="T9" fmla="*/ 21 h 1356"/>
                    <a:gd name="T10" fmla="*/ 123 w 1318"/>
                    <a:gd name="T11" fmla="*/ 5 h 1356"/>
                    <a:gd name="T12" fmla="*/ 5 w 1318"/>
                    <a:gd name="T13" fmla="*/ 6 h 1356"/>
                    <a:gd name="T14" fmla="*/ 0 w 1318"/>
                    <a:gd name="T15" fmla="*/ 0 h 1356"/>
                    <a:gd name="T16" fmla="*/ 0 w 1318"/>
                    <a:gd name="T17" fmla="*/ 0 h 135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318"/>
                    <a:gd name="T28" fmla="*/ 0 h 1356"/>
                    <a:gd name="T29" fmla="*/ 1318 w 1318"/>
                    <a:gd name="T30" fmla="*/ 1356 h 135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318" h="1356">
                      <a:moveTo>
                        <a:pt x="0" y="0"/>
                      </a:moveTo>
                      <a:lnTo>
                        <a:pt x="991" y="2"/>
                      </a:lnTo>
                      <a:lnTo>
                        <a:pt x="1318" y="145"/>
                      </a:lnTo>
                      <a:lnTo>
                        <a:pt x="1314" y="1356"/>
                      </a:lnTo>
                      <a:lnTo>
                        <a:pt x="1269" y="164"/>
                      </a:lnTo>
                      <a:lnTo>
                        <a:pt x="980" y="40"/>
                      </a:lnTo>
                      <a:lnTo>
                        <a:pt x="33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Freeform 145"/>
                <p:cNvSpPr>
                  <a:spLocks/>
                </p:cNvSpPr>
                <p:nvPr/>
              </p:nvSpPr>
              <p:spPr bwMode="auto">
                <a:xfrm>
                  <a:off x="2883" y="832"/>
                  <a:ext cx="557" cy="1718"/>
                </a:xfrm>
                <a:custGeom>
                  <a:avLst/>
                  <a:gdLst>
                    <a:gd name="T0" fmla="*/ 11 w 1114"/>
                    <a:gd name="T1" fmla="*/ 0 h 3435"/>
                    <a:gd name="T2" fmla="*/ 11 w 1114"/>
                    <a:gd name="T3" fmla="*/ 405 h 3435"/>
                    <a:gd name="T4" fmla="*/ 0 w 1114"/>
                    <a:gd name="T5" fmla="*/ 430 h 3435"/>
                    <a:gd name="T6" fmla="*/ 17 w 1114"/>
                    <a:gd name="T7" fmla="*/ 414 h 3435"/>
                    <a:gd name="T8" fmla="*/ 136 w 1114"/>
                    <a:gd name="T9" fmla="*/ 421 h 3435"/>
                    <a:gd name="T10" fmla="*/ 140 w 1114"/>
                    <a:gd name="T11" fmla="*/ 415 h 3435"/>
                    <a:gd name="T12" fmla="*/ 110 w 1114"/>
                    <a:gd name="T13" fmla="*/ 414 h 3435"/>
                    <a:gd name="T14" fmla="*/ 104 w 1114"/>
                    <a:gd name="T15" fmla="*/ 409 h 3435"/>
                    <a:gd name="T16" fmla="*/ 48 w 1114"/>
                    <a:gd name="T17" fmla="*/ 405 h 3435"/>
                    <a:gd name="T18" fmla="*/ 44 w 1114"/>
                    <a:gd name="T19" fmla="*/ 409 h 3435"/>
                    <a:gd name="T20" fmla="*/ 16 w 1114"/>
                    <a:gd name="T21" fmla="*/ 405 h 3435"/>
                    <a:gd name="T22" fmla="*/ 17 w 1114"/>
                    <a:gd name="T23" fmla="*/ 5 h 3435"/>
                    <a:gd name="T24" fmla="*/ 11 w 1114"/>
                    <a:gd name="T25" fmla="*/ 0 h 3435"/>
                    <a:gd name="T26" fmla="*/ 11 w 1114"/>
                    <a:gd name="T27" fmla="*/ 0 h 343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114"/>
                    <a:gd name="T43" fmla="*/ 0 h 3435"/>
                    <a:gd name="T44" fmla="*/ 1114 w 1114"/>
                    <a:gd name="T45" fmla="*/ 3435 h 343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114" h="3435">
                      <a:moveTo>
                        <a:pt x="85" y="0"/>
                      </a:moveTo>
                      <a:lnTo>
                        <a:pt x="85" y="3237"/>
                      </a:lnTo>
                      <a:lnTo>
                        <a:pt x="0" y="3435"/>
                      </a:lnTo>
                      <a:lnTo>
                        <a:pt x="129" y="3306"/>
                      </a:lnTo>
                      <a:lnTo>
                        <a:pt x="1085" y="3363"/>
                      </a:lnTo>
                      <a:lnTo>
                        <a:pt x="1114" y="3313"/>
                      </a:lnTo>
                      <a:lnTo>
                        <a:pt x="878" y="3306"/>
                      </a:lnTo>
                      <a:lnTo>
                        <a:pt x="829" y="3270"/>
                      </a:lnTo>
                      <a:lnTo>
                        <a:pt x="378" y="3237"/>
                      </a:lnTo>
                      <a:lnTo>
                        <a:pt x="348" y="3266"/>
                      </a:lnTo>
                      <a:lnTo>
                        <a:pt x="127" y="3237"/>
                      </a:lnTo>
                      <a:lnTo>
                        <a:pt x="129" y="38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Freeform 146"/>
                <p:cNvSpPr>
                  <a:spLocks/>
                </p:cNvSpPr>
                <p:nvPr/>
              </p:nvSpPr>
              <p:spPr bwMode="auto">
                <a:xfrm>
                  <a:off x="2991" y="1066"/>
                  <a:ext cx="398" cy="1342"/>
                </a:xfrm>
                <a:custGeom>
                  <a:avLst/>
                  <a:gdLst>
                    <a:gd name="T0" fmla="*/ 0 w 796"/>
                    <a:gd name="T1" fmla="*/ 11 h 2684"/>
                    <a:gd name="T2" fmla="*/ 92 w 796"/>
                    <a:gd name="T3" fmla="*/ 11 h 2684"/>
                    <a:gd name="T4" fmla="*/ 90 w 796"/>
                    <a:gd name="T5" fmla="*/ 7 h 2684"/>
                    <a:gd name="T6" fmla="*/ 80 w 796"/>
                    <a:gd name="T7" fmla="*/ 0 h 2684"/>
                    <a:gd name="T8" fmla="*/ 100 w 796"/>
                    <a:gd name="T9" fmla="*/ 0 h 2684"/>
                    <a:gd name="T10" fmla="*/ 97 w 796"/>
                    <a:gd name="T11" fmla="*/ 4 h 2684"/>
                    <a:gd name="T12" fmla="*/ 97 w 796"/>
                    <a:gd name="T13" fmla="*/ 336 h 2684"/>
                    <a:gd name="T14" fmla="*/ 91 w 796"/>
                    <a:gd name="T15" fmla="*/ 128 h 2684"/>
                    <a:gd name="T16" fmla="*/ 3 w 796"/>
                    <a:gd name="T17" fmla="*/ 126 h 2684"/>
                    <a:gd name="T18" fmla="*/ 6 w 796"/>
                    <a:gd name="T19" fmla="*/ 123 h 2684"/>
                    <a:gd name="T20" fmla="*/ 92 w 796"/>
                    <a:gd name="T21" fmla="*/ 125 h 2684"/>
                    <a:gd name="T22" fmla="*/ 92 w 796"/>
                    <a:gd name="T23" fmla="*/ 101 h 2684"/>
                    <a:gd name="T24" fmla="*/ 3 w 796"/>
                    <a:gd name="T25" fmla="*/ 99 h 2684"/>
                    <a:gd name="T26" fmla="*/ 3 w 796"/>
                    <a:gd name="T27" fmla="*/ 96 h 2684"/>
                    <a:gd name="T28" fmla="*/ 92 w 796"/>
                    <a:gd name="T29" fmla="*/ 98 h 2684"/>
                    <a:gd name="T30" fmla="*/ 91 w 796"/>
                    <a:gd name="T31" fmla="*/ 70 h 2684"/>
                    <a:gd name="T32" fmla="*/ 1 w 796"/>
                    <a:gd name="T33" fmla="*/ 68 h 2684"/>
                    <a:gd name="T34" fmla="*/ 2 w 796"/>
                    <a:gd name="T35" fmla="*/ 65 h 2684"/>
                    <a:gd name="T36" fmla="*/ 94 w 796"/>
                    <a:gd name="T37" fmla="*/ 65 h 2684"/>
                    <a:gd name="T38" fmla="*/ 90 w 796"/>
                    <a:gd name="T39" fmla="*/ 17 h 2684"/>
                    <a:gd name="T40" fmla="*/ 79 w 796"/>
                    <a:gd name="T41" fmla="*/ 16 h 2684"/>
                    <a:gd name="T42" fmla="*/ 71 w 796"/>
                    <a:gd name="T43" fmla="*/ 18 h 2684"/>
                    <a:gd name="T44" fmla="*/ 14 w 796"/>
                    <a:gd name="T45" fmla="*/ 17 h 2684"/>
                    <a:gd name="T46" fmla="*/ 0 w 796"/>
                    <a:gd name="T47" fmla="*/ 11 h 2684"/>
                    <a:gd name="T48" fmla="*/ 0 w 796"/>
                    <a:gd name="T49" fmla="*/ 11 h 2684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796"/>
                    <a:gd name="T76" fmla="*/ 0 h 2684"/>
                    <a:gd name="T77" fmla="*/ 796 w 796"/>
                    <a:gd name="T78" fmla="*/ 2684 h 2684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796" h="2684">
                      <a:moveTo>
                        <a:pt x="0" y="82"/>
                      </a:moveTo>
                      <a:lnTo>
                        <a:pt x="732" y="89"/>
                      </a:lnTo>
                      <a:lnTo>
                        <a:pt x="720" y="53"/>
                      </a:lnTo>
                      <a:lnTo>
                        <a:pt x="635" y="0"/>
                      </a:lnTo>
                      <a:lnTo>
                        <a:pt x="796" y="0"/>
                      </a:lnTo>
                      <a:lnTo>
                        <a:pt x="773" y="28"/>
                      </a:lnTo>
                      <a:lnTo>
                        <a:pt x="771" y="2684"/>
                      </a:lnTo>
                      <a:lnTo>
                        <a:pt x="728" y="1023"/>
                      </a:lnTo>
                      <a:lnTo>
                        <a:pt x="22" y="1002"/>
                      </a:lnTo>
                      <a:lnTo>
                        <a:pt x="43" y="981"/>
                      </a:lnTo>
                      <a:lnTo>
                        <a:pt x="732" y="994"/>
                      </a:lnTo>
                      <a:lnTo>
                        <a:pt x="732" y="808"/>
                      </a:lnTo>
                      <a:lnTo>
                        <a:pt x="19" y="791"/>
                      </a:lnTo>
                      <a:lnTo>
                        <a:pt x="19" y="762"/>
                      </a:lnTo>
                      <a:lnTo>
                        <a:pt x="735" y="779"/>
                      </a:lnTo>
                      <a:lnTo>
                        <a:pt x="728" y="555"/>
                      </a:lnTo>
                      <a:lnTo>
                        <a:pt x="7" y="540"/>
                      </a:lnTo>
                      <a:lnTo>
                        <a:pt x="11" y="515"/>
                      </a:lnTo>
                      <a:lnTo>
                        <a:pt x="745" y="515"/>
                      </a:lnTo>
                      <a:lnTo>
                        <a:pt x="713" y="135"/>
                      </a:lnTo>
                      <a:lnTo>
                        <a:pt x="631" y="122"/>
                      </a:lnTo>
                      <a:lnTo>
                        <a:pt x="566" y="139"/>
                      </a:lnTo>
                      <a:lnTo>
                        <a:pt x="108" y="135"/>
                      </a:lnTo>
                      <a:lnTo>
                        <a:pt x="0" y="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Freeform 147"/>
                <p:cNvSpPr>
                  <a:spLocks/>
                </p:cNvSpPr>
                <p:nvPr/>
              </p:nvSpPr>
              <p:spPr bwMode="auto">
                <a:xfrm>
                  <a:off x="3065" y="1141"/>
                  <a:ext cx="245" cy="44"/>
                </a:xfrm>
                <a:custGeom>
                  <a:avLst/>
                  <a:gdLst>
                    <a:gd name="T0" fmla="*/ 1 w 490"/>
                    <a:gd name="T1" fmla="*/ 1 h 88"/>
                    <a:gd name="T2" fmla="*/ 61 w 490"/>
                    <a:gd name="T3" fmla="*/ 0 h 88"/>
                    <a:gd name="T4" fmla="*/ 62 w 490"/>
                    <a:gd name="T5" fmla="*/ 5 h 88"/>
                    <a:gd name="T6" fmla="*/ 43 w 490"/>
                    <a:gd name="T7" fmla="*/ 6 h 88"/>
                    <a:gd name="T8" fmla="*/ 43 w 490"/>
                    <a:gd name="T9" fmla="*/ 11 h 88"/>
                    <a:gd name="T10" fmla="*/ 39 w 490"/>
                    <a:gd name="T11" fmla="*/ 8 h 88"/>
                    <a:gd name="T12" fmla="*/ 21 w 490"/>
                    <a:gd name="T13" fmla="*/ 8 h 88"/>
                    <a:gd name="T14" fmla="*/ 20 w 490"/>
                    <a:gd name="T15" fmla="*/ 5 h 88"/>
                    <a:gd name="T16" fmla="*/ 0 w 490"/>
                    <a:gd name="T17" fmla="*/ 5 h 88"/>
                    <a:gd name="T18" fmla="*/ 1 w 490"/>
                    <a:gd name="T19" fmla="*/ 1 h 88"/>
                    <a:gd name="T20" fmla="*/ 1 w 490"/>
                    <a:gd name="T21" fmla="*/ 1 h 8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90"/>
                    <a:gd name="T34" fmla="*/ 0 h 88"/>
                    <a:gd name="T35" fmla="*/ 490 w 490"/>
                    <a:gd name="T36" fmla="*/ 88 h 8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90" h="88">
                      <a:moveTo>
                        <a:pt x="2" y="8"/>
                      </a:moveTo>
                      <a:lnTo>
                        <a:pt x="487" y="0"/>
                      </a:lnTo>
                      <a:lnTo>
                        <a:pt x="490" y="40"/>
                      </a:lnTo>
                      <a:lnTo>
                        <a:pt x="338" y="42"/>
                      </a:lnTo>
                      <a:lnTo>
                        <a:pt x="338" y="88"/>
                      </a:lnTo>
                      <a:lnTo>
                        <a:pt x="310" y="61"/>
                      </a:lnTo>
                      <a:lnTo>
                        <a:pt x="165" y="63"/>
                      </a:lnTo>
                      <a:lnTo>
                        <a:pt x="154" y="36"/>
                      </a:lnTo>
                      <a:lnTo>
                        <a:pt x="0" y="38"/>
                      </a:lnTo>
                      <a:lnTo>
                        <a:pt x="2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Freeform 148"/>
                <p:cNvSpPr>
                  <a:spLocks/>
                </p:cNvSpPr>
                <p:nvPr/>
              </p:nvSpPr>
              <p:spPr bwMode="auto">
                <a:xfrm>
                  <a:off x="3252" y="1167"/>
                  <a:ext cx="65" cy="25"/>
                </a:xfrm>
                <a:custGeom>
                  <a:avLst/>
                  <a:gdLst>
                    <a:gd name="T0" fmla="*/ 1 w 130"/>
                    <a:gd name="T1" fmla="*/ 4 h 52"/>
                    <a:gd name="T2" fmla="*/ 13 w 130"/>
                    <a:gd name="T3" fmla="*/ 4 h 52"/>
                    <a:gd name="T4" fmla="*/ 13 w 130"/>
                    <a:gd name="T5" fmla="*/ 2 h 52"/>
                    <a:gd name="T6" fmla="*/ 1 w 130"/>
                    <a:gd name="T7" fmla="*/ 2 h 52"/>
                    <a:gd name="T8" fmla="*/ 1 w 130"/>
                    <a:gd name="T9" fmla="*/ 0 h 52"/>
                    <a:gd name="T10" fmla="*/ 16 w 130"/>
                    <a:gd name="T11" fmla="*/ 0 h 52"/>
                    <a:gd name="T12" fmla="*/ 17 w 130"/>
                    <a:gd name="T13" fmla="*/ 6 h 52"/>
                    <a:gd name="T14" fmla="*/ 0 w 130"/>
                    <a:gd name="T15" fmla="*/ 5 h 52"/>
                    <a:gd name="T16" fmla="*/ 1 w 130"/>
                    <a:gd name="T17" fmla="*/ 4 h 52"/>
                    <a:gd name="T18" fmla="*/ 1 w 130"/>
                    <a:gd name="T19" fmla="*/ 4 h 5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30"/>
                    <a:gd name="T31" fmla="*/ 0 h 52"/>
                    <a:gd name="T32" fmla="*/ 130 w 130"/>
                    <a:gd name="T33" fmla="*/ 52 h 5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30" h="52">
                      <a:moveTo>
                        <a:pt x="6" y="33"/>
                      </a:moveTo>
                      <a:lnTo>
                        <a:pt x="99" y="33"/>
                      </a:lnTo>
                      <a:lnTo>
                        <a:pt x="101" y="16"/>
                      </a:lnTo>
                      <a:lnTo>
                        <a:pt x="6" y="16"/>
                      </a:lnTo>
                      <a:lnTo>
                        <a:pt x="2" y="2"/>
                      </a:lnTo>
                      <a:lnTo>
                        <a:pt x="128" y="0"/>
                      </a:lnTo>
                      <a:lnTo>
                        <a:pt x="130" y="52"/>
                      </a:lnTo>
                      <a:lnTo>
                        <a:pt x="0" y="48"/>
                      </a:lnTo>
                      <a:lnTo>
                        <a:pt x="6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" name="Freeform 149"/>
                <p:cNvSpPr>
                  <a:spLocks/>
                </p:cNvSpPr>
                <p:nvPr/>
              </p:nvSpPr>
              <p:spPr bwMode="auto">
                <a:xfrm>
                  <a:off x="2991" y="1106"/>
                  <a:ext cx="11" cy="226"/>
                </a:xfrm>
                <a:custGeom>
                  <a:avLst/>
                  <a:gdLst>
                    <a:gd name="T0" fmla="*/ 0 w 22"/>
                    <a:gd name="T1" fmla="*/ 0 h 452"/>
                    <a:gd name="T2" fmla="*/ 1 w 22"/>
                    <a:gd name="T3" fmla="*/ 57 h 452"/>
                    <a:gd name="T4" fmla="*/ 3 w 22"/>
                    <a:gd name="T5" fmla="*/ 57 h 452"/>
                    <a:gd name="T6" fmla="*/ 2 w 22"/>
                    <a:gd name="T7" fmla="*/ 1 h 452"/>
                    <a:gd name="T8" fmla="*/ 0 w 22"/>
                    <a:gd name="T9" fmla="*/ 0 h 452"/>
                    <a:gd name="T10" fmla="*/ 0 w 22"/>
                    <a:gd name="T11" fmla="*/ 0 h 45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2"/>
                    <a:gd name="T19" fmla="*/ 0 h 452"/>
                    <a:gd name="T20" fmla="*/ 22 w 22"/>
                    <a:gd name="T21" fmla="*/ 452 h 45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2" h="452">
                      <a:moveTo>
                        <a:pt x="0" y="0"/>
                      </a:moveTo>
                      <a:lnTo>
                        <a:pt x="5" y="452"/>
                      </a:lnTo>
                      <a:lnTo>
                        <a:pt x="22" y="450"/>
                      </a:lnTo>
                      <a:lnTo>
                        <a:pt x="15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Freeform 150"/>
                <p:cNvSpPr>
                  <a:spLocks/>
                </p:cNvSpPr>
                <p:nvPr/>
              </p:nvSpPr>
              <p:spPr bwMode="auto">
                <a:xfrm>
                  <a:off x="3298" y="1291"/>
                  <a:ext cx="45" cy="24"/>
                </a:xfrm>
                <a:custGeom>
                  <a:avLst/>
                  <a:gdLst>
                    <a:gd name="T0" fmla="*/ 1 w 89"/>
                    <a:gd name="T1" fmla="*/ 0 h 48"/>
                    <a:gd name="T2" fmla="*/ 0 w 89"/>
                    <a:gd name="T3" fmla="*/ 6 h 48"/>
                    <a:gd name="T4" fmla="*/ 12 w 89"/>
                    <a:gd name="T5" fmla="*/ 6 h 48"/>
                    <a:gd name="T6" fmla="*/ 12 w 89"/>
                    <a:gd name="T7" fmla="*/ 2 h 48"/>
                    <a:gd name="T8" fmla="*/ 9 w 89"/>
                    <a:gd name="T9" fmla="*/ 4 h 48"/>
                    <a:gd name="T10" fmla="*/ 3 w 89"/>
                    <a:gd name="T11" fmla="*/ 4 h 48"/>
                    <a:gd name="T12" fmla="*/ 1 w 89"/>
                    <a:gd name="T13" fmla="*/ 0 h 48"/>
                    <a:gd name="T14" fmla="*/ 1 w 89"/>
                    <a:gd name="T15" fmla="*/ 0 h 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9"/>
                    <a:gd name="T25" fmla="*/ 0 h 48"/>
                    <a:gd name="T26" fmla="*/ 89 w 89"/>
                    <a:gd name="T27" fmla="*/ 48 h 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9" h="48">
                      <a:moveTo>
                        <a:pt x="3" y="0"/>
                      </a:moveTo>
                      <a:lnTo>
                        <a:pt x="0" y="42"/>
                      </a:lnTo>
                      <a:lnTo>
                        <a:pt x="89" y="48"/>
                      </a:lnTo>
                      <a:lnTo>
                        <a:pt x="89" y="12"/>
                      </a:lnTo>
                      <a:lnTo>
                        <a:pt x="70" y="27"/>
                      </a:lnTo>
                      <a:lnTo>
                        <a:pt x="19" y="29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" name="Freeform 151"/>
                <p:cNvSpPr>
                  <a:spLocks/>
                </p:cNvSpPr>
                <p:nvPr/>
              </p:nvSpPr>
              <p:spPr bwMode="auto">
                <a:xfrm>
                  <a:off x="3352" y="878"/>
                  <a:ext cx="29" cy="39"/>
                </a:xfrm>
                <a:custGeom>
                  <a:avLst/>
                  <a:gdLst>
                    <a:gd name="T0" fmla="*/ 7 w 57"/>
                    <a:gd name="T1" fmla="*/ 0 h 77"/>
                    <a:gd name="T2" fmla="*/ 0 w 57"/>
                    <a:gd name="T3" fmla="*/ 6 h 77"/>
                    <a:gd name="T4" fmla="*/ 0 w 57"/>
                    <a:gd name="T5" fmla="*/ 10 h 77"/>
                    <a:gd name="T6" fmla="*/ 8 w 57"/>
                    <a:gd name="T7" fmla="*/ 10 h 77"/>
                    <a:gd name="T8" fmla="*/ 7 w 57"/>
                    <a:gd name="T9" fmla="*/ 0 h 77"/>
                    <a:gd name="T10" fmla="*/ 7 w 57"/>
                    <a:gd name="T11" fmla="*/ 0 h 7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7"/>
                    <a:gd name="T19" fmla="*/ 0 h 77"/>
                    <a:gd name="T20" fmla="*/ 57 w 57"/>
                    <a:gd name="T21" fmla="*/ 77 h 7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7" h="77">
                      <a:moveTo>
                        <a:pt x="53" y="0"/>
                      </a:moveTo>
                      <a:lnTo>
                        <a:pt x="0" y="41"/>
                      </a:lnTo>
                      <a:lnTo>
                        <a:pt x="0" y="77"/>
                      </a:lnTo>
                      <a:lnTo>
                        <a:pt x="57" y="74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Freeform 152"/>
                <p:cNvSpPr>
                  <a:spLocks/>
                </p:cNvSpPr>
                <p:nvPr/>
              </p:nvSpPr>
              <p:spPr bwMode="auto">
                <a:xfrm>
                  <a:off x="3305" y="918"/>
                  <a:ext cx="13" cy="151"/>
                </a:xfrm>
                <a:custGeom>
                  <a:avLst/>
                  <a:gdLst>
                    <a:gd name="T0" fmla="*/ 0 w 25"/>
                    <a:gd name="T1" fmla="*/ 0 h 303"/>
                    <a:gd name="T2" fmla="*/ 1 w 25"/>
                    <a:gd name="T3" fmla="*/ 37 h 303"/>
                    <a:gd name="T4" fmla="*/ 4 w 25"/>
                    <a:gd name="T5" fmla="*/ 37 h 303"/>
                    <a:gd name="T6" fmla="*/ 3 w 25"/>
                    <a:gd name="T7" fmla="*/ 0 h 303"/>
                    <a:gd name="T8" fmla="*/ 0 w 25"/>
                    <a:gd name="T9" fmla="*/ 0 h 303"/>
                    <a:gd name="T10" fmla="*/ 0 w 25"/>
                    <a:gd name="T11" fmla="*/ 0 h 30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303"/>
                    <a:gd name="T20" fmla="*/ 25 w 25"/>
                    <a:gd name="T21" fmla="*/ 303 h 30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303">
                      <a:moveTo>
                        <a:pt x="0" y="2"/>
                      </a:moveTo>
                      <a:lnTo>
                        <a:pt x="4" y="303"/>
                      </a:lnTo>
                      <a:lnTo>
                        <a:pt x="25" y="303"/>
                      </a:lnTo>
                      <a:lnTo>
                        <a:pt x="23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Freeform 153"/>
                <p:cNvSpPr>
                  <a:spLocks/>
                </p:cNvSpPr>
                <p:nvPr/>
              </p:nvSpPr>
              <p:spPr bwMode="auto">
                <a:xfrm>
                  <a:off x="3318" y="920"/>
                  <a:ext cx="78" cy="143"/>
                </a:xfrm>
                <a:custGeom>
                  <a:avLst/>
                  <a:gdLst>
                    <a:gd name="T0" fmla="*/ 17 w 155"/>
                    <a:gd name="T1" fmla="*/ 0 h 287"/>
                    <a:gd name="T2" fmla="*/ 17 w 155"/>
                    <a:gd name="T3" fmla="*/ 17 h 287"/>
                    <a:gd name="T4" fmla="*/ 2 w 155"/>
                    <a:gd name="T5" fmla="*/ 17 h 287"/>
                    <a:gd name="T6" fmla="*/ 0 w 155"/>
                    <a:gd name="T7" fmla="*/ 19 h 287"/>
                    <a:gd name="T8" fmla="*/ 17 w 155"/>
                    <a:gd name="T9" fmla="*/ 19 h 287"/>
                    <a:gd name="T10" fmla="*/ 17 w 155"/>
                    <a:gd name="T11" fmla="*/ 35 h 287"/>
                    <a:gd name="T12" fmla="*/ 20 w 155"/>
                    <a:gd name="T13" fmla="*/ 35 h 287"/>
                    <a:gd name="T14" fmla="*/ 19 w 155"/>
                    <a:gd name="T15" fmla="*/ 0 h 287"/>
                    <a:gd name="T16" fmla="*/ 17 w 155"/>
                    <a:gd name="T17" fmla="*/ 0 h 287"/>
                    <a:gd name="T18" fmla="*/ 17 w 155"/>
                    <a:gd name="T19" fmla="*/ 0 h 28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55"/>
                    <a:gd name="T31" fmla="*/ 0 h 287"/>
                    <a:gd name="T32" fmla="*/ 155 w 155"/>
                    <a:gd name="T33" fmla="*/ 287 h 287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55" h="287">
                      <a:moveTo>
                        <a:pt x="133" y="2"/>
                      </a:moveTo>
                      <a:lnTo>
                        <a:pt x="135" y="141"/>
                      </a:lnTo>
                      <a:lnTo>
                        <a:pt x="9" y="143"/>
                      </a:lnTo>
                      <a:lnTo>
                        <a:pt x="0" y="156"/>
                      </a:lnTo>
                      <a:lnTo>
                        <a:pt x="135" y="156"/>
                      </a:lnTo>
                      <a:lnTo>
                        <a:pt x="136" y="285"/>
                      </a:lnTo>
                      <a:lnTo>
                        <a:pt x="155" y="287"/>
                      </a:lnTo>
                      <a:lnTo>
                        <a:pt x="148" y="0"/>
                      </a:lnTo>
                      <a:lnTo>
                        <a:pt x="133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Freeform 154"/>
                <p:cNvSpPr>
                  <a:spLocks/>
                </p:cNvSpPr>
                <p:nvPr/>
              </p:nvSpPr>
              <p:spPr bwMode="auto">
                <a:xfrm>
                  <a:off x="3335" y="927"/>
                  <a:ext cx="38" cy="36"/>
                </a:xfrm>
                <a:custGeom>
                  <a:avLst/>
                  <a:gdLst>
                    <a:gd name="T0" fmla="*/ 1 w 76"/>
                    <a:gd name="T1" fmla="*/ 1 h 73"/>
                    <a:gd name="T2" fmla="*/ 4 w 76"/>
                    <a:gd name="T3" fmla="*/ 0 h 73"/>
                    <a:gd name="T4" fmla="*/ 7 w 76"/>
                    <a:gd name="T5" fmla="*/ 0 h 73"/>
                    <a:gd name="T6" fmla="*/ 9 w 76"/>
                    <a:gd name="T7" fmla="*/ 2 h 73"/>
                    <a:gd name="T8" fmla="*/ 10 w 76"/>
                    <a:gd name="T9" fmla="*/ 6 h 73"/>
                    <a:gd name="T10" fmla="*/ 8 w 76"/>
                    <a:gd name="T11" fmla="*/ 7 h 73"/>
                    <a:gd name="T12" fmla="*/ 6 w 76"/>
                    <a:gd name="T13" fmla="*/ 9 h 73"/>
                    <a:gd name="T14" fmla="*/ 8 w 76"/>
                    <a:gd name="T15" fmla="*/ 5 h 73"/>
                    <a:gd name="T16" fmla="*/ 6 w 76"/>
                    <a:gd name="T17" fmla="*/ 2 h 73"/>
                    <a:gd name="T18" fmla="*/ 4 w 76"/>
                    <a:gd name="T19" fmla="*/ 2 h 73"/>
                    <a:gd name="T20" fmla="*/ 2 w 76"/>
                    <a:gd name="T21" fmla="*/ 3 h 73"/>
                    <a:gd name="T22" fmla="*/ 2 w 76"/>
                    <a:gd name="T23" fmla="*/ 7 h 73"/>
                    <a:gd name="T24" fmla="*/ 0 w 76"/>
                    <a:gd name="T25" fmla="*/ 4 h 73"/>
                    <a:gd name="T26" fmla="*/ 1 w 76"/>
                    <a:gd name="T27" fmla="*/ 1 h 73"/>
                    <a:gd name="T28" fmla="*/ 1 w 76"/>
                    <a:gd name="T29" fmla="*/ 1 h 7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76"/>
                    <a:gd name="T46" fmla="*/ 0 h 73"/>
                    <a:gd name="T47" fmla="*/ 76 w 76"/>
                    <a:gd name="T48" fmla="*/ 73 h 73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76" h="73">
                      <a:moveTo>
                        <a:pt x="6" y="10"/>
                      </a:moveTo>
                      <a:lnTo>
                        <a:pt x="30" y="0"/>
                      </a:lnTo>
                      <a:lnTo>
                        <a:pt x="55" y="0"/>
                      </a:lnTo>
                      <a:lnTo>
                        <a:pt x="72" y="19"/>
                      </a:lnTo>
                      <a:lnTo>
                        <a:pt x="76" y="48"/>
                      </a:lnTo>
                      <a:lnTo>
                        <a:pt x="64" y="61"/>
                      </a:lnTo>
                      <a:lnTo>
                        <a:pt x="44" y="73"/>
                      </a:lnTo>
                      <a:lnTo>
                        <a:pt x="63" y="42"/>
                      </a:lnTo>
                      <a:lnTo>
                        <a:pt x="49" y="18"/>
                      </a:lnTo>
                      <a:lnTo>
                        <a:pt x="26" y="18"/>
                      </a:lnTo>
                      <a:lnTo>
                        <a:pt x="15" y="25"/>
                      </a:lnTo>
                      <a:lnTo>
                        <a:pt x="9" y="56"/>
                      </a:lnTo>
                      <a:lnTo>
                        <a:pt x="0" y="33"/>
                      </a:lnTo>
                      <a:lnTo>
                        <a:pt x="6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Freeform 155"/>
                <p:cNvSpPr>
                  <a:spLocks/>
                </p:cNvSpPr>
                <p:nvPr/>
              </p:nvSpPr>
              <p:spPr bwMode="auto">
                <a:xfrm>
                  <a:off x="2989" y="925"/>
                  <a:ext cx="38" cy="36"/>
                </a:xfrm>
                <a:custGeom>
                  <a:avLst/>
                  <a:gdLst>
                    <a:gd name="T0" fmla="*/ 1 w 76"/>
                    <a:gd name="T1" fmla="*/ 1 h 72"/>
                    <a:gd name="T2" fmla="*/ 4 w 76"/>
                    <a:gd name="T3" fmla="*/ 0 h 72"/>
                    <a:gd name="T4" fmla="*/ 7 w 76"/>
                    <a:gd name="T5" fmla="*/ 0 h 72"/>
                    <a:gd name="T6" fmla="*/ 9 w 76"/>
                    <a:gd name="T7" fmla="*/ 3 h 72"/>
                    <a:gd name="T8" fmla="*/ 10 w 76"/>
                    <a:gd name="T9" fmla="*/ 6 h 72"/>
                    <a:gd name="T10" fmla="*/ 8 w 76"/>
                    <a:gd name="T11" fmla="*/ 8 h 72"/>
                    <a:gd name="T12" fmla="*/ 6 w 76"/>
                    <a:gd name="T13" fmla="*/ 9 h 72"/>
                    <a:gd name="T14" fmla="*/ 8 w 76"/>
                    <a:gd name="T15" fmla="*/ 5 h 72"/>
                    <a:gd name="T16" fmla="*/ 6 w 76"/>
                    <a:gd name="T17" fmla="*/ 3 h 72"/>
                    <a:gd name="T18" fmla="*/ 4 w 76"/>
                    <a:gd name="T19" fmla="*/ 3 h 72"/>
                    <a:gd name="T20" fmla="*/ 2 w 76"/>
                    <a:gd name="T21" fmla="*/ 3 h 72"/>
                    <a:gd name="T22" fmla="*/ 2 w 76"/>
                    <a:gd name="T23" fmla="*/ 7 h 72"/>
                    <a:gd name="T24" fmla="*/ 0 w 76"/>
                    <a:gd name="T25" fmla="*/ 4 h 72"/>
                    <a:gd name="T26" fmla="*/ 1 w 76"/>
                    <a:gd name="T27" fmla="*/ 1 h 72"/>
                    <a:gd name="T28" fmla="*/ 1 w 76"/>
                    <a:gd name="T29" fmla="*/ 1 h 7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76"/>
                    <a:gd name="T46" fmla="*/ 0 h 72"/>
                    <a:gd name="T47" fmla="*/ 76 w 76"/>
                    <a:gd name="T48" fmla="*/ 72 h 72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76" h="72">
                      <a:moveTo>
                        <a:pt x="5" y="7"/>
                      </a:moveTo>
                      <a:lnTo>
                        <a:pt x="30" y="0"/>
                      </a:lnTo>
                      <a:lnTo>
                        <a:pt x="53" y="0"/>
                      </a:lnTo>
                      <a:lnTo>
                        <a:pt x="72" y="19"/>
                      </a:lnTo>
                      <a:lnTo>
                        <a:pt x="76" y="47"/>
                      </a:lnTo>
                      <a:lnTo>
                        <a:pt x="64" y="60"/>
                      </a:lnTo>
                      <a:lnTo>
                        <a:pt x="43" y="72"/>
                      </a:lnTo>
                      <a:lnTo>
                        <a:pt x="62" y="40"/>
                      </a:lnTo>
                      <a:lnTo>
                        <a:pt x="49" y="17"/>
                      </a:lnTo>
                      <a:lnTo>
                        <a:pt x="26" y="17"/>
                      </a:lnTo>
                      <a:lnTo>
                        <a:pt x="15" y="24"/>
                      </a:lnTo>
                      <a:lnTo>
                        <a:pt x="9" y="55"/>
                      </a:lnTo>
                      <a:lnTo>
                        <a:pt x="0" y="32"/>
                      </a:lnTo>
                      <a:lnTo>
                        <a:pt x="5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156"/>
                <p:cNvSpPr>
                  <a:spLocks/>
                </p:cNvSpPr>
                <p:nvPr/>
              </p:nvSpPr>
              <p:spPr bwMode="auto">
                <a:xfrm>
                  <a:off x="2991" y="1004"/>
                  <a:ext cx="38" cy="36"/>
                </a:xfrm>
                <a:custGeom>
                  <a:avLst/>
                  <a:gdLst>
                    <a:gd name="T0" fmla="*/ 1 w 76"/>
                    <a:gd name="T1" fmla="*/ 1 h 73"/>
                    <a:gd name="T2" fmla="*/ 4 w 76"/>
                    <a:gd name="T3" fmla="*/ 0 h 73"/>
                    <a:gd name="T4" fmla="*/ 7 w 76"/>
                    <a:gd name="T5" fmla="*/ 0 h 73"/>
                    <a:gd name="T6" fmla="*/ 9 w 76"/>
                    <a:gd name="T7" fmla="*/ 2 h 73"/>
                    <a:gd name="T8" fmla="*/ 10 w 76"/>
                    <a:gd name="T9" fmla="*/ 6 h 73"/>
                    <a:gd name="T10" fmla="*/ 8 w 76"/>
                    <a:gd name="T11" fmla="*/ 7 h 73"/>
                    <a:gd name="T12" fmla="*/ 6 w 76"/>
                    <a:gd name="T13" fmla="*/ 9 h 73"/>
                    <a:gd name="T14" fmla="*/ 8 w 76"/>
                    <a:gd name="T15" fmla="*/ 5 h 73"/>
                    <a:gd name="T16" fmla="*/ 6 w 76"/>
                    <a:gd name="T17" fmla="*/ 2 h 73"/>
                    <a:gd name="T18" fmla="*/ 4 w 76"/>
                    <a:gd name="T19" fmla="*/ 2 h 73"/>
                    <a:gd name="T20" fmla="*/ 2 w 76"/>
                    <a:gd name="T21" fmla="*/ 3 h 73"/>
                    <a:gd name="T22" fmla="*/ 2 w 76"/>
                    <a:gd name="T23" fmla="*/ 6 h 73"/>
                    <a:gd name="T24" fmla="*/ 0 w 76"/>
                    <a:gd name="T25" fmla="*/ 4 h 73"/>
                    <a:gd name="T26" fmla="*/ 1 w 76"/>
                    <a:gd name="T27" fmla="*/ 1 h 73"/>
                    <a:gd name="T28" fmla="*/ 1 w 76"/>
                    <a:gd name="T29" fmla="*/ 1 h 7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76"/>
                    <a:gd name="T46" fmla="*/ 0 h 73"/>
                    <a:gd name="T47" fmla="*/ 76 w 76"/>
                    <a:gd name="T48" fmla="*/ 73 h 73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76" h="73">
                      <a:moveTo>
                        <a:pt x="5" y="10"/>
                      </a:moveTo>
                      <a:lnTo>
                        <a:pt x="30" y="0"/>
                      </a:lnTo>
                      <a:lnTo>
                        <a:pt x="55" y="0"/>
                      </a:lnTo>
                      <a:lnTo>
                        <a:pt x="72" y="19"/>
                      </a:lnTo>
                      <a:lnTo>
                        <a:pt x="76" y="48"/>
                      </a:lnTo>
                      <a:lnTo>
                        <a:pt x="64" y="61"/>
                      </a:lnTo>
                      <a:lnTo>
                        <a:pt x="43" y="73"/>
                      </a:lnTo>
                      <a:lnTo>
                        <a:pt x="62" y="42"/>
                      </a:lnTo>
                      <a:lnTo>
                        <a:pt x="49" y="17"/>
                      </a:lnTo>
                      <a:lnTo>
                        <a:pt x="26" y="17"/>
                      </a:lnTo>
                      <a:lnTo>
                        <a:pt x="15" y="25"/>
                      </a:lnTo>
                      <a:lnTo>
                        <a:pt x="9" y="55"/>
                      </a:lnTo>
                      <a:lnTo>
                        <a:pt x="0" y="33"/>
                      </a:lnTo>
                      <a:lnTo>
                        <a:pt x="5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157"/>
                <p:cNvSpPr>
                  <a:spLocks/>
                </p:cNvSpPr>
                <p:nvPr/>
              </p:nvSpPr>
              <p:spPr bwMode="auto">
                <a:xfrm>
                  <a:off x="2963" y="913"/>
                  <a:ext cx="87" cy="178"/>
                </a:xfrm>
                <a:custGeom>
                  <a:avLst/>
                  <a:gdLst>
                    <a:gd name="T0" fmla="*/ 0 w 173"/>
                    <a:gd name="T1" fmla="*/ 0 h 355"/>
                    <a:gd name="T2" fmla="*/ 1 w 173"/>
                    <a:gd name="T3" fmla="*/ 40 h 355"/>
                    <a:gd name="T4" fmla="*/ 5 w 173"/>
                    <a:gd name="T5" fmla="*/ 40 h 355"/>
                    <a:gd name="T6" fmla="*/ 5 w 173"/>
                    <a:gd name="T7" fmla="*/ 45 h 355"/>
                    <a:gd name="T8" fmla="*/ 13 w 173"/>
                    <a:gd name="T9" fmla="*/ 44 h 355"/>
                    <a:gd name="T10" fmla="*/ 22 w 173"/>
                    <a:gd name="T11" fmla="*/ 39 h 355"/>
                    <a:gd name="T12" fmla="*/ 2 w 173"/>
                    <a:gd name="T13" fmla="*/ 38 h 355"/>
                    <a:gd name="T14" fmla="*/ 2 w 173"/>
                    <a:gd name="T15" fmla="*/ 21 h 355"/>
                    <a:gd name="T16" fmla="*/ 21 w 173"/>
                    <a:gd name="T17" fmla="*/ 21 h 355"/>
                    <a:gd name="T18" fmla="*/ 19 w 173"/>
                    <a:gd name="T19" fmla="*/ 20 h 355"/>
                    <a:gd name="T20" fmla="*/ 2 w 173"/>
                    <a:gd name="T21" fmla="*/ 19 h 355"/>
                    <a:gd name="T22" fmla="*/ 2 w 173"/>
                    <a:gd name="T23" fmla="*/ 1 h 355"/>
                    <a:gd name="T24" fmla="*/ 0 w 173"/>
                    <a:gd name="T25" fmla="*/ 0 h 355"/>
                    <a:gd name="T26" fmla="*/ 0 w 173"/>
                    <a:gd name="T27" fmla="*/ 0 h 35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73"/>
                    <a:gd name="T43" fmla="*/ 0 h 355"/>
                    <a:gd name="T44" fmla="*/ 173 w 173"/>
                    <a:gd name="T45" fmla="*/ 355 h 35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73" h="355">
                      <a:moveTo>
                        <a:pt x="0" y="0"/>
                      </a:moveTo>
                      <a:lnTo>
                        <a:pt x="2" y="317"/>
                      </a:lnTo>
                      <a:lnTo>
                        <a:pt x="35" y="319"/>
                      </a:lnTo>
                      <a:lnTo>
                        <a:pt x="40" y="355"/>
                      </a:lnTo>
                      <a:lnTo>
                        <a:pt x="101" y="348"/>
                      </a:lnTo>
                      <a:lnTo>
                        <a:pt x="173" y="306"/>
                      </a:lnTo>
                      <a:lnTo>
                        <a:pt x="14" y="304"/>
                      </a:lnTo>
                      <a:lnTo>
                        <a:pt x="14" y="163"/>
                      </a:lnTo>
                      <a:lnTo>
                        <a:pt x="164" y="167"/>
                      </a:lnTo>
                      <a:lnTo>
                        <a:pt x="152" y="154"/>
                      </a:lnTo>
                      <a:lnTo>
                        <a:pt x="14" y="148"/>
                      </a:lnTo>
                      <a:lnTo>
                        <a:pt x="12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158"/>
                <p:cNvSpPr>
                  <a:spLocks/>
                </p:cNvSpPr>
                <p:nvPr/>
              </p:nvSpPr>
              <p:spPr bwMode="auto">
                <a:xfrm>
                  <a:off x="2978" y="1325"/>
                  <a:ext cx="45" cy="1066"/>
                </a:xfrm>
                <a:custGeom>
                  <a:avLst/>
                  <a:gdLst>
                    <a:gd name="T0" fmla="*/ 0 w 89"/>
                    <a:gd name="T1" fmla="*/ 261 h 2131"/>
                    <a:gd name="T2" fmla="*/ 6 w 89"/>
                    <a:gd name="T3" fmla="*/ 260 h 2131"/>
                    <a:gd name="T4" fmla="*/ 5 w 89"/>
                    <a:gd name="T5" fmla="*/ 0 h 2131"/>
                    <a:gd name="T6" fmla="*/ 12 w 89"/>
                    <a:gd name="T7" fmla="*/ 262 h 2131"/>
                    <a:gd name="T8" fmla="*/ 5 w 89"/>
                    <a:gd name="T9" fmla="*/ 267 h 2131"/>
                    <a:gd name="T10" fmla="*/ 0 w 89"/>
                    <a:gd name="T11" fmla="*/ 261 h 2131"/>
                    <a:gd name="T12" fmla="*/ 0 w 89"/>
                    <a:gd name="T13" fmla="*/ 261 h 213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2131"/>
                    <a:gd name="T23" fmla="*/ 89 w 89"/>
                    <a:gd name="T24" fmla="*/ 2131 h 213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2131">
                      <a:moveTo>
                        <a:pt x="0" y="2083"/>
                      </a:moveTo>
                      <a:lnTo>
                        <a:pt x="47" y="2079"/>
                      </a:lnTo>
                      <a:lnTo>
                        <a:pt x="38" y="0"/>
                      </a:lnTo>
                      <a:lnTo>
                        <a:pt x="89" y="2096"/>
                      </a:lnTo>
                      <a:lnTo>
                        <a:pt x="40" y="2131"/>
                      </a:lnTo>
                      <a:lnTo>
                        <a:pt x="0" y="20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159"/>
                <p:cNvSpPr>
                  <a:spLocks/>
                </p:cNvSpPr>
                <p:nvPr/>
              </p:nvSpPr>
              <p:spPr bwMode="auto">
                <a:xfrm>
                  <a:off x="3009" y="2397"/>
                  <a:ext cx="376" cy="77"/>
                </a:xfrm>
                <a:custGeom>
                  <a:avLst/>
                  <a:gdLst>
                    <a:gd name="T0" fmla="*/ 0 w 753"/>
                    <a:gd name="T1" fmla="*/ 0 h 154"/>
                    <a:gd name="T2" fmla="*/ 94 w 753"/>
                    <a:gd name="T3" fmla="*/ 6 h 154"/>
                    <a:gd name="T4" fmla="*/ 83 w 753"/>
                    <a:gd name="T5" fmla="*/ 8 h 154"/>
                    <a:gd name="T6" fmla="*/ 84 w 753"/>
                    <a:gd name="T7" fmla="*/ 15 h 154"/>
                    <a:gd name="T8" fmla="*/ 78 w 753"/>
                    <a:gd name="T9" fmla="*/ 11 h 154"/>
                    <a:gd name="T10" fmla="*/ 18 w 753"/>
                    <a:gd name="T11" fmla="*/ 7 h 154"/>
                    <a:gd name="T12" fmla="*/ 16 w 753"/>
                    <a:gd name="T13" fmla="*/ 20 h 154"/>
                    <a:gd name="T14" fmla="*/ 12 w 753"/>
                    <a:gd name="T15" fmla="*/ 19 h 154"/>
                    <a:gd name="T16" fmla="*/ 13 w 753"/>
                    <a:gd name="T17" fmla="*/ 9 h 154"/>
                    <a:gd name="T18" fmla="*/ 0 w 753"/>
                    <a:gd name="T19" fmla="*/ 0 h 154"/>
                    <a:gd name="T20" fmla="*/ 0 w 753"/>
                    <a:gd name="T21" fmla="*/ 0 h 15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753"/>
                    <a:gd name="T34" fmla="*/ 0 h 154"/>
                    <a:gd name="T35" fmla="*/ 753 w 753"/>
                    <a:gd name="T36" fmla="*/ 154 h 15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753" h="154">
                      <a:moveTo>
                        <a:pt x="0" y="0"/>
                      </a:moveTo>
                      <a:lnTo>
                        <a:pt x="753" y="44"/>
                      </a:lnTo>
                      <a:lnTo>
                        <a:pt x="667" y="61"/>
                      </a:lnTo>
                      <a:lnTo>
                        <a:pt x="677" y="120"/>
                      </a:lnTo>
                      <a:lnTo>
                        <a:pt x="625" y="86"/>
                      </a:lnTo>
                      <a:lnTo>
                        <a:pt x="144" y="57"/>
                      </a:lnTo>
                      <a:lnTo>
                        <a:pt x="131" y="154"/>
                      </a:lnTo>
                      <a:lnTo>
                        <a:pt x="100" y="146"/>
                      </a:lnTo>
                      <a:lnTo>
                        <a:pt x="110" y="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160"/>
                <p:cNvSpPr>
                  <a:spLocks/>
                </p:cNvSpPr>
                <p:nvPr/>
              </p:nvSpPr>
              <p:spPr bwMode="auto">
                <a:xfrm>
                  <a:off x="3408" y="841"/>
                  <a:ext cx="20" cy="1669"/>
                </a:xfrm>
                <a:custGeom>
                  <a:avLst/>
                  <a:gdLst>
                    <a:gd name="T0" fmla="*/ 0 w 40"/>
                    <a:gd name="T1" fmla="*/ 0 h 3338"/>
                    <a:gd name="T2" fmla="*/ 0 w 40"/>
                    <a:gd name="T3" fmla="*/ 418 h 3338"/>
                    <a:gd name="T4" fmla="*/ 5 w 40"/>
                    <a:gd name="T5" fmla="*/ 418 h 3338"/>
                    <a:gd name="T6" fmla="*/ 5 w 40"/>
                    <a:gd name="T7" fmla="*/ 1 h 3338"/>
                    <a:gd name="T8" fmla="*/ 0 w 40"/>
                    <a:gd name="T9" fmla="*/ 0 h 3338"/>
                    <a:gd name="T10" fmla="*/ 0 w 40"/>
                    <a:gd name="T11" fmla="*/ 0 h 33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"/>
                    <a:gd name="T19" fmla="*/ 0 h 3338"/>
                    <a:gd name="T20" fmla="*/ 40 w 40"/>
                    <a:gd name="T21" fmla="*/ 3338 h 33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" h="3338">
                      <a:moveTo>
                        <a:pt x="0" y="0"/>
                      </a:moveTo>
                      <a:lnTo>
                        <a:pt x="0" y="3338"/>
                      </a:lnTo>
                      <a:lnTo>
                        <a:pt x="40" y="3338"/>
                      </a:lnTo>
                      <a:lnTo>
                        <a:pt x="34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161"/>
                <p:cNvSpPr>
                  <a:spLocks/>
                </p:cNvSpPr>
                <p:nvPr/>
              </p:nvSpPr>
              <p:spPr bwMode="auto">
                <a:xfrm>
                  <a:off x="2876" y="2350"/>
                  <a:ext cx="751" cy="276"/>
                </a:xfrm>
                <a:custGeom>
                  <a:avLst/>
                  <a:gdLst>
                    <a:gd name="T0" fmla="*/ 2 w 1503"/>
                    <a:gd name="T1" fmla="*/ 49 h 551"/>
                    <a:gd name="T2" fmla="*/ 149 w 1503"/>
                    <a:gd name="T3" fmla="*/ 63 h 551"/>
                    <a:gd name="T4" fmla="*/ 137 w 1503"/>
                    <a:gd name="T5" fmla="*/ 38 h 551"/>
                    <a:gd name="T6" fmla="*/ 155 w 1503"/>
                    <a:gd name="T7" fmla="*/ 56 h 551"/>
                    <a:gd name="T8" fmla="*/ 187 w 1503"/>
                    <a:gd name="T9" fmla="*/ 0 h 551"/>
                    <a:gd name="T10" fmla="*/ 155 w 1503"/>
                    <a:gd name="T11" fmla="*/ 69 h 551"/>
                    <a:gd name="T12" fmla="*/ 0 w 1503"/>
                    <a:gd name="T13" fmla="*/ 55 h 551"/>
                    <a:gd name="T14" fmla="*/ 2 w 1503"/>
                    <a:gd name="T15" fmla="*/ 49 h 551"/>
                    <a:gd name="T16" fmla="*/ 2 w 1503"/>
                    <a:gd name="T17" fmla="*/ 49 h 55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503"/>
                    <a:gd name="T28" fmla="*/ 0 h 551"/>
                    <a:gd name="T29" fmla="*/ 1503 w 1503"/>
                    <a:gd name="T30" fmla="*/ 551 h 55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503" h="551">
                      <a:moveTo>
                        <a:pt x="19" y="392"/>
                      </a:moveTo>
                      <a:lnTo>
                        <a:pt x="1193" y="500"/>
                      </a:lnTo>
                      <a:lnTo>
                        <a:pt x="1101" y="302"/>
                      </a:lnTo>
                      <a:lnTo>
                        <a:pt x="1240" y="447"/>
                      </a:lnTo>
                      <a:lnTo>
                        <a:pt x="1503" y="0"/>
                      </a:lnTo>
                      <a:lnTo>
                        <a:pt x="1246" y="551"/>
                      </a:lnTo>
                      <a:lnTo>
                        <a:pt x="0" y="433"/>
                      </a:lnTo>
                      <a:lnTo>
                        <a:pt x="19" y="39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162"/>
                <p:cNvSpPr>
                  <a:spLocks/>
                </p:cNvSpPr>
                <p:nvPr/>
              </p:nvSpPr>
              <p:spPr bwMode="auto">
                <a:xfrm>
                  <a:off x="3414" y="2259"/>
                  <a:ext cx="152" cy="258"/>
                </a:xfrm>
                <a:custGeom>
                  <a:avLst/>
                  <a:gdLst>
                    <a:gd name="T0" fmla="*/ 0 w 304"/>
                    <a:gd name="T1" fmla="*/ 59 h 517"/>
                    <a:gd name="T2" fmla="*/ 38 w 304"/>
                    <a:gd name="T3" fmla="*/ 0 h 517"/>
                    <a:gd name="T4" fmla="*/ 38 w 304"/>
                    <a:gd name="T5" fmla="*/ 7 h 517"/>
                    <a:gd name="T6" fmla="*/ 5 w 304"/>
                    <a:gd name="T7" fmla="*/ 64 h 517"/>
                    <a:gd name="T8" fmla="*/ 0 w 304"/>
                    <a:gd name="T9" fmla="*/ 59 h 517"/>
                    <a:gd name="T10" fmla="*/ 0 w 304"/>
                    <a:gd name="T11" fmla="*/ 59 h 5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4"/>
                    <a:gd name="T19" fmla="*/ 0 h 517"/>
                    <a:gd name="T20" fmla="*/ 304 w 304"/>
                    <a:gd name="T21" fmla="*/ 517 h 5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4" h="517">
                      <a:moveTo>
                        <a:pt x="0" y="476"/>
                      </a:moveTo>
                      <a:lnTo>
                        <a:pt x="300" y="0"/>
                      </a:lnTo>
                      <a:lnTo>
                        <a:pt x="304" y="63"/>
                      </a:lnTo>
                      <a:lnTo>
                        <a:pt x="36" y="517"/>
                      </a:lnTo>
                      <a:lnTo>
                        <a:pt x="0" y="4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166"/>
                <p:cNvSpPr>
                  <a:spLocks/>
                </p:cNvSpPr>
                <p:nvPr/>
              </p:nvSpPr>
              <p:spPr bwMode="auto">
                <a:xfrm>
                  <a:off x="2989" y="880"/>
                  <a:ext cx="55" cy="35"/>
                </a:xfrm>
                <a:custGeom>
                  <a:avLst/>
                  <a:gdLst>
                    <a:gd name="T0" fmla="*/ 0 w 110"/>
                    <a:gd name="T1" fmla="*/ 0 h 71"/>
                    <a:gd name="T2" fmla="*/ 1 w 110"/>
                    <a:gd name="T3" fmla="*/ 8 h 71"/>
                    <a:gd name="T4" fmla="*/ 14 w 110"/>
                    <a:gd name="T5" fmla="*/ 8 h 71"/>
                    <a:gd name="T6" fmla="*/ 3 w 110"/>
                    <a:gd name="T7" fmla="*/ 5 h 71"/>
                    <a:gd name="T8" fmla="*/ 3 w 110"/>
                    <a:gd name="T9" fmla="*/ 0 h 71"/>
                    <a:gd name="T10" fmla="*/ 0 w 110"/>
                    <a:gd name="T11" fmla="*/ 0 h 71"/>
                    <a:gd name="T12" fmla="*/ 0 w 110"/>
                    <a:gd name="T13" fmla="*/ 0 h 7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0"/>
                    <a:gd name="T22" fmla="*/ 0 h 71"/>
                    <a:gd name="T23" fmla="*/ 110 w 110"/>
                    <a:gd name="T24" fmla="*/ 71 h 7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0" h="71">
                      <a:moveTo>
                        <a:pt x="0" y="0"/>
                      </a:moveTo>
                      <a:lnTo>
                        <a:pt x="2" y="69"/>
                      </a:lnTo>
                      <a:lnTo>
                        <a:pt x="110" y="71"/>
                      </a:lnTo>
                      <a:lnTo>
                        <a:pt x="24" y="46"/>
                      </a:lnTo>
                      <a:lnTo>
                        <a:pt x="21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167"/>
                <p:cNvSpPr>
                  <a:spLocks/>
                </p:cNvSpPr>
                <p:nvPr/>
              </p:nvSpPr>
              <p:spPr bwMode="auto">
                <a:xfrm>
                  <a:off x="3337" y="1012"/>
                  <a:ext cx="38" cy="36"/>
                </a:xfrm>
                <a:custGeom>
                  <a:avLst/>
                  <a:gdLst>
                    <a:gd name="T0" fmla="*/ 1 w 76"/>
                    <a:gd name="T1" fmla="*/ 2 h 72"/>
                    <a:gd name="T2" fmla="*/ 4 w 76"/>
                    <a:gd name="T3" fmla="*/ 0 h 72"/>
                    <a:gd name="T4" fmla="*/ 7 w 76"/>
                    <a:gd name="T5" fmla="*/ 0 h 72"/>
                    <a:gd name="T6" fmla="*/ 9 w 76"/>
                    <a:gd name="T7" fmla="*/ 3 h 72"/>
                    <a:gd name="T8" fmla="*/ 10 w 76"/>
                    <a:gd name="T9" fmla="*/ 6 h 72"/>
                    <a:gd name="T10" fmla="*/ 8 w 76"/>
                    <a:gd name="T11" fmla="*/ 8 h 72"/>
                    <a:gd name="T12" fmla="*/ 6 w 76"/>
                    <a:gd name="T13" fmla="*/ 9 h 72"/>
                    <a:gd name="T14" fmla="*/ 8 w 76"/>
                    <a:gd name="T15" fmla="*/ 5 h 72"/>
                    <a:gd name="T16" fmla="*/ 6 w 76"/>
                    <a:gd name="T17" fmla="*/ 3 h 72"/>
                    <a:gd name="T18" fmla="*/ 4 w 76"/>
                    <a:gd name="T19" fmla="*/ 3 h 72"/>
                    <a:gd name="T20" fmla="*/ 2 w 76"/>
                    <a:gd name="T21" fmla="*/ 3 h 72"/>
                    <a:gd name="T22" fmla="*/ 2 w 76"/>
                    <a:gd name="T23" fmla="*/ 7 h 72"/>
                    <a:gd name="T24" fmla="*/ 0 w 76"/>
                    <a:gd name="T25" fmla="*/ 5 h 72"/>
                    <a:gd name="T26" fmla="*/ 1 w 76"/>
                    <a:gd name="T27" fmla="*/ 2 h 72"/>
                    <a:gd name="T28" fmla="*/ 1 w 76"/>
                    <a:gd name="T29" fmla="*/ 2 h 7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76"/>
                    <a:gd name="T46" fmla="*/ 0 h 72"/>
                    <a:gd name="T47" fmla="*/ 76 w 76"/>
                    <a:gd name="T48" fmla="*/ 72 h 72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76" h="72">
                      <a:moveTo>
                        <a:pt x="5" y="9"/>
                      </a:moveTo>
                      <a:lnTo>
                        <a:pt x="30" y="0"/>
                      </a:lnTo>
                      <a:lnTo>
                        <a:pt x="55" y="0"/>
                      </a:lnTo>
                      <a:lnTo>
                        <a:pt x="72" y="19"/>
                      </a:lnTo>
                      <a:lnTo>
                        <a:pt x="76" y="47"/>
                      </a:lnTo>
                      <a:lnTo>
                        <a:pt x="64" y="60"/>
                      </a:lnTo>
                      <a:lnTo>
                        <a:pt x="43" y="72"/>
                      </a:lnTo>
                      <a:lnTo>
                        <a:pt x="62" y="41"/>
                      </a:lnTo>
                      <a:lnTo>
                        <a:pt x="49" y="17"/>
                      </a:lnTo>
                      <a:lnTo>
                        <a:pt x="26" y="17"/>
                      </a:lnTo>
                      <a:lnTo>
                        <a:pt x="15" y="24"/>
                      </a:lnTo>
                      <a:lnTo>
                        <a:pt x="9" y="55"/>
                      </a:lnTo>
                      <a:lnTo>
                        <a:pt x="0" y="34"/>
                      </a:lnTo>
                      <a:lnTo>
                        <a:pt x="5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168"/>
                <p:cNvSpPr>
                  <a:spLocks/>
                </p:cNvSpPr>
                <p:nvPr/>
              </p:nvSpPr>
              <p:spPr bwMode="auto">
                <a:xfrm>
                  <a:off x="3047" y="1135"/>
                  <a:ext cx="183" cy="55"/>
                </a:xfrm>
                <a:custGeom>
                  <a:avLst/>
                  <a:gdLst>
                    <a:gd name="T0" fmla="*/ 0 w 367"/>
                    <a:gd name="T1" fmla="*/ 0 h 110"/>
                    <a:gd name="T2" fmla="*/ 0 w 367"/>
                    <a:gd name="T3" fmla="*/ 14 h 110"/>
                    <a:gd name="T4" fmla="*/ 45 w 367"/>
                    <a:gd name="T5" fmla="*/ 14 h 110"/>
                    <a:gd name="T6" fmla="*/ 42 w 367"/>
                    <a:gd name="T7" fmla="*/ 10 h 110"/>
                    <a:gd name="T8" fmla="*/ 25 w 367"/>
                    <a:gd name="T9" fmla="*/ 11 h 110"/>
                    <a:gd name="T10" fmla="*/ 24 w 367"/>
                    <a:gd name="T11" fmla="*/ 12 h 110"/>
                    <a:gd name="T12" fmla="*/ 1 w 367"/>
                    <a:gd name="T13" fmla="*/ 12 h 110"/>
                    <a:gd name="T14" fmla="*/ 1 w 367"/>
                    <a:gd name="T15" fmla="*/ 1 h 110"/>
                    <a:gd name="T16" fmla="*/ 0 w 367"/>
                    <a:gd name="T17" fmla="*/ 0 h 110"/>
                    <a:gd name="T18" fmla="*/ 0 w 367"/>
                    <a:gd name="T19" fmla="*/ 0 h 1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67"/>
                    <a:gd name="T31" fmla="*/ 0 h 110"/>
                    <a:gd name="T32" fmla="*/ 367 w 367"/>
                    <a:gd name="T33" fmla="*/ 110 h 1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67" h="110">
                      <a:moveTo>
                        <a:pt x="0" y="0"/>
                      </a:moveTo>
                      <a:lnTo>
                        <a:pt x="0" y="110"/>
                      </a:lnTo>
                      <a:lnTo>
                        <a:pt x="367" y="110"/>
                      </a:lnTo>
                      <a:lnTo>
                        <a:pt x="338" y="80"/>
                      </a:lnTo>
                      <a:lnTo>
                        <a:pt x="207" y="81"/>
                      </a:lnTo>
                      <a:lnTo>
                        <a:pt x="194" y="91"/>
                      </a:lnTo>
                      <a:lnTo>
                        <a:pt x="15" y="91"/>
                      </a:lnTo>
                      <a:lnTo>
                        <a:pt x="15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169"/>
                <p:cNvSpPr>
                  <a:spLocks/>
                </p:cNvSpPr>
                <p:nvPr/>
              </p:nvSpPr>
              <p:spPr bwMode="auto">
                <a:xfrm>
                  <a:off x="3022" y="1229"/>
                  <a:ext cx="336" cy="7"/>
                </a:xfrm>
                <a:custGeom>
                  <a:avLst/>
                  <a:gdLst>
                    <a:gd name="T0" fmla="*/ 0 w 671"/>
                    <a:gd name="T1" fmla="*/ 0 h 13"/>
                    <a:gd name="T2" fmla="*/ 84 w 671"/>
                    <a:gd name="T3" fmla="*/ 0 h 13"/>
                    <a:gd name="T4" fmla="*/ 84 w 671"/>
                    <a:gd name="T5" fmla="*/ 2 h 13"/>
                    <a:gd name="T6" fmla="*/ 1 w 671"/>
                    <a:gd name="T7" fmla="*/ 2 h 13"/>
                    <a:gd name="T8" fmla="*/ 0 w 671"/>
                    <a:gd name="T9" fmla="*/ 0 h 13"/>
                    <a:gd name="T10" fmla="*/ 0 w 671"/>
                    <a:gd name="T11" fmla="*/ 0 h 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71"/>
                    <a:gd name="T19" fmla="*/ 0 h 13"/>
                    <a:gd name="T20" fmla="*/ 671 w 671"/>
                    <a:gd name="T21" fmla="*/ 13 h 1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71" h="13">
                      <a:moveTo>
                        <a:pt x="0" y="0"/>
                      </a:moveTo>
                      <a:lnTo>
                        <a:pt x="671" y="0"/>
                      </a:lnTo>
                      <a:lnTo>
                        <a:pt x="666" y="13"/>
                      </a:lnTo>
                      <a:lnTo>
                        <a:pt x="4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170"/>
                <p:cNvSpPr>
                  <a:spLocks/>
                </p:cNvSpPr>
                <p:nvPr/>
              </p:nvSpPr>
              <p:spPr bwMode="auto">
                <a:xfrm>
                  <a:off x="3008" y="1209"/>
                  <a:ext cx="350" cy="68"/>
                </a:xfrm>
                <a:custGeom>
                  <a:avLst/>
                  <a:gdLst>
                    <a:gd name="T0" fmla="*/ 3 w 699"/>
                    <a:gd name="T1" fmla="*/ 2 h 137"/>
                    <a:gd name="T2" fmla="*/ 2 w 699"/>
                    <a:gd name="T3" fmla="*/ 13 h 137"/>
                    <a:gd name="T4" fmla="*/ 88 w 699"/>
                    <a:gd name="T5" fmla="*/ 15 h 137"/>
                    <a:gd name="T6" fmla="*/ 88 w 699"/>
                    <a:gd name="T7" fmla="*/ 17 h 137"/>
                    <a:gd name="T8" fmla="*/ 1 w 699"/>
                    <a:gd name="T9" fmla="*/ 16 h 137"/>
                    <a:gd name="T10" fmla="*/ 0 w 699"/>
                    <a:gd name="T11" fmla="*/ 0 h 137"/>
                    <a:gd name="T12" fmla="*/ 3 w 699"/>
                    <a:gd name="T13" fmla="*/ 2 h 137"/>
                    <a:gd name="T14" fmla="*/ 3 w 699"/>
                    <a:gd name="T15" fmla="*/ 2 h 1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699"/>
                    <a:gd name="T25" fmla="*/ 0 h 137"/>
                    <a:gd name="T26" fmla="*/ 699 w 699"/>
                    <a:gd name="T27" fmla="*/ 137 h 1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699" h="137">
                      <a:moveTo>
                        <a:pt x="19" y="17"/>
                      </a:moveTo>
                      <a:lnTo>
                        <a:pt x="15" y="110"/>
                      </a:lnTo>
                      <a:lnTo>
                        <a:pt x="699" y="124"/>
                      </a:lnTo>
                      <a:lnTo>
                        <a:pt x="699" y="137"/>
                      </a:lnTo>
                      <a:lnTo>
                        <a:pt x="2" y="133"/>
                      </a:lnTo>
                      <a:lnTo>
                        <a:pt x="0" y="0"/>
                      </a:lnTo>
                      <a:lnTo>
                        <a:pt x="19" y="17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171"/>
                <p:cNvSpPr>
                  <a:spLocks/>
                </p:cNvSpPr>
                <p:nvPr/>
              </p:nvSpPr>
              <p:spPr bwMode="auto">
                <a:xfrm>
                  <a:off x="3017" y="1220"/>
                  <a:ext cx="351" cy="49"/>
                </a:xfrm>
                <a:custGeom>
                  <a:avLst/>
                  <a:gdLst>
                    <a:gd name="T0" fmla="*/ 0 w 701"/>
                    <a:gd name="T1" fmla="*/ 0 h 99"/>
                    <a:gd name="T2" fmla="*/ 0 w 701"/>
                    <a:gd name="T3" fmla="*/ 12 h 99"/>
                    <a:gd name="T4" fmla="*/ 88 w 701"/>
                    <a:gd name="T5" fmla="*/ 12 h 99"/>
                    <a:gd name="T6" fmla="*/ 88 w 701"/>
                    <a:gd name="T7" fmla="*/ 10 h 99"/>
                    <a:gd name="T8" fmla="*/ 2 w 701"/>
                    <a:gd name="T9" fmla="*/ 10 h 99"/>
                    <a:gd name="T10" fmla="*/ 1 w 701"/>
                    <a:gd name="T11" fmla="*/ 1 h 99"/>
                    <a:gd name="T12" fmla="*/ 88 w 701"/>
                    <a:gd name="T13" fmla="*/ 2 h 99"/>
                    <a:gd name="T14" fmla="*/ 87 w 701"/>
                    <a:gd name="T15" fmla="*/ 0 h 99"/>
                    <a:gd name="T16" fmla="*/ 0 w 701"/>
                    <a:gd name="T17" fmla="*/ 0 h 99"/>
                    <a:gd name="T18" fmla="*/ 0 w 701"/>
                    <a:gd name="T19" fmla="*/ 0 h 9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701"/>
                    <a:gd name="T31" fmla="*/ 0 h 99"/>
                    <a:gd name="T32" fmla="*/ 701 w 701"/>
                    <a:gd name="T33" fmla="*/ 99 h 99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701" h="99">
                      <a:moveTo>
                        <a:pt x="0" y="0"/>
                      </a:moveTo>
                      <a:lnTo>
                        <a:pt x="0" y="97"/>
                      </a:lnTo>
                      <a:lnTo>
                        <a:pt x="701" y="99"/>
                      </a:lnTo>
                      <a:lnTo>
                        <a:pt x="698" y="85"/>
                      </a:lnTo>
                      <a:lnTo>
                        <a:pt x="11" y="85"/>
                      </a:lnTo>
                      <a:lnTo>
                        <a:pt x="7" y="15"/>
                      </a:lnTo>
                      <a:lnTo>
                        <a:pt x="698" y="17"/>
                      </a:lnTo>
                      <a:lnTo>
                        <a:pt x="69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177"/>
                <p:cNvSpPr>
                  <a:spLocks noChangeShapeType="1"/>
                </p:cNvSpPr>
                <p:nvPr/>
              </p:nvSpPr>
              <p:spPr bwMode="auto">
                <a:xfrm>
                  <a:off x="3600" y="1200"/>
                  <a:ext cx="0" cy="1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" name="Text Box 180"/>
              <p:cNvSpPr txBox="1">
                <a:spLocks noChangeArrowheads="1"/>
              </p:cNvSpPr>
              <p:nvPr/>
            </p:nvSpPr>
            <p:spPr bwMode="auto">
              <a:xfrm>
                <a:off x="533400" y="5486400"/>
                <a:ext cx="1828800" cy="822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  <a:cs typeface="Times New Roman" pitchFamily="18" charset="0"/>
                  </a:rPr>
                  <a:t>Web browser</a:t>
                </a:r>
              </a:p>
            </p:txBody>
          </p:sp>
          <p:sp>
            <p:nvSpPr>
              <p:cNvPr id="8" name="Text Box 181"/>
              <p:cNvSpPr txBox="1">
                <a:spLocks noChangeArrowheads="1"/>
              </p:cNvSpPr>
              <p:nvPr/>
            </p:nvSpPr>
            <p:spPr bwMode="auto">
              <a:xfrm>
                <a:off x="3429000" y="6096000"/>
                <a:ext cx="18288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Tomcat</a:t>
                </a:r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" name="Group 191"/>
              <p:cNvGrpSpPr>
                <a:grpSpLocks/>
              </p:cNvGrpSpPr>
              <p:nvPr/>
            </p:nvGrpSpPr>
            <p:grpSpPr bwMode="auto">
              <a:xfrm>
                <a:off x="2057400" y="4038600"/>
                <a:ext cx="1828800" cy="457200"/>
                <a:chOff x="1305" y="1776"/>
                <a:chExt cx="1152" cy="288"/>
              </a:xfrm>
            </p:grpSpPr>
            <p:sp>
              <p:nvSpPr>
                <p:cNvPr id="21" name="Line 183"/>
                <p:cNvSpPr>
                  <a:spLocks noChangeShapeType="1"/>
                </p:cNvSpPr>
                <p:nvPr/>
              </p:nvSpPr>
              <p:spPr bwMode="auto">
                <a:xfrm>
                  <a:off x="1584" y="2064"/>
                  <a:ext cx="72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1305" y="1776"/>
                  <a:ext cx="115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2000" b="1" dirty="0">
                      <a:latin typeface="Times New Roman" pitchFamily="18" charset="0"/>
                      <a:cs typeface="Times New Roman" pitchFamily="18" charset="0"/>
                    </a:rPr>
                    <a:t>request</a:t>
                  </a:r>
                </a:p>
              </p:txBody>
            </p:sp>
          </p:grpSp>
          <p:grpSp>
            <p:nvGrpSpPr>
              <p:cNvPr id="10" name="Group 192"/>
              <p:cNvGrpSpPr>
                <a:grpSpLocks/>
              </p:cNvGrpSpPr>
              <p:nvPr/>
            </p:nvGrpSpPr>
            <p:grpSpPr bwMode="auto">
              <a:xfrm>
                <a:off x="4876800" y="3913190"/>
                <a:ext cx="1828800" cy="582613"/>
                <a:chOff x="2976" y="1697"/>
                <a:chExt cx="1152" cy="367"/>
              </a:xfrm>
            </p:grpSpPr>
            <p:sp>
              <p:nvSpPr>
                <p:cNvPr id="19" name="Line 184"/>
                <p:cNvSpPr>
                  <a:spLocks noChangeShapeType="1"/>
                </p:cNvSpPr>
                <p:nvPr/>
              </p:nvSpPr>
              <p:spPr bwMode="auto">
                <a:xfrm flipV="1">
                  <a:off x="3216" y="1776"/>
                  <a:ext cx="90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Text Box 188"/>
                <p:cNvSpPr txBox="1">
                  <a:spLocks noChangeArrowheads="1"/>
                </p:cNvSpPr>
                <p:nvPr/>
              </p:nvSpPr>
              <p:spPr bwMode="auto">
                <a:xfrm rot="20541364">
                  <a:off x="2976" y="1697"/>
                  <a:ext cx="115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2000" b="1" dirty="0">
                      <a:latin typeface="Times New Roman" pitchFamily="18" charset="0"/>
                      <a:cs typeface="Times New Roman" pitchFamily="18" charset="0"/>
                    </a:rPr>
                    <a:t>request</a:t>
                  </a:r>
                </a:p>
              </p:txBody>
            </p:sp>
          </p:grpSp>
          <p:grpSp>
            <p:nvGrpSpPr>
              <p:cNvPr id="11" name="Group 194"/>
              <p:cNvGrpSpPr>
                <a:grpSpLocks/>
              </p:cNvGrpSpPr>
              <p:nvPr/>
            </p:nvGrpSpPr>
            <p:grpSpPr bwMode="auto">
              <a:xfrm>
                <a:off x="5153025" y="4435475"/>
                <a:ext cx="1828800" cy="631825"/>
                <a:chOff x="3150" y="2026"/>
                <a:chExt cx="1152" cy="398"/>
              </a:xfrm>
            </p:grpSpPr>
            <p:sp>
              <p:nvSpPr>
                <p:cNvPr id="17" name="Line 185"/>
                <p:cNvSpPr>
                  <a:spLocks noChangeShapeType="1"/>
                </p:cNvSpPr>
                <p:nvPr/>
              </p:nvSpPr>
              <p:spPr bwMode="auto">
                <a:xfrm flipV="1">
                  <a:off x="3216" y="2026"/>
                  <a:ext cx="900" cy="2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arrow" w="med" len="med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Text Box 189"/>
                <p:cNvSpPr txBox="1">
                  <a:spLocks noChangeArrowheads="1"/>
                </p:cNvSpPr>
                <p:nvPr/>
              </p:nvSpPr>
              <p:spPr bwMode="auto">
                <a:xfrm rot="20568499">
                  <a:off x="3150" y="2174"/>
                  <a:ext cx="115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2000" b="1" dirty="0">
                      <a:latin typeface="Times New Roman" pitchFamily="18" charset="0"/>
                      <a:cs typeface="Times New Roman" pitchFamily="18" charset="0"/>
                    </a:rPr>
                    <a:t>response</a:t>
                  </a:r>
                </a:p>
              </p:txBody>
            </p:sp>
          </p:grpSp>
          <p:grpSp>
            <p:nvGrpSpPr>
              <p:cNvPr id="12" name="Group 193"/>
              <p:cNvGrpSpPr>
                <a:grpSpLocks/>
              </p:cNvGrpSpPr>
              <p:nvPr/>
            </p:nvGrpSpPr>
            <p:grpSpPr bwMode="auto">
              <a:xfrm>
                <a:off x="2195513" y="4876800"/>
                <a:ext cx="1828800" cy="473075"/>
                <a:chOff x="1392" y="2304"/>
                <a:chExt cx="1152" cy="298"/>
              </a:xfrm>
            </p:grpSpPr>
            <p:sp>
              <p:nvSpPr>
                <p:cNvPr id="15" name="Line 186"/>
                <p:cNvSpPr>
                  <a:spLocks noChangeShapeType="1"/>
                </p:cNvSpPr>
                <p:nvPr/>
              </p:nvSpPr>
              <p:spPr bwMode="auto">
                <a:xfrm>
                  <a:off x="1584" y="2304"/>
                  <a:ext cx="72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arrow" w="med" len="med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Text Box 190"/>
                <p:cNvSpPr txBox="1">
                  <a:spLocks noChangeArrowheads="1"/>
                </p:cNvSpPr>
                <p:nvPr/>
              </p:nvSpPr>
              <p:spPr bwMode="auto">
                <a:xfrm>
                  <a:off x="1392" y="2352"/>
                  <a:ext cx="115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2000" b="1">
                      <a:latin typeface="Times New Roman" pitchFamily="18" charset="0"/>
                      <a:cs typeface="Times New Roman" pitchFamily="18" charset="0"/>
                    </a:rPr>
                    <a:t>response</a:t>
                  </a:r>
                </a:p>
              </p:txBody>
            </p:sp>
          </p:grpSp>
          <p:sp>
            <p:nvSpPr>
              <p:cNvPr id="13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686512" y="3513068"/>
                <a:ext cx="2057400" cy="1225550"/>
              </a:xfrm>
              <a:custGeom>
                <a:avLst/>
                <a:gdLst>
                  <a:gd name="T0" fmla="*/ 607886 w 21600"/>
                  <a:gd name="T1" fmla="*/ 34767889 h 21600"/>
                  <a:gd name="T2" fmla="*/ 97983675 w 21600"/>
                  <a:gd name="T3" fmla="*/ 69461734 h 21600"/>
                  <a:gd name="T4" fmla="*/ 195804092 w 21600"/>
                  <a:gd name="T5" fmla="*/ 34767889 h 21600"/>
                  <a:gd name="T6" fmla="*/ 97983675 w 21600"/>
                  <a:gd name="T7" fmla="*/ 3975775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7 w 21600"/>
                  <a:gd name="T13" fmla="*/ 3262 h 21600"/>
                  <a:gd name="T14" fmla="*/ 17087 w 21600"/>
                  <a:gd name="T15" fmla="*/ 1733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gradFill rotWithShape="1">
                <a:gsLst>
                  <a:gs pos="0">
                    <a:srgbClr val="CCFFFF"/>
                  </a:gs>
                  <a:gs pos="100000">
                    <a:srgbClr val="B4E1E1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algn="ctr"/>
                <a:endParaRPr lang="en-US" sz="16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Servlet</a:t>
                </a:r>
              </a:p>
            </p:txBody>
          </p:sp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3886200"/>
                <a:ext cx="1436688" cy="1547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6" name="Line 184"/>
            <p:cNvSpPr>
              <a:spLocks noChangeShapeType="1"/>
            </p:cNvSpPr>
            <p:nvPr/>
          </p:nvSpPr>
          <p:spPr bwMode="auto">
            <a:xfrm rot="2184011" flipV="1">
              <a:off x="5615315" y="5187709"/>
              <a:ext cx="142875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188"/>
            <p:cNvSpPr txBox="1">
              <a:spLocks noChangeArrowheads="1"/>
            </p:cNvSpPr>
            <p:nvPr/>
          </p:nvSpPr>
          <p:spPr bwMode="auto">
            <a:xfrm rot="1125375">
              <a:off x="5464257" y="5052900"/>
              <a:ext cx="1828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request</a:t>
              </a:r>
            </a:p>
          </p:txBody>
        </p:sp>
        <p:sp>
          <p:nvSpPr>
            <p:cNvPr id="58" name="Line 185"/>
            <p:cNvSpPr>
              <a:spLocks noChangeShapeType="1"/>
            </p:cNvSpPr>
            <p:nvPr/>
          </p:nvSpPr>
          <p:spPr bwMode="auto">
            <a:xfrm rot="2184011" flipV="1">
              <a:off x="5615315" y="5584581"/>
              <a:ext cx="1428750" cy="4413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189"/>
            <p:cNvSpPr txBox="1">
              <a:spLocks noChangeArrowheads="1"/>
            </p:cNvSpPr>
            <p:nvPr/>
          </p:nvSpPr>
          <p:spPr bwMode="auto">
            <a:xfrm rot="1152510">
              <a:off x="5378469" y="5735021"/>
              <a:ext cx="1828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response</a:t>
              </a:r>
            </a:p>
          </p:txBody>
        </p:sp>
        <p:sp>
          <p:nvSpPr>
            <p:cNvPr id="60" name="Folded Corner 59"/>
            <p:cNvSpPr/>
            <p:nvPr/>
          </p:nvSpPr>
          <p:spPr bwMode="auto">
            <a:xfrm>
              <a:off x="7221650" y="4965325"/>
              <a:ext cx="1454806" cy="1401763"/>
            </a:xfrm>
            <a:prstGeom prst="foldedCorner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76200" dist="1397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28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Arial" pitchFamily="34" charset="0"/>
                  <a:cs typeface="Arial" pitchFamily="34" charset="0"/>
                </a:rPr>
                <a:t>HTML</a:t>
              </a:r>
              <a:endParaRPr kumimoji="0" lang="he-IL" sz="24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51322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Appendix 2 – Create a Web Service Application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50</a:t>
            </a:fld>
            <a:endParaRPr lang="en-US" sz="1200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48768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42870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Appendix 2 – Create a Web Service Application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51</a:t>
            </a:fld>
            <a:endParaRPr lang="en-US" sz="1200" dirty="0" smtClean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20090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91920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Appendix 2 – Create a Web Service Application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52</a:t>
            </a:fld>
            <a:endParaRPr lang="en-US" sz="1200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32956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18418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Appendix 2 – Create a Web Service Application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53</a:t>
            </a:fld>
            <a:endParaRPr lang="en-US" sz="1200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57300"/>
            <a:ext cx="32194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382864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Appendix 2 – Create a Web Service Application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54</a:t>
            </a:fld>
            <a:endParaRPr lang="en-US" sz="1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05272"/>
            <a:ext cx="403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82363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Appendix 2 – Create a Web Service Application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55</a:t>
            </a:fld>
            <a:endParaRPr lang="en-US" sz="1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32"/>
          <a:stretch/>
        </p:blipFill>
        <p:spPr bwMode="auto">
          <a:xfrm>
            <a:off x="755577" y="1268760"/>
            <a:ext cx="7632848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03703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530350" y="5099273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he-IL"/>
          </a:p>
        </p:txBody>
      </p:sp>
      <p:sp>
        <p:nvSpPr>
          <p:cNvPr id="6147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dirty="0" smtClean="0"/>
              <a:t>Agenda</a:t>
            </a:r>
          </a:p>
        </p:txBody>
      </p:sp>
      <p:sp>
        <p:nvSpPr>
          <p:cNvPr id="6148" name="Rectangle 13"/>
          <p:cNvSpPr>
            <a:spLocks noGrp="1" noChangeArrowheads="1"/>
          </p:cNvSpPr>
          <p:nvPr>
            <p:ph type="body" idx="4294967295"/>
          </p:nvPr>
        </p:nvSpPr>
        <p:spPr>
          <a:xfrm>
            <a:off x="1525588" y="673323"/>
            <a:ext cx="7618412" cy="4987925"/>
          </a:xfrm>
        </p:spPr>
        <p:txBody>
          <a:bodyPr/>
          <a:lstStyle/>
          <a:p>
            <a:pPr algn="l" rtl="0"/>
            <a:r>
              <a:rPr lang="en-US" dirty="0"/>
              <a:t>JEE, JEE Containers</a:t>
            </a:r>
          </a:p>
          <a:p>
            <a:pPr algn="l" rtl="0" eaLnBrk="1" hangingPunct="1"/>
            <a:r>
              <a:rPr lang="en-US" dirty="0" smtClean="0"/>
              <a:t>What are Web Services</a:t>
            </a:r>
          </a:p>
          <a:p>
            <a:pPr algn="l" rtl="0" eaLnBrk="1" hangingPunct="1"/>
            <a:r>
              <a:rPr lang="en-US" dirty="0" smtClean="0"/>
              <a:t>Big Web Service</a:t>
            </a:r>
          </a:p>
          <a:p>
            <a:pPr algn="l" rtl="0"/>
            <a:r>
              <a:rPr lang="en-US" dirty="0"/>
              <a:t>Metro</a:t>
            </a:r>
          </a:p>
          <a:p>
            <a:pPr algn="l" rtl="0" eaLnBrk="1" hangingPunct="1"/>
            <a:r>
              <a:rPr lang="en-US" dirty="0" smtClean="0"/>
              <a:t>REST</a:t>
            </a:r>
          </a:p>
          <a:p>
            <a:pPr algn="l" rtl="0" eaLnBrk="1" hangingPunct="1"/>
            <a:r>
              <a:rPr lang="en-US" dirty="0" smtClean="0"/>
              <a:t>Appendix 1 – Tomcat in Netbeans</a:t>
            </a:r>
          </a:p>
          <a:p>
            <a:pPr algn="l" rtl="0"/>
            <a:r>
              <a:rPr lang="en-US" dirty="0" smtClean="0"/>
              <a:t>Appendix 2 – </a:t>
            </a:r>
            <a:r>
              <a:rPr lang="en-US" dirty="0"/>
              <a:t>Web Service </a:t>
            </a:r>
            <a:r>
              <a:rPr lang="en-US" dirty="0" smtClean="0"/>
              <a:t>App</a:t>
            </a:r>
            <a:endParaRPr lang="en-US" dirty="0"/>
          </a:p>
          <a:p>
            <a:pPr algn="l" rtl="0"/>
            <a:r>
              <a:rPr lang="en-US" dirty="0"/>
              <a:t>Appendix 3 – Web Service </a:t>
            </a:r>
            <a:r>
              <a:rPr lang="en-US" dirty="0" smtClean="0"/>
              <a:t>Client</a:t>
            </a:r>
          </a:p>
          <a:p>
            <a:pPr marL="0" indent="0" algn="l" rtl="0" eaLnBrk="1" hangingPunct="1">
              <a:buClr>
                <a:schemeClr val="bg1"/>
              </a:buCl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2114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Appendix 3 – Create a Web Service Client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57</a:t>
            </a:fld>
            <a:endParaRPr lang="en-US" sz="1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34575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3563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Appendix 3 – Create a Web Service Client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58</a:t>
            </a:fld>
            <a:endParaRPr lang="en-US" sz="12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019925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53999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Appendix 3 – Create a Web Service Client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59</a:t>
            </a:fld>
            <a:endParaRPr lang="en-US" sz="12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019925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25783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530350" y="1268760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he-IL"/>
          </a:p>
        </p:txBody>
      </p:sp>
      <p:sp>
        <p:nvSpPr>
          <p:cNvPr id="6147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dirty="0" smtClean="0"/>
              <a:t>Agenda</a:t>
            </a:r>
          </a:p>
        </p:txBody>
      </p:sp>
      <p:sp>
        <p:nvSpPr>
          <p:cNvPr id="6148" name="Rectangle 13"/>
          <p:cNvSpPr>
            <a:spLocks noGrp="1" noChangeArrowheads="1"/>
          </p:cNvSpPr>
          <p:nvPr>
            <p:ph type="body" idx="4294967295"/>
          </p:nvPr>
        </p:nvSpPr>
        <p:spPr>
          <a:xfrm>
            <a:off x="1525588" y="673323"/>
            <a:ext cx="7618412" cy="4987925"/>
          </a:xfrm>
        </p:spPr>
        <p:txBody>
          <a:bodyPr/>
          <a:lstStyle/>
          <a:p>
            <a:pPr algn="l" rtl="0" eaLnBrk="1" hangingPunct="1"/>
            <a:r>
              <a:rPr lang="en-US" dirty="0" smtClean="0"/>
              <a:t>JEE, JEE Containers</a:t>
            </a:r>
          </a:p>
          <a:p>
            <a:pPr algn="l" rtl="0" eaLnBrk="1" hangingPunct="1"/>
            <a:r>
              <a:rPr lang="en-US" dirty="0" smtClean="0"/>
              <a:t>What are Web Services</a:t>
            </a:r>
          </a:p>
          <a:p>
            <a:pPr algn="l" rtl="0" eaLnBrk="1" hangingPunct="1"/>
            <a:r>
              <a:rPr lang="en-US" dirty="0" smtClean="0"/>
              <a:t>Big Web Service</a:t>
            </a:r>
          </a:p>
          <a:p>
            <a:pPr algn="l" rtl="0"/>
            <a:r>
              <a:rPr lang="en-US" dirty="0"/>
              <a:t>Metro</a:t>
            </a:r>
          </a:p>
          <a:p>
            <a:pPr algn="l" rtl="0" eaLnBrk="1" hangingPunct="1"/>
            <a:r>
              <a:rPr lang="en-US" dirty="0" smtClean="0"/>
              <a:t>REST</a:t>
            </a:r>
          </a:p>
          <a:p>
            <a:pPr marL="0" indent="0" algn="l" rtl="0" eaLnBrk="1" hangingPunct="1">
              <a:buClr>
                <a:schemeClr val="bg1"/>
              </a:buCl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2266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Appendix 3 – Create a Web Service Client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60</a:t>
            </a:fld>
            <a:endParaRPr lang="en-US" sz="12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61" y="1268760"/>
            <a:ext cx="32289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16442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Appendix 3 – Create a Web Service Client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/>
            <a:r>
              <a:rPr lang="en-US" dirty="0" smtClean="0"/>
              <a:t>The code needed to initialize the Web Service Client:</a:t>
            </a:r>
          </a:p>
          <a:p>
            <a:pPr marL="0" indent="0" algn="l" rtl="0"/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//create a new service</a:t>
            </a:r>
          </a:p>
          <a:p>
            <a:pPr marL="0" indent="0" algn="l" rtl="0"/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GameWebService_Service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>
                <a:latin typeface="Courier New" pitchFamily="49" charset="0"/>
                <a:cs typeface="Courier New" pitchFamily="49" charset="0"/>
              </a:rPr>
              <a:t>service = new </a:t>
            </a:r>
            <a:r>
              <a:rPr lang="en-US" sz="2000" b="1" kern="1200" dirty="0" err="1">
                <a:latin typeface="Courier New" pitchFamily="49" charset="0"/>
                <a:cs typeface="Courier New" pitchFamily="49" charset="0"/>
              </a:rPr>
              <a:t>GameWebService_Service</a:t>
            </a:r>
            <a:r>
              <a:rPr lang="en-US" sz="2000" b="1" kern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 algn="l" rtl="0"/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l" rtl="0"/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//get the port</a:t>
            </a:r>
          </a:p>
          <a:p>
            <a:pPr marL="0" indent="0" algn="l" rtl="0"/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GameWebService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>
                <a:latin typeface="Courier New" pitchFamily="49" charset="0"/>
                <a:cs typeface="Courier New" pitchFamily="49" charset="0"/>
              </a:rPr>
              <a:t>gameWebService</a:t>
            </a:r>
            <a:r>
              <a:rPr lang="en-US" sz="2000" b="1" kern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kern="1200" dirty="0" err="1">
                <a:latin typeface="Courier New" pitchFamily="49" charset="0"/>
                <a:cs typeface="Courier New" pitchFamily="49" charset="0"/>
              </a:rPr>
              <a:t>service.getGameWebServicePort</a:t>
            </a:r>
            <a:r>
              <a:rPr lang="en-US" sz="2000" b="1" kern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 algn="l" rtl="0"/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l" rtl="0"/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//call methods on the server</a:t>
            </a:r>
          </a:p>
          <a:p>
            <a:pPr marL="0" indent="0" algn="l" rtl="0"/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gameWebService.play</a:t>
            </a:r>
            <a:r>
              <a:rPr lang="en-US" sz="2000" b="1" kern="1200" dirty="0">
                <a:latin typeface="Courier New" pitchFamily="49" charset="0"/>
                <a:cs typeface="Courier New" pitchFamily="49" charset="0"/>
              </a:rPr>
              <a:t>("Some test string...");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61</a:t>
            </a:fld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80939796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Web Services Links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Java EE 6 Tutorial on Web </a:t>
            </a:r>
            <a:r>
              <a:rPr lang="en-US" dirty="0" smtClean="0"/>
              <a:t>Services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docs.oracle.com/javaee/6/tutorial/doc/gijti.html</a:t>
            </a:r>
            <a:endParaRPr lang="en-US" dirty="0" smtClean="0"/>
          </a:p>
          <a:p>
            <a:pPr algn="l" rtl="0"/>
            <a:r>
              <a:rPr lang="en-US" dirty="0" smtClean="0"/>
              <a:t>Tomcat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tomcat.apache.org/download-70.cgi</a:t>
            </a:r>
            <a:endParaRPr lang="en-US" dirty="0" smtClean="0"/>
          </a:p>
          <a:p>
            <a:pPr algn="l" rtl="0"/>
            <a:r>
              <a:rPr lang="en-US" dirty="0" smtClean="0"/>
              <a:t>Metro </a:t>
            </a:r>
            <a:r>
              <a:rPr lang="en-US" dirty="0">
                <a:hlinkClick r:id="rId4"/>
              </a:rPr>
              <a:t>https://metro.java.net/</a:t>
            </a:r>
            <a:endParaRPr lang="en-US" dirty="0" smtClean="0"/>
          </a:p>
          <a:p>
            <a:pPr algn="l" rt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7</a:t>
            </a:fld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13434965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What is a Web Service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 Web Service is any </a:t>
            </a:r>
            <a:r>
              <a:rPr lang="en-US" dirty="0" smtClean="0"/>
              <a:t>server application that:</a:t>
            </a: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available over the </a:t>
            </a:r>
            <a:r>
              <a:rPr lang="en-US" dirty="0" smtClean="0"/>
              <a:t>web/HTTP</a:t>
            </a: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Is </a:t>
            </a:r>
            <a:r>
              <a:rPr lang="en-US" dirty="0"/>
              <a:t>OS and Programming language </a:t>
            </a:r>
            <a:r>
              <a:rPr lang="en-US" dirty="0" smtClean="0"/>
              <a:t>independent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8</a:t>
            </a:fld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97534336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Web Service Roles</a:t>
            </a:r>
            <a:r>
              <a:rPr lang="en-US" dirty="0" smtClean="0"/>
              <a:t>	</a:t>
            </a:r>
            <a:endParaRPr lang="he-IL" dirty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82625" y="1340768"/>
            <a:ext cx="47275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r" defTabSz="912813" rtl="1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Symbol" pitchFamily="18" charset="2"/>
              <a:defRPr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273050" indent="-271463" algn="r" defTabSz="912813" rtl="1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+mn-lt"/>
                <a:cs typeface="+mn-cs"/>
              </a:defRPr>
            </a:lvl2pPr>
            <a:lvl3pPr marL="546100" indent="-271463" algn="r" defTabSz="912813" rtl="1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3pPr>
            <a:lvl4pPr marL="806450" indent="-258763" algn="r" defTabSz="912813" rtl="1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4pPr>
            <a:lvl5pPr marL="1073150" indent="-265113" algn="r" defTabSz="912813" rtl="1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5pPr>
            <a:lvl6pPr marL="1530350" indent="-265113" algn="r" defTabSz="912813" rtl="1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6pPr>
            <a:lvl7pPr marL="1987550" indent="-265113" algn="r" defTabSz="912813" rtl="1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7pPr>
            <a:lvl8pPr marL="2444750" indent="-265113" algn="r" defTabSz="912813" rtl="1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8pPr>
            <a:lvl9pPr marL="2901950" indent="-265113" algn="r" defTabSz="912813" rtl="1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he-IL" sz="2800" kern="0" dirty="0" smtClean="0"/>
              <a:t>There are three major roles </a:t>
            </a:r>
            <a:endParaRPr lang="en-US" altLang="he-IL" sz="2800" kern="0" dirty="0"/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3352800" y="2060848"/>
            <a:ext cx="2362200" cy="1295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e-IL" dirty="0">
                <a:solidFill>
                  <a:schemeClr val="bg1"/>
                </a:solidFill>
              </a:rPr>
              <a:t>Service </a:t>
            </a:r>
          </a:p>
          <a:p>
            <a:pPr algn="ctr"/>
            <a:r>
              <a:rPr lang="en-US" altLang="he-IL" dirty="0">
                <a:solidFill>
                  <a:schemeClr val="bg1"/>
                </a:solidFill>
              </a:rPr>
              <a:t>Registry</a:t>
            </a: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685800" y="4325888"/>
            <a:ext cx="2362200" cy="1295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e-IL" dirty="0">
                <a:solidFill>
                  <a:schemeClr val="bg1"/>
                </a:solidFill>
              </a:rPr>
              <a:t>Service </a:t>
            </a:r>
          </a:p>
          <a:p>
            <a:pPr algn="ctr"/>
            <a:r>
              <a:rPr lang="en-US" altLang="he-IL" dirty="0">
                <a:solidFill>
                  <a:schemeClr val="bg1"/>
                </a:solidFill>
              </a:rPr>
              <a:t>Requestor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5905500" y="4325890"/>
            <a:ext cx="2362200" cy="1295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e-IL" dirty="0">
                <a:solidFill>
                  <a:schemeClr val="bg1"/>
                </a:solidFill>
              </a:rPr>
              <a:t>Service</a:t>
            </a:r>
          </a:p>
          <a:p>
            <a:pPr algn="ctr"/>
            <a:r>
              <a:rPr lang="en-US" altLang="he-IL" dirty="0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515374" y="3284107"/>
            <a:ext cx="15085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altLang="he-IL" b="1" dirty="0">
                <a:solidFill>
                  <a:srgbClr val="FFC000"/>
                </a:solidFill>
              </a:rPr>
              <a:t>2) Discover services</a:t>
            </a: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3352800" y="5147900"/>
            <a:ext cx="20383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altLang="he-IL" b="1" dirty="0">
                <a:solidFill>
                  <a:srgbClr val="FFC000"/>
                </a:solidFill>
              </a:rPr>
              <a:t>3) Invoke service</a:t>
            </a: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5448300" y="5666531"/>
            <a:ext cx="327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he-IL" sz="1800" b="1" dirty="0">
                <a:solidFill>
                  <a:schemeClr val="accent2"/>
                </a:solidFill>
              </a:rPr>
              <a:t>Provider of the Web Service</a:t>
            </a:r>
            <a:r>
              <a:rPr lang="en-US" altLang="he-IL" sz="1800" b="1" dirty="0"/>
              <a:t> </a:t>
            </a:r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143548" y="5666530"/>
            <a:ext cx="34923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he-IL" sz="1800" b="1" dirty="0">
                <a:solidFill>
                  <a:schemeClr val="accent2"/>
                </a:solidFill>
              </a:rPr>
              <a:t>Consumer of the Web Service</a:t>
            </a:r>
            <a:r>
              <a:rPr lang="en-US" altLang="he-IL" sz="1800" b="1" dirty="0"/>
              <a:t> </a:t>
            </a:r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2076449" y="3387080"/>
            <a:ext cx="49149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he-IL" sz="1800" b="1" dirty="0">
                <a:solidFill>
                  <a:schemeClr val="accent2"/>
                </a:solidFill>
              </a:rPr>
              <a:t>Logically Centralized directory of services</a:t>
            </a:r>
            <a:endParaRPr lang="en-US" altLang="he-IL" sz="1800" b="1" dirty="0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7239000" y="3275015"/>
            <a:ext cx="1905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altLang="he-IL" b="1" dirty="0">
                <a:solidFill>
                  <a:srgbClr val="FFC000"/>
                </a:solidFill>
              </a:rPr>
              <a:t>1) Register service</a:t>
            </a:r>
          </a:p>
        </p:txBody>
      </p:sp>
      <p:cxnSp>
        <p:nvCxnSpPr>
          <p:cNvPr id="37" name="Elbow Connector 36"/>
          <p:cNvCxnSpPr>
            <a:stCxn id="21" idx="0"/>
            <a:endCxn id="20" idx="2"/>
          </p:cNvCxnSpPr>
          <p:nvPr/>
        </p:nvCxnSpPr>
        <p:spPr bwMode="auto">
          <a:xfrm rot="5400000" flipH="1" flipV="1">
            <a:off x="1963105" y="2936194"/>
            <a:ext cx="1455415" cy="1323975"/>
          </a:xfrm>
          <a:prstGeom prst="bentConnector2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9" name="Elbow Connector 38"/>
          <p:cNvCxnSpPr>
            <a:stCxn id="21" idx="4"/>
            <a:endCxn id="22" idx="2"/>
          </p:cNvCxnSpPr>
          <p:nvPr/>
        </p:nvCxnSpPr>
        <p:spPr bwMode="auto">
          <a:xfrm>
            <a:off x="2724150" y="5135513"/>
            <a:ext cx="3181350" cy="2"/>
          </a:xfrm>
          <a:prstGeom prst="bentConnector3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43" name="Elbow Connector 42"/>
          <p:cNvCxnSpPr>
            <a:stCxn id="22" idx="0"/>
            <a:endCxn id="20" idx="4"/>
          </p:cNvCxnSpPr>
          <p:nvPr/>
        </p:nvCxnSpPr>
        <p:spPr bwMode="auto">
          <a:xfrm rot="16200000" flipV="1">
            <a:off x="5592130" y="2669494"/>
            <a:ext cx="1455417" cy="1857375"/>
          </a:xfrm>
          <a:prstGeom prst="bentConnector2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F0F77C2-B09D-4DC1-9300-864122AF2E9C}" type="slidenum">
              <a:rPr lang="en-US" sz="1200" smtClean="0"/>
              <a:pPr/>
              <a:t>9</a:t>
            </a:fld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0988572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3" grpId="0"/>
    </p:bldLst>
  </p:timing>
</p:sld>
</file>

<file path=ppt/theme/theme1.xml><?xml version="1.0" encoding="utf-8"?>
<a:theme xmlns:a="http://schemas.openxmlformats.org/drawingml/2006/main" name="PowerPoint Theme">
  <a:themeElements>
    <a:clrScheme name="CTD_Lesson_template_2008-v1 1">
      <a:dk1>
        <a:srgbClr val="4D4D4D"/>
      </a:dk1>
      <a:lt1>
        <a:srgbClr val="FFFFFF"/>
      </a:lt1>
      <a:dk2>
        <a:srgbClr val="FF6600"/>
      </a:dk2>
      <a:lt2>
        <a:srgbClr val="808080"/>
      </a:lt2>
      <a:accent1>
        <a:srgbClr val="3399CC"/>
      </a:accent1>
      <a:accent2>
        <a:srgbClr val="66CC33"/>
      </a:accent2>
      <a:accent3>
        <a:srgbClr val="FFFFFF"/>
      </a:accent3>
      <a:accent4>
        <a:srgbClr val="404040"/>
      </a:accent4>
      <a:accent5>
        <a:srgbClr val="ADCAE2"/>
      </a:accent5>
      <a:accent6>
        <a:srgbClr val="5CB92D"/>
      </a:accent6>
      <a:hlink>
        <a:srgbClr val="FECC00"/>
      </a:hlink>
      <a:folHlink>
        <a:srgbClr val="B2B2B2"/>
      </a:folHlink>
    </a:clrScheme>
    <a:fontScheme name="CTD_Lesson_template_2008-v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CTD_Lesson_template_2008-v1 1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3399CC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ADCAE2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2">
        <a:dk1>
          <a:srgbClr val="4D4D4D"/>
        </a:dk1>
        <a:lt1>
          <a:srgbClr val="FFFFFF"/>
        </a:lt1>
        <a:dk2>
          <a:srgbClr val="3399CC"/>
        </a:dk2>
        <a:lt2>
          <a:srgbClr val="808080"/>
        </a:lt2>
        <a:accent1>
          <a:srgbClr val="FF6600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FFB8A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3">
        <a:dk1>
          <a:srgbClr val="4D4D4D"/>
        </a:dk1>
        <a:lt1>
          <a:srgbClr val="FFFFFF"/>
        </a:lt1>
        <a:dk2>
          <a:srgbClr val="3399CC"/>
        </a:dk2>
        <a:lt2>
          <a:srgbClr val="808080"/>
        </a:lt2>
        <a:accent1>
          <a:srgbClr val="FF3399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FFADC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4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66CC33"/>
        </a:accent1>
        <a:accent2>
          <a:srgbClr val="3399CC"/>
        </a:accent2>
        <a:accent3>
          <a:srgbClr val="FFFFFF"/>
        </a:accent3>
        <a:accent4>
          <a:srgbClr val="404040"/>
        </a:accent4>
        <a:accent5>
          <a:srgbClr val="B8E2AD"/>
        </a:accent5>
        <a:accent6>
          <a:srgbClr val="2D8AB9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5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3399CC"/>
        </a:accent1>
        <a:accent2>
          <a:srgbClr val="0000FF"/>
        </a:accent2>
        <a:accent3>
          <a:srgbClr val="FFFFFF"/>
        </a:accent3>
        <a:accent4>
          <a:srgbClr val="404040"/>
        </a:accent4>
        <a:accent5>
          <a:srgbClr val="ADCAE2"/>
        </a:accent5>
        <a:accent6>
          <a:srgbClr val="0000E7"/>
        </a:accent6>
        <a:hlink>
          <a:srgbClr val="00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Custom Design">
  <a:themeElements>
    <a:clrScheme name="6_Custom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0000CC"/>
      </a:folHlink>
    </a:clrScheme>
    <a:fontScheme name="6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6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7_Custom Design">
  <a:themeElements>
    <a:clrScheme name="6_Custom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0000CC"/>
      </a:folHlink>
    </a:clrScheme>
    <a:fontScheme name="6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6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Theme</Template>
  <TotalTime>1784</TotalTime>
  <Words>1708</Words>
  <Application>Microsoft Office PowerPoint</Application>
  <PresentationFormat>On-screen Show (4:3)</PresentationFormat>
  <Paragraphs>329</Paragraphs>
  <Slides>61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61</vt:i4>
      </vt:variant>
    </vt:vector>
  </HeadingPairs>
  <TitlesOfParts>
    <vt:vector size="64" baseType="lpstr">
      <vt:lpstr>PowerPoint Theme</vt:lpstr>
      <vt:lpstr>6_Custom Design</vt:lpstr>
      <vt:lpstr>7_Custom Design</vt:lpstr>
      <vt:lpstr>Web Services</vt:lpstr>
      <vt:lpstr>Agenda</vt:lpstr>
      <vt:lpstr>JEE – Java Enterprise Edition</vt:lpstr>
      <vt:lpstr>JEE – JEE Containers</vt:lpstr>
      <vt:lpstr>JEE – Tomcat</vt:lpstr>
      <vt:lpstr>Agenda</vt:lpstr>
      <vt:lpstr>Web Services Links</vt:lpstr>
      <vt:lpstr>What is a Web Service</vt:lpstr>
      <vt:lpstr>Web Service Roles </vt:lpstr>
      <vt:lpstr>Types of Web Services</vt:lpstr>
      <vt:lpstr>Big Web Services</vt:lpstr>
      <vt:lpstr>RESTful Web Services</vt:lpstr>
      <vt:lpstr>Agenda</vt:lpstr>
      <vt:lpstr>Big Web Service - Protocol Stack </vt:lpstr>
      <vt:lpstr>Big Web Service - SOAP</vt:lpstr>
      <vt:lpstr>Big Web Service - SOAP Message</vt:lpstr>
      <vt:lpstr>Big Web Service - Sample SOAP Request</vt:lpstr>
      <vt:lpstr>Big Web Service - Sample SOAP Response</vt:lpstr>
      <vt:lpstr>Big Web Service - WSDL</vt:lpstr>
      <vt:lpstr>Development plan for Service Requestor  </vt:lpstr>
      <vt:lpstr>Development plan for Service Provider  </vt:lpstr>
      <vt:lpstr>Agenda</vt:lpstr>
      <vt:lpstr>What is Metro</vt:lpstr>
      <vt:lpstr>What is Metro – cont’</vt:lpstr>
      <vt:lpstr>What is Metro – cont’</vt:lpstr>
      <vt:lpstr>Architecture of Metro</vt:lpstr>
      <vt:lpstr>Agenda</vt:lpstr>
      <vt:lpstr>What is RESTful Web Service</vt:lpstr>
      <vt:lpstr>What is Jersey</vt:lpstr>
      <vt:lpstr>Agenda</vt:lpstr>
      <vt:lpstr>Appendix 1 – Tomcat in Netbeans</vt:lpstr>
      <vt:lpstr>Appendix 1 – Tomcat in Netbeans</vt:lpstr>
      <vt:lpstr>Appendix 1 – Tomcat in Netbeans</vt:lpstr>
      <vt:lpstr>Appendix 1 – Tomcat in Netbeans</vt:lpstr>
      <vt:lpstr>Appendix 1 – Tomcat in Netbeans</vt:lpstr>
      <vt:lpstr>Appendix 1 – Tomcat in Netbeans</vt:lpstr>
      <vt:lpstr>Appendix 1 – Tomcat in Netbeans</vt:lpstr>
      <vt:lpstr>Appendix 1 – Tomcat in Netbeans</vt:lpstr>
      <vt:lpstr>Agenda</vt:lpstr>
      <vt:lpstr>Appendix 2 – Create a Web Service Application</vt:lpstr>
      <vt:lpstr>Appendix 2 – Create a Web Service Application</vt:lpstr>
      <vt:lpstr>Appendix 2 – Create a Web Service Application</vt:lpstr>
      <vt:lpstr>Appendix 2 – Create a Web Service Application</vt:lpstr>
      <vt:lpstr>Appendix 2 – Create a Web Service Application</vt:lpstr>
      <vt:lpstr>Appendix 2 – Create a Web Service Application</vt:lpstr>
      <vt:lpstr>Appendix 2 – Create a Web Service Application</vt:lpstr>
      <vt:lpstr>Appendix 2 – Create a Web Service Application</vt:lpstr>
      <vt:lpstr>Appendix 2 – Create a Web Service Application</vt:lpstr>
      <vt:lpstr>Appendix 2 – Create a Web Service Application</vt:lpstr>
      <vt:lpstr>Appendix 2 – Create a Web Service Application</vt:lpstr>
      <vt:lpstr>Appendix 2 – Create a Web Service Application</vt:lpstr>
      <vt:lpstr>Appendix 2 – Create a Web Service Application</vt:lpstr>
      <vt:lpstr>Appendix 2 – Create a Web Service Application</vt:lpstr>
      <vt:lpstr>Appendix 2 – Create a Web Service Application</vt:lpstr>
      <vt:lpstr>Appendix 2 – Create a Web Service Application</vt:lpstr>
      <vt:lpstr>Agenda</vt:lpstr>
      <vt:lpstr>Appendix 3 – Create a Web Service Client</vt:lpstr>
      <vt:lpstr>Appendix 3 – Create a Web Service Client</vt:lpstr>
      <vt:lpstr>Appendix 3 – Create a Web Service Client</vt:lpstr>
      <vt:lpstr>Appendix 3 – Create a Web Service Client</vt:lpstr>
      <vt:lpstr>Appendix 3 – Create a Web Service Client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</dc:title>
  <dc:creator>Liron Blecher</dc:creator>
  <cp:lastModifiedBy>Liron Blecher</cp:lastModifiedBy>
  <cp:revision>148</cp:revision>
  <dcterms:created xsi:type="dcterms:W3CDTF">2013-11-26T18:09:14Z</dcterms:created>
  <dcterms:modified xsi:type="dcterms:W3CDTF">2014-04-06T13:03:19Z</dcterms:modified>
</cp:coreProperties>
</file>