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97" r:id="rId2"/>
  </p:sldMasterIdLst>
  <p:notesMasterIdLst>
    <p:notesMasterId r:id="rId29"/>
  </p:notesMasterIdLst>
  <p:handoutMasterIdLst>
    <p:handoutMasterId r:id="rId30"/>
  </p:handoutMasterIdLst>
  <p:sldIdLst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9" r:id="rId16"/>
    <p:sldId id="371" r:id="rId17"/>
    <p:sldId id="372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9900"/>
    <a:srgbClr val="FFCC00"/>
    <a:srgbClr val="FFFF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60"/>
    </p:cViewPr>
  </p:sorterViewPr>
  <p:notesViewPr>
    <p:cSldViewPr>
      <p:cViewPr varScale="1">
        <p:scale>
          <a:sx n="86" d="100"/>
          <a:sy n="86" d="100"/>
        </p:scale>
        <p:origin x="281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arakas" userId="554e16d18a91a386" providerId="LiveId" clId="{B1C5C83F-8ACB-4DAE-8334-F1C45077B2D2}"/>
    <pc:docChg chg="custSel addSld delSld modSld">
      <pc:chgData name="George Marakas" userId="554e16d18a91a386" providerId="LiveId" clId="{B1C5C83F-8ACB-4DAE-8334-F1C45077B2D2}" dt="2017-07-06T10:36:30.840" v="284" actId="0"/>
      <pc:docMkLst>
        <pc:docMk/>
      </pc:docMkLst>
      <pc:sldChg chg="delSp modSp">
        <pc:chgData name="George Marakas" userId="554e16d18a91a386" providerId="LiveId" clId="{B1C5C83F-8ACB-4DAE-8334-F1C45077B2D2}" dt="2017-07-06T10:09:18.151" v="5" actId="20577"/>
        <pc:sldMkLst>
          <pc:docMk/>
          <pc:sldMk cId="1823348939" sldId="354"/>
        </pc:sldMkLst>
        <pc:spChg chg="mod">
          <ac:chgData name="George Marakas" userId="554e16d18a91a386" providerId="LiveId" clId="{B1C5C83F-8ACB-4DAE-8334-F1C45077B2D2}" dt="2017-07-06T10:09:18.151" v="5" actId="20577"/>
          <ac:spMkLst>
            <pc:docMk/>
            <pc:sldMk cId="1823348939" sldId="354"/>
            <ac:spMk id="2058" creationId="{0D1624D3-9C30-424E-9126-C24B199DC021}"/>
          </ac:spMkLst>
        </pc:spChg>
        <pc:spChg chg="mod">
          <ac:chgData name="George Marakas" userId="554e16d18a91a386" providerId="LiveId" clId="{B1C5C83F-8ACB-4DAE-8334-F1C45077B2D2}" dt="2017-07-06T10:08:53.006" v="1" actId="6549"/>
          <ac:spMkLst>
            <pc:docMk/>
            <pc:sldMk cId="1823348939" sldId="354"/>
            <ac:spMk id="2059" creationId="{F6C80FAF-BE5D-486E-AA18-1F320BEF62DF}"/>
          </ac:spMkLst>
        </pc:spChg>
        <pc:spChg chg="del">
          <ac:chgData name="George Marakas" userId="554e16d18a91a386" providerId="LiveId" clId="{B1C5C83F-8ACB-4DAE-8334-F1C45077B2D2}" dt="2017-07-06T10:09:04.029" v="2" actId="478"/>
          <ac:spMkLst>
            <pc:docMk/>
            <pc:sldMk cId="1823348939" sldId="354"/>
            <ac:spMk id="43048" creationId="{EB0870CB-1FD6-4F46-B7B8-3D6D326EC7AB}"/>
          </ac:spMkLst>
        </pc:spChg>
      </pc:sldChg>
      <pc:sldChg chg="modSp">
        <pc:chgData name="George Marakas" userId="554e16d18a91a386" providerId="LiveId" clId="{B1C5C83F-8ACB-4DAE-8334-F1C45077B2D2}" dt="2017-07-06T10:09:35.572" v="6" actId="0"/>
        <pc:sldMkLst>
          <pc:docMk/>
          <pc:sldMk cId="2007817706" sldId="355"/>
        </pc:sldMkLst>
        <pc:spChg chg="mod">
          <ac:chgData name="George Marakas" userId="554e16d18a91a386" providerId="LiveId" clId="{B1C5C83F-8ACB-4DAE-8334-F1C45077B2D2}" dt="2017-07-06T10:09:35.572" v="6" actId="0"/>
          <ac:spMkLst>
            <pc:docMk/>
            <pc:sldMk cId="2007817706" sldId="355"/>
            <ac:spMk id="187395" creationId="{0122ECA5-DE3D-4F63-83F3-70B78AA78D14}"/>
          </ac:spMkLst>
        </pc:spChg>
      </pc:sldChg>
      <pc:sldChg chg="modSp">
        <pc:chgData name="George Marakas" userId="554e16d18a91a386" providerId="LiveId" clId="{B1C5C83F-8ACB-4DAE-8334-F1C45077B2D2}" dt="2017-07-06T10:10:29.039" v="11" actId="20577"/>
        <pc:sldMkLst>
          <pc:docMk/>
          <pc:sldMk cId="1656842846" sldId="356"/>
        </pc:sldMkLst>
        <pc:spChg chg="mod">
          <ac:chgData name="George Marakas" userId="554e16d18a91a386" providerId="LiveId" clId="{B1C5C83F-8ACB-4DAE-8334-F1C45077B2D2}" dt="2017-07-06T10:10:29.039" v="11" actId="20577"/>
          <ac:spMkLst>
            <pc:docMk/>
            <pc:sldMk cId="1656842846" sldId="356"/>
            <ac:spMk id="390147" creationId="{7C1AD8B0-2B40-492F-BA99-E7DE70FE58E6}"/>
          </ac:spMkLst>
        </pc:spChg>
        <pc:spChg chg="mod">
          <ac:chgData name="George Marakas" userId="554e16d18a91a386" providerId="LiveId" clId="{B1C5C83F-8ACB-4DAE-8334-F1C45077B2D2}" dt="2017-07-06T10:10:03.555" v="7" actId="20577"/>
          <ac:spMkLst>
            <pc:docMk/>
            <pc:sldMk cId="1656842846" sldId="356"/>
            <ac:spMk id="390146" creationId="{93D367CD-082C-47EE-9B7E-F0BB72111C43}"/>
          </ac:spMkLst>
        </pc:spChg>
      </pc:sldChg>
      <pc:sldChg chg="modSp">
        <pc:chgData name="George Marakas" userId="554e16d18a91a386" providerId="LiveId" clId="{B1C5C83F-8ACB-4DAE-8334-F1C45077B2D2}" dt="2017-07-06T10:12:22.002" v="27" actId="5793"/>
        <pc:sldMkLst>
          <pc:docMk/>
          <pc:sldMk cId="4093653530" sldId="357"/>
        </pc:sldMkLst>
        <pc:spChg chg="mod">
          <ac:chgData name="George Marakas" userId="554e16d18a91a386" providerId="LiveId" clId="{B1C5C83F-8ACB-4DAE-8334-F1C45077B2D2}" dt="2017-07-06T10:11:43.624" v="14" actId="0"/>
          <ac:spMkLst>
            <pc:docMk/>
            <pc:sldMk cId="4093653530" sldId="357"/>
            <ac:spMk id="264204" creationId="{27376B40-D7D2-4BD1-BF4F-8B84474CC1CD}"/>
          </ac:spMkLst>
        </pc:spChg>
        <pc:spChg chg="mod">
          <ac:chgData name="George Marakas" userId="554e16d18a91a386" providerId="LiveId" clId="{B1C5C83F-8ACB-4DAE-8334-F1C45077B2D2}" dt="2017-07-06T10:12:01.367" v="17" actId="0"/>
          <ac:spMkLst>
            <pc:docMk/>
            <pc:sldMk cId="4093653530" sldId="357"/>
            <ac:spMk id="264205" creationId="{5EAE15E4-B87B-4E14-96C9-47D8E73D28B3}"/>
          </ac:spMkLst>
        </pc:spChg>
        <pc:spChg chg="mod">
          <ac:chgData name="George Marakas" userId="554e16d18a91a386" providerId="LiveId" clId="{B1C5C83F-8ACB-4DAE-8334-F1C45077B2D2}" dt="2017-07-06T10:12:06.851" v="18" actId="0"/>
          <ac:spMkLst>
            <pc:docMk/>
            <pc:sldMk cId="4093653530" sldId="357"/>
            <ac:spMk id="264206" creationId="{2E026F49-6732-4798-8489-8DEAE59FBAEC}"/>
          </ac:spMkLst>
        </pc:spChg>
        <pc:spChg chg="mod">
          <ac:chgData name="George Marakas" userId="554e16d18a91a386" providerId="LiveId" clId="{B1C5C83F-8ACB-4DAE-8334-F1C45077B2D2}" dt="2017-07-06T10:12:22.002" v="27" actId="5793"/>
          <ac:spMkLst>
            <pc:docMk/>
            <pc:sldMk cId="4093653530" sldId="357"/>
            <ac:spMk id="264194" creationId="{2A49B990-3EAC-4AAE-A81D-045D744FF9CB}"/>
          </ac:spMkLst>
        </pc:spChg>
        <pc:spChg chg="mod">
          <ac:chgData name="George Marakas" userId="554e16d18a91a386" providerId="LiveId" clId="{B1C5C83F-8ACB-4DAE-8334-F1C45077B2D2}" dt="2017-07-06T10:11:55.585" v="16" actId="0"/>
          <ac:spMkLst>
            <pc:docMk/>
            <pc:sldMk cId="4093653530" sldId="357"/>
            <ac:spMk id="264207" creationId="{193C33DA-CC91-4819-AA96-1F2E77267D11}"/>
          </ac:spMkLst>
        </pc:spChg>
        <pc:spChg chg="mod">
          <ac:chgData name="George Marakas" userId="554e16d18a91a386" providerId="LiveId" clId="{B1C5C83F-8ACB-4DAE-8334-F1C45077B2D2}" dt="2017-07-06T10:11:50.726" v="15" actId="0"/>
          <ac:spMkLst>
            <pc:docMk/>
            <pc:sldMk cId="4093653530" sldId="357"/>
            <ac:spMk id="264208" creationId="{3DB88D93-0BB4-4A25-A7FE-827E59DB9DA1}"/>
          </ac:spMkLst>
        </pc:spChg>
      </pc:sldChg>
      <pc:sldChg chg="modSp">
        <pc:chgData name="George Marakas" userId="554e16d18a91a386" providerId="LiveId" clId="{B1C5C83F-8ACB-4DAE-8334-F1C45077B2D2}" dt="2017-07-06T10:14:06.656" v="38" actId="14100"/>
        <pc:sldMkLst>
          <pc:docMk/>
          <pc:sldMk cId="2203221915" sldId="358"/>
        </pc:sldMkLst>
        <pc:spChg chg="mod">
          <ac:chgData name="George Marakas" userId="554e16d18a91a386" providerId="LiveId" clId="{B1C5C83F-8ACB-4DAE-8334-F1C45077B2D2}" dt="2017-07-06T10:14:06.656" v="38" actId="14100"/>
          <ac:spMkLst>
            <pc:docMk/>
            <pc:sldMk cId="2203221915" sldId="358"/>
            <ac:spMk id="265219" creationId="{A38769F5-56E6-4722-BE64-D51DC71A70A7}"/>
          </ac:spMkLst>
        </pc:spChg>
      </pc:sldChg>
      <pc:sldChg chg="modSp">
        <pc:chgData name="George Marakas" userId="554e16d18a91a386" providerId="LiveId" clId="{B1C5C83F-8ACB-4DAE-8334-F1C45077B2D2}" dt="2017-07-06T10:15:51.045" v="58" actId="20577"/>
        <pc:sldMkLst>
          <pc:docMk/>
          <pc:sldMk cId="3857131596" sldId="359"/>
        </pc:sldMkLst>
        <pc:spChg chg="mod">
          <ac:chgData name="George Marakas" userId="554e16d18a91a386" providerId="LiveId" clId="{B1C5C83F-8ACB-4DAE-8334-F1C45077B2D2}" dt="2017-07-06T10:15:15.768" v="46" actId="0"/>
          <ac:spMkLst>
            <pc:docMk/>
            <pc:sldMk cId="3857131596" sldId="359"/>
            <ac:spMk id="24579" creationId="{6414A6F9-73A8-409E-B0CD-28F6DED8E7A2}"/>
          </ac:spMkLst>
        </pc:spChg>
        <pc:spChg chg="mod">
          <ac:chgData name="George Marakas" userId="554e16d18a91a386" providerId="LiveId" clId="{B1C5C83F-8ACB-4DAE-8334-F1C45077B2D2}" dt="2017-07-06T10:15:51.045" v="58" actId="20577"/>
          <ac:spMkLst>
            <pc:docMk/>
            <pc:sldMk cId="3857131596" sldId="359"/>
            <ac:spMk id="24585" creationId="{0183F603-C715-4547-8A69-323FC4D7821B}"/>
          </ac:spMkLst>
        </pc:spChg>
        <pc:spChg chg="mod">
          <ac:chgData name="George Marakas" userId="554e16d18a91a386" providerId="LiveId" clId="{B1C5C83F-8ACB-4DAE-8334-F1C45077B2D2}" dt="2017-07-06T10:14:27.188" v="40" actId="1076"/>
          <ac:spMkLst>
            <pc:docMk/>
            <pc:sldMk cId="3857131596" sldId="359"/>
            <ac:spMk id="24578" creationId="{A396328D-D491-4E7F-9EE0-20BE7E6F6CBB}"/>
          </ac:spMkLst>
        </pc:spChg>
        <pc:spChg chg="mod">
          <ac:chgData name="George Marakas" userId="554e16d18a91a386" providerId="LiveId" clId="{B1C5C83F-8ACB-4DAE-8334-F1C45077B2D2}" dt="2017-07-06T10:15:27.384" v="48" actId="1076"/>
          <ac:spMkLst>
            <pc:docMk/>
            <pc:sldMk cId="3857131596" sldId="359"/>
            <ac:spMk id="24581" creationId="{7C8D8A64-E963-482B-972C-130510583F40}"/>
          </ac:spMkLst>
        </pc:spChg>
        <pc:spChg chg="mod">
          <ac:chgData name="George Marakas" userId="554e16d18a91a386" providerId="LiveId" clId="{B1C5C83F-8ACB-4DAE-8334-F1C45077B2D2}" dt="2017-07-06T10:15:23.462" v="47" actId="1076"/>
          <ac:spMkLst>
            <pc:docMk/>
            <pc:sldMk cId="3857131596" sldId="359"/>
            <ac:spMk id="24583" creationId="{C027522C-A475-453D-95E2-A439921D157D}"/>
          </ac:spMkLst>
        </pc:spChg>
      </pc:sldChg>
      <pc:sldChg chg="delSp modSp">
        <pc:chgData name="George Marakas" userId="554e16d18a91a386" providerId="LiveId" clId="{B1C5C83F-8ACB-4DAE-8334-F1C45077B2D2}" dt="2017-07-06T10:17:58.334" v="71" actId="0"/>
        <pc:sldMkLst>
          <pc:docMk/>
          <pc:sldMk cId="3770034381" sldId="360"/>
        </pc:sldMkLst>
        <pc:spChg chg="mod">
          <ac:chgData name="George Marakas" userId="554e16d18a91a386" providerId="LiveId" clId="{B1C5C83F-8ACB-4DAE-8334-F1C45077B2D2}" dt="2017-07-06T10:16:12.598" v="59" actId="0"/>
          <ac:spMkLst>
            <pc:docMk/>
            <pc:sldMk cId="3770034381" sldId="360"/>
            <ac:spMk id="286751" creationId="{30F448FB-4EDB-4A1E-8490-FB62B3855796}"/>
          </ac:spMkLst>
        </pc:spChg>
        <pc:spChg chg="mod">
          <ac:chgData name="George Marakas" userId="554e16d18a91a386" providerId="LiveId" clId="{B1C5C83F-8ACB-4DAE-8334-F1C45077B2D2}" dt="2017-07-06T10:17:53.295" v="70" actId="0"/>
          <ac:spMkLst>
            <pc:docMk/>
            <pc:sldMk cId="3770034381" sldId="360"/>
            <ac:spMk id="286735" creationId="{AB722A67-2D12-4DA6-8E0D-4D7A6AF20483}"/>
          </ac:spMkLst>
        </pc:spChg>
        <pc:spChg chg="mod">
          <ac:chgData name="George Marakas" userId="554e16d18a91a386" providerId="LiveId" clId="{B1C5C83F-8ACB-4DAE-8334-F1C45077B2D2}" dt="2017-07-06T10:17:17.169" v="65" actId="0"/>
          <ac:spMkLst>
            <pc:docMk/>
            <pc:sldMk cId="3770034381" sldId="360"/>
            <ac:spMk id="286763" creationId="{12C1A68B-BD89-4F15-BB2C-788433A035D3}"/>
          </ac:spMkLst>
        </pc:spChg>
        <pc:spChg chg="mod">
          <ac:chgData name="George Marakas" userId="554e16d18a91a386" providerId="LiveId" clId="{B1C5C83F-8ACB-4DAE-8334-F1C45077B2D2}" dt="2017-07-06T10:17:43.286" v="68" actId="0"/>
          <ac:spMkLst>
            <pc:docMk/>
            <pc:sldMk cId="3770034381" sldId="360"/>
            <ac:spMk id="286734" creationId="{22722A40-83E8-4AF5-8207-70A27F795BC1}"/>
          </ac:spMkLst>
        </pc:spChg>
        <pc:spChg chg="mod">
          <ac:chgData name="George Marakas" userId="554e16d18a91a386" providerId="LiveId" clId="{B1C5C83F-8ACB-4DAE-8334-F1C45077B2D2}" dt="2017-07-06T10:16:20.205" v="60" actId="20577"/>
          <ac:spMkLst>
            <pc:docMk/>
            <pc:sldMk cId="3770034381" sldId="360"/>
            <ac:spMk id="286747" creationId="{C90EAD86-71FA-4FBC-B416-35ADA22ACC5B}"/>
          </ac:spMkLst>
        </pc:spChg>
        <pc:spChg chg="del">
          <ac:chgData name="George Marakas" userId="554e16d18a91a386" providerId="LiveId" clId="{B1C5C83F-8ACB-4DAE-8334-F1C45077B2D2}" dt="2017-07-06T10:16:51.626" v="63" actId="478"/>
          <ac:spMkLst>
            <pc:docMk/>
            <pc:sldMk cId="3770034381" sldId="360"/>
            <ac:spMk id="286779" creationId="{1FFD223B-5003-4E04-9434-FE9F5A2E930D}"/>
          </ac:spMkLst>
        </pc:spChg>
        <pc:spChg chg="mod">
          <ac:chgData name="George Marakas" userId="554e16d18a91a386" providerId="LiveId" clId="{B1C5C83F-8ACB-4DAE-8334-F1C45077B2D2}" dt="2017-07-06T10:17:22.146" v="66" actId="0"/>
          <ac:spMkLst>
            <pc:docMk/>
            <pc:sldMk cId="3770034381" sldId="360"/>
            <ac:spMk id="286762" creationId="{FF845438-19CD-4A37-8C88-7E49CFC95934}"/>
          </ac:spMkLst>
        </pc:spChg>
        <pc:spChg chg="mod">
          <ac:chgData name="George Marakas" userId="554e16d18a91a386" providerId="LiveId" clId="{B1C5C83F-8ACB-4DAE-8334-F1C45077B2D2}" dt="2017-07-06T10:17:58.334" v="71" actId="0"/>
          <ac:spMkLst>
            <pc:docMk/>
            <pc:sldMk cId="3770034381" sldId="360"/>
            <ac:spMk id="286736" creationId="{00CDDAA0-592D-49FE-8F66-6AA46C48E0DC}"/>
          </ac:spMkLst>
        </pc:spChg>
        <pc:spChg chg="mod">
          <ac:chgData name="George Marakas" userId="554e16d18a91a386" providerId="LiveId" clId="{B1C5C83F-8ACB-4DAE-8334-F1C45077B2D2}" dt="2017-07-06T10:17:03.724" v="64" actId="0"/>
          <ac:spMkLst>
            <pc:docMk/>
            <pc:sldMk cId="3770034381" sldId="360"/>
            <ac:spMk id="286765" creationId="{EF97167F-BE27-42BA-9630-CCE8E18A529D}"/>
          </ac:spMkLst>
        </pc:spChg>
        <pc:spChg chg="mod">
          <ac:chgData name="George Marakas" userId="554e16d18a91a386" providerId="LiveId" clId="{B1C5C83F-8ACB-4DAE-8334-F1C45077B2D2}" dt="2017-07-06T10:17:48.092" v="69" actId="0"/>
          <ac:spMkLst>
            <pc:docMk/>
            <pc:sldMk cId="3770034381" sldId="360"/>
            <ac:spMk id="286737" creationId="{CB578FF5-CD8E-4EEF-8DCA-EFE5D6FC0C7B}"/>
          </ac:spMkLst>
        </pc:spChg>
        <pc:grpChg chg="mod">
          <ac:chgData name="George Marakas" userId="554e16d18a91a386" providerId="LiveId" clId="{B1C5C83F-8ACB-4DAE-8334-F1C45077B2D2}" dt="2017-07-06T10:16:40.753" v="61" actId="1076"/>
          <ac:grpSpMkLst>
            <pc:docMk/>
            <pc:sldMk cId="3770034381" sldId="360"/>
            <ac:grpSpMk id="286743" creationId="{911C035E-C454-4954-9A9B-5086442C792E}"/>
          </ac:grpSpMkLst>
        </pc:grpChg>
        <pc:grpChg chg="mod">
          <ac:chgData name="George Marakas" userId="554e16d18a91a386" providerId="LiveId" clId="{B1C5C83F-8ACB-4DAE-8334-F1C45077B2D2}" dt="2017-07-06T10:16:45.222" v="62" actId="1076"/>
          <ac:grpSpMkLst>
            <pc:docMk/>
            <pc:sldMk cId="3770034381" sldId="360"/>
            <ac:grpSpMk id="286748" creationId="{1C039428-AE0C-42FE-9B71-3E42D888B9C6}"/>
          </ac:grpSpMkLst>
        </pc:grpChg>
      </pc:sldChg>
      <pc:sldChg chg="modSp">
        <pc:chgData name="George Marakas" userId="554e16d18a91a386" providerId="LiveId" clId="{B1C5C83F-8ACB-4DAE-8334-F1C45077B2D2}" dt="2017-07-06T10:20:18.336" v="110" actId="0"/>
        <pc:sldMkLst>
          <pc:docMk/>
          <pc:sldMk cId="1105167122" sldId="361"/>
        </pc:sldMkLst>
        <pc:spChg chg="mod">
          <ac:chgData name="George Marakas" userId="554e16d18a91a386" providerId="LiveId" clId="{B1C5C83F-8ACB-4DAE-8334-F1C45077B2D2}" dt="2017-07-06T10:18:55.062" v="79" actId="0"/>
          <ac:spMkLst>
            <pc:docMk/>
            <pc:sldMk cId="1105167122" sldId="361"/>
            <ac:spMk id="289807" creationId="{FB5780E2-4A6C-436D-8865-1EB2B48051E0}"/>
          </ac:spMkLst>
        </pc:spChg>
        <pc:spChg chg="mod">
          <ac:chgData name="George Marakas" userId="554e16d18a91a386" providerId="LiveId" clId="{B1C5C83F-8ACB-4DAE-8334-F1C45077B2D2}" dt="2017-07-06T10:19:58.258" v="107" actId="404"/>
          <ac:spMkLst>
            <pc:docMk/>
            <pc:sldMk cId="1105167122" sldId="361"/>
            <ac:spMk id="289814" creationId="{AA992509-2370-49F4-817C-7F8A9726D05C}"/>
          </ac:spMkLst>
        </pc:spChg>
        <pc:spChg chg="mod">
          <ac:chgData name="George Marakas" userId="554e16d18a91a386" providerId="LiveId" clId="{B1C5C83F-8ACB-4DAE-8334-F1C45077B2D2}" dt="2017-07-06T10:19:05.296" v="81" actId="0"/>
          <ac:spMkLst>
            <pc:docMk/>
            <pc:sldMk cId="1105167122" sldId="361"/>
            <ac:spMk id="289806" creationId="{ABA6A452-34EC-4B97-8A07-F35A71B09779}"/>
          </ac:spMkLst>
        </pc:spChg>
        <pc:spChg chg="mod">
          <ac:chgData name="George Marakas" userId="554e16d18a91a386" providerId="LiveId" clId="{B1C5C83F-8ACB-4DAE-8334-F1C45077B2D2}" dt="2017-07-06T10:20:18.336" v="110" actId="0"/>
          <ac:spMkLst>
            <pc:docMk/>
            <pc:sldMk cId="1105167122" sldId="361"/>
            <ac:spMk id="289834" creationId="{582D8ACA-D683-422A-AC3C-5692BB7D16D0}"/>
          </ac:spMkLst>
        </pc:spChg>
        <pc:spChg chg="mod">
          <ac:chgData name="George Marakas" userId="554e16d18a91a386" providerId="LiveId" clId="{B1C5C83F-8ACB-4DAE-8334-F1C45077B2D2}" dt="2017-07-06T10:19:30.611" v="92" actId="404"/>
          <ac:spMkLst>
            <pc:docMk/>
            <pc:sldMk cId="1105167122" sldId="361"/>
            <ac:spMk id="289815" creationId="{F5C3DDF6-3B41-4AE2-8E50-79EBAFABCEF7}"/>
          </ac:spMkLst>
        </pc:spChg>
        <pc:spChg chg="mod">
          <ac:chgData name="George Marakas" userId="554e16d18a91a386" providerId="LiveId" clId="{B1C5C83F-8ACB-4DAE-8334-F1C45077B2D2}" dt="2017-07-06T10:18:47.226" v="78" actId="1076"/>
          <ac:spMkLst>
            <pc:docMk/>
            <pc:sldMk cId="1105167122" sldId="361"/>
            <ac:spMk id="289843" creationId="{7560B905-9917-4464-B7AA-975FFEA53E4A}"/>
          </ac:spMkLst>
        </pc:spChg>
        <pc:spChg chg="mod">
          <ac:chgData name="George Marakas" userId="554e16d18a91a386" providerId="LiveId" clId="{B1C5C83F-8ACB-4DAE-8334-F1C45077B2D2}" dt="2017-07-06T10:19:00.023" v="80" actId="0"/>
          <ac:spMkLst>
            <pc:docMk/>
            <pc:sldMk cId="1105167122" sldId="361"/>
            <ac:spMk id="289805" creationId="{113C04E5-5401-422C-B849-F791874E2A4B}"/>
          </ac:spMkLst>
        </pc:spChg>
        <pc:spChg chg="mod">
          <ac:chgData name="George Marakas" userId="554e16d18a91a386" providerId="LiveId" clId="{B1C5C83F-8ACB-4DAE-8334-F1C45077B2D2}" dt="2017-07-06T10:20:04.965" v="109" actId="20577"/>
          <ac:spMkLst>
            <pc:docMk/>
            <pc:sldMk cId="1105167122" sldId="361"/>
            <ac:spMk id="289816" creationId="{97027D54-4EE8-4A53-B369-D31FA911067F}"/>
          </ac:spMkLst>
        </pc:spChg>
        <pc:spChg chg="mod">
          <ac:chgData name="George Marakas" userId="554e16d18a91a386" providerId="LiveId" clId="{B1C5C83F-8ACB-4DAE-8334-F1C45077B2D2}" dt="2017-07-06T10:18:14.710" v="72" actId="0"/>
          <ac:spMkLst>
            <pc:docMk/>
            <pc:sldMk cId="1105167122" sldId="361"/>
            <ac:spMk id="289832" creationId="{C7C11711-EE90-480F-AACA-B668F0356F88}"/>
          </ac:spMkLst>
        </pc:spChg>
        <pc:spChg chg="mod">
          <ac:chgData name="George Marakas" userId="554e16d18a91a386" providerId="LiveId" clId="{B1C5C83F-8ACB-4DAE-8334-F1C45077B2D2}" dt="2017-07-06T10:18:19.014" v="73" actId="0"/>
          <ac:spMkLst>
            <pc:docMk/>
            <pc:sldMk cId="1105167122" sldId="361"/>
            <ac:spMk id="289831" creationId="{7F5F0385-A006-48EE-86E5-6F64AEB30715}"/>
          </ac:spMkLst>
        </pc:spChg>
        <pc:grpChg chg="mod">
          <ac:chgData name="George Marakas" userId="554e16d18a91a386" providerId="LiveId" clId="{B1C5C83F-8ACB-4DAE-8334-F1C45077B2D2}" dt="2017-07-06T10:19:11.944" v="82" actId="1076"/>
          <ac:grpSpMkLst>
            <pc:docMk/>
            <pc:sldMk cId="1105167122" sldId="361"/>
            <ac:grpSpMk id="289813" creationId="{F88463C5-31A2-4B91-973C-D9BE7E768658}"/>
          </ac:grpSpMkLst>
        </pc:grpChg>
        <pc:cxnChg chg="mod">
          <ac:chgData name="George Marakas" userId="554e16d18a91a386" providerId="LiveId" clId="{B1C5C83F-8ACB-4DAE-8334-F1C45077B2D2}" dt="2017-07-06T10:18:47.226" v="78" actId="1076"/>
          <ac:cxnSpMkLst>
            <pc:docMk/>
            <pc:sldMk cId="1105167122" sldId="361"/>
            <ac:cxnSpMk id="289825" creationId="{94F17777-6300-4A07-805D-1AB5ADC1CCA3}"/>
          </ac:cxnSpMkLst>
        </pc:cxnChg>
      </pc:sldChg>
      <pc:sldChg chg="modSp">
        <pc:chgData name="George Marakas" userId="554e16d18a91a386" providerId="LiveId" clId="{B1C5C83F-8ACB-4DAE-8334-F1C45077B2D2}" dt="2017-07-06T10:22:37.713" v="145" actId="1076"/>
        <pc:sldMkLst>
          <pc:docMk/>
          <pc:sldMk cId="2250669776" sldId="362"/>
        </pc:sldMkLst>
        <pc:spChg chg="mod">
          <ac:chgData name="George Marakas" userId="554e16d18a91a386" providerId="LiveId" clId="{B1C5C83F-8ACB-4DAE-8334-F1C45077B2D2}" dt="2017-07-06T10:20:40.743" v="111" actId="0"/>
          <ac:spMkLst>
            <pc:docMk/>
            <pc:sldMk cId="2250669776" sldId="362"/>
            <ac:spMk id="236634" creationId="{233EFB61-FE36-4E2C-B73F-C0ACE29A989F}"/>
          </ac:spMkLst>
        </pc:spChg>
        <pc:spChg chg="mod">
          <ac:chgData name="George Marakas" userId="554e16d18a91a386" providerId="LiveId" clId="{B1C5C83F-8ACB-4DAE-8334-F1C45077B2D2}" dt="2017-07-06T10:20:46.360" v="112" actId="0"/>
          <ac:spMkLst>
            <pc:docMk/>
            <pc:sldMk cId="2250669776" sldId="362"/>
            <ac:spMk id="236633" creationId="{7606C9D9-C04B-44FF-84F0-F0881B48C896}"/>
          </ac:spMkLst>
        </pc:spChg>
        <pc:spChg chg="mod">
          <ac:chgData name="George Marakas" userId="554e16d18a91a386" providerId="LiveId" clId="{B1C5C83F-8ACB-4DAE-8334-F1C45077B2D2}" dt="2017-07-06T10:20:56.344" v="114" actId="0"/>
          <ac:spMkLst>
            <pc:docMk/>
            <pc:sldMk cId="2250669776" sldId="362"/>
            <ac:spMk id="236559" creationId="{D9CE0A47-822D-4ED9-A10C-B9F075D52A00}"/>
          </ac:spMkLst>
        </pc:spChg>
        <pc:spChg chg="mod">
          <ac:chgData name="George Marakas" userId="554e16d18a91a386" providerId="LiveId" clId="{B1C5C83F-8ACB-4DAE-8334-F1C45077B2D2}" dt="2017-07-06T10:20:50.110" v="113" actId="0"/>
          <ac:spMkLst>
            <pc:docMk/>
            <pc:sldMk cId="2250669776" sldId="362"/>
            <ac:spMk id="236632" creationId="{75714761-541C-448C-A481-48D6E52346E5}"/>
          </ac:spMkLst>
        </pc:spChg>
        <pc:spChg chg="mod">
          <ac:chgData name="George Marakas" userId="554e16d18a91a386" providerId="LiveId" clId="{B1C5C83F-8ACB-4DAE-8334-F1C45077B2D2}" dt="2017-07-06T10:22:37.713" v="145" actId="1076"/>
          <ac:spMkLst>
            <pc:docMk/>
            <pc:sldMk cId="2250669776" sldId="362"/>
            <ac:spMk id="236587" creationId="{4AD612D7-D37F-4ADD-B577-951DB938461D}"/>
          </ac:spMkLst>
        </pc:spChg>
      </pc:sldChg>
      <pc:sldChg chg="modSp">
        <pc:chgData name="George Marakas" userId="554e16d18a91a386" providerId="LiveId" clId="{B1C5C83F-8ACB-4DAE-8334-F1C45077B2D2}" dt="2017-07-06T10:21:53.257" v="141" actId="20577"/>
        <pc:sldMkLst>
          <pc:docMk/>
          <pc:sldMk cId="4263625186" sldId="363"/>
        </pc:sldMkLst>
        <pc:spChg chg="mod">
          <ac:chgData name="George Marakas" userId="554e16d18a91a386" providerId="LiveId" clId="{B1C5C83F-8ACB-4DAE-8334-F1C45077B2D2}" dt="2017-07-06T10:21:19.690" v="116" actId="0"/>
          <ac:spMkLst>
            <pc:docMk/>
            <pc:sldMk cId="4263625186" sldId="363"/>
            <ac:spMk id="237577" creationId="{6BF260CB-92F2-4333-B4F1-175AFFBBADE0}"/>
          </ac:spMkLst>
        </pc:spChg>
        <pc:spChg chg="mod">
          <ac:chgData name="George Marakas" userId="554e16d18a91a386" providerId="LiveId" clId="{B1C5C83F-8ACB-4DAE-8334-F1C45077B2D2}" dt="2017-07-06T10:21:15.192" v="115" actId="0"/>
          <ac:spMkLst>
            <pc:docMk/>
            <pc:sldMk cId="4263625186" sldId="363"/>
            <ac:spMk id="237576" creationId="{AF574629-0C54-40CD-985B-5C8339296333}"/>
          </ac:spMkLst>
        </pc:spChg>
        <pc:spChg chg="mod">
          <ac:chgData name="George Marakas" userId="554e16d18a91a386" providerId="LiveId" clId="{B1C5C83F-8ACB-4DAE-8334-F1C45077B2D2}" dt="2017-07-06T10:21:53.257" v="141" actId="20577"/>
          <ac:spMkLst>
            <pc:docMk/>
            <pc:sldMk cId="4263625186" sldId="363"/>
            <ac:spMk id="237575" creationId="{7696EB1A-CCC0-4DB3-B288-06241C2217B2}"/>
          </ac:spMkLst>
        </pc:spChg>
        <pc:spChg chg="mod">
          <ac:chgData name="George Marakas" userId="554e16d18a91a386" providerId="LiveId" clId="{B1C5C83F-8ACB-4DAE-8334-F1C45077B2D2}" dt="2017-07-06T10:21:24.916" v="117" actId="0"/>
          <ac:spMkLst>
            <pc:docMk/>
            <pc:sldMk cId="4263625186" sldId="363"/>
            <ac:spMk id="237571" creationId="{19045F11-1EFE-43C0-9FA8-AD280C0BE595}"/>
          </ac:spMkLst>
        </pc:spChg>
      </pc:sldChg>
      <pc:sldChg chg="modSp">
        <pc:chgData name="George Marakas" userId="554e16d18a91a386" providerId="LiveId" clId="{B1C5C83F-8ACB-4DAE-8334-F1C45077B2D2}" dt="2017-07-06T10:22:30.026" v="144" actId="1076"/>
        <pc:sldMkLst>
          <pc:docMk/>
          <pc:sldMk cId="1865146652" sldId="364"/>
        </pc:sldMkLst>
        <pc:spChg chg="mod">
          <ac:chgData name="George Marakas" userId="554e16d18a91a386" providerId="LiveId" clId="{B1C5C83F-8ACB-4DAE-8334-F1C45077B2D2}" dt="2017-07-06T10:22:10.753" v="142" actId="0"/>
          <ac:spMkLst>
            <pc:docMk/>
            <pc:sldMk cId="1865146652" sldId="364"/>
            <ac:spMk id="285699" creationId="{E74A843F-4D1D-4752-B794-61EDB0F00234}"/>
          </ac:spMkLst>
        </pc:spChg>
        <pc:spChg chg="mod">
          <ac:chgData name="George Marakas" userId="554e16d18a91a386" providerId="LiveId" clId="{B1C5C83F-8ACB-4DAE-8334-F1C45077B2D2}" dt="2017-07-06T10:22:30.026" v="144" actId="1076"/>
          <ac:spMkLst>
            <pc:docMk/>
            <pc:sldMk cId="1865146652" sldId="364"/>
            <ac:spMk id="285719" creationId="{96B6DA03-DC51-477B-BE15-57B696449EB5}"/>
          </ac:spMkLst>
        </pc:spChg>
        <pc:spChg chg="mod">
          <ac:chgData name="George Marakas" userId="554e16d18a91a386" providerId="LiveId" clId="{B1C5C83F-8ACB-4DAE-8334-F1C45077B2D2}" dt="2017-07-06T10:22:23.221" v="143" actId="0"/>
          <ac:spMkLst>
            <pc:docMk/>
            <pc:sldMk cId="1865146652" sldId="364"/>
            <ac:spMk id="285711" creationId="{7E2601B4-23E0-4A3D-B0A8-7FD5533D6FF9}"/>
          </ac:spMkLst>
        </pc:spChg>
      </pc:sldChg>
      <pc:sldChg chg="modSp">
        <pc:chgData name="George Marakas" userId="554e16d18a91a386" providerId="LiveId" clId="{B1C5C83F-8ACB-4DAE-8334-F1C45077B2D2}" dt="2017-07-06T10:23:38.965" v="154" actId="1076"/>
        <pc:sldMkLst>
          <pc:docMk/>
          <pc:sldMk cId="205843964" sldId="365"/>
        </pc:sldMkLst>
        <pc:spChg chg="mod">
          <ac:chgData name="George Marakas" userId="554e16d18a91a386" providerId="LiveId" clId="{B1C5C83F-8ACB-4DAE-8334-F1C45077B2D2}" dt="2017-07-06T10:23:22.131" v="151" actId="0"/>
          <ac:spMkLst>
            <pc:docMk/>
            <pc:sldMk cId="205843964" sldId="365"/>
            <ac:spMk id="250890" creationId="{9D46951E-52D7-4A17-8F94-C8D24997A146}"/>
          </ac:spMkLst>
        </pc:spChg>
        <pc:spChg chg="mod">
          <ac:chgData name="George Marakas" userId="554e16d18a91a386" providerId="LiveId" clId="{B1C5C83F-8ACB-4DAE-8334-F1C45077B2D2}" dt="2017-07-06T10:23:38.965" v="154" actId="1076"/>
          <ac:spMkLst>
            <pc:docMk/>
            <pc:sldMk cId="205843964" sldId="365"/>
            <ac:spMk id="250888" creationId="{84B1C95A-BC0F-4B04-8821-5842E6D04FF8}"/>
          </ac:spMkLst>
        </pc:spChg>
        <pc:spChg chg="mod">
          <ac:chgData name="George Marakas" userId="554e16d18a91a386" providerId="LiveId" clId="{B1C5C83F-8ACB-4DAE-8334-F1C45077B2D2}" dt="2017-07-06T10:22:56.760" v="146" actId="1076"/>
          <ac:spMkLst>
            <pc:docMk/>
            <pc:sldMk cId="205843964" sldId="365"/>
            <ac:spMk id="250882" creationId="{F2807172-F6CF-4583-AD7E-2C6E4D702603}"/>
          </ac:spMkLst>
        </pc:spChg>
        <pc:spChg chg="mod">
          <ac:chgData name="George Marakas" userId="554e16d18a91a386" providerId="LiveId" clId="{B1C5C83F-8ACB-4DAE-8334-F1C45077B2D2}" dt="2017-07-06T10:23:01.968" v="147" actId="0"/>
          <ac:spMkLst>
            <pc:docMk/>
            <pc:sldMk cId="205843964" sldId="365"/>
            <ac:spMk id="250889" creationId="{FD32965A-EA9D-403F-924F-A8109C4C6A46}"/>
          </ac:spMkLst>
        </pc:spChg>
        <pc:spChg chg="mod">
          <ac:chgData name="George Marakas" userId="554e16d18a91a386" providerId="LiveId" clId="{B1C5C83F-8ACB-4DAE-8334-F1C45077B2D2}" dt="2017-07-06T10:23:14.645" v="150" actId="20577"/>
          <ac:spMkLst>
            <pc:docMk/>
            <pc:sldMk cId="205843964" sldId="365"/>
            <ac:spMk id="250883" creationId="{48D585C0-F966-475C-8155-F4EE6D11025F}"/>
          </ac:spMkLst>
        </pc:spChg>
      </pc:sldChg>
      <pc:sldChg chg="modSp">
        <pc:chgData name="George Marakas" userId="554e16d18a91a386" providerId="LiveId" clId="{B1C5C83F-8ACB-4DAE-8334-F1C45077B2D2}" dt="2017-07-06T10:24:15.255" v="159" actId="0"/>
        <pc:sldMkLst>
          <pc:docMk/>
          <pc:sldMk cId="1955120109" sldId="366"/>
        </pc:sldMkLst>
        <pc:spChg chg="mod">
          <ac:chgData name="George Marakas" userId="554e16d18a91a386" providerId="LiveId" clId="{B1C5C83F-8ACB-4DAE-8334-F1C45077B2D2}" dt="2017-07-06T10:23:57.770" v="155" actId="0"/>
          <ac:spMkLst>
            <pc:docMk/>
            <pc:sldMk cId="1955120109" sldId="366"/>
            <ac:spMk id="42011" creationId="{E878C5B7-8717-414A-A457-4FBA49D1B852}"/>
          </ac:spMkLst>
        </pc:spChg>
        <pc:spChg chg="mod">
          <ac:chgData name="George Marakas" userId="554e16d18a91a386" providerId="LiveId" clId="{B1C5C83F-8ACB-4DAE-8334-F1C45077B2D2}" dt="2017-07-06T10:24:03.208" v="156" actId="0"/>
          <ac:spMkLst>
            <pc:docMk/>
            <pc:sldMk cId="1955120109" sldId="366"/>
            <ac:spMk id="42009" creationId="{F295D578-1932-4464-88A5-AEDFE1C32491}"/>
          </ac:spMkLst>
        </pc:spChg>
        <pc:spChg chg="mod">
          <ac:chgData name="George Marakas" userId="554e16d18a91a386" providerId="LiveId" clId="{B1C5C83F-8ACB-4DAE-8334-F1C45077B2D2}" dt="2017-07-06T10:24:07.802" v="157" actId="0"/>
          <ac:spMkLst>
            <pc:docMk/>
            <pc:sldMk cId="1955120109" sldId="366"/>
            <ac:spMk id="42026" creationId="{CCD10686-A8DB-496D-950D-B7111E6F838C}"/>
          </ac:spMkLst>
        </pc:spChg>
        <pc:spChg chg="mod">
          <ac:chgData name="George Marakas" userId="554e16d18a91a386" providerId="LiveId" clId="{B1C5C83F-8ACB-4DAE-8334-F1C45077B2D2}" dt="2017-07-06T10:24:15.255" v="159" actId="0"/>
          <ac:spMkLst>
            <pc:docMk/>
            <pc:sldMk cId="1955120109" sldId="366"/>
            <ac:spMk id="42024" creationId="{A8F8DCBC-0F8A-435B-BC91-E8727CECD88C}"/>
          </ac:spMkLst>
        </pc:spChg>
        <pc:spChg chg="mod">
          <ac:chgData name="George Marakas" userId="554e16d18a91a386" providerId="LiveId" clId="{B1C5C83F-8ACB-4DAE-8334-F1C45077B2D2}" dt="2017-07-06T10:24:10.912" v="158" actId="0"/>
          <ac:spMkLst>
            <pc:docMk/>
            <pc:sldMk cId="1955120109" sldId="366"/>
            <ac:spMk id="42025" creationId="{F9EAA9B0-9133-411B-861D-032754F0B38D}"/>
          </ac:spMkLst>
        </pc:spChg>
      </pc:sldChg>
      <pc:sldChg chg="del">
        <pc:chgData name="George Marakas" userId="554e16d18a91a386" providerId="LiveId" clId="{B1C5C83F-8ACB-4DAE-8334-F1C45077B2D2}" dt="2017-07-06T10:25:05.246" v="160" actId="2696"/>
        <pc:sldMkLst>
          <pc:docMk/>
          <pc:sldMk cId="138507800" sldId="367"/>
        </pc:sldMkLst>
      </pc:sldChg>
      <pc:sldChg chg="del">
        <pc:chgData name="George Marakas" userId="554e16d18a91a386" providerId="LiveId" clId="{B1C5C83F-8ACB-4DAE-8334-F1C45077B2D2}" dt="2017-07-06T10:25:22.041" v="161" actId="2696"/>
        <pc:sldMkLst>
          <pc:docMk/>
          <pc:sldMk cId="2746028177" sldId="368"/>
        </pc:sldMkLst>
      </pc:sldChg>
      <pc:sldChg chg="modSp">
        <pc:chgData name="George Marakas" userId="554e16d18a91a386" providerId="LiveId" clId="{B1C5C83F-8ACB-4DAE-8334-F1C45077B2D2}" dt="2017-07-06T10:26:08.265" v="184" actId="14100"/>
        <pc:sldMkLst>
          <pc:docMk/>
          <pc:sldMk cId="2063819661" sldId="369"/>
        </pc:sldMkLst>
        <pc:spChg chg="mod">
          <ac:chgData name="George Marakas" userId="554e16d18a91a386" providerId="LiveId" clId="{B1C5C83F-8ACB-4DAE-8334-F1C45077B2D2}" dt="2017-07-06T10:26:08.265" v="184" actId="14100"/>
          <ac:spMkLst>
            <pc:docMk/>
            <pc:sldMk cId="2063819661" sldId="369"/>
            <ac:spMk id="178180" creationId="{38867316-3565-4800-9698-A3B34F773894}"/>
          </ac:spMkLst>
        </pc:spChg>
      </pc:sldChg>
      <pc:sldChg chg="del">
        <pc:chgData name="George Marakas" userId="554e16d18a91a386" providerId="LiveId" clId="{B1C5C83F-8ACB-4DAE-8334-F1C45077B2D2}" dt="2017-07-06T10:26:33.995" v="185" actId="2696"/>
        <pc:sldMkLst>
          <pc:docMk/>
          <pc:sldMk cId="324289326" sldId="370"/>
        </pc:sldMkLst>
      </pc:sldChg>
      <pc:sldChg chg="modSp">
        <pc:chgData name="George Marakas" userId="554e16d18a91a386" providerId="LiveId" clId="{B1C5C83F-8ACB-4DAE-8334-F1C45077B2D2}" dt="2017-07-06T10:27:00.743" v="191" actId="0"/>
        <pc:sldMkLst>
          <pc:docMk/>
          <pc:sldMk cId="388390523" sldId="371"/>
        </pc:sldMkLst>
        <pc:spChg chg="mod">
          <ac:chgData name="George Marakas" userId="554e16d18a91a386" providerId="LiveId" clId="{B1C5C83F-8ACB-4DAE-8334-F1C45077B2D2}" dt="2017-07-06T10:26:46.657" v="188" actId="0"/>
          <ac:spMkLst>
            <pc:docMk/>
            <pc:sldMk cId="388390523" sldId="371"/>
            <ac:spMk id="291866" creationId="{ED7465FA-1B63-470E-8B4D-E354DB331E92}"/>
          </ac:spMkLst>
        </pc:spChg>
        <pc:spChg chg="mod">
          <ac:chgData name="George Marakas" userId="554e16d18a91a386" providerId="LiveId" clId="{B1C5C83F-8ACB-4DAE-8334-F1C45077B2D2}" dt="2017-07-06T10:26:42.226" v="187" actId="14100"/>
          <ac:spMkLst>
            <pc:docMk/>
            <pc:sldMk cId="388390523" sldId="371"/>
            <ac:spMk id="291875" creationId="{D0D4B225-FE90-409A-902E-7647F37E6058}"/>
          </ac:spMkLst>
        </pc:spChg>
        <pc:spChg chg="mod">
          <ac:chgData name="George Marakas" userId="554e16d18a91a386" providerId="LiveId" clId="{B1C5C83F-8ACB-4DAE-8334-F1C45077B2D2}" dt="2017-07-06T10:26:51.891" v="189" actId="0"/>
          <ac:spMkLst>
            <pc:docMk/>
            <pc:sldMk cId="388390523" sldId="371"/>
            <ac:spMk id="291865" creationId="{2BBA1783-E247-4A96-B482-09953A63F51E}"/>
          </ac:spMkLst>
        </pc:spChg>
        <pc:spChg chg="mod">
          <ac:chgData name="George Marakas" userId="554e16d18a91a386" providerId="LiveId" clId="{B1C5C83F-8ACB-4DAE-8334-F1C45077B2D2}" dt="2017-07-06T10:27:00.743" v="191" actId="0"/>
          <ac:spMkLst>
            <pc:docMk/>
            <pc:sldMk cId="388390523" sldId="371"/>
            <ac:spMk id="291855" creationId="{E62D1C66-80BD-43E2-85F7-333D39D9787A}"/>
          </ac:spMkLst>
        </pc:spChg>
        <pc:spChg chg="mod">
          <ac:chgData name="George Marakas" userId="554e16d18a91a386" providerId="LiveId" clId="{B1C5C83F-8ACB-4DAE-8334-F1C45077B2D2}" dt="2017-07-06T10:26:56.424" v="190" actId="0"/>
          <ac:spMkLst>
            <pc:docMk/>
            <pc:sldMk cId="388390523" sldId="371"/>
            <ac:spMk id="291868" creationId="{70A0EDB2-7F4E-4258-8999-FA4A2633956A}"/>
          </ac:spMkLst>
        </pc:spChg>
      </pc:sldChg>
      <pc:sldChg chg="modSp">
        <pc:chgData name="George Marakas" userId="554e16d18a91a386" providerId="LiveId" clId="{B1C5C83F-8ACB-4DAE-8334-F1C45077B2D2}" dt="2017-07-06T10:27:43.724" v="197" actId="404"/>
        <pc:sldMkLst>
          <pc:docMk/>
          <pc:sldMk cId="216888232" sldId="372"/>
        </pc:sldMkLst>
        <pc:spChg chg="mod">
          <ac:chgData name="George Marakas" userId="554e16d18a91a386" providerId="LiveId" clId="{B1C5C83F-8ACB-4DAE-8334-F1C45077B2D2}" dt="2017-07-06T10:27:27.052" v="193" actId="0"/>
          <ac:spMkLst>
            <pc:docMk/>
            <pc:sldMk cId="216888232" sldId="372"/>
            <ac:spMk id="248841" creationId="{F6483FA4-BCA7-490F-876B-8B18FED53650}"/>
          </ac:spMkLst>
        </pc:spChg>
        <pc:spChg chg="mod">
          <ac:chgData name="George Marakas" userId="554e16d18a91a386" providerId="LiveId" clId="{B1C5C83F-8ACB-4DAE-8334-F1C45077B2D2}" dt="2017-07-06T10:27:31.997" v="194" actId="0"/>
          <ac:spMkLst>
            <pc:docMk/>
            <pc:sldMk cId="216888232" sldId="372"/>
            <ac:spMk id="248842" creationId="{E74214F0-97D1-47CB-ADDF-6FAA3AC97956}"/>
          </ac:spMkLst>
        </pc:spChg>
        <pc:spChg chg="mod">
          <ac:chgData name="George Marakas" userId="554e16d18a91a386" providerId="LiveId" clId="{B1C5C83F-8ACB-4DAE-8334-F1C45077B2D2}" dt="2017-07-06T10:27:43.724" v="197" actId="404"/>
          <ac:spMkLst>
            <pc:docMk/>
            <pc:sldMk cId="216888232" sldId="372"/>
            <ac:spMk id="248840" creationId="{742AA004-1816-4B07-B8AB-3D5128223768}"/>
          </ac:spMkLst>
        </pc:spChg>
        <pc:spChg chg="mod">
          <ac:chgData name="George Marakas" userId="554e16d18a91a386" providerId="LiveId" clId="{B1C5C83F-8ACB-4DAE-8334-F1C45077B2D2}" dt="2017-07-06T10:27:20.611" v="192" actId="14100"/>
          <ac:spMkLst>
            <pc:docMk/>
            <pc:sldMk cId="216888232" sldId="372"/>
            <ac:spMk id="248834" creationId="{35CDF720-58B4-4BFB-AD53-3997ACA5BA9B}"/>
          </ac:spMkLst>
        </pc:spChg>
        <pc:spChg chg="mod">
          <ac:chgData name="George Marakas" userId="554e16d18a91a386" providerId="LiveId" clId="{B1C5C83F-8ACB-4DAE-8334-F1C45077B2D2}" dt="2017-07-06T10:27:36.260" v="195" actId="0"/>
          <ac:spMkLst>
            <pc:docMk/>
            <pc:sldMk cId="216888232" sldId="372"/>
            <ac:spMk id="248835" creationId="{004A5F04-0BB4-46AB-B7D9-B43E97DF7D4D}"/>
          </ac:spMkLst>
        </pc:spChg>
      </pc:sldChg>
      <pc:sldChg chg="del">
        <pc:chgData name="George Marakas" userId="554e16d18a91a386" providerId="LiveId" clId="{B1C5C83F-8ACB-4DAE-8334-F1C45077B2D2}" dt="2017-07-06T10:28:14.670" v="198" actId="2696"/>
        <pc:sldMkLst>
          <pc:docMk/>
          <pc:sldMk cId="271149059" sldId="373"/>
        </pc:sldMkLst>
      </pc:sldChg>
      <pc:sldChg chg="modSp">
        <pc:chgData name="George Marakas" userId="554e16d18a91a386" providerId="LiveId" clId="{B1C5C83F-8ACB-4DAE-8334-F1C45077B2D2}" dt="2017-07-06T10:28:33.541" v="200" actId="20577"/>
        <pc:sldMkLst>
          <pc:docMk/>
          <pc:sldMk cId="4270772936" sldId="374"/>
        </pc:sldMkLst>
        <pc:spChg chg="mod">
          <ac:chgData name="George Marakas" userId="554e16d18a91a386" providerId="LiveId" clId="{B1C5C83F-8ACB-4DAE-8334-F1C45077B2D2}" dt="2017-07-06T10:28:33.541" v="200" actId="20577"/>
          <ac:spMkLst>
            <pc:docMk/>
            <pc:sldMk cId="4270772936" sldId="374"/>
            <ac:spMk id="269314" creationId="{654E13A6-5397-48F5-9CE8-E8BC9B3AC630}"/>
          </ac:spMkLst>
        </pc:spChg>
      </pc:sldChg>
      <pc:sldChg chg="modSp">
        <pc:chgData name="George Marakas" userId="554e16d18a91a386" providerId="LiveId" clId="{B1C5C83F-8ACB-4DAE-8334-F1C45077B2D2}" dt="2017-07-06T10:29:19.127" v="208" actId="1076"/>
        <pc:sldMkLst>
          <pc:docMk/>
          <pc:sldMk cId="1560858082" sldId="375"/>
        </pc:sldMkLst>
        <pc:spChg chg="mod">
          <ac:chgData name="George Marakas" userId="554e16d18a91a386" providerId="LiveId" clId="{B1C5C83F-8ACB-4DAE-8334-F1C45077B2D2}" dt="2017-07-06T10:29:19.127" v="208" actId="1076"/>
          <ac:spMkLst>
            <pc:docMk/>
            <pc:sldMk cId="1560858082" sldId="375"/>
            <ac:spMk id="273411" creationId="{32F9B56C-5D08-4BF6-8AEE-C900539497F9}"/>
          </ac:spMkLst>
        </pc:spChg>
      </pc:sldChg>
      <pc:sldChg chg="modSp">
        <pc:chgData name="George Marakas" userId="554e16d18a91a386" providerId="LiveId" clId="{B1C5C83F-8ACB-4DAE-8334-F1C45077B2D2}" dt="2017-07-06T10:30:14.372" v="218" actId="0"/>
        <pc:sldMkLst>
          <pc:docMk/>
          <pc:sldMk cId="3631882269" sldId="376"/>
        </pc:sldMkLst>
        <pc:spChg chg="mod">
          <ac:chgData name="George Marakas" userId="554e16d18a91a386" providerId="LiveId" clId="{B1C5C83F-8ACB-4DAE-8334-F1C45077B2D2}" dt="2017-07-06T10:29:49.052" v="213" actId="0"/>
          <ac:spMkLst>
            <pc:docMk/>
            <pc:sldMk cId="3631882269" sldId="376"/>
            <ac:spMk id="290845" creationId="{91EABEAE-17BC-46DD-91B6-F54104EB3D32}"/>
          </ac:spMkLst>
        </pc:spChg>
        <pc:spChg chg="mod">
          <ac:chgData name="George Marakas" userId="554e16d18a91a386" providerId="LiveId" clId="{B1C5C83F-8ACB-4DAE-8334-F1C45077B2D2}" dt="2017-07-06T10:29:43.979" v="212" actId="1076"/>
          <ac:spMkLst>
            <pc:docMk/>
            <pc:sldMk cId="3631882269" sldId="376"/>
            <ac:spMk id="290859" creationId="{3125D61B-747B-4B47-BEDD-4D665DD316D9}"/>
          </ac:spMkLst>
        </pc:spChg>
        <pc:spChg chg="mod">
          <ac:chgData name="George Marakas" userId="554e16d18a91a386" providerId="LiveId" clId="{B1C5C83F-8ACB-4DAE-8334-F1C45077B2D2}" dt="2017-07-06T10:30:02.661" v="216" actId="0"/>
          <ac:spMkLst>
            <pc:docMk/>
            <pc:sldMk cId="3631882269" sldId="376"/>
            <ac:spMk id="290841" creationId="{0708EDDE-E6B1-4A4C-8617-F916D0BD4D3D}"/>
          </ac:spMkLst>
        </pc:spChg>
        <pc:spChg chg="mod">
          <ac:chgData name="George Marakas" userId="554e16d18a91a386" providerId="LiveId" clId="{B1C5C83F-8ACB-4DAE-8334-F1C45077B2D2}" dt="2017-07-06T10:29:54.091" v="214" actId="0"/>
          <ac:spMkLst>
            <pc:docMk/>
            <pc:sldMk cId="3631882269" sldId="376"/>
            <ac:spMk id="290847" creationId="{7308D01E-55A1-4264-AE3C-AB6D663B6ED3}"/>
          </ac:spMkLst>
        </pc:spChg>
        <pc:spChg chg="mod">
          <ac:chgData name="George Marakas" userId="554e16d18a91a386" providerId="LiveId" clId="{B1C5C83F-8ACB-4DAE-8334-F1C45077B2D2}" dt="2017-07-06T10:30:06.708" v="217" actId="0"/>
          <ac:spMkLst>
            <pc:docMk/>
            <pc:sldMk cId="3631882269" sldId="376"/>
            <ac:spMk id="290840" creationId="{559CDF89-CDC1-4740-A69C-0416002B7AF1}"/>
          </ac:spMkLst>
        </pc:spChg>
        <pc:spChg chg="mod">
          <ac:chgData name="George Marakas" userId="554e16d18a91a386" providerId="LiveId" clId="{B1C5C83F-8ACB-4DAE-8334-F1C45077B2D2}" dt="2017-07-06T10:30:14.372" v="218" actId="0"/>
          <ac:spMkLst>
            <pc:docMk/>
            <pc:sldMk cId="3631882269" sldId="376"/>
            <ac:spMk id="290855" creationId="{73E6645C-63BA-4FD3-9CFA-51E6E0B3F1AB}"/>
          </ac:spMkLst>
        </pc:spChg>
        <pc:spChg chg="mod">
          <ac:chgData name="George Marakas" userId="554e16d18a91a386" providerId="LiveId" clId="{B1C5C83F-8ACB-4DAE-8334-F1C45077B2D2}" dt="2017-07-06T10:29:58.161" v="215" actId="0"/>
          <ac:spMkLst>
            <pc:docMk/>
            <pc:sldMk cId="3631882269" sldId="376"/>
            <ac:spMk id="290844" creationId="{92E77475-CD43-49F6-868F-E5DC0771F69D}"/>
          </ac:spMkLst>
        </pc:spChg>
      </pc:sldChg>
      <pc:sldChg chg="modSp">
        <pc:chgData name="George Marakas" userId="554e16d18a91a386" providerId="LiveId" clId="{B1C5C83F-8ACB-4DAE-8334-F1C45077B2D2}" dt="2017-07-06T10:31:14.826" v="225" actId="1076"/>
        <pc:sldMkLst>
          <pc:docMk/>
          <pc:sldMk cId="1007022417" sldId="377"/>
        </pc:sldMkLst>
        <pc:spChg chg="mod">
          <ac:chgData name="George Marakas" userId="554e16d18a91a386" providerId="LiveId" clId="{B1C5C83F-8ACB-4DAE-8334-F1C45077B2D2}" dt="2017-07-06T10:31:14.826" v="225" actId="1076"/>
          <ac:spMkLst>
            <pc:docMk/>
            <pc:sldMk cId="1007022417" sldId="377"/>
            <ac:spMk id="249864" creationId="{BE937297-D3BF-4BCF-82AA-0D870807F941}"/>
          </ac:spMkLst>
        </pc:spChg>
        <pc:spChg chg="mod">
          <ac:chgData name="George Marakas" userId="554e16d18a91a386" providerId="LiveId" clId="{B1C5C83F-8ACB-4DAE-8334-F1C45077B2D2}" dt="2017-07-06T10:30:41.060" v="221" actId="0"/>
          <ac:spMkLst>
            <pc:docMk/>
            <pc:sldMk cId="1007022417" sldId="377"/>
            <ac:spMk id="249866" creationId="{953DF7F9-04A3-4CBA-9142-93638D98300E}"/>
          </ac:spMkLst>
        </pc:spChg>
        <pc:spChg chg="mod">
          <ac:chgData name="George Marakas" userId="554e16d18a91a386" providerId="LiveId" clId="{B1C5C83F-8ACB-4DAE-8334-F1C45077B2D2}" dt="2017-07-06T10:31:07.467" v="224" actId="0"/>
          <ac:spMkLst>
            <pc:docMk/>
            <pc:sldMk cId="1007022417" sldId="377"/>
            <ac:spMk id="249865" creationId="{07B5BB1D-5A42-4078-B150-0353BFAC584F}"/>
          </ac:spMkLst>
        </pc:spChg>
        <pc:spChg chg="mod">
          <ac:chgData name="George Marakas" userId="554e16d18a91a386" providerId="LiveId" clId="{B1C5C83F-8ACB-4DAE-8334-F1C45077B2D2}" dt="2017-07-06T10:30:35.458" v="220" actId="0"/>
          <ac:spMkLst>
            <pc:docMk/>
            <pc:sldMk cId="1007022417" sldId="377"/>
            <ac:spMk id="249859" creationId="{E1E5D786-B933-4C40-8E15-BE54E248C2FE}"/>
          </ac:spMkLst>
        </pc:spChg>
      </pc:sldChg>
      <pc:sldChg chg="delSp modSp">
        <pc:chgData name="George Marakas" userId="554e16d18a91a386" providerId="LiveId" clId="{B1C5C83F-8ACB-4DAE-8334-F1C45077B2D2}" dt="2017-07-06T10:32:14.523" v="233" actId="1076"/>
        <pc:sldMkLst>
          <pc:docMk/>
          <pc:sldMk cId="3696497198" sldId="378"/>
        </pc:sldMkLst>
        <pc:spChg chg="mod">
          <ac:chgData name="George Marakas" userId="554e16d18a91a386" providerId="LiveId" clId="{B1C5C83F-8ACB-4DAE-8334-F1C45077B2D2}" dt="2017-07-06T10:31:33.561" v="226" actId="0"/>
          <ac:spMkLst>
            <pc:docMk/>
            <pc:sldMk cId="3696497198" sldId="378"/>
            <ac:spMk id="43029" creationId="{D1148470-CAA1-4900-907B-A5349FC7B3EA}"/>
          </ac:spMkLst>
        </pc:spChg>
        <pc:spChg chg="mod">
          <ac:chgData name="George Marakas" userId="554e16d18a91a386" providerId="LiveId" clId="{B1C5C83F-8ACB-4DAE-8334-F1C45077B2D2}" dt="2017-07-06T10:32:14.523" v="233" actId="1076"/>
          <ac:spMkLst>
            <pc:docMk/>
            <pc:sldMk cId="3696497198" sldId="378"/>
            <ac:spMk id="43044" creationId="{F805D34A-BBA0-4937-80B6-AB9FA1EF8A1F}"/>
          </ac:spMkLst>
        </pc:spChg>
        <pc:spChg chg="mod">
          <ac:chgData name="George Marakas" userId="554e16d18a91a386" providerId="LiveId" clId="{B1C5C83F-8ACB-4DAE-8334-F1C45077B2D2}" dt="2017-07-06T10:31:41.976" v="227" actId="0"/>
          <ac:spMkLst>
            <pc:docMk/>
            <pc:sldMk cId="3696497198" sldId="378"/>
            <ac:spMk id="43046" creationId="{6050A8B6-4419-46DA-A3A9-DBE6CFD1C79F}"/>
          </ac:spMkLst>
        </pc:spChg>
        <pc:spChg chg="mod">
          <ac:chgData name="George Marakas" userId="554e16d18a91a386" providerId="LiveId" clId="{B1C5C83F-8ACB-4DAE-8334-F1C45077B2D2}" dt="2017-07-06T10:31:47.703" v="228" actId="0"/>
          <ac:spMkLst>
            <pc:docMk/>
            <pc:sldMk cId="3696497198" sldId="378"/>
            <ac:spMk id="43043" creationId="{CB49347D-00D8-441C-938C-1C71E0A51E5B}"/>
          </ac:spMkLst>
        </pc:spChg>
        <pc:spChg chg="mod">
          <ac:chgData name="George Marakas" userId="554e16d18a91a386" providerId="LiveId" clId="{B1C5C83F-8ACB-4DAE-8334-F1C45077B2D2}" dt="2017-07-06T10:31:52.742" v="229" actId="0"/>
          <ac:spMkLst>
            <pc:docMk/>
            <pc:sldMk cId="3696497198" sldId="378"/>
            <ac:spMk id="43042" creationId="{968420D6-DD2D-45BB-80F7-A5EC4B8DE2AA}"/>
          </ac:spMkLst>
        </pc:spChg>
        <pc:spChg chg="del">
          <ac:chgData name="George Marakas" userId="554e16d18a91a386" providerId="LiveId" clId="{B1C5C83F-8ACB-4DAE-8334-F1C45077B2D2}" dt="2017-07-06T10:32:08.813" v="232" actId="478"/>
          <ac:spMkLst>
            <pc:docMk/>
            <pc:sldMk cId="3696497198" sldId="378"/>
            <ac:spMk id="43039" creationId="{8738B289-6370-4B97-B7CC-B791B804D914}"/>
          </ac:spMkLst>
        </pc:spChg>
      </pc:sldChg>
      <pc:sldChg chg="modSp">
        <pc:chgData name="George Marakas" userId="554e16d18a91a386" providerId="LiveId" clId="{B1C5C83F-8ACB-4DAE-8334-F1C45077B2D2}" dt="2017-07-06T10:32:34.647" v="235" actId="1076"/>
        <pc:sldMkLst>
          <pc:docMk/>
          <pc:sldMk cId="415791294" sldId="379"/>
        </pc:sldMkLst>
        <pc:spChg chg="mod">
          <ac:chgData name="George Marakas" userId="554e16d18a91a386" providerId="LiveId" clId="{B1C5C83F-8ACB-4DAE-8334-F1C45077B2D2}" dt="2017-07-06T10:32:34.647" v="235" actId="1076"/>
          <ac:spMkLst>
            <pc:docMk/>
            <pc:sldMk cId="415791294" sldId="379"/>
            <ac:spMk id="165893" creationId="{2B9076DB-0CE3-4072-A65C-376C0ED87F23}"/>
          </ac:spMkLst>
        </pc:spChg>
      </pc:sldChg>
      <pc:sldChg chg="modSp">
        <pc:chgData name="George Marakas" userId="554e16d18a91a386" providerId="LiveId" clId="{B1C5C83F-8ACB-4DAE-8334-F1C45077B2D2}" dt="2017-07-06T10:33:07.985" v="268" actId="20577"/>
        <pc:sldMkLst>
          <pc:docMk/>
          <pc:sldMk cId="3432763115" sldId="380"/>
        </pc:sldMkLst>
        <pc:spChg chg="mod">
          <ac:chgData name="George Marakas" userId="554e16d18a91a386" providerId="LiveId" clId="{B1C5C83F-8ACB-4DAE-8334-F1C45077B2D2}" dt="2017-07-06T10:33:07.985" v="268" actId="20577"/>
          <ac:spMkLst>
            <pc:docMk/>
            <pc:sldMk cId="3432763115" sldId="380"/>
            <ac:spMk id="166917" creationId="{5E0EE5AF-5C12-4E2E-A550-9A3B37BD9189}"/>
          </ac:spMkLst>
        </pc:spChg>
      </pc:sldChg>
      <pc:sldChg chg="modSp">
        <pc:chgData name="George Marakas" userId="554e16d18a91a386" providerId="LiveId" clId="{B1C5C83F-8ACB-4DAE-8334-F1C45077B2D2}" dt="2017-07-06T10:33:24.389" v="269" actId="1076"/>
        <pc:sldMkLst>
          <pc:docMk/>
          <pc:sldMk cId="2718531546" sldId="381"/>
        </pc:sldMkLst>
        <pc:spChg chg="mod">
          <ac:chgData name="George Marakas" userId="554e16d18a91a386" providerId="LiveId" clId="{B1C5C83F-8ACB-4DAE-8334-F1C45077B2D2}" dt="2017-07-06T10:33:24.389" v="269" actId="1076"/>
          <ac:spMkLst>
            <pc:docMk/>
            <pc:sldMk cId="2718531546" sldId="381"/>
            <ac:spMk id="167941" creationId="{B6C902BD-6C80-46DE-BCA5-1C58117B6B1E}"/>
          </ac:spMkLst>
        </pc:spChg>
      </pc:sldChg>
      <pc:sldChg chg="delSp modSp">
        <pc:chgData name="George Marakas" userId="554e16d18a91a386" providerId="LiveId" clId="{B1C5C83F-8ACB-4DAE-8334-F1C45077B2D2}" dt="2017-07-06T10:36:05.723" v="282" actId="478"/>
        <pc:sldMkLst>
          <pc:docMk/>
          <pc:sldMk cId="1640965360" sldId="382"/>
        </pc:sldMkLst>
        <pc:spChg chg="mod">
          <ac:chgData name="George Marakas" userId="554e16d18a91a386" providerId="LiveId" clId="{B1C5C83F-8ACB-4DAE-8334-F1C45077B2D2}" dt="2017-07-06T10:35:47.346" v="279" actId="0"/>
          <ac:spMkLst>
            <pc:docMk/>
            <pc:sldMk cId="1640965360" sldId="382"/>
            <ac:spMk id="292899" creationId="{6D1BA89D-8331-418B-89E3-CB306FB1B403}"/>
          </ac:spMkLst>
        </pc:spChg>
        <pc:spChg chg="mod">
          <ac:chgData name="George Marakas" userId="554e16d18a91a386" providerId="LiveId" clId="{B1C5C83F-8ACB-4DAE-8334-F1C45077B2D2}" dt="2017-07-06T10:35:23.596" v="274" actId="0"/>
          <ac:spMkLst>
            <pc:docMk/>
            <pc:sldMk cId="1640965360" sldId="382"/>
            <ac:spMk id="292915" creationId="{593605A0-5F43-494C-84FB-0500B7DF8B73}"/>
          </ac:spMkLst>
        </pc:spChg>
        <pc:spChg chg="mod">
          <ac:chgData name="George Marakas" userId="554e16d18a91a386" providerId="LiveId" clId="{B1C5C83F-8ACB-4DAE-8334-F1C45077B2D2}" dt="2017-07-06T10:35:42.393" v="278" actId="0"/>
          <ac:spMkLst>
            <pc:docMk/>
            <pc:sldMk cId="1640965360" sldId="382"/>
            <ac:spMk id="292900" creationId="{E9B264C5-97A8-4A37-BA89-6D478DBE6638}"/>
          </ac:spMkLst>
        </pc:spChg>
        <pc:spChg chg="mod">
          <ac:chgData name="George Marakas" userId="554e16d18a91a386" providerId="LiveId" clId="{B1C5C83F-8ACB-4DAE-8334-F1C45077B2D2}" dt="2017-07-06T10:35:38.846" v="277" actId="0"/>
          <ac:spMkLst>
            <pc:docMk/>
            <pc:sldMk cId="1640965360" sldId="382"/>
            <ac:spMk id="292878" creationId="{8EB23D04-CF3D-4E62-98A6-7DF5C0B839DC}"/>
          </ac:spMkLst>
        </pc:spChg>
        <pc:spChg chg="mod">
          <ac:chgData name="George Marakas" userId="554e16d18a91a386" providerId="LiveId" clId="{B1C5C83F-8ACB-4DAE-8334-F1C45077B2D2}" dt="2017-07-06T10:35:33.494" v="276" actId="0"/>
          <ac:spMkLst>
            <pc:docMk/>
            <pc:sldMk cId="1640965360" sldId="382"/>
            <ac:spMk id="292877" creationId="{776DD972-EBA4-4416-AA80-70DD53ADD2DD}"/>
          </ac:spMkLst>
        </pc:spChg>
        <pc:spChg chg="del">
          <ac:chgData name="George Marakas" userId="554e16d18a91a386" providerId="LiveId" clId="{B1C5C83F-8ACB-4DAE-8334-F1C45077B2D2}" dt="2017-07-06T10:36:05.723" v="282" actId="478"/>
          <ac:spMkLst>
            <pc:docMk/>
            <pc:sldMk cId="1640965360" sldId="382"/>
            <ac:spMk id="292917" creationId="{6642CC3F-E54B-4E48-A97E-9149C36A66AC}"/>
          </ac:spMkLst>
        </pc:spChg>
        <pc:spChg chg="mod">
          <ac:chgData name="George Marakas" userId="554e16d18a91a386" providerId="LiveId" clId="{B1C5C83F-8ACB-4DAE-8334-F1C45077B2D2}" dt="2017-07-06T10:35:10.721" v="272" actId="0"/>
          <ac:spMkLst>
            <pc:docMk/>
            <pc:sldMk cId="1640965360" sldId="382"/>
            <ac:spMk id="292906" creationId="{87BA6D11-0554-4843-AD68-FF5C6B0B3155}"/>
          </ac:spMkLst>
        </pc:spChg>
        <pc:spChg chg="mod">
          <ac:chgData name="George Marakas" userId="554e16d18a91a386" providerId="LiveId" clId="{B1C5C83F-8ACB-4DAE-8334-F1C45077B2D2}" dt="2017-07-06T10:35:00.815" v="270" actId="0"/>
          <ac:spMkLst>
            <pc:docMk/>
            <pc:sldMk cId="1640965360" sldId="382"/>
            <ac:spMk id="292893" creationId="{1E66CF82-D844-43C1-AFD1-5292466D7348}"/>
          </ac:spMkLst>
        </pc:spChg>
        <pc:spChg chg="mod">
          <ac:chgData name="George Marakas" userId="554e16d18a91a386" providerId="LiveId" clId="{B1C5C83F-8ACB-4DAE-8334-F1C45077B2D2}" dt="2017-07-06T10:35:14.690" v="273" actId="0"/>
          <ac:spMkLst>
            <pc:docMk/>
            <pc:sldMk cId="1640965360" sldId="382"/>
            <ac:spMk id="292903" creationId="{9665ADFB-09BB-41FB-9E95-C3F822E6B4B9}"/>
          </ac:spMkLst>
        </pc:spChg>
        <pc:spChg chg="mod">
          <ac:chgData name="George Marakas" userId="554e16d18a91a386" providerId="LiveId" clId="{B1C5C83F-8ACB-4DAE-8334-F1C45077B2D2}" dt="2017-07-06T10:35:05.643" v="271" actId="0"/>
          <ac:spMkLst>
            <pc:docMk/>
            <pc:sldMk cId="1640965360" sldId="382"/>
            <ac:spMk id="292904" creationId="{ACB13A5A-2EAF-49DF-8B29-40E0282B9D81}"/>
          </ac:spMkLst>
        </pc:spChg>
        <pc:spChg chg="mod">
          <ac:chgData name="George Marakas" userId="554e16d18a91a386" providerId="LiveId" clId="{B1C5C83F-8ACB-4DAE-8334-F1C45077B2D2}" dt="2017-07-06T10:35:28.215" v="275" actId="0"/>
          <ac:spMkLst>
            <pc:docMk/>
            <pc:sldMk cId="1640965360" sldId="382"/>
            <ac:spMk id="292879" creationId="{01375C7E-CBE8-4188-A69A-9A1F667015DC}"/>
          </ac:spMkLst>
        </pc:spChg>
        <pc:grpChg chg="mod">
          <ac:chgData name="George Marakas" userId="554e16d18a91a386" providerId="LiveId" clId="{B1C5C83F-8ACB-4DAE-8334-F1C45077B2D2}" dt="2017-07-06T10:35:58.846" v="281" actId="1076"/>
          <ac:grpSpMkLst>
            <pc:docMk/>
            <pc:sldMk cId="1640965360" sldId="382"/>
            <ac:grpSpMk id="292890" creationId="{EB31BD77-FC63-4B82-8F64-98BB8BA8304C}"/>
          </ac:grpSpMkLst>
        </pc:grpChg>
        <pc:grpChg chg="mod">
          <ac:chgData name="George Marakas" userId="554e16d18a91a386" providerId="LiveId" clId="{B1C5C83F-8ACB-4DAE-8334-F1C45077B2D2}" dt="2017-07-06T10:35:55.283" v="280" actId="1076"/>
          <ac:grpSpMkLst>
            <pc:docMk/>
            <pc:sldMk cId="1640965360" sldId="382"/>
            <ac:grpSpMk id="292885" creationId="{1B13E8CE-B615-4384-8E79-EE6C90AE0A1C}"/>
          </ac:grpSpMkLst>
        </pc:grpChg>
      </pc:sldChg>
      <pc:sldChg chg="del">
        <pc:chgData name="George Marakas" userId="554e16d18a91a386" providerId="LiveId" clId="{B1C5C83F-8ACB-4DAE-8334-F1C45077B2D2}" dt="2017-07-06T10:36:19.716" v="283" actId="2696"/>
        <pc:sldMkLst>
          <pc:docMk/>
          <pc:sldMk cId="310681025" sldId="383"/>
        </pc:sldMkLst>
      </pc:sldChg>
      <pc:sldChg chg="add">
        <pc:chgData name="George Marakas" userId="554e16d18a91a386" providerId="LiveId" clId="{B1C5C83F-8ACB-4DAE-8334-F1C45077B2D2}" dt="2017-07-06T10:36:30.840" v="284" actId="0"/>
        <pc:sldMkLst>
          <pc:docMk/>
          <pc:sldMk cId="3227580892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134B251-2801-43B7-83E2-F0F62C3CE2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09444DA-BB0D-4FFA-A96A-21496F67FD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21A4D5-1C20-4E00-9EBA-52B1F0AF43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http://wheeler.kelley.indiana.edu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64EB035-FCAC-40E0-A0E0-649AD514AB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fld id="{2683C183-B358-45D2-9CD4-739EFD848B5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307CA9-D237-4E05-A199-9D72F6F465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BBB550A-5B45-4C1A-B70A-78F5EBAC4B7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CF35250-7804-4E6C-8663-FFCC262C69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40AC36B-A07F-4AC9-BBA8-40654EBFA9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4F702EC-444A-4775-AFC1-1D180DCCF0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http://wheeler.kelley.indiana.edu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EA8F3E4-C125-4E8A-A493-59D3D23424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fld id="{71BEAC03-D471-4F87-A80C-7200356F57E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F2A3974-09AA-4CFB-8EFF-BE92DE561D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© Bradley C. Wheeler, Kelley School of Business, Indiana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451463-4109-49AE-8FC9-A633096A01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http://wheeler.kelley.indiana.edu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DE8524-DED6-48BA-8D2B-7885CE3922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05A83D4-4619-48AA-89C1-E4F7D4917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5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F2A3974-09AA-4CFB-8EFF-BE92DE561D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© Bradley C. Wheeler, Kelley School of Business, Indiana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451463-4109-49AE-8FC9-A633096A01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http://wheeler.kelley.indiana.edu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DE8524-DED6-48BA-8D2B-7885CE3922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05A83D4-4619-48AA-89C1-E4F7D4917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9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711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66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488950"/>
            <a:ext cx="1981200" cy="636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488950"/>
            <a:ext cx="5791200" cy="6369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5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>
            <a:extLst>
              <a:ext uri="{FF2B5EF4-FFF2-40B4-BE49-F238E27FC236}">
                <a16:creationId xmlns:a16="http://schemas.microsoft.com/office/drawing/2014/main" id="{41794C52-85F7-4F76-8D87-65668B614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3800">
                <a:solidFill>
                  <a:srgbClr val="001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rgbClr val="B27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33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>
            <a:extLst>
              <a:ext uri="{FF2B5EF4-FFF2-40B4-BE49-F238E27FC236}">
                <a16:creationId xmlns:a16="http://schemas.microsoft.com/office/drawing/2014/main" id="{9F7D5867-46AB-4EEA-AD99-FDD27FDA1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002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>
            <a:extLst>
              <a:ext uri="{FF2B5EF4-FFF2-40B4-BE49-F238E27FC236}">
                <a16:creationId xmlns:a16="http://schemas.microsoft.com/office/drawing/2014/main" id="{8614D573-3E96-4DF8-A840-DA7A2C612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1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B27A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952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>
            <a:extLst>
              <a:ext uri="{FF2B5EF4-FFF2-40B4-BE49-F238E27FC236}">
                <a16:creationId xmlns:a16="http://schemas.microsoft.com/office/drawing/2014/main" id="{DF99A860-D271-42CC-9050-4D02D3AC7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79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8322F5-2FAE-4DF4-9378-9E0DFEC2C0FC}"/>
              </a:ext>
            </a:extLst>
          </p:cNvPr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656D1C-1758-459B-BBC5-9F980ABB71C7}"/>
              </a:ext>
            </a:extLst>
          </p:cNvPr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C9995-9DCD-4A60-943F-52F8D5D962BC}"/>
              </a:ext>
            </a:extLst>
          </p:cNvPr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14825-7414-4012-9210-388C37345223}"/>
              </a:ext>
            </a:extLst>
          </p:cNvPr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709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>
            <a:extLst>
              <a:ext uri="{FF2B5EF4-FFF2-40B4-BE49-F238E27FC236}">
                <a16:creationId xmlns:a16="http://schemas.microsoft.com/office/drawing/2014/main" id="{F0E31803-A294-40FA-9857-B36446931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080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>
            <a:extLst>
              <a:ext uri="{FF2B5EF4-FFF2-40B4-BE49-F238E27FC236}">
                <a16:creationId xmlns:a16="http://schemas.microsoft.com/office/drawing/2014/main" id="{B2E52F8C-B7DB-439D-9972-0492D0AFC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7875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>
            <a:extLst>
              <a:ext uri="{FF2B5EF4-FFF2-40B4-BE49-F238E27FC236}">
                <a16:creationId xmlns:a16="http://schemas.microsoft.com/office/drawing/2014/main" id="{6CC71B36-0955-4FDC-9F9A-3FA6DC332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103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98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>
            <a:extLst>
              <a:ext uri="{FF2B5EF4-FFF2-40B4-BE49-F238E27FC236}">
                <a16:creationId xmlns:a16="http://schemas.microsoft.com/office/drawing/2014/main" id="{76BE7057-C425-459F-8AE3-E7CA71AD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26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>
            <a:extLst>
              <a:ext uri="{FF2B5EF4-FFF2-40B4-BE49-F238E27FC236}">
                <a16:creationId xmlns:a16="http://schemas.microsoft.com/office/drawing/2014/main" id="{6AE58103-BD1A-48E9-956F-19589BF1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1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>
            <a:extLst>
              <a:ext uri="{FF2B5EF4-FFF2-40B4-BE49-F238E27FC236}">
                <a16:creationId xmlns:a16="http://schemas.microsoft.com/office/drawing/2014/main" id="{51803924-995F-47A9-9480-52F14186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9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>
            <a:extLst>
              <a:ext uri="{FF2B5EF4-FFF2-40B4-BE49-F238E27FC236}">
                <a16:creationId xmlns:a16="http://schemas.microsoft.com/office/drawing/2014/main" id="{1B9B89F1-C758-4F0D-9F13-4CC7F733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45863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37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69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147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21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78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24013"/>
            <a:ext cx="3886200" cy="5233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24013"/>
            <a:ext cx="3886200" cy="5233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7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03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7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20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10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9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A50021"/>
            </a:gs>
            <a:gs pos="100000">
              <a:srgbClr val="46000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8253C5E-8CF3-48BE-B3F8-1E097DB70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81113" y="488950"/>
            <a:ext cx="6865937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44DF2AE-324F-490A-B5F2-247CC6DE4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24013"/>
            <a:ext cx="7924800" cy="523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Freeform 5">
            <a:extLst>
              <a:ext uri="{FF2B5EF4-FFF2-40B4-BE49-F238E27FC236}">
                <a16:creationId xmlns:a16="http://schemas.microsoft.com/office/drawing/2014/main" id="{7DB35037-B4EC-4403-BEEE-75771918694C}"/>
              </a:ext>
            </a:extLst>
          </p:cNvPr>
          <p:cNvSpPr>
            <a:spLocks/>
          </p:cNvSpPr>
          <p:nvPr/>
        </p:nvSpPr>
        <p:spPr bwMode="auto">
          <a:xfrm flipH="1" flipV="1">
            <a:off x="8147050" y="0"/>
            <a:ext cx="996950" cy="6873875"/>
          </a:xfrm>
          <a:custGeom>
            <a:avLst/>
            <a:gdLst>
              <a:gd name="T0" fmla="*/ 6963533 w 1253"/>
              <a:gd name="T1" fmla="*/ 2147483647 h 5045"/>
              <a:gd name="T2" fmla="*/ 200679749 w 1253"/>
              <a:gd name="T3" fmla="*/ 2147483647 h 5045"/>
              <a:gd name="T4" fmla="*/ 793223705 w 1253"/>
              <a:gd name="T5" fmla="*/ 0 h 5045"/>
              <a:gd name="T6" fmla="*/ 1899218 w 1253"/>
              <a:gd name="T7" fmla="*/ 3712846 h 5045"/>
              <a:gd name="T8" fmla="*/ 1899218 w 1253"/>
              <a:gd name="T9" fmla="*/ 2147483647 h 5045"/>
              <a:gd name="T10" fmla="*/ 6963533 w 1253"/>
              <a:gd name="T11" fmla="*/ 2147483647 h 50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53" h="5045">
                <a:moveTo>
                  <a:pt x="11" y="5045"/>
                </a:moveTo>
                <a:cubicBezTo>
                  <a:pt x="0" y="4623"/>
                  <a:pt x="110" y="3343"/>
                  <a:pt x="317" y="2502"/>
                </a:cubicBezTo>
                <a:cubicBezTo>
                  <a:pt x="524" y="1661"/>
                  <a:pt x="737" y="930"/>
                  <a:pt x="1253" y="0"/>
                </a:cubicBezTo>
                <a:lnTo>
                  <a:pt x="3" y="2"/>
                </a:lnTo>
                <a:lnTo>
                  <a:pt x="3" y="5044"/>
                </a:lnTo>
                <a:lnTo>
                  <a:pt x="11" y="50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29" name="Picture 6" descr="iu seal">
            <a:extLst>
              <a:ext uri="{FF2B5EF4-FFF2-40B4-BE49-F238E27FC236}">
                <a16:creationId xmlns:a16="http://schemas.microsoft.com/office/drawing/2014/main" id="{2ADFD0A6-CA6F-438E-8F07-D5E7FF4B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111875"/>
            <a:ext cx="762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Freeform 7">
            <a:extLst>
              <a:ext uri="{FF2B5EF4-FFF2-40B4-BE49-F238E27FC236}">
                <a16:creationId xmlns:a16="http://schemas.microsoft.com/office/drawing/2014/main" id="{03CF1C51-FD20-4B08-83FD-67AC0DCC9A0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73150" cy="7543800"/>
          </a:xfrm>
          <a:custGeom>
            <a:avLst/>
            <a:gdLst>
              <a:gd name="T0" fmla="*/ 8068752 w 1253"/>
              <a:gd name="T1" fmla="*/ 2147483647 h 5045"/>
              <a:gd name="T2" fmla="*/ 232529251 w 1253"/>
              <a:gd name="T3" fmla="*/ 2147483647 h 5045"/>
              <a:gd name="T4" fmla="*/ 919114862 w 1253"/>
              <a:gd name="T5" fmla="*/ 0 h 5045"/>
              <a:gd name="T6" fmla="*/ 2200257 w 1253"/>
              <a:gd name="T7" fmla="*/ 4472449 h 5045"/>
              <a:gd name="T8" fmla="*/ 2200257 w 1253"/>
              <a:gd name="T9" fmla="*/ 2147483647 h 5045"/>
              <a:gd name="T10" fmla="*/ 8068752 w 1253"/>
              <a:gd name="T11" fmla="*/ 2147483647 h 50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53" h="5045">
                <a:moveTo>
                  <a:pt x="11" y="5045"/>
                </a:moveTo>
                <a:cubicBezTo>
                  <a:pt x="0" y="4623"/>
                  <a:pt x="110" y="3343"/>
                  <a:pt x="317" y="2502"/>
                </a:cubicBezTo>
                <a:cubicBezTo>
                  <a:pt x="524" y="1661"/>
                  <a:pt x="737" y="930"/>
                  <a:pt x="1253" y="0"/>
                </a:cubicBezTo>
                <a:lnTo>
                  <a:pt x="3" y="2"/>
                </a:lnTo>
                <a:lnTo>
                  <a:pt x="3" y="5044"/>
                </a:lnTo>
                <a:lnTo>
                  <a:pt x="11" y="50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8">
            <a:extLst>
              <a:ext uri="{FF2B5EF4-FFF2-40B4-BE49-F238E27FC236}">
                <a16:creationId xmlns:a16="http://schemas.microsoft.com/office/drawing/2014/main" id="{B66EF040-01EA-4F87-91BE-0900D1C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1288"/>
            <a:ext cx="8001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u"/>
        <a:defRPr sz="15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CAF0FA2F-DA0D-4FD5-A6C2-18FE3186859C}"/>
              </a:ext>
            </a:extLst>
          </p:cNvPr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0">
                <a:srgbClr val="001D4D"/>
              </a:gs>
              <a:gs pos="83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A5F3E943-BC83-4367-A108-72AC07296C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25340AA-8487-4CAA-8CFD-A828130A29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056" name="Picture 8" descr="FIULogo_H_CMYK_fx.png">
            <a:extLst>
              <a:ext uri="{FF2B5EF4-FFF2-40B4-BE49-F238E27FC236}">
                <a16:creationId xmlns:a16="http://schemas.microsoft.com/office/drawing/2014/main" id="{A2E98E6A-C227-47B5-9D3C-14949C3CB8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fontAlgn="base">
        <a:spcBef>
          <a:spcPts val="2000"/>
        </a:spcBef>
        <a:spcAft>
          <a:spcPct val="0"/>
        </a:spcAft>
        <a:buFont typeface="Wingdings 2" panose="05020102010507070707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fontAlgn="base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fontAlgn="base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fontAlgn="base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fontAlgn="base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imon.com/lead/rlogo/redirect.jhtml?m=346&amp;c=bookisbn&amp;url=http%3A%2F%2Fwww.amazon.com%2Fexec%2Fobidos%2Fredirect%3Ftag%3Dmysimon-sr-buy%26path%3Dtg%2Fstores%2Fbrowse%2F-%2Fbooks%2F283155%2Fref%3Dgw_m_ln_br_bo_2&amp;order=2&amp;sort=_&amp;_ttag=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>
            <a:extLst>
              <a:ext uri="{FF2B5EF4-FFF2-40B4-BE49-F238E27FC236}">
                <a16:creationId xmlns:a16="http://schemas.microsoft.com/office/drawing/2014/main" id="{0D1624D3-9C30-424E-9126-C24B199DC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76200" y="1981200"/>
            <a:ext cx="8763000" cy="2917825"/>
          </a:xfrm>
        </p:spPr>
        <p:txBody>
          <a:bodyPr/>
          <a:lstStyle/>
          <a:p>
            <a:r>
              <a:rPr lang="en-US" altLang="en-US" sz="4900" dirty="0"/>
              <a:t>Driving e-Business and </a:t>
            </a:r>
            <a:br>
              <a:rPr lang="en-US" altLang="en-US" sz="4900" dirty="0"/>
            </a:br>
            <a:r>
              <a:rPr lang="en-US" altLang="en-US" sz="4900" dirty="0"/>
              <a:t>Net-enablement</a:t>
            </a:r>
            <a:br>
              <a:rPr lang="en-US" altLang="en-US" sz="4900" dirty="0"/>
            </a:br>
            <a:br>
              <a:rPr lang="en-US" altLang="en-US" sz="4900" dirty="0"/>
            </a:br>
            <a:r>
              <a:rPr lang="en-US" altLang="en-US" sz="3300" dirty="0"/>
              <a:t>The Net-Enabled Business Innovation Cycle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F6C80FAF-BE5D-486E-AA18-1F320BEF62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52800"/>
            <a:ext cx="6705600" cy="23622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334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2922F546-93A9-48B3-ACF2-C963281E4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ET Capability</a:t>
            </a:r>
          </a:p>
        </p:txBody>
      </p:sp>
      <p:sp>
        <p:nvSpPr>
          <p:cNvPr id="237571" name="Oval 3">
            <a:extLst>
              <a:ext uri="{FF2B5EF4-FFF2-40B4-BE49-F238E27FC236}">
                <a16:creationId xmlns:a16="http://schemas.microsoft.com/office/drawing/2014/main" id="{19045F11-1EFE-43C0-9FA8-AD280C0BE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362200"/>
            <a:ext cx="2122487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Choosing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Enabling/Emerging</a:t>
            </a:r>
            <a:b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Technologies (ET)</a:t>
            </a:r>
          </a:p>
        </p:txBody>
      </p:sp>
      <p:grpSp>
        <p:nvGrpSpPr>
          <p:cNvPr id="237581" name="Group 13">
            <a:extLst>
              <a:ext uri="{FF2B5EF4-FFF2-40B4-BE49-F238E27FC236}">
                <a16:creationId xmlns:a16="http://schemas.microsoft.com/office/drawing/2014/main" id="{B9324735-4B3B-40D0-A178-763A04415F5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76400"/>
            <a:ext cx="6289675" cy="396875"/>
            <a:chOff x="864" y="1056"/>
            <a:chExt cx="3962" cy="250"/>
          </a:xfrm>
        </p:grpSpPr>
        <p:sp>
          <p:nvSpPr>
            <p:cNvPr id="237572" name="Text Box 4">
              <a:extLst>
                <a:ext uri="{FF2B5EF4-FFF2-40B4-BE49-F238E27FC236}">
                  <a16:creationId xmlns:a16="http://schemas.microsoft.com/office/drawing/2014/main" id="{45989995-2D23-44EA-8CFA-DD858D371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056"/>
              <a:ext cx="5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Input</a:t>
              </a:r>
            </a:p>
          </p:txBody>
        </p:sp>
        <p:sp>
          <p:nvSpPr>
            <p:cNvPr id="237573" name="Text Box 5">
              <a:extLst>
                <a:ext uri="{FF2B5EF4-FFF2-40B4-BE49-F238E27FC236}">
                  <a16:creationId xmlns:a16="http://schemas.microsoft.com/office/drawing/2014/main" id="{EDD0F249-6FB1-496E-8E23-22FCCA2F7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1056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Process</a:t>
              </a:r>
            </a:p>
          </p:txBody>
        </p:sp>
        <p:sp>
          <p:nvSpPr>
            <p:cNvPr id="237574" name="Text Box 6">
              <a:extLst>
                <a:ext uri="{FF2B5EF4-FFF2-40B4-BE49-F238E27FC236}">
                  <a16:creationId xmlns:a16="http://schemas.microsoft.com/office/drawing/2014/main" id="{4D321534-287F-4033-A931-944297E29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1056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Output</a:t>
              </a:r>
            </a:p>
          </p:txBody>
        </p:sp>
      </p:grpSp>
      <p:sp>
        <p:nvSpPr>
          <p:cNvPr id="237575" name="Text Box 7">
            <a:extLst>
              <a:ext uri="{FF2B5EF4-FFF2-40B4-BE49-F238E27FC236}">
                <a16:creationId xmlns:a16="http://schemas.microsoft.com/office/drawing/2014/main" id="{7696EB1A-CCC0-4DB3-B288-06241C22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95800"/>
            <a:ext cx="69342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How are ET identified?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Who has formal responsibility for ET selection? Time?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What mechanisms are used for filtering and deciding?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How are executives and line managers informed about relevant ET?</a:t>
            </a:r>
          </a:p>
        </p:txBody>
      </p:sp>
      <p:sp>
        <p:nvSpPr>
          <p:cNvPr id="237576" name="Text Box 8">
            <a:extLst>
              <a:ext uri="{FF2B5EF4-FFF2-40B4-BE49-F238E27FC236}">
                <a16:creationId xmlns:a16="http://schemas.microsoft.com/office/drawing/2014/main" id="{AF574629-0C54-40CD-985B-5C8339296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268538"/>
            <a:ext cx="24447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Emerging technologies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Enabling technologies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Vendors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Trade shows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Briefings</a:t>
            </a:r>
          </a:p>
        </p:txBody>
      </p:sp>
      <p:sp>
        <p:nvSpPr>
          <p:cNvPr id="237577" name="Text Box 9">
            <a:extLst>
              <a:ext uri="{FF2B5EF4-FFF2-40B4-BE49-F238E27FC236}">
                <a16:creationId xmlns:a16="http://schemas.microsoft.com/office/drawing/2014/main" id="{6BF260CB-92F2-4333-B4F1-175AFFBBA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86000"/>
            <a:ext cx="28257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Choices for IT architecture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Results of ET experiments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Timing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426362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nimBg="1" autoUpdateAnimBg="0"/>
      <p:bldP spid="237575" grpId="0" autoUpdateAnimBg="0"/>
      <p:bldP spid="237576" grpId="0" autoUpdateAnimBg="0"/>
      <p:bldP spid="2375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Line 2">
            <a:extLst>
              <a:ext uri="{FF2B5EF4-FFF2-40B4-BE49-F238E27FC236}">
                <a16:creationId xmlns:a16="http://schemas.microsoft.com/office/drawing/2014/main" id="{C560070A-85AD-467F-A8EC-C5B7C4CD1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7315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E74A843F-4D1D-4752-B794-61EDB0F00234}"/>
              </a:ext>
            </a:extLst>
          </p:cNvPr>
          <p:cNvSpPr txBox="1">
            <a:spLocks noChangeArrowheads="1"/>
          </p:cNvSpPr>
          <p:nvPr/>
        </p:nvSpPr>
        <p:spPr bwMode="auto">
          <a:xfrm rot="16222664">
            <a:off x="-126689" y="1934160"/>
            <a:ext cx="187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Value Realization</a:t>
            </a:r>
          </a:p>
        </p:txBody>
      </p:sp>
      <p:grpSp>
        <p:nvGrpSpPr>
          <p:cNvPr id="285700" name="Group 4">
            <a:extLst>
              <a:ext uri="{FF2B5EF4-FFF2-40B4-BE49-F238E27FC236}">
                <a16:creationId xmlns:a16="http://schemas.microsoft.com/office/drawing/2014/main" id="{7FCE2AF7-5636-4FD3-99B1-2AD1D2887A95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5470525"/>
            <a:ext cx="3057525" cy="668338"/>
            <a:chOff x="1921" y="3302"/>
            <a:chExt cx="1926" cy="421"/>
          </a:xfrm>
        </p:grpSpPr>
        <p:sp>
          <p:nvSpPr>
            <p:cNvPr id="285701" name="AutoShape 5">
              <a:extLst>
                <a:ext uri="{FF2B5EF4-FFF2-40B4-BE49-F238E27FC236}">
                  <a16:creationId xmlns:a16="http://schemas.microsoft.com/office/drawing/2014/main" id="{404D7647-26C4-4A6B-BD8A-A01DB33A9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0482">
              <a:off x="1921" y="3302"/>
              <a:ext cx="1199" cy="366"/>
            </a:xfrm>
            <a:prstGeom prst="curvedUpArrow">
              <a:avLst>
                <a:gd name="adj1" fmla="val 78850"/>
                <a:gd name="adj2" fmla="val 144127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i="0">
                <a:latin typeface="Times New Roman" panose="02020603050405020304" pitchFamily="18" charset="0"/>
              </a:endParaRPr>
            </a:p>
          </p:txBody>
        </p:sp>
        <p:sp>
          <p:nvSpPr>
            <p:cNvPr id="285702" name="Text Box 6">
              <a:extLst>
                <a:ext uri="{FF2B5EF4-FFF2-40B4-BE49-F238E27FC236}">
                  <a16:creationId xmlns:a16="http://schemas.microsoft.com/office/drawing/2014/main" id="{29F3F441-DE82-45AD-A414-F3953D94D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97"/>
              <a:ext cx="9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Conveying New IT Insights </a:t>
              </a:r>
            </a:p>
          </p:txBody>
        </p:sp>
      </p:grpSp>
      <p:grpSp>
        <p:nvGrpSpPr>
          <p:cNvPr id="285703" name="Group 7">
            <a:extLst>
              <a:ext uri="{FF2B5EF4-FFF2-40B4-BE49-F238E27FC236}">
                <a16:creationId xmlns:a16="http://schemas.microsoft.com/office/drawing/2014/main" id="{F7B22223-6953-4D52-9E15-36CA31663EAC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567238"/>
            <a:ext cx="3487737" cy="733425"/>
            <a:chOff x="2843" y="2733"/>
            <a:chExt cx="2197" cy="462"/>
          </a:xfrm>
        </p:grpSpPr>
        <p:sp>
          <p:nvSpPr>
            <p:cNvPr id="285704" name="AutoShape 8">
              <a:extLst>
                <a:ext uri="{FF2B5EF4-FFF2-40B4-BE49-F238E27FC236}">
                  <a16:creationId xmlns:a16="http://schemas.microsoft.com/office/drawing/2014/main" id="{9F7C1718-571A-4800-B2FA-02503947D1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63190">
              <a:off x="2843" y="2733"/>
              <a:ext cx="1271" cy="439"/>
            </a:xfrm>
            <a:prstGeom prst="curvedUpArrow">
              <a:avLst>
                <a:gd name="adj1" fmla="val 77474"/>
                <a:gd name="adj2" fmla="val 135164"/>
                <a:gd name="adj3" fmla="val 3343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5" name="Text Box 9">
              <a:extLst>
                <a:ext uri="{FF2B5EF4-FFF2-40B4-BE49-F238E27FC236}">
                  <a16:creationId xmlns:a16="http://schemas.microsoft.com/office/drawing/2014/main" id="{2A4366D7-BA65-4C37-BF95-76EC7FAE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69"/>
              <a:ext cx="115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Communicating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e-Business Initiatives</a:t>
              </a:r>
            </a:p>
          </p:txBody>
        </p:sp>
      </p:grpSp>
      <p:sp>
        <p:nvSpPr>
          <p:cNvPr id="285709" name="Line 13">
            <a:extLst>
              <a:ext uri="{FF2B5EF4-FFF2-40B4-BE49-F238E27FC236}">
                <a16:creationId xmlns:a16="http://schemas.microsoft.com/office/drawing/2014/main" id="{16CE55A8-A300-4D47-9F78-9448C0A6E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308725"/>
            <a:ext cx="6661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10" name="Text Box 14">
            <a:extLst>
              <a:ext uri="{FF2B5EF4-FFF2-40B4-BE49-F238E27FC236}">
                <a16:creationId xmlns:a16="http://schemas.microsoft.com/office/drawing/2014/main" id="{41B57722-8C70-474F-AEB1-C340938CD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6478588"/>
            <a:ext cx="57943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85711" name="Oval 15">
            <a:extLst>
              <a:ext uri="{FF2B5EF4-FFF2-40B4-BE49-F238E27FC236}">
                <a16:creationId xmlns:a16="http://schemas.microsoft.com/office/drawing/2014/main" id="{7E2601B4-23E0-4A3D-B0A8-7FD5533D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4502150"/>
            <a:ext cx="2051050" cy="903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with Economic</a:t>
            </a:r>
            <a:b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Opportunities (EO)</a:t>
            </a:r>
          </a:p>
        </p:txBody>
      </p:sp>
      <p:sp>
        <p:nvSpPr>
          <p:cNvPr id="285712" name="Oval 16">
            <a:extLst>
              <a:ext uri="{FF2B5EF4-FFF2-40B4-BE49-F238E27FC236}">
                <a16:creationId xmlns:a16="http://schemas.microsoft.com/office/drawing/2014/main" id="{F9489942-F081-48C3-82CB-435281B6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5341938"/>
            <a:ext cx="2122487" cy="9017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Choosing</a:t>
            </a:r>
          </a:p>
          <a:p>
            <a:pPr algn="ctr"/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Enabling/Emerging</a:t>
            </a:r>
            <a:b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Technologies (ET)</a:t>
            </a:r>
          </a:p>
        </p:txBody>
      </p:sp>
      <p:sp>
        <p:nvSpPr>
          <p:cNvPr id="285714" name="Line 18">
            <a:extLst>
              <a:ext uri="{FF2B5EF4-FFF2-40B4-BE49-F238E27FC236}">
                <a16:creationId xmlns:a16="http://schemas.microsoft.com/office/drawing/2014/main" id="{C8A88A67-8C17-48C5-B720-AF0B68BC6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310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5" name="Line 19">
            <a:extLst>
              <a:ext uri="{FF2B5EF4-FFF2-40B4-BE49-F238E27FC236}">
                <a16:creationId xmlns:a16="http://schemas.microsoft.com/office/drawing/2014/main" id="{FC656BA6-E29D-4F02-B7F6-18E056C6C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182938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6" name="Text Box 20">
            <a:extLst>
              <a:ext uri="{FF2B5EF4-FFF2-40B4-BE49-F238E27FC236}">
                <a16:creationId xmlns:a16="http://schemas.microsoft.com/office/drawing/2014/main" id="{A5ABE9A5-3F11-4D98-B3DB-86B3E189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02338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•"/>
            </a:pPr>
            <a:endParaRPr lang="en-US" altLang="en-US" sz="3200" i="0">
              <a:solidFill>
                <a:srgbClr val="000000"/>
              </a:solidFill>
              <a:latin typeface="Helv" pitchFamily="34" charset="0"/>
            </a:endParaRPr>
          </a:p>
        </p:txBody>
      </p:sp>
      <p:sp>
        <p:nvSpPr>
          <p:cNvPr id="285717" name="Text Box 21">
            <a:extLst>
              <a:ext uri="{FF2B5EF4-FFF2-40B4-BE49-F238E27FC236}">
                <a16:creationId xmlns:a16="http://schemas.microsoft.com/office/drawing/2014/main" id="{E200640C-C754-4FF9-9939-455647D8B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23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85718" name="Text Box 22">
            <a:extLst>
              <a:ext uri="{FF2B5EF4-FFF2-40B4-BE49-F238E27FC236}">
                <a16:creationId xmlns:a16="http://schemas.microsoft.com/office/drawing/2014/main" id="{A26090F3-1B52-4596-8C3D-E8DD233B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85719" name="Rectangle 23">
            <a:extLst>
              <a:ext uri="{FF2B5EF4-FFF2-40B4-BE49-F238E27FC236}">
                <a16:creationId xmlns:a16="http://schemas.microsoft.com/office/drawing/2014/main" id="{96B6DA03-DC51-477B-BE15-57B696449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1957" y="475463"/>
            <a:ext cx="6465887" cy="690563"/>
          </a:xfrm>
        </p:spPr>
        <p:txBody>
          <a:bodyPr/>
          <a:lstStyle/>
          <a:p>
            <a:r>
              <a:rPr lang="en-US" altLang="en-US" dirty="0"/>
              <a:t>Matching Capability</a:t>
            </a:r>
          </a:p>
        </p:txBody>
      </p:sp>
      <p:sp>
        <p:nvSpPr>
          <p:cNvPr id="285720" name="Text Box 24">
            <a:extLst>
              <a:ext uri="{FF2B5EF4-FFF2-40B4-BE49-F238E27FC236}">
                <a16:creationId xmlns:a16="http://schemas.microsoft.com/office/drawing/2014/main" id="{9B4F1354-23C9-4DCE-AA17-2251AB44066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86531" y="4529931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 Potential</a:t>
            </a:r>
          </a:p>
        </p:txBody>
      </p:sp>
      <p:sp>
        <p:nvSpPr>
          <p:cNvPr id="285721" name="Line 25">
            <a:extLst>
              <a:ext uri="{FF2B5EF4-FFF2-40B4-BE49-F238E27FC236}">
                <a16:creationId xmlns:a16="http://schemas.microsoft.com/office/drawing/2014/main" id="{583C15E1-6C0E-44F2-9B05-430AF3D158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F2807172-F6CF-4583-AD7E-2C6E4D702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781486"/>
            <a:ext cx="6865937" cy="690563"/>
          </a:xfrm>
        </p:spPr>
        <p:txBody>
          <a:bodyPr/>
          <a:lstStyle/>
          <a:p>
            <a:r>
              <a:rPr lang="en-US" altLang="en-US" dirty="0"/>
              <a:t>Matching with Economic Opportunities Capability</a:t>
            </a:r>
          </a:p>
        </p:txBody>
      </p:sp>
      <p:sp>
        <p:nvSpPr>
          <p:cNvPr id="250883" name="Oval 3">
            <a:extLst>
              <a:ext uri="{FF2B5EF4-FFF2-40B4-BE49-F238E27FC236}">
                <a16:creationId xmlns:a16="http://schemas.microsoft.com/office/drawing/2014/main" id="{48D585C0-F966-475C-8155-F4EE6D110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352675"/>
            <a:ext cx="2122487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with Economic</a:t>
            </a:r>
            <a:b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Opportunities (EO)</a:t>
            </a:r>
          </a:p>
          <a:p>
            <a:pPr algn="ctr"/>
            <a:endParaRPr lang="en-US" altLang="en-US" sz="1400" i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0884" name="Group 4">
            <a:extLst>
              <a:ext uri="{FF2B5EF4-FFF2-40B4-BE49-F238E27FC236}">
                <a16:creationId xmlns:a16="http://schemas.microsoft.com/office/drawing/2014/main" id="{ADD5E729-0738-462C-AD8A-FC8B4D051A5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76400"/>
            <a:ext cx="6289675" cy="396875"/>
            <a:chOff x="864" y="1056"/>
            <a:chExt cx="3962" cy="250"/>
          </a:xfrm>
        </p:grpSpPr>
        <p:sp>
          <p:nvSpPr>
            <p:cNvPr id="250885" name="Text Box 5">
              <a:extLst>
                <a:ext uri="{FF2B5EF4-FFF2-40B4-BE49-F238E27FC236}">
                  <a16:creationId xmlns:a16="http://schemas.microsoft.com/office/drawing/2014/main" id="{62548056-E59C-4832-B1CE-8A7C394CB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056"/>
              <a:ext cx="5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Input</a:t>
              </a:r>
            </a:p>
          </p:txBody>
        </p:sp>
        <p:sp>
          <p:nvSpPr>
            <p:cNvPr id="250886" name="Text Box 6">
              <a:extLst>
                <a:ext uri="{FF2B5EF4-FFF2-40B4-BE49-F238E27FC236}">
                  <a16:creationId xmlns:a16="http://schemas.microsoft.com/office/drawing/2014/main" id="{CF1A1AF9-3870-47AB-8070-143A2FBBA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1056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Process</a:t>
              </a:r>
            </a:p>
          </p:txBody>
        </p:sp>
        <p:sp>
          <p:nvSpPr>
            <p:cNvPr id="250887" name="Text Box 7">
              <a:extLst>
                <a:ext uri="{FF2B5EF4-FFF2-40B4-BE49-F238E27FC236}">
                  <a16:creationId xmlns:a16="http://schemas.microsoft.com/office/drawing/2014/main" id="{86CAFE12-B46E-4EF9-BC8F-B36B839C2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1056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Output</a:t>
              </a:r>
            </a:p>
          </p:txBody>
        </p:sp>
      </p:grpSp>
      <p:sp>
        <p:nvSpPr>
          <p:cNvPr id="250888" name="Text Box 8">
            <a:extLst>
              <a:ext uri="{FF2B5EF4-FFF2-40B4-BE49-F238E27FC236}">
                <a16:creationId xmlns:a16="http://schemas.microsoft.com/office/drawing/2014/main" id="{84B1C95A-BC0F-4B04-8821-5842E6D04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5" y="4239397"/>
            <a:ext cx="80359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Strategic choices without full knowledge of ET are choices from an incomplete set.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What mechanisms are used for matching?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How are priorities set for now, soon, and later?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How are strategic options setup and executed?</a:t>
            </a:r>
          </a:p>
        </p:txBody>
      </p:sp>
      <p:sp>
        <p:nvSpPr>
          <p:cNvPr id="250889" name="Text Box 9">
            <a:extLst>
              <a:ext uri="{FF2B5EF4-FFF2-40B4-BE49-F238E27FC236}">
                <a16:creationId xmlns:a16="http://schemas.microsoft.com/office/drawing/2014/main" id="{FD32965A-EA9D-403F-924F-A8109C4C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268538"/>
            <a:ext cx="27606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Vetted technologies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Current business strategy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Environmental scanning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Customers, competitors</a:t>
            </a:r>
          </a:p>
        </p:txBody>
      </p:sp>
      <p:sp>
        <p:nvSpPr>
          <p:cNvPr id="250890" name="Text Box 10">
            <a:extLst>
              <a:ext uri="{FF2B5EF4-FFF2-40B4-BE49-F238E27FC236}">
                <a16:creationId xmlns:a16="http://schemas.microsoft.com/office/drawing/2014/main" id="{9D46951E-52D7-4A17-8F94-C8D24997A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86000"/>
            <a:ext cx="30067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Strategic options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Timely e-business initiatives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Resource assessments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Capital allocations</a:t>
            </a:r>
          </a:p>
        </p:txBody>
      </p:sp>
    </p:spTree>
    <p:extLst>
      <p:ext uri="{BB962C8B-B14F-4D97-AF65-F5344CB8AC3E}">
        <p14:creationId xmlns:p14="http://schemas.microsoft.com/office/powerpoint/2010/main" val="20584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nimBg="1" autoUpdateAnimBg="0"/>
      <p:bldP spid="250888" grpId="0" autoUpdateAnimBg="0"/>
      <p:bldP spid="250889" grpId="0" autoUpdateAnimBg="0"/>
      <p:bldP spid="2508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AutoShape 7">
            <a:extLst>
              <a:ext uri="{FF2B5EF4-FFF2-40B4-BE49-F238E27FC236}">
                <a16:creationId xmlns:a16="http://schemas.microsoft.com/office/drawing/2014/main" id="{E0F0D9CC-E526-46A9-82A2-626CCE8616EA}"/>
              </a:ext>
            </a:extLst>
          </p:cNvPr>
          <p:cNvSpPr>
            <a:spLocks/>
          </p:cNvSpPr>
          <p:nvPr/>
        </p:nvSpPr>
        <p:spPr bwMode="auto">
          <a:xfrm>
            <a:off x="1524000" y="1524000"/>
            <a:ext cx="2667000" cy="609600"/>
          </a:xfrm>
          <a:prstGeom prst="accentCallout2">
            <a:avLst>
              <a:gd name="adj1" fmla="val 18750"/>
              <a:gd name="adj2" fmla="val 102856"/>
              <a:gd name="adj3" fmla="val 18750"/>
              <a:gd name="adj4" fmla="val 117681"/>
              <a:gd name="adj5" fmla="val 458856"/>
              <a:gd name="adj6" fmla="val 13303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en-US" sz="2800" b="1" i="0">
                <a:latin typeface="Times New Roman" panose="02020603050405020304" pitchFamily="18" charset="0"/>
              </a:rPr>
              <a:t>Self Service</a:t>
            </a:r>
          </a:p>
        </p:txBody>
      </p:sp>
      <p:sp>
        <p:nvSpPr>
          <p:cNvPr id="41992" name="AutoShape 8">
            <a:extLst>
              <a:ext uri="{FF2B5EF4-FFF2-40B4-BE49-F238E27FC236}">
                <a16:creationId xmlns:a16="http://schemas.microsoft.com/office/drawing/2014/main" id="{5EE6C974-A160-4381-9EC1-8EA890DE2EB1}"/>
              </a:ext>
            </a:extLst>
          </p:cNvPr>
          <p:cNvSpPr>
            <a:spLocks/>
          </p:cNvSpPr>
          <p:nvPr/>
        </p:nvSpPr>
        <p:spPr bwMode="auto">
          <a:xfrm>
            <a:off x="5638800" y="1600200"/>
            <a:ext cx="1524000" cy="609600"/>
          </a:xfrm>
          <a:prstGeom prst="accentCallout2">
            <a:avLst>
              <a:gd name="adj1" fmla="val 18750"/>
              <a:gd name="adj2" fmla="val -5000"/>
              <a:gd name="adj3" fmla="val 18750"/>
              <a:gd name="adj4" fmla="val -22083"/>
              <a:gd name="adj5" fmla="val 458333"/>
              <a:gd name="adj6" fmla="val -4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800" b="1" i="0">
                <a:latin typeface="Times New Roman" panose="02020603050405020304" pitchFamily="18" charset="0"/>
              </a:rPr>
              <a:t>Portals</a:t>
            </a:r>
          </a:p>
        </p:txBody>
      </p:sp>
      <p:sp>
        <p:nvSpPr>
          <p:cNvPr id="41993" name="AutoShape 9">
            <a:extLst>
              <a:ext uri="{FF2B5EF4-FFF2-40B4-BE49-F238E27FC236}">
                <a16:creationId xmlns:a16="http://schemas.microsoft.com/office/drawing/2014/main" id="{50FB10AB-AE4D-46A0-BED9-03CB02A9A315}"/>
              </a:ext>
            </a:extLst>
          </p:cNvPr>
          <p:cNvSpPr>
            <a:spLocks/>
          </p:cNvSpPr>
          <p:nvPr/>
        </p:nvSpPr>
        <p:spPr bwMode="auto">
          <a:xfrm>
            <a:off x="5638800" y="2438400"/>
            <a:ext cx="3048000" cy="609600"/>
          </a:xfrm>
          <a:prstGeom prst="accentCallout2">
            <a:avLst>
              <a:gd name="adj1" fmla="val 18750"/>
              <a:gd name="adj2" fmla="val -2500"/>
              <a:gd name="adj3" fmla="val 18750"/>
              <a:gd name="adj4" fmla="val -10574"/>
              <a:gd name="adj5" fmla="val 323958"/>
              <a:gd name="adj6" fmla="val -18958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800" b="1" i="0">
                <a:latin typeface="Times New Roman" panose="02020603050405020304" pitchFamily="18" charset="0"/>
              </a:rPr>
              <a:t>Supply Chain IOS</a:t>
            </a:r>
          </a:p>
        </p:txBody>
      </p:sp>
      <p:sp>
        <p:nvSpPr>
          <p:cNvPr id="41994" name="AutoShape 10">
            <a:hlinkHover r:id="rId2" action="ppaction://hlinksldjump"/>
            <a:extLst>
              <a:ext uri="{FF2B5EF4-FFF2-40B4-BE49-F238E27FC236}">
                <a16:creationId xmlns:a16="http://schemas.microsoft.com/office/drawing/2014/main" id="{7AAB3F6B-9955-4AD0-BF24-0F8183A794F9}"/>
              </a:ext>
            </a:extLst>
          </p:cNvPr>
          <p:cNvSpPr>
            <a:spLocks/>
          </p:cNvSpPr>
          <p:nvPr/>
        </p:nvSpPr>
        <p:spPr bwMode="auto">
          <a:xfrm>
            <a:off x="5638800" y="3276600"/>
            <a:ext cx="2743200" cy="609600"/>
          </a:xfrm>
          <a:prstGeom prst="accentCallout2">
            <a:avLst>
              <a:gd name="adj1" fmla="val 18750"/>
              <a:gd name="adj2" fmla="val -2778"/>
              <a:gd name="adj3" fmla="val 18750"/>
              <a:gd name="adj4" fmla="val -11806"/>
              <a:gd name="adj5" fmla="val 185417"/>
              <a:gd name="adj6" fmla="val -2141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800" b="1" i="0">
                <a:latin typeface="Times New Roman" panose="02020603050405020304" pitchFamily="18" charset="0"/>
              </a:rPr>
              <a:t>Business Models</a:t>
            </a:r>
          </a:p>
        </p:txBody>
      </p:sp>
      <p:sp>
        <p:nvSpPr>
          <p:cNvPr id="41995" name="AutoShape 11">
            <a:extLst>
              <a:ext uri="{FF2B5EF4-FFF2-40B4-BE49-F238E27FC236}">
                <a16:creationId xmlns:a16="http://schemas.microsoft.com/office/drawing/2014/main" id="{B9C8FC5E-3015-4570-8B96-232BA1C01085}"/>
              </a:ext>
            </a:extLst>
          </p:cNvPr>
          <p:cNvSpPr>
            <a:spLocks/>
          </p:cNvSpPr>
          <p:nvPr/>
        </p:nvSpPr>
        <p:spPr bwMode="auto">
          <a:xfrm>
            <a:off x="1524000" y="2286000"/>
            <a:ext cx="2667000" cy="609600"/>
          </a:xfrm>
          <a:prstGeom prst="accentCallout2">
            <a:avLst>
              <a:gd name="adj1" fmla="val 18750"/>
              <a:gd name="adj2" fmla="val 102856"/>
              <a:gd name="adj3" fmla="val 18750"/>
              <a:gd name="adj4" fmla="val 117380"/>
              <a:gd name="adj5" fmla="val 337500"/>
              <a:gd name="adj6" fmla="val 13238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en-US" sz="2800" b="1" i="0">
                <a:latin typeface="Times New Roman" panose="02020603050405020304" pitchFamily="18" charset="0"/>
              </a:rPr>
              <a:t>Personalization</a:t>
            </a:r>
          </a:p>
        </p:txBody>
      </p:sp>
      <p:sp>
        <p:nvSpPr>
          <p:cNvPr id="41996" name="AutoShape 12">
            <a:extLst>
              <a:ext uri="{FF2B5EF4-FFF2-40B4-BE49-F238E27FC236}">
                <a16:creationId xmlns:a16="http://schemas.microsoft.com/office/drawing/2014/main" id="{9ACE7810-0C73-403E-B58C-2FB6E588A2EC}"/>
              </a:ext>
            </a:extLst>
          </p:cNvPr>
          <p:cNvSpPr>
            <a:spLocks/>
          </p:cNvSpPr>
          <p:nvPr/>
        </p:nvSpPr>
        <p:spPr bwMode="auto">
          <a:xfrm>
            <a:off x="1524000" y="3048000"/>
            <a:ext cx="2667000" cy="609600"/>
          </a:xfrm>
          <a:prstGeom prst="accentCallout2">
            <a:avLst>
              <a:gd name="adj1" fmla="val 18750"/>
              <a:gd name="adj2" fmla="val 102856"/>
              <a:gd name="adj3" fmla="val 18750"/>
              <a:gd name="adj4" fmla="val 116963"/>
              <a:gd name="adj5" fmla="val 219273"/>
              <a:gd name="adj6" fmla="val 13143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en-US" sz="2800" b="1" i="0">
                <a:latin typeface="Times New Roman" panose="02020603050405020304" pitchFamily="18" charset="0"/>
              </a:rPr>
              <a:t>Infomediaries</a:t>
            </a:r>
          </a:p>
        </p:txBody>
      </p:sp>
      <p:sp>
        <p:nvSpPr>
          <p:cNvPr id="42009" name="Oval 25">
            <a:extLst>
              <a:ext uri="{FF2B5EF4-FFF2-40B4-BE49-F238E27FC236}">
                <a16:creationId xmlns:a16="http://schemas.microsoft.com/office/drawing/2014/main" id="{F295D578-1932-4464-88A5-AEDFE1C32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4273550"/>
            <a:ext cx="2051050" cy="903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with Economic</a:t>
            </a:r>
            <a:b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Opportunities (EO)</a:t>
            </a:r>
          </a:p>
        </p:txBody>
      </p:sp>
      <p:sp>
        <p:nvSpPr>
          <p:cNvPr id="42011" name="Rectangle 27">
            <a:extLst>
              <a:ext uri="{FF2B5EF4-FFF2-40B4-BE49-F238E27FC236}">
                <a16:creationId xmlns:a16="http://schemas.microsoft.com/office/drawing/2014/main" id="{E878C5B7-8717-414A-A457-4FBA49D1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522288"/>
            <a:ext cx="6865937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1" tIns="46030" rIns="92061" bIns="4603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</a:rPr>
              <a:t>Matching EO Capability</a:t>
            </a:r>
          </a:p>
        </p:txBody>
      </p:sp>
      <p:sp>
        <p:nvSpPr>
          <p:cNvPr id="42012" name="Line 28">
            <a:extLst>
              <a:ext uri="{FF2B5EF4-FFF2-40B4-BE49-F238E27FC236}">
                <a16:creationId xmlns:a16="http://schemas.microsoft.com/office/drawing/2014/main" id="{CD5CC357-8AAE-43F2-BCDC-CC4BE2D8F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308725"/>
            <a:ext cx="6661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>
            <a:extLst>
              <a:ext uri="{FF2B5EF4-FFF2-40B4-BE49-F238E27FC236}">
                <a16:creationId xmlns:a16="http://schemas.microsoft.com/office/drawing/2014/main" id="{988C2EBC-23BC-477C-8DB1-C8763161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6478588"/>
            <a:ext cx="57943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3A0ACA02-8096-4F5D-AB51-942EE8140A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310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Text Box 31">
            <a:extLst>
              <a:ext uri="{FF2B5EF4-FFF2-40B4-BE49-F238E27FC236}">
                <a16:creationId xmlns:a16="http://schemas.microsoft.com/office/drawing/2014/main" id="{9F6EF7A3-ECC5-443C-A6F6-170371039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02338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•"/>
            </a:pPr>
            <a:endParaRPr lang="en-US" altLang="en-US" sz="3200" i="0">
              <a:solidFill>
                <a:srgbClr val="000000"/>
              </a:solidFill>
              <a:latin typeface="Helv" pitchFamily="34" charset="0"/>
            </a:endParaRPr>
          </a:p>
        </p:txBody>
      </p:sp>
      <p:sp>
        <p:nvSpPr>
          <p:cNvPr id="42016" name="Text Box 32">
            <a:extLst>
              <a:ext uri="{FF2B5EF4-FFF2-40B4-BE49-F238E27FC236}">
                <a16:creationId xmlns:a16="http://schemas.microsoft.com/office/drawing/2014/main" id="{BE3BEF08-2C7C-45AB-A676-2A6942CF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23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42017" name="Text Box 33">
            <a:extLst>
              <a:ext uri="{FF2B5EF4-FFF2-40B4-BE49-F238E27FC236}">
                <a16:creationId xmlns:a16="http://schemas.microsoft.com/office/drawing/2014/main" id="{A24B0BAF-5B66-4BB2-93A7-44D66BA5D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42018" name="Line 34">
            <a:extLst>
              <a:ext uri="{FF2B5EF4-FFF2-40B4-BE49-F238E27FC236}">
                <a16:creationId xmlns:a16="http://schemas.microsoft.com/office/drawing/2014/main" id="{6550883B-6721-4311-A4F0-6B19781CB2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Text Box 35">
            <a:extLst>
              <a:ext uri="{FF2B5EF4-FFF2-40B4-BE49-F238E27FC236}">
                <a16:creationId xmlns:a16="http://schemas.microsoft.com/office/drawing/2014/main" id="{7D00B4BA-EE91-472C-9485-1D2CBED4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42020" name="Text Box 36">
            <a:extLst>
              <a:ext uri="{FF2B5EF4-FFF2-40B4-BE49-F238E27FC236}">
                <a16:creationId xmlns:a16="http://schemas.microsoft.com/office/drawing/2014/main" id="{7FBB41DE-376D-4394-9313-5638C7B37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42021" name="Text Box 37">
            <a:extLst>
              <a:ext uri="{FF2B5EF4-FFF2-40B4-BE49-F238E27FC236}">
                <a16:creationId xmlns:a16="http://schemas.microsoft.com/office/drawing/2014/main" id="{36FD4099-0B56-4B7B-B166-A5AEA08F5167}"/>
              </a:ext>
            </a:extLst>
          </p:cNvPr>
          <p:cNvSpPr txBox="1">
            <a:spLocks noChangeArrowheads="1"/>
          </p:cNvSpPr>
          <p:nvPr/>
        </p:nvSpPr>
        <p:spPr bwMode="auto">
          <a:xfrm rot="-5377336">
            <a:off x="-323849" y="1905000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Value Realization</a:t>
            </a: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99B8461B-3963-4A21-B4CF-6A4C6FB864E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86531" y="4529931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 Potential</a:t>
            </a:r>
          </a:p>
        </p:txBody>
      </p:sp>
      <p:sp>
        <p:nvSpPr>
          <p:cNvPr id="42023" name="Line 39">
            <a:extLst>
              <a:ext uri="{FF2B5EF4-FFF2-40B4-BE49-F238E27FC236}">
                <a16:creationId xmlns:a16="http://schemas.microsoft.com/office/drawing/2014/main" id="{0848469B-F76A-49FF-87AC-3F62B41FE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A8F8DCBC-0F8A-435B-BC91-E8727CEC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F9EAA9B0-9133-411B-861D-032754F0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CCD10686-A8DB-496D-950D-B7111E6F838C}"/>
              </a:ext>
            </a:extLst>
          </p:cNvPr>
          <p:cNvSpPr txBox="1">
            <a:spLocks noChangeArrowheads="1"/>
          </p:cNvSpPr>
          <p:nvPr/>
        </p:nvSpPr>
        <p:spPr bwMode="auto">
          <a:xfrm rot="16222664">
            <a:off x="-126689" y="1934160"/>
            <a:ext cx="187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Value Realization</a:t>
            </a:r>
          </a:p>
        </p:txBody>
      </p:sp>
    </p:spTree>
    <p:extLst>
      <p:ext uri="{BB962C8B-B14F-4D97-AF65-F5344CB8AC3E}">
        <p14:creationId xmlns:p14="http://schemas.microsoft.com/office/powerpoint/2010/main" val="195512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animBg="1" autoUpdateAnimBg="0"/>
      <p:bldP spid="41992" grpId="0" animBg="1" autoUpdateAnimBg="0"/>
      <p:bldP spid="41993" grpId="0" animBg="1" autoUpdateAnimBg="0"/>
      <p:bldP spid="41994" grpId="0" animBg="1" autoUpdateAnimBg="0"/>
      <p:bldP spid="41995" grpId="0" animBg="1" autoUpdateAnimBg="0"/>
      <p:bldP spid="4199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>
            <a:extLst>
              <a:ext uri="{FF2B5EF4-FFF2-40B4-BE49-F238E27FC236}">
                <a16:creationId xmlns:a16="http://schemas.microsoft.com/office/drawing/2014/main" id="{38867316-3565-4800-9698-A3B34F773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463" y="381000"/>
            <a:ext cx="7983537" cy="1044575"/>
          </a:xfrm>
        </p:spPr>
        <p:txBody>
          <a:bodyPr/>
          <a:lstStyle/>
          <a:p>
            <a:r>
              <a:rPr lang="en-US" altLang="en-US" dirty="0"/>
              <a:t>B2B Exchange Governance </a:t>
            </a:r>
            <a:r>
              <a:rPr lang="en-US" altLang="en-US" sz="1800" dirty="0"/>
              <a:t>(as an example)?</a:t>
            </a:r>
            <a:endParaRPr lang="en-US" altLang="en-US" dirty="0"/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30051723-1745-41A9-A00B-6480B94D8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Who creates the exchange?</a:t>
            </a:r>
          </a:p>
          <a:p>
            <a:r>
              <a:rPr lang="en-US" altLang="en-US"/>
              <a:t>Unbiased Channel (Neutral)</a:t>
            </a:r>
          </a:p>
          <a:p>
            <a:pPr lvl="1"/>
            <a:r>
              <a:rPr lang="en-US" altLang="en-US"/>
              <a:t>New Third Party?</a:t>
            </a:r>
          </a:p>
          <a:p>
            <a:pPr lvl="1"/>
            <a:r>
              <a:rPr lang="en-US" altLang="en-US"/>
              <a:t>Industry Players?</a:t>
            </a:r>
          </a:p>
          <a:p>
            <a:pPr lvl="2"/>
            <a:r>
              <a:rPr lang="en-US" altLang="en-US"/>
              <a:t>Can rivals really cooperate?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Biased Channel</a:t>
            </a:r>
          </a:p>
          <a:p>
            <a:pPr lvl="1"/>
            <a:r>
              <a:rPr lang="en-US" altLang="en-US"/>
              <a:t>Industry Leader?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19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8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8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8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842" name="Group 1026">
            <a:extLst>
              <a:ext uri="{FF2B5EF4-FFF2-40B4-BE49-F238E27FC236}">
                <a16:creationId xmlns:a16="http://schemas.microsoft.com/office/drawing/2014/main" id="{3B30A999-1DFC-445D-B2A4-48103D417DC3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5470525"/>
            <a:ext cx="3057525" cy="668338"/>
            <a:chOff x="1921" y="3302"/>
            <a:chExt cx="1926" cy="421"/>
          </a:xfrm>
        </p:grpSpPr>
        <p:sp>
          <p:nvSpPr>
            <p:cNvPr id="291843" name="AutoShape 1027">
              <a:extLst>
                <a:ext uri="{FF2B5EF4-FFF2-40B4-BE49-F238E27FC236}">
                  <a16:creationId xmlns:a16="http://schemas.microsoft.com/office/drawing/2014/main" id="{91A9B22F-8428-4556-A67B-58F734A47E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0482">
              <a:off x="1921" y="3302"/>
              <a:ext cx="1199" cy="366"/>
            </a:xfrm>
            <a:prstGeom prst="curvedUpArrow">
              <a:avLst>
                <a:gd name="adj1" fmla="val 78850"/>
                <a:gd name="adj2" fmla="val 144127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i="0">
                <a:latin typeface="Times New Roman" panose="02020603050405020304" pitchFamily="18" charset="0"/>
              </a:endParaRPr>
            </a:p>
          </p:txBody>
        </p:sp>
        <p:sp>
          <p:nvSpPr>
            <p:cNvPr id="291844" name="Text Box 1028">
              <a:extLst>
                <a:ext uri="{FF2B5EF4-FFF2-40B4-BE49-F238E27FC236}">
                  <a16:creationId xmlns:a16="http://schemas.microsoft.com/office/drawing/2014/main" id="{397E4DD7-D56F-400E-9D10-AB08446D5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97"/>
              <a:ext cx="9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Conveying New IT Insights </a:t>
              </a:r>
            </a:p>
          </p:txBody>
        </p:sp>
      </p:grpSp>
      <p:grpSp>
        <p:nvGrpSpPr>
          <p:cNvPr id="291845" name="Group 1029">
            <a:extLst>
              <a:ext uri="{FF2B5EF4-FFF2-40B4-BE49-F238E27FC236}">
                <a16:creationId xmlns:a16="http://schemas.microsoft.com/office/drawing/2014/main" id="{654178FF-B7B2-40CA-970D-7D53CD99E1C4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567238"/>
            <a:ext cx="3487737" cy="733425"/>
            <a:chOff x="2843" y="2733"/>
            <a:chExt cx="2197" cy="462"/>
          </a:xfrm>
        </p:grpSpPr>
        <p:sp>
          <p:nvSpPr>
            <p:cNvPr id="291846" name="AutoShape 1030">
              <a:extLst>
                <a:ext uri="{FF2B5EF4-FFF2-40B4-BE49-F238E27FC236}">
                  <a16:creationId xmlns:a16="http://schemas.microsoft.com/office/drawing/2014/main" id="{C76761D2-C090-4F74-BF42-4469BA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63190">
              <a:off x="2843" y="2733"/>
              <a:ext cx="1271" cy="439"/>
            </a:xfrm>
            <a:prstGeom prst="curvedUpArrow">
              <a:avLst>
                <a:gd name="adj1" fmla="val 77474"/>
                <a:gd name="adj2" fmla="val 135164"/>
                <a:gd name="adj3" fmla="val 3343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7" name="Text Box 1031">
              <a:extLst>
                <a:ext uri="{FF2B5EF4-FFF2-40B4-BE49-F238E27FC236}">
                  <a16:creationId xmlns:a16="http://schemas.microsoft.com/office/drawing/2014/main" id="{13D501E0-8DBD-4116-B8F6-7992EB877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69"/>
              <a:ext cx="115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Communicating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e-Business Initiatives</a:t>
              </a:r>
            </a:p>
          </p:txBody>
        </p:sp>
      </p:grpSp>
      <p:grpSp>
        <p:nvGrpSpPr>
          <p:cNvPr id="291848" name="Group 1032">
            <a:extLst>
              <a:ext uri="{FF2B5EF4-FFF2-40B4-BE49-F238E27FC236}">
                <a16:creationId xmlns:a16="http://schemas.microsoft.com/office/drawing/2014/main" id="{50202883-36CB-4813-9DA1-CFE462AFA6C2}"/>
              </a:ext>
            </a:extLst>
          </p:cNvPr>
          <p:cNvGrpSpPr>
            <a:grpSpLocks/>
          </p:cNvGrpSpPr>
          <p:nvPr/>
        </p:nvGrpSpPr>
        <p:grpSpPr bwMode="auto">
          <a:xfrm rot="-25940">
            <a:off x="5751513" y="3455988"/>
            <a:ext cx="3009900" cy="811212"/>
            <a:chOff x="3720" y="2002"/>
            <a:chExt cx="1800" cy="511"/>
          </a:xfrm>
        </p:grpSpPr>
        <p:sp>
          <p:nvSpPr>
            <p:cNvPr id="291849" name="AutoShape 1033">
              <a:extLst>
                <a:ext uri="{FF2B5EF4-FFF2-40B4-BE49-F238E27FC236}">
                  <a16:creationId xmlns:a16="http://schemas.microsoft.com/office/drawing/2014/main" id="{34FDAD51-EFB4-40B4-AE9A-65BAAF889F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90002">
              <a:off x="3720" y="2002"/>
              <a:ext cx="1313" cy="511"/>
            </a:xfrm>
            <a:prstGeom prst="curvedUpArrow">
              <a:avLst>
                <a:gd name="adj1" fmla="val 68757"/>
                <a:gd name="adj2" fmla="val 119956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0" name="Text Box 1034">
              <a:extLst>
                <a:ext uri="{FF2B5EF4-FFF2-40B4-BE49-F238E27FC236}">
                  <a16:creationId xmlns:a16="http://schemas.microsoft.com/office/drawing/2014/main" id="{52464E04-9F87-408D-BE71-CBBC54A05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53"/>
              <a:ext cx="72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Taking Value </a:t>
              </a:r>
              <a:br>
                <a:rPr lang="en-US" altLang="en-US" sz="1400">
                  <a:latin typeface="Times New Roman" panose="02020603050405020304" pitchFamily="18" charset="0"/>
                </a:rPr>
              </a:br>
              <a:r>
                <a:rPr lang="en-US" altLang="en-US" sz="1400">
                  <a:latin typeface="Times New Roman" panose="02020603050405020304" pitchFamily="18" charset="0"/>
                </a:rPr>
                <a:t>Propositions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to Market</a:t>
              </a:r>
            </a:p>
          </p:txBody>
        </p:sp>
      </p:grpSp>
      <p:sp>
        <p:nvSpPr>
          <p:cNvPr id="291851" name="Line 1035">
            <a:extLst>
              <a:ext uri="{FF2B5EF4-FFF2-40B4-BE49-F238E27FC236}">
                <a16:creationId xmlns:a16="http://schemas.microsoft.com/office/drawing/2014/main" id="{8493F806-825B-4971-869A-6D66915B8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308725"/>
            <a:ext cx="6661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2" name="Text Box 1036">
            <a:extLst>
              <a:ext uri="{FF2B5EF4-FFF2-40B4-BE49-F238E27FC236}">
                <a16:creationId xmlns:a16="http://schemas.microsoft.com/office/drawing/2014/main" id="{224A7416-C5EF-492C-B856-17A1A0EF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6478588"/>
            <a:ext cx="57943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91853" name="Oval 1037">
            <a:extLst>
              <a:ext uri="{FF2B5EF4-FFF2-40B4-BE49-F238E27FC236}">
                <a16:creationId xmlns:a16="http://schemas.microsoft.com/office/drawing/2014/main" id="{00567918-84E0-42A3-A078-7AD33843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4502150"/>
            <a:ext cx="2051050" cy="90328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with Economic</a:t>
            </a:r>
            <a:b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Opportunities (EO)</a:t>
            </a:r>
          </a:p>
        </p:txBody>
      </p:sp>
      <p:sp>
        <p:nvSpPr>
          <p:cNvPr id="291854" name="Oval 1038">
            <a:extLst>
              <a:ext uri="{FF2B5EF4-FFF2-40B4-BE49-F238E27FC236}">
                <a16:creationId xmlns:a16="http://schemas.microsoft.com/office/drawing/2014/main" id="{68B36628-1654-45E6-8054-ECF13FA7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5341938"/>
            <a:ext cx="2122487" cy="9017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Choosing</a:t>
            </a:r>
          </a:p>
          <a:p>
            <a:pPr algn="ctr"/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Enabling/Emerging</a:t>
            </a:r>
            <a:b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Technologies (ET)</a:t>
            </a:r>
          </a:p>
        </p:txBody>
      </p:sp>
      <p:sp>
        <p:nvSpPr>
          <p:cNvPr id="291855" name="Oval 1039">
            <a:extLst>
              <a:ext uri="{FF2B5EF4-FFF2-40B4-BE49-F238E27FC236}">
                <a16:creationId xmlns:a16="http://schemas.microsoft.com/office/drawing/2014/main" id="{E62D1C66-80BD-43E2-85F7-333D39D9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05200"/>
            <a:ext cx="2122488" cy="966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Executing</a:t>
            </a: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Business Innovation 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for Growth (BI)</a:t>
            </a:r>
          </a:p>
        </p:txBody>
      </p:sp>
      <p:sp>
        <p:nvSpPr>
          <p:cNvPr id="291856" name="Line 1040">
            <a:extLst>
              <a:ext uri="{FF2B5EF4-FFF2-40B4-BE49-F238E27FC236}">
                <a16:creationId xmlns:a16="http://schemas.microsoft.com/office/drawing/2014/main" id="{CAB06307-C781-4248-937A-76820D7DC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310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7" name="Line 1041">
            <a:extLst>
              <a:ext uri="{FF2B5EF4-FFF2-40B4-BE49-F238E27FC236}">
                <a16:creationId xmlns:a16="http://schemas.microsoft.com/office/drawing/2014/main" id="{0D17248B-0DB2-4FEF-8BE4-ADED47B2FB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182938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8" name="Text Box 1042">
            <a:extLst>
              <a:ext uri="{FF2B5EF4-FFF2-40B4-BE49-F238E27FC236}">
                <a16:creationId xmlns:a16="http://schemas.microsoft.com/office/drawing/2014/main" id="{E3F85D77-3893-48F7-A8ED-1444F4AB6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02338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•"/>
            </a:pPr>
            <a:endParaRPr lang="en-US" altLang="en-US" sz="3200" i="0">
              <a:solidFill>
                <a:srgbClr val="000000"/>
              </a:solidFill>
              <a:latin typeface="Helv" pitchFamily="34" charset="0"/>
            </a:endParaRPr>
          </a:p>
        </p:txBody>
      </p:sp>
      <p:sp>
        <p:nvSpPr>
          <p:cNvPr id="291859" name="Text Box 1043">
            <a:extLst>
              <a:ext uri="{FF2B5EF4-FFF2-40B4-BE49-F238E27FC236}">
                <a16:creationId xmlns:a16="http://schemas.microsoft.com/office/drawing/2014/main" id="{E2A20B67-97BD-4611-B3AB-38EB03CD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23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91860" name="Text Box 1044">
            <a:extLst>
              <a:ext uri="{FF2B5EF4-FFF2-40B4-BE49-F238E27FC236}">
                <a16:creationId xmlns:a16="http://schemas.microsoft.com/office/drawing/2014/main" id="{92843AE7-B9C9-488A-BF2D-093B75FF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91864" name="Line 1048">
            <a:extLst>
              <a:ext uri="{FF2B5EF4-FFF2-40B4-BE49-F238E27FC236}">
                <a16:creationId xmlns:a16="http://schemas.microsoft.com/office/drawing/2014/main" id="{465978E2-6BE5-4FA3-90CF-93CD28511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65" name="Text Box 1049">
            <a:extLst>
              <a:ext uri="{FF2B5EF4-FFF2-40B4-BE49-F238E27FC236}">
                <a16:creationId xmlns:a16="http://schemas.microsoft.com/office/drawing/2014/main" id="{2BBA1783-E247-4A96-B482-09953A63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91866" name="Text Box 1050">
            <a:extLst>
              <a:ext uri="{FF2B5EF4-FFF2-40B4-BE49-F238E27FC236}">
                <a16:creationId xmlns:a16="http://schemas.microsoft.com/office/drawing/2014/main" id="{ED7465FA-1B63-470E-8B4D-E354DB33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91867" name="Line 1051">
            <a:extLst>
              <a:ext uri="{FF2B5EF4-FFF2-40B4-BE49-F238E27FC236}">
                <a16:creationId xmlns:a16="http://schemas.microsoft.com/office/drawing/2014/main" id="{8007D940-B1A2-4F3F-97FD-7102907C5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7315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68" name="Text Box 1052">
            <a:extLst>
              <a:ext uri="{FF2B5EF4-FFF2-40B4-BE49-F238E27FC236}">
                <a16:creationId xmlns:a16="http://schemas.microsoft.com/office/drawing/2014/main" id="{70A0EDB2-7F4E-4258-8999-FA4A2633956A}"/>
              </a:ext>
            </a:extLst>
          </p:cNvPr>
          <p:cNvSpPr txBox="1">
            <a:spLocks noChangeArrowheads="1"/>
          </p:cNvSpPr>
          <p:nvPr/>
        </p:nvSpPr>
        <p:spPr bwMode="auto">
          <a:xfrm rot="16222664">
            <a:off x="-50489" y="1934160"/>
            <a:ext cx="187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Value Realization</a:t>
            </a:r>
          </a:p>
        </p:txBody>
      </p:sp>
      <p:sp>
        <p:nvSpPr>
          <p:cNvPr id="291869" name="Text Box 1053">
            <a:extLst>
              <a:ext uri="{FF2B5EF4-FFF2-40B4-BE49-F238E27FC236}">
                <a16:creationId xmlns:a16="http://schemas.microsoft.com/office/drawing/2014/main" id="{63E80118-AFE5-4DC3-B75B-37AC7FEB23F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0331" y="4529931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 Potential</a:t>
            </a:r>
          </a:p>
        </p:txBody>
      </p:sp>
      <p:sp>
        <p:nvSpPr>
          <p:cNvPr id="291875" name="Rectangle 1059">
            <a:extLst>
              <a:ext uri="{FF2B5EF4-FFF2-40B4-BE49-F238E27FC236}">
                <a16:creationId xmlns:a16="http://schemas.microsoft.com/office/drawing/2014/main" id="{D0D4B225-FE90-409A-902E-7647F37E6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5301" y="413083"/>
            <a:ext cx="5930900" cy="1044575"/>
          </a:xfrm>
        </p:spPr>
        <p:txBody>
          <a:bodyPr/>
          <a:lstStyle/>
          <a:p>
            <a:r>
              <a:rPr lang="en-US" altLang="en-US" dirty="0"/>
              <a:t>Executing Capability</a:t>
            </a:r>
          </a:p>
        </p:txBody>
      </p:sp>
    </p:spTree>
    <p:extLst>
      <p:ext uri="{BB962C8B-B14F-4D97-AF65-F5344CB8AC3E}">
        <p14:creationId xmlns:p14="http://schemas.microsoft.com/office/powerpoint/2010/main" val="38839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5CDF720-58B4-4BFB-AD53-3997ACA5B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463" y="381000"/>
            <a:ext cx="6611937" cy="1044575"/>
          </a:xfrm>
        </p:spPr>
        <p:txBody>
          <a:bodyPr/>
          <a:lstStyle/>
          <a:p>
            <a:r>
              <a:rPr lang="en-US" altLang="en-US" dirty="0"/>
              <a:t>Executing BI Capability</a:t>
            </a:r>
          </a:p>
        </p:txBody>
      </p:sp>
      <p:sp>
        <p:nvSpPr>
          <p:cNvPr id="248835" name="Oval 3">
            <a:extLst>
              <a:ext uri="{FF2B5EF4-FFF2-40B4-BE49-F238E27FC236}">
                <a16:creationId xmlns:a16="http://schemas.microsoft.com/office/drawing/2014/main" id="{004A5F04-0BB4-46AB-B7D9-B43E97DF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362200"/>
            <a:ext cx="2122487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Executing</a:t>
            </a: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Business Innovation 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for Growth (BI)</a:t>
            </a:r>
          </a:p>
        </p:txBody>
      </p:sp>
      <p:grpSp>
        <p:nvGrpSpPr>
          <p:cNvPr id="248836" name="Group 4">
            <a:extLst>
              <a:ext uri="{FF2B5EF4-FFF2-40B4-BE49-F238E27FC236}">
                <a16:creationId xmlns:a16="http://schemas.microsoft.com/office/drawing/2014/main" id="{0963B20A-0D0B-4070-B5CC-4BB066386BB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76400"/>
            <a:ext cx="6289675" cy="396875"/>
            <a:chOff x="864" y="1056"/>
            <a:chExt cx="3962" cy="250"/>
          </a:xfrm>
        </p:grpSpPr>
        <p:sp>
          <p:nvSpPr>
            <p:cNvPr id="248837" name="Text Box 5">
              <a:extLst>
                <a:ext uri="{FF2B5EF4-FFF2-40B4-BE49-F238E27FC236}">
                  <a16:creationId xmlns:a16="http://schemas.microsoft.com/office/drawing/2014/main" id="{D4ACFFA5-4F73-4AA4-B34E-A0695674D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056"/>
              <a:ext cx="5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Input</a:t>
              </a:r>
            </a:p>
          </p:txBody>
        </p:sp>
        <p:sp>
          <p:nvSpPr>
            <p:cNvPr id="248838" name="Text Box 6">
              <a:extLst>
                <a:ext uri="{FF2B5EF4-FFF2-40B4-BE49-F238E27FC236}">
                  <a16:creationId xmlns:a16="http://schemas.microsoft.com/office/drawing/2014/main" id="{8FEA7F0E-8815-4C25-A9C7-2C833D986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1056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Process</a:t>
              </a:r>
            </a:p>
          </p:txBody>
        </p:sp>
        <p:sp>
          <p:nvSpPr>
            <p:cNvPr id="248839" name="Text Box 7">
              <a:extLst>
                <a:ext uri="{FF2B5EF4-FFF2-40B4-BE49-F238E27FC236}">
                  <a16:creationId xmlns:a16="http://schemas.microsoft.com/office/drawing/2014/main" id="{9D8B5D16-4F5D-4840-9AE9-48F72B035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1056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Output</a:t>
              </a:r>
            </a:p>
          </p:txBody>
        </p:sp>
      </p:grpSp>
      <p:sp>
        <p:nvSpPr>
          <p:cNvPr id="248840" name="Text Box 8">
            <a:extLst>
              <a:ext uri="{FF2B5EF4-FFF2-40B4-BE49-F238E27FC236}">
                <a16:creationId xmlns:a16="http://schemas.microsoft.com/office/drawing/2014/main" id="{742AA004-1816-4B07-B8AB-3D5128223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256" y="3889375"/>
            <a:ext cx="6934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71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71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71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71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71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i="0" dirty="0">
                <a:latin typeface="Century Schoolbook" panose="02040604050505020304" pitchFamily="18" charset="0"/>
              </a:rPr>
              <a:t>Classic change management w/heavy IT involvement.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i="0" dirty="0">
                <a:latin typeface="Century Schoolbook" panose="02040604050505020304" pitchFamily="18" charset="0"/>
              </a:rPr>
              <a:t>What governance mechanisms should be used for e-business initiatives – especially those that cut across organizational units?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i="0" dirty="0">
                <a:latin typeface="Century Schoolbook" panose="02040604050505020304" pitchFamily="18" charset="0"/>
              </a:rPr>
              <a:t>How should initiatives be coordinated with faster/ slower moving business partners or customers?</a:t>
            </a:r>
          </a:p>
        </p:txBody>
      </p:sp>
      <p:sp>
        <p:nvSpPr>
          <p:cNvPr id="248841" name="Text Box 9">
            <a:extLst>
              <a:ext uri="{FF2B5EF4-FFF2-40B4-BE49-F238E27FC236}">
                <a16:creationId xmlns:a16="http://schemas.microsoft.com/office/drawing/2014/main" id="{F6483FA4-BCA7-490F-876B-8B18FED5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268538"/>
            <a:ext cx="29289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Technology/strategy choices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Prioritized strategic options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Business cases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Resources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Clear time mandates</a:t>
            </a:r>
          </a:p>
        </p:txBody>
      </p:sp>
      <p:sp>
        <p:nvSpPr>
          <p:cNvPr id="248842" name="Text Box 10">
            <a:extLst>
              <a:ext uri="{FF2B5EF4-FFF2-40B4-BE49-F238E27FC236}">
                <a16:creationId xmlns:a16="http://schemas.microsoft.com/office/drawing/2014/main" id="{E74214F0-97D1-47CB-ADDF-6FAA3AC97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86000"/>
            <a:ext cx="3041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Value propositions to market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Clear communications to </a:t>
            </a:r>
            <a:br>
              <a:rPr lang="en-US" altLang="en-US" sz="1600" i="0" dirty="0">
                <a:solidFill>
                  <a:schemeClr val="bg1"/>
                </a:solidFill>
              </a:rPr>
            </a:br>
            <a:r>
              <a:rPr lang="en-US" altLang="en-US" sz="1600" i="0" dirty="0">
                <a:solidFill>
                  <a:schemeClr val="bg1"/>
                </a:solidFill>
              </a:rPr>
              <a:t>   customers/partners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Effective service delivery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Reconfigured resources</a:t>
            </a:r>
          </a:p>
        </p:txBody>
      </p:sp>
    </p:spTree>
    <p:extLst>
      <p:ext uri="{BB962C8B-B14F-4D97-AF65-F5344CB8AC3E}">
        <p14:creationId xmlns:p14="http://schemas.microsoft.com/office/powerpoint/2010/main" val="21688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animBg="1" autoUpdateAnimBg="0"/>
      <p:bldP spid="248840" grpId="0" autoUpdateAnimBg="0"/>
      <p:bldP spid="248841" grpId="0" autoUpdateAnimBg="0"/>
      <p:bldP spid="24884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654E13A6-5397-48F5-9CE8-E8BC9B3AC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53400" cy="1143000"/>
          </a:xfrm>
        </p:spPr>
        <p:txBody>
          <a:bodyPr/>
          <a:lstStyle/>
          <a:p>
            <a:r>
              <a:rPr lang="en-US" altLang="en-US" dirty="0"/>
              <a:t>Executing this Great Leap Forward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FD2AD0D8-3039-45E5-96AD-D559D1F73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IT Speed Imperatives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 u="sng"/>
              <a:t>Speed to decision</a:t>
            </a:r>
            <a:r>
              <a:rPr lang="en-US" altLang="en-US"/>
              <a:t> with line management regarding priorities, sponsorship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 u="sng"/>
              <a:t>Speed to delivery</a:t>
            </a:r>
            <a:r>
              <a:rPr lang="en-US" altLang="en-US"/>
              <a:t> by leveraging line partner time</a:t>
            </a:r>
            <a:br>
              <a:rPr lang="en-US" altLang="en-US"/>
            </a:br>
            <a:endParaRPr lang="en-US" altLang="en-US" u="sng"/>
          </a:p>
          <a:p>
            <a:pPr lvl="1"/>
            <a:r>
              <a:rPr lang="en-US" altLang="en-US" u="sng"/>
              <a:t>Speed to absorption</a:t>
            </a:r>
            <a:r>
              <a:rPr lang="en-US" altLang="en-US"/>
              <a:t> by measuring speed as “time until benefits are realized”</a:t>
            </a:r>
          </a:p>
        </p:txBody>
      </p:sp>
      <p:sp>
        <p:nvSpPr>
          <p:cNvPr id="269316" name="Text Box 4">
            <a:extLst>
              <a:ext uri="{FF2B5EF4-FFF2-40B4-BE49-F238E27FC236}">
                <a16:creationId xmlns:a16="http://schemas.microsoft.com/office/drawing/2014/main" id="{4F166A4E-3A2B-4228-BFA2-679D4903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6507163"/>
            <a:ext cx="24923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From Corporate Executive Board</a:t>
            </a:r>
          </a:p>
        </p:txBody>
      </p:sp>
    </p:spTree>
    <p:extLst>
      <p:ext uri="{BB962C8B-B14F-4D97-AF65-F5344CB8AC3E}">
        <p14:creationId xmlns:p14="http://schemas.microsoft.com/office/powerpoint/2010/main" val="427077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C8C3DB09-678A-4205-BD0E-9B3200BC6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22288"/>
            <a:ext cx="7772400" cy="690562"/>
          </a:xfrm>
        </p:spPr>
        <p:txBody>
          <a:bodyPr/>
          <a:lstStyle/>
          <a:p>
            <a:r>
              <a:rPr lang="en-US" altLang="en-US"/>
              <a:t>E-business Governance Challenges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32F9B56C-5D08-4BF6-8AEE-C90053949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2656" y="2286000"/>
            <a:ext cx="7583487" cy="4208463"/>
          </a:xfrm>
        </p:spPr>
        <p:txBody>
          <a:bodyPr/>
          <a:lstStyle/>
          <a:p>
            <a:r>
              <a:rPr lang="en-US" altLang="en-US" dirty="0"/>
              <a:t>Initiatives within and across business units</a:t>
            </a:r>
          </a:p>
          <a:p>
            <a:pPr lvl="1"/>
            <a:r>
              <a:rPr lang="en-US" altLang="en-US" dirty="0"/>
              <a:t>Funding (business unit or corporate subsidized?)</a:t>
            </a:r>
          </a:p>
          <a:p>
            <a:pPr lvl="1"/>
            <a:r>
              <a:rPr lang="en-US" altLang="en-US" dirty="0"/>
              <a:t>Timing</a:t>
            </a:r>
          </a:p>
          <a:p>
            <a:pPr lvl="1"/>
            <a:r>
              <a:rPr lang="en-US" altLang="en-US" dirty="0"/>
              <a:t>Aligning priorities</a:t>
            </a:r>
          </a:p>
          <a:p>
            <a:r>
              <a:rPr lang="en-US" altLang="en-US" dirty="0"/>
              <a:t>Initiatives with trade partners and suppliers</a:t>
            </a:r>
          </a:p>
          <a:p>
            <a:r>
              <a:rPr lang="en-US" altLang="en-US" dirty="0"/>
              <a:t>Geography issues</a:t>
            </a:r>
          </a:p>
          <a:p>
            <a:pPr lvl="1"/>
            <a:r>
              <a:rPr lang="en-US" altLang="en-US" dirty="0"/>
              <a:t>International/regional/country scope</a:t>
            </a:r>
          </a:p>
          <a:p>
            <a:pPr lvl="1"/>
            <a:r>
              <a:rPr lang="en-US" altLang="en-US" dirty="0"/>
              <a:t>Fit…”but my market is different!” </a:t>
            </a:r>
          </a:p>
        </p:txBody>
      </p:sp>
    </p:spTree>
    <p:extLst>
      <p:ext uri="{BB962C8B-B14F-4D97-AF65-F5344CB8AC3E}">
        <p14:creationId xmlns:p14="http://schemas.microsoft.com/office/powerpoint/2010/main" val="156085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18" name="Group 1026">
            <a:extLst>
              <a:ext uri="{FF2B5EF4-FFF2-40B4-BE49-F238E27FC236}">
                <a16:creationId xmlns:a16="http://schemas.microsoft.com/office/drawing/2014/main" id="{7B142C1C-55BC-4D56-B787-46DA5F545DB8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5470525"/>
            <a:ext cx="3057525" cy="668338"/>
            <a:chOff x="1921" y="3302"/>
            <a:chExt cx="1926" cy="421"/>
          </a:xfrm>
        </p:grpSpPr>
        <p:sp>
          <p:nvSpPr>
            <p:cNvPr id="290819" name="AutoShape 1027">
              <a:extLst>
                <a:ext uri="{FF2B5EF4-FFF2-40B4-BE49-F238E27FC236}">
                  <a16:creationId xmlns:a16="http://schemas.microsoft.com/office/drawing/2014/main" id="{C1BCCB35-B08F-48AF-A179-4496F6CDE4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0482">
              <a:off x="1921" y="3302"/>
              <a:ext cx="1199" cy="366"/>
            </a:xfrm>
            <a:prstGeom prst="curvedUpArrow">
              <a:avLst>
                <a:gd name="adj1" fmla="val 78850"/>
                <a:gd name="adj2" fmla="val 144127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i="0">
                <a:latin typeface="Times New Roman" panose="02020603050405020304" pitchFamily="18" charset="0"/>
              </a:endParaRPr>
            </a:p>
          </p:txBody>
        </p:sp>
        <p:sp>
          <p:nvSpPr>
            <p:cNvPr id="290820" name="Text Box 1028">
              <a:extLst>
                <a:ext uri="{FF2B5EF4-FFF2-40B4-BE49-F238E27FC236}">
                  <a16:creationId xmlns:a16="http://schemas.microsoft.com/office/drawing/2014/main" id="{16FD73BA-CF14-4378-8F35-C989A2E6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97"/>
              <a:ext cx="9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Conveying New IT Insights </a:t>
              </a:r>
            </a:p>
          </p:txBody>
        </p:sp>
      </p:grpSp>
      <p:grpSp>
        <p:nvGrpSpPr>
          <p:cNvPr id="290821" name="Group 1029">
            <a:extLst>
              <a:ext uri="{FF2B5EF4-FFF2-40B4-BE49-F238E27FC236}">
                <a16:creationId xmlns:a16="http://schemas.microsoft.com/office/drawing/2014/main" id="{846E4EEC-9FE2-484C-9AC2-DE23C2DD9749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567238"/>
            <a:ext cx="3487737" cy="733425"/>
            <a:chOff x="2843" y="2733"/>
            <a:chExt cx="2197" cy="462"/>
          </a:xfrm>
        </p:grpSpPr>
        <p:sp>
          <p:nvSpPr>
            <p:cNvPr id="290822" name="AutoShape 1030">
              <a:extLst>
                <a:ext uri="{FF2B5EF4-FFF2-40B4-BE49-F238E27FC236}">
                  <a16:creationId xmlns:a16="http://schemas.microsoft.com/office/drawing/2014/main" id="{7B19C6D0-3F18-47E0-9B8F-889445CD20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63190">
              <a:off x="2843" y="2733"/>
              <a:ext cx="1271" cy="439"/>
            </a:xfrm>
            <a:prstGeom prst="curvedUpArrow">
              <a:avLst>
                <a:gd name="adj1" fmla="val 77474"/>
                <a:gd name="adj2" fmla="val 135164"/>
                <a:gd name="adj3" fmla="val 3343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23" name="Text Box 1031">
              <a:extLst>
                <a:ext uri="{FF2B5EF4-FFF2-40B4-BE49-F238E27FC236}">
                  <a16:creationId xmlns:a16="http://schemas.microsoft.com/office/drawing/2014/main" id="{670E80CE-1EC7-4BFC-ADA4-CBDB95350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69"/>
              <a:ext cx="115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Communicating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e-Business Initiatives</a:t>
              </a:r>
            </a:p>
          </p:txBody>
        </p:sp>
      </p:grpSp>
      <p:grpSp>
        <p:nvGrpSpPr>
          <p:cNvPr id="290824" name="Group 1032">
            <a:extLst>
              <a:ext uri="{FF2B5EF4-FFF2-40B4-BE49-F238E27FC236}">
                <a16:creationId xmlns:a16="http://schemas.microsoft.com/office/drawing/2014/main" id="{2CBFE863-1529-42F1-A30E-0AEEF7F00EA6}"/>
              </a:ext>
            </a:extLst>
          </p:cNvPr>
          <p:cNvGrpSpPr>
            <a:grpSpLocks/>
          </p:cNvGrpSpPr>
          <p:nvPr/>
        </p:nvGrpSpPr>
        <p:grpSpPr bwMode="auto">
          <a:xfrm rot="3944">
            <a:off x="5751513" y="3455988"/>
            <a:ext cx="3009900" cy="811212"/>
            <a:chOff x="3720" y="2002"/>
            <a:chExt cx="1800" cy="511"/>
          </a:xfrm>
        </p:grpSpPr>
        <p:sp>
          <p:nvSpPr>
            <p:cNvPr id="290825" name="AutoShape 1033">
              <a:extLst>
                <a:ext uri="{FF2B5EF4-FFF2-40B4-BE49-F238E27FC236}">
                  <a16:creationId xmlns:a16="http://schemas.microsoft.com/office/drawing/2014/main" id="{D7B3954E-E7D5-40F7-890E-25518096CC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90002">
              <a:off x="3720" y="2002"/>
              <a:ext cx="1313" cy="511"/>
            </a:xfrm>
            <a:prstGeom prst="curvedUpArrow">
              <a:avLst>
                <a:gd name="adj1" fmla="val 68757"/>
                <a:gd name="adj2" fmla="val 119956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26" name="Text Box 1034">
              <a:extLst>
                <a:ext uri="{FF2B5EF4-FFF2-40B4-BE49-F238E27FC236}">
                  <a16:creationId xmlns:a16="http://schemas.microsoft.com/office/drawing/2014/main" id="{A24D6679-B514-45FB-AE04-CC0078DA0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53"/>
              <a:ext cx="72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Taking Value </a:t>
              </a:r>
              <a:br>
                <a:rPr lang="en-US" altLang="en-US" sz="1400">
                  <a:latin typeface="Times New Roman" panose="02020603050405020304" pitchFamily="18" charset="0"/>
                </a:rPr>
              </a:br>
              <a:r>
                <a:rPr lang="en-US" altLang="en-US" sz="1400">
                  <a:latin typeface="Times New Roman" panose="02020603050405020304" pitchFamily="18" charset="0"/>
                </a:rPr>
                <a:t>Propositions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to Market</a:t>
              </a:r>
            </a:p>
          </p:txBody>
        </p:sp>
      </p:grpSp>
      <p:sp>
        <p:nvSpPr>
          <p:cNvPr id="290827" name="Line 1035">
            <a:extLst>
              <a:ext uri="{FF2B5EF4-FFF2-40B4-BE49-F238E27FC236}">
                <a16:creationId xmlns:a16="http://schemas.microsoft.com/office/drawing/2014/main" id="{E3CAB52C-D7B1-4DFA-8CAB-D42814921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308725"/>
            <a:ext cx="6661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8" name="Text Box 1036">
            <a:extLst>
              <a:ext uri="{FF2B5EF4-FFF2-40B4-BE49-F238E27FC236}">
                <a16:creationId xmlns:a16="http://schemas.microsoft.com/office/drawing/2014/main" id="{0BC9138C-BC14-439C-A803-CF586103C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6478588"/>
            <a:ext cx="57943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90829" name="Oval 1037">
            <a:extLst>
              <a:ext uri="{FF2B5EF4-FFF2-40B4-BE49-F238E27FC236}">
                <a16:creationId xmlns:a16="http://schemas.microsoft.com/office/drawing/2014/main" id="{A4BA7EFF-323B-464C-A86C-2ACD3B82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4502150"/>
            <a:ext cx="2051050" cy="90328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with Economic</a:t>
            </a:r>
            <a:b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Opportunities (EO)</a:t>
            </a:r>
          </a:p>
        </p:txBody>
      </p:sp>
      <p:sp>
        <p:nvSpPr>
          <p:cNvPr id="290830" name="Oval 1038">
            <a:extLst>
              <a:ext uri="{FF2B5EF4-FFF2-40B4-BE49-F238E27FC236}">
                <a16:creationId xmlns:a16="http://schemas.microsoft.com/office/drawing/2014/main" id="{479AE63E-5ED3-439B-B227-D4AD2754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5341938"/>
            <a:ext cx="2122487" cy="9017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Choosing</a:t>
            </a:r>
          </a:p>
          <a:p>
            <a:pPr algn="ctr"/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Enabling/Emerging</a:t>
            </a:r>
            <a:b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Technologies (ET)</a:t>
            </a:r>
          </a:p>
        </p:txBody>
      </p:sp>
      <p:sp>
        <p:nvSpPr>
          <p:cNvPr id="290831" name="Oval 1039">
            <a:extLst>
              <a:ext uri="{FF2B5EF4-FFF2-40B4-BE49-F238E27FC236}">
                <a16:creationId xmlns:a16="http://schemas.microsoft.com/office/drawing/2014/main" id="{2E8875F0-8722-402B-A73B-09755801A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535363"/>
            <a:ext cx="2122488" cy="96678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Executing</a:t>
            </a:r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Business Innovation </a:t>
            </a:r>
          </a:p>
          <a:p>
            <a:pPr algn="ctr"/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for Growth (BI)</a:t>
            </a:r>
          </a:p>
        </p:txBody>
      </p:sp>
      <p:sp>
        <p:nvSpPr>
          <p:cNvPr id="290832" name="Line 1040">
            <a:extLst>
              <a:ext uri="{FF2B5EF4-FFF2-40B4-BE49-F238E27FC236}">
                <a16:creationId xmlns:a16="http://schemas.microsoft.com/office/drawing/2014/main" id="{16DACC0F-04DF-4D39-BF31-654B9B24C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310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3" name="Line 1041">
            <a:extLst>
              <a:ext uri="{FF2B5EF4-FFF2-40B4-BE49-F238E27FC236}">
                <a16:creationId xmlns:a16="http://schemas.microsoft.com/office/drawing/2014/main" id="{A9AA7947-727C-41D1-A615-B07A7072E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182938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4" name="Text Box 1042">
            <a:extLst>
              <a:ext uri="{FF2B5EF4-FFF2-40B4-BE49-F238E27FC236}">
                <a16:creationId xmlns:a16="http://schemas.microsoft.com/office/drawing/2014/main" id="{40C27F84-7D92-4BCE-A372-8B56108D9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02338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•"/>
            </a:pPr>
            <a:endParaRPr lang="en-US" altLang="en-US" sz="3200" i="0">
              <a:solidFill>
                <a:srgbClr val="000000"/>
              </a:solidFill>
              <a:latin typeface="Helv" pitchFamily="34" charset="0"/>
            </a:endParaRPr>
          </a:p>
        </p:txBody>
      </p:sp>
      <p:sp>
        <p:nvSpPr>
          <p:cNvPr id="290835" name="Text Box 1043">
            <a:extLst>
              <a:ext uri="{FF2B5EF4-FFF2-40B4-BE49-F238E27FC236}">
                <a16:creationId xmlns:a16="http://schemas.microsoft.com/office/drawing/2014/main" id="{D319F0A6-CE9A-4D0F-AC32-0C9A9ACFB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23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90836" name="Text Box 1044">
            <a:extLst>
              <a:ext uri="{FF2B5EF4-FFF2-40B4-BE49-F238E27FC236}">
                <a16:creationId xmlns:a16="http://schemas.microsoft.com/office/drawing/2014/main" id="{5E7486CB-BA3E-4718-AACE-147DDED6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90840" name="Text Box 1048">
            <a:extLst>
              <a:ext uri="{FF2B5EF4-FFF2-40B4-BE49-F238E27FC236}">
                <a16:creationId xmlns:a16="http://schemas.microsoft.com/office/drawing/2014/main" id="{559CDF89-CDC1-4740-A69C-0416002B7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6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Internal Organization</a:t>
            </a:r>
          </a:p>
        </p:txBody>
      </p:sp>
      <p:sp>
        <p:nvSpPr>
          <p:cNvPr id="290841" name="Text Box 1049">
            <a:extLst>
              <a:ext uri="{FF2B5EF4-FFF2-40B4-BE49-F238E27FC236}">
                <a16:creationId xmlns:a16="http://schemas.microsoft.com/office/drawing/2014/main" id="{0708EDDE-E6B1-4A4C-8617-F916D0BD4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28800"/>
            <a:ext cx="1392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External Market</a:t>
            </a:r>
          </a:p>
        </p:txBody>
      </p:sp>
      <p:sp>
        <p:nvSpPr>
          <p:cNvPr id="290842" name="Line 1050">
            <a:extLst>
              <a:ext uri="{FF2B5EF4-FFF2-40B4-BE49-F238E27FC236}">
                <a16:creationId xmlns:a16="http://schemas.microsoft.com/office/drawing/2014/main" id="{0D0B400F-2054-4D01-A673-BEFCC68BF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133600"/>
            <a:ext cx="7086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3" name="Line 1051">
            <a:extLst>
              <a:ext uri="{FF2B5EF4-FFF2-40B4-BE49-F238E27FC236}">
                <a16:creationId xmlns:a16="http://schemas.microsoft.com/office/drawing/2014/main" id="{ABD93992-44EE-414D-AA5B-2BB7F1D66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4" name="Text Box 1052">
            <a:extLst>
              <a:ext uri="{FF2B5EF4-FFF2-40B4-BE49-F238E27FC236}">
                <a16:creationId xmlns:a16="http://schemas.microsoft.com/office/drawing/2014/main" id="{92E77475-CD43-49F6-868F-E5DC0771F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90845" name="Text Box 1053">
            <a:extLst>
              <a:ext uri="{FF2B5EF4-FFF2-40B4-BE49-F238E27FC236}">
                <a16:creationId xmlns:a16="http://schemas.microsoft.com/office/drawing/2014/main" id="{91EABEAE-17BC-46DD-91B6-F54104EB3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90846" name="Line 1054">
            <a:extLst>
              <a:ext uri="{FF2B5EF4-FFF2-40B4-BE49-F238E27FC236}">
                <a16:creationId xmlns:a16="http://schemas.microsoft.com/office/drawing/2014/main" id="{DAC8F7F1-9316-4003-A818-EA55255D6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7315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7" name="Text Box 1055">
            <a:extLst>
              <a:ext uri="{FF2B5EF4-FFF2-40B4-BE49-F238E27FC236}">
                <a16:creationId xmlns:a16="http://schemas.microsoft.com/office/drawing/2014/main" id="{7308D01E-55A1-4264-AE3C-AB6D663B6ED3}"/>
              </a:ext>
            </a:extLst>
          </p:cNvPr>
          <p:cNvSpPr txBox="1">
            <a:spLocks noChangeArrowheads="1"/>
          </p:cNvSpPr>
          <p:nvPr/>
        </p:nvSpPr>
        <p:spPr bwMode="auto">
          <a:xfrm rot="16222664">
            <a:off x="-50489" y="1934160"/>
            <a:ext cx="187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Value Realization</a:t>
            </a:r>
          </a:p>
        </p:txBody>
      </p:sp>
      <p:sp>
        <p:nvSpPr>
          <p:cNvPr id="290848" name="Text Box 1056">
            <a:extLst>
              <a:ext uri="{FF2B5EF4-FFF2-40B4-BE49-F238E27FC236}">
                <a16:creationId xmlns:a16="http://schemas.microsoft.com/office/drawing/2014/main" id="{64A05F30-9CB9-46EA-8AED-709BA456399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0331" y="4529931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 Potential</a:t>
            </a:r>
          </a:p>
        </p:txBody>
      </p:sp>
      <p:grpSp>
        <p:nvGrpSpPr>
          <p:cNvPr id="290854" name="Group 1062">
            <a:extLst>
              <a:ext uri="{FF2B5EF4-FFF2-40B4-BE49-F238E27FC236}">
                <a16:creationId xmlns:a16="http://schemas.microsoft.com/office/drawing/2014/main" id="{E528509E-BF0E-40AA-AE28-7FE4A45A72E8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1524000"/>
            <a:ext cx="2079625" cy="1219200"/>
            <a:chOff x="3682" y="960"/>
            <a:chExt cx="1310" cy="768"/>
          </a:xfrm>
        </p:grpSpPr>
        <p:sp>
          <p:nvSpPr>
            <p:cNvPr id="290855" name="Oval 1063">
              <a:extLst>
                <a:ext uri="{FF2B5EF4-FFF2-40B4-BE49-F238E27FC236}">
                  <a16:creationId xmlns:a16="http://schemas.microsoft.com/office/drawing/2014/main" id="{73E6645C-63BA-4FD3-9CFA-51E6E0B3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960"/>
              <a:ext cx="1310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Assessing</a:t>
              </a:r>
            </a:p>
            <a:p>
              <a:pPr algn="ctr"/>
              <a:r>
                <a:rPr lang="en-US" altLang="en-US" sz="14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External Customer &amp;</a:t>
              </a:r>
              <a:br>
                <a:rPr lang="en-US" altLang="en-US" sz="10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</a:br>
              <a:r>
                <a:rPr lang="en-US" altLang="en-US" sz="10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en-US" sz="14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Internal Client</a:t>
              </a:r>
            </a:p>
            <a:p>
              <a:pPr algn="ctr"/>
              <a:r>
                <a:rPr lang="en-US" altLang="en-US" sz="14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Value (CV)</a:t>
              </a:r>
            </a:p>
          </p:txBody>
        </p:sp>
        <p:sp>
          <p:nvSpPr>
            <p:cNvPr id="290856" name="Line 1064">
              <a:extLst>
                <a:ext uri="{FF2B5EF4-FFF2-40B4-BE49-F238E27FC236}">
                  <a16:creationId xmlns:a16="http://schemas.microsoft.com/office/drawing/2014/main" id="{718A9082-67A4-4E26-A325-B94B4C6D2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44"/>
              <a:ext cx="129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0859" name="Rectangle 1067">
            <a:extLst>
              <a:ext uri="{FF2B5EF4-FFF2-40B4-BE49-F238E27FC236}">
                <a16:creationId xmlns:a16="http://schemas.microsoft.com/office/drawing/2014/main" id="{3125D61B-747B-4B47-BEDD-4D665DD31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719" y="371173"/>
            <a:ext cx="6154737" cy="784224"/>
          </a:xfrm>
        </p:spPr>
        <p:txBody>
          <a:bodyPr/>
          <a:lstStyle/>
          <a:p>
            <a:r>
              <a:rPr lang="en-US" altLang="en-US" dirty="0"/>
              <a:t>Assessing Capability</a:t>
            </a:r>
          </a:p>
        </p:txBody>
      </p:sp>
    </p:spTree>
    <p:extLst>
      <p:ext uri="{BB962C8B-B14F-4D97-AF65-F5344CB8AC3E}">
        <p14:creationId xmlns:p14="http://schemas.microsoft.com/office/powerpoint/2010/main" val="36318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19A2DB88-77C1-4366-937F-94293AA2E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22288"/>
            <a:ext cx="8077200" cy="690562"/>
          </a:xfrm>
        </p:spPr>
        <p:txBody>
          <a:bodyPr/>
          <a:lstStyle/>
          <a:p>
            <a:r>
              <a:rPr lang="en-US" altLang="en-US" sz="3200"/>
              <a:t>Implications of Pervasive Digital Networks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0122ECA5-DE3D-4F63-83F3-70B78AA78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Accelerating e-business </a:t>
            </a:r>
            <a:r>
              <a:rPr lang="en-US" altLang="en-US" i="1" dirty="0">
                <a:solidFill>
                  <a:schemeClr val="bg1"/>
                </a:solidFill>
              </a:rPr>
              <a:t>innovation</a:t>
            </a:r>
            <a:r>
              <a:rPr lang="en-US" altLang="en-US" dirty="0"/>
              <a:t> requires dramatic shifts in strategic thinking and planning.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E-business challenges long-held assumptions that enable and constrain management action.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Organizational </a:t>
            </a:r>
            <a:r>
              <a:rPr lang="en-US" altLang="en-US" i="1" dirty="0"/>
              <a:t>capabilities</a:t>
            </a:r>
            <a:r>
              <a:rPr lang="en-US" altLang="en-US" dirty="0"/>
              <a:t> and </a:t>
            </a:r>
            <a:r>
              <a:rPr lang="en-US" altLang="en-US" i="1" dirty="0"/>
              <a:t>competences</a:t>
            </a:r>
            <a:r>
              <a:rPr lang="en-US" altLang="en-US" dirty="0"/>
              <a:t> are e-business weapons as digital networks impose changes on industry structure.</a:t>
            </a:r>
          </a:p>
        </p:txBody>
      </p:sp>
    </p:spTree>
    <p:extLst>
      <p:ext uri="{BB962C8B-B14F-4D97-AF65-F5344CB8AC3E}">
        <p14:creationId xmlns:p14="http://schemas.microsoft.com/office/powerpoint/2010/main" val="200781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E9666C5E-C926-4785-B04C-24DC5C94E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Assessing CV Capability</a:t>
            </a:r>
          </a:p>
        </p:txBody>
      </p:sp>
      <p:sp>
        <p:nvSpPr>
          <p:cNvPr id="249859" name="Oval 3">
            <a:extLst>
              <a:ext uri="{FF2B5EF4-FFF2-40B4-BE49-F238E27FC236}">
                <a16:creationId xmlns:a16="http://schemas.microsoft.com/office/drawing/2014/main" id="{E1E5D786-B933-4C40-8E15-BE54E248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362200"/>
            <a:ext cx="2122487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Assessing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Client/Customer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 Value (CV)</a:t>
            </a:r>
          </a:p>
        </p:txBody>
      </p:sp>
      <p:grpSp>
        <p:nvGrpSpPr>
          <p:cNvPr id="249860" name="Group 4">
            <a:extLst>
              <a:ext uri="{FF2B5EF4-FFF2-40B4-BE49-F238E27FC236}">
                <a16:creationId xmlns:a16="http://schemas.microsoft.com/office/drawing/2014/main" id="{6C947CD2-149A-4F1C-8E0D-2FF7B679E33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76400"/>
            <a:ext cx="6289675" cy="396875"/>
            <a:chOff x="864" y="1056"/>
            <a:chExt cx="3962" cy="250"/>
          </a:xfrm>
        </p:grpSpPr>
        <p:sp>
          <p:nvSpPr>
            <p:cNvPr id="249861" name="Text Box 5">
              <a:extLst>
                <a:ext uri="{FF2B5EF4-FFF2-40B4-BE49-F238E27FC236}">
                  <a16:creationId xmlns:a16="http://schemas.microsoft.com/office/drawing/2014/main" id="{7389F250-8B20-4229-9F6A-69FB45498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056"/>
              <a:ext cx="5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Input</a:t>
              </a:r>
            </a:p>
          </p:txBody>
        </p:sp>
        <p:sp>
          <p:nvSpPr>
            <p:cNvPr id="249862" name="Text Box 6">
              <a:extLst>
                <a:ext uri="{FF2B5EF4-FFF2-40B4-BE49-F238E27FC236}">
                  <a16:creationId xmlns:a16="http://schemas.microsoft.com/office/drawing/2014/main" id="{DEDDF42A-B209-4CC2-A615-090C4ACF1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1056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Process</a:t>
              </a:r>
            </a:p>
          </p:txBody>
        </p:sp>
        <p:sp>
          <p:nvSpPr>
            <p:cNvPr id="249863" name="Text Box 7">
              <a:extLst>
                <a:ext uri="{FF2B5EF4-FFF2-40B4-BE49-F238E27FC236}">
                  <a16:creationId xmlns:a16="http://schemas.microsoft.com/office/drawing/2014/main" id="{EBB3E795-4676-4BF6-B3DB-5713DCF1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1056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Output</a:t>
              </a:r>
            </a:p>
          </p:txBody>
        </p:sp>
      </p:grpSp>
      <p:sp>
        <p:nvSpPr>
          <p:cNvPr id="249864" name="Text Box 8">
            <a:extLst>
              <a:ext uri="{FF2B5EF4-FFF2-40B4-BE49-F238E27FC236}">
                <a16:creationId xmlns:a16="http://schemas.microsoft.com/office/drawing/2014/main" id="{BE937297-D3BF-4BCF-82AA-0D870807F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2" y="4063068"/>
            <a:ext cx="69342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The </a:t>
            </a:r>
            <a:r>
              <a:rPr lang="en-US" altLang="en-US" dirty="0"/>
              <a:t>capability to assess</a:t>
            </a:r>
            <a:r>
              <a:rPr lang="en-US" altLang="en-US" i="0" dirty="0"/>
              <a:t> should not be confused with the actual data from the assessment.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Where are the </a:t>
            </a:r>
            <a:r>
              <a:rPr lang="en-US" altLang="en-US" dirty="0"/>
              <a:t>Assessing</a:t>
            </a:r>
            <a:r>
              <a:rPr lang="en-US" altLang="en-US" i="0" dirty="0"/>
              <a:t> capabilities in the firm?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 dirty="0"/>
              <a:t>What mechanisms convey timely and useful assessments back to decision makers for choosing ET, matching EO, executing BI?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i="0" dirty="0"/>
          </a:p>
        </p:txBody>
      </p:sp>
      <p:sp>
        <p:nvSpPr>
          <p:cNvPr id="249865" name="Text Box 9">
            <a:extLst>
              <a:ext uri="{FF2B5EF4-FFF2-40B4-BE49-F238E27FC236}">
                <a16:creationId xmlns:a16="http://schemas.microsoft.com/office/drawing/2014/main" id="{07B5BB1D-5A42-4078-B150-0353BFAC5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68538"/>
            <a:ext cx="31638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600" i="0" dirty="0">
                <a:solidFill>
                  <a:srgbClr val="FFFF00"/>
                </a:solidFill>
              </a:rPr>
              <a:t>Behaviors</a:t>
            </a:r>
            <a:r>
              <a:rPr lang="en-US" altLang="en-US" sz="1600" i="0" dirty="0">
                <a:solidFill>
                  <a:schemeClr val="bg1"/>
                </a:solidFill>
              </a:rPr>
              <a:t> of clients/customers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rgbClr val="FFFF00"/>
                </a:solidFill>
              </a:rPr>
              <a:t>Attitudes</a:t>
            </a:r>
            <a:r>
              <a:rPr lang="en-US" altLang="en-US" sz="1600" i="0" dirty="0">
                <a:solidFill>
                  <a:schemeClr val="bg1"/>
                </a:solidFill>
              </a:rPr>
              <a:t> of client/customers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Socio-economic </a:t>
            </a:r>
            <a:r>
              <a:rPr lang="en-US" altLang="en-US" sz="1600" i="0" dirty="0">
                <a:solidFill>
                  <a:srgbClr val="FFFF00"/>
                </a:solidFill>
              </a:rPr>
              <a:t>trends</a:t>
            </a:r>
          </a:p>
        </p:txBody>
      </p:sp>
      <p:sp>
        <p:nvSpPr>
          <p:cNvPr id="249866" name="Text Box 10">
            <a:extLst>
              <a:ext uri="{FF2B5EF4-FFF2-40B4-BE49-F238E27FC236}">
                <a16:creationId xmlns:a16="http://schemas.microsoft.com/office/drawing/2014/main" id="{953DF7F9-04A3-4CBA-9142-93638D983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86000"/>
            <a:ext cx="33242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Measures are amplified back</a:t>
            </a:r>
            <a:br>
              <a:rPr lang="en-US" altLang="en-US" sz="1600" i="0" dirty="0">
                <a:solidFill>
                  <a:schemeClr val="bg1"/>
                </a:solidFill>
              </a:rPr>
            </a:br>
            <a:r>
              <a:rPr lang="en-US" altLang="en-US" sz="1600" i="0" dirty="0">
                <a:solidFill>
                  <a:schemeClr val="bg1"/>
                </a:solidFill>
              </a:rPr>
              <a:t>   through the organization</a:t>
            </a:r>
          </a:p>
          <a:p>
            <a:pPr>
              <a:buFontTx/>
              <a:buChar char="•"/>
            </a:pPr>
            <a:r>
              <a:rPr lang="en-US" altLang="en-US" sz="1600" i="0" dirty="0">
                <a:solidFill>
                  <a:schemeClr val="bg1"/>
                </a:solidFill>
              </a:rPr>
              <a:t>Provides the market-driven</a:t>
            </a:r>
            <a:br>
              <a:rPr lang="en-US" altLang="en-US" sz="1600" i="0" dirty="0">
                <a:solidFill>
                  <a:schemeClr val="bg1"/>
                </a:solidFill>
              </a:rPr>
            </a:br>
            <a:r>
              <a:rPr lang="en-US" altLang="en-US" sz="1600" i="0" dirty="0">
                <a:solidFill>
                  <a:schemeClr val="bg1"/>
                </a:solidFill>
              </a:rPr>
              <a:t>  data for changing</a:t>
            </a:r>
            <a:br>
              <a:rPr lang="en-US" altLang="en-US" sz="1600" i="0" dirty="0">
                <a:solidFill>
                  <a:schemeClr val="bg1"/>
                </a:solidFill>
              </a:rPr>
            </a:br>
            <a:r>
              <a:rPr lang="en-US" altLang="en-US" sz="1600" i="0" dirty="0">
                <a:solidFill>
                  <a:schemeClr val="bg1"/>
                </a:solidFill>
              </a:rPr>
              <a:t> 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0702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animBg="1" autoUpdateAnimBg="0"/>
      <p:bldP spid="249864" grpId="0" autoUpdateAnimBg="0"/>
      <p:bldP spid="249865" grpId="0" autoUpdateAnimBg="0"/>
      <p:bldP spid="24986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AutoShape 7">
            <a:extLst>
              <a:ext uri="{FF2B5EF4-FFF2-40B4-BE49-F238E27FC236}">
                <a16:creationId xmlns:a16="http://schemas.microsoft.com/office/drawing/2014/main" id="{F49B63A5-C14B-4258-BABE-698CB658659D}"/>
              </a:ext>
            </a:extLst>
          </p:cNvPr>
          <p:cNvSpPr>
            <a:spLocks/>
          </p:cNvSpPr>
          <p:nvPr/>
        </p:nvSpPr>
        <p:spPr bwMode="auto">
          <a:xfrm>
            <a:off x="2209800" y="4495800"/>
            <a:ext cx="3657600" cy="609600"/>
          </a:xfrm>
          <a:prstGeom prst="accentCallout2">
            <a:avLst>
              <a:gd name="adj1" fmla="val 18750"/>
              <a:gd name="adj2" fmla="val 102083"/>
              <a:gd name="adj3" fmla="val 18750"/>
              <a:gd name="adj4" fmla="val 109898"/>
              <a:gd name="adj5" fmla="val -324481"/>
              <a:gd name="adj6" fmla="val 117968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en-US" sz="2800" b="1" i="0">
                <a:latin typeface="Times New Roman" panose="02020603050405020304" pitchFamily="18" charset="0"/>
              </a:rPr>
              <a:t>Behavioral Measures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352DA3DD-8322-4906-9022-EE2A2E7DAB89}"/>
              </a:ext>
            </a:extLst>
          </p:cNvPr>
          <p:cNvSpPr>
            <a:spLocks/>
          </p:cNvSpPr>
          <p:nvPr/>
        </p:nvSpPr>
        <p:spPr bwMode="auto">
          <a:xfrm>
            <a:off x="1905000" y="3505200"/>
            <a:ext cx="3505200" cy="609600"/>
          </a:xfrm>
          <a:prstGeom prst="accentCallout2">
            <a:avLst>
              <a:gd name="adj1" fmla="val 18750"/>
              <a:gd name="adj2" fmla="val 102176"/>
              <a:gd name="adj3" fmla="val 18750"/>
              <a:gd name="adj4" fmla="val 116167"/>
              <a:gd name="adj5" fmla="val -168231"/>
              <a:gd name="adj6" fmla="val 130708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en-US" sz="2800" b="1" i="0">
                <a:latin typeface="Times New Roman" panose="02020603050405020304" pitchFamily="18" charset="0"/>
              </a:rPr>
              <a:t>Perceptual Measures</a:t>
            </a:r>
          </a:p>
        </p:txBody>
      </p:sp>
      <p:sp>
        <p:nvSpPr>
          <p:cNvPr id="43017" name="AutoShape 9">
            <a:extLst>
              <a:ext uri="{FF2B5EF4-FFF2-40B4-BE49-F238E27FC236}">
                <a16:creationId xmlns:a16="http://schemas.microsoft.com/office/drawing/2014/main" id="{EA56F260-0C13-42BD-8A2E-5578D50DAB19}"/>
              </a:ext>
            </a:extLst>
          </p:cNvPr>
          <p:cNvSpPr>
            <a:spLocks/>
          </p:cNvSpPr>
          <p:nvPr/>
        </p:nvSpPr>
        <p:spPr bwMode="auto">
          <a:xfrm>
            <a:off x="1752600" y="2590800"/>
            <a:ext cx="3276600" cy="609600"/>
          </a:xfrm>
          <a:prstGeom prst="accentCallout2">
            <a:avLst>
              <a:gd name="adj1" fmla="val 18750"/>
              <a:gd name="adj2" fmla="val 102324"/>
              <a:gd name="adj3" fmla="val 18750"/>
              <a:gd name="adj4" fmla="val 122333"/>
              <a:gd name="adj5" fmla="val -22134"/>
              <a:gd name="adj6" fmla="val 14302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en-US" sz="2800" b="1" i="0">
                <a:latin typeface="Times New Roman" panose="02020603050405020304" pitchFamily="18" charset="0"/>
              </a:rPr>
              <a:t>Financial Measures</a:t>
            </a:r>
          </a:p>
        </p:txBody>
      </p:sp>
      <p:sp>
        <p:nvSpPr>
          <p:cNvPr id="43029" name="Rectangle 21">
            <a:extLst>
              <a:ext uri="{FF2B5EF4-FFF2-40B4-BE49-F238E27FC236}">
                <a16:creationId xmlns:a16="http://schemas.microsoft.com/office/drawing/2014/main" id="{D1148470-CAA1-4900-907B-A5349FC7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522288"/>
            <a:ext cx="6865937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1" tIns="46030" rIns="92061" bIns="4603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</a:rPr>
              <a:t>Assessing CV Capability</a:t>
            </a:r>
          </a:p>
        </p:txBody>
      </p:sp>
      <p:sp>
        <p:nvSpPr>
          <p:cNvPr id="43030" name="Line 22">
            <a:extLst>
              <a:ext uri="{FF2B5EF4-FFF2-40B4-BE49-F238E27FC236}">
                <a16:creationId xmlns:a16="http://schemas.microsoft.com/office/drawing/2014/main" id="{73FB09EC-608F-4862-BA6C-73CB89970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308725"/>
            <a:ext cx="6661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Text Box 23">
            <a:extLst>
              <a:ext uri="{FF2B5EF4-FFF2-40B4-BE49-F238E27FC236}">
                <a16:creationId xmlns:a16="http://schemas.microsoft.com/office/drawing/2014/main" id="{6DA44F8B-F2CC-4477-BF91-81CE92FCD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6478588"/>
            <a:ext cx="57943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43032" name="Line 24">
            <a:extLst>
              <a:ext uri="{FF2B5EF4-FFF2-40B4-BE49-F238E27FC236}">
                <a16:creationId xmlns:a16="http://schemas.microsoft.com/office/drawing/2014/main" id="{34A2FCE5-17C6-4D87-995A-417147067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310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Text Box 25">
            <a:extLst>
              <a:ext uri="{FF2B5EF4-FFF2-40B4-BE49-F238E27FC236}">
                <a16:creationId xmlns:a16="http://schemas.microsoft.com/office/drawing/2014/main" id="{CF1E54D6-C3AA-43B4-8FBF-F33A8E14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02338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•"/>
            </a:pPr>
            <a:endParaRPr lang="en-US" altLang="en-US" sz="3200" i="0">
              <a:solidFill>
                <a:srgbClr val="000000"/>
              </a:solidFill>
              <a:latin typeface="Helv" pitchFamily="34" charset="0"/>
            </a:endParaRPr>
          </a:p>
        </p:txBody>
      </p:sp>
      <p:sp>
        <p:nvSpPr>
          <p:cNvPr id="43034" name="Text Box 26">
            <a:extLst>
              <a:ext uri="{FF2B5EF4-FFF2-40B4-BE49-F238E27FC236}">
                <a16:creationId xmlns:a16="http://schemas.microsoft.com/office/drawing/2014/main" id="{4E7591B6-A4A5-4A57-B878-420E92816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23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43035" name="Text Box 27">
            <a:extLst>
              <a:ext uri="{FF2B5EF4-FFF2-40B4-BE49-F238E27FC236}">
                <a16:creationId xmlns:a16="http://schemas.microsoft.com/office/drawing/2014/main" id="{3140E7E5-BF63-48DE-BD34-4386D6BF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43036" name="Line 28">
            <a:extLst>
              <a:ext uri="{FF2B5EF4-FFF2-40B4-BE49-F238E27FC236}">
                <a16:creationId xmlns:a16="http://schemas.microsoft.com/office/drawing/2014/main" id="{BFE73006-F1A5-49C3-8D15-414D4144D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Text Box 29">
            <a:extLst>
              <a:ext uri="{FF2B5EF4-FFF2-40B4-BE49-F238E27FC236}">
                <a16:creationId xmlns:a16="http://schemas.microsoft.com/office/drawing/2014/main" id="{E8E266F7-3D28-4580-9EEB-DCF6F1F0B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43038" name="Text Box 30">
            <a:extLst>
              <a:ext uri="{FF2B5EF4-FFF2-40B4-BE49-F238E27FC236}">
                <a16:creationId xmlns:a16="http://schemas.microsoft.com/office/drawing/2014/main" id="{BD8924BC-89B7-43F1-8093-F16DFDBFC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43040" name="Text Box 32">
            <a:extLst>
              <a:ext uri="{FF2B5EF4-FFF2-40B4-BE49-F238E27FC236}">
                <a16:creationId xmlns:a16="http://schemas.microsoft.com/office/drawing/2014/main" id="{DEC9AEAE-1881-4864-AB66-5E976EF334F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86531" y="4529931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 Potential</a:t>
            </a:r>
          </a:p>
        </p:txBody>
      </p:sp>
      <p:sp>
        <p:nvSpPr>
          <p:cNvPr id="43041" name="Line 33">
            <a:extLst>
              <a:ext uri="{FF2B5EF4-FFF2-40B4-BE49-F238E27FC236}">
                <a16:creationId xmlns:a16="http://schemas.microsoft.com/office/drawing/2014/main" id="{2657755B-41AC-41A6-9D99-479CB5E36F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Text Box 34">
            <a:extLst>
              <a:ext uri="{FF2B5EF4-FFF2-40B4-BE49-F238E27FC236}">
                <a16:creationId xmlns:a16="http://schemas.microsoft.com/office/drawing/2014/main" id="{968420D6-DD2D-45BB-80F7-A5EC4B8DE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43043" name="Text Box 35">
            <a:extLst>
              <a:ext uri="{FF2B5EF4-FFF2-40B4-BE49-F238E27FC236}">
                <a16:creationId xmlns:a16="http://schemas.microsoft.com/office/drawing/2014/main" id="{CB49347D-00D8-441C-938C-1C71E0A5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43044" name="Text Box 36">
            <a:extLst>
              <a:ext uri="{FF2B5EF4-FFF2-40B4-BE49-F238E27FC236}">
                <a16:creationId xmlns:a16="http://schemas.microsoft.com/office/drawing/2014/main" id="{F805D34A-BBA0-4937-80B6-AB9FA1EF8A1F}"/>
              </a:ext>
            </a:extLst>
          </p:cNvPr>
          <p:cNvSpPr txBox="1">
            <a:spLocks noChangeArrowheads="1"/>
          </p:cNvSpPr>
          <p:nvPr/>
        </p:nvSpPr>
        <p:spPr bwMode="auto">
          <a:xfrm rot="16222664">
            <a:off x="-74321" y="1964323"/>
            <a:ext cx="187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Value Realization</a:t>
            </a:r>
          </a:p>
        </p:txBody>
      </p:sp>
      <p:sp>
        <p:nvSpPr>
          <p:cNvPr id="43046" name="Oval 38">
            <a:extLst>
              <a:ext uri="{FF2B5EF4-FFF2-40B4-BE49-F238E27FC236}">
                <a16:creationId xmlns:a16="http://schemas.microsoft.com/office/drawing/2014/main" id="{6050A8B6-4419-46DA-A3A9-DBE6CFD1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1524000"/>
            <a:ext cx="2079625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Assessing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External Customer &amp;</a:t>
            </a:r>
            <a:br>
              <a:rPr lang="en-US" altLang="en-US" sz="10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0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Internal Client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 Value (CV)</a:t>
            </a:r>
          </a:p>
        </p:txBody>
      </p:sp>
    </p:spTree>
    <p:extLst>
      <p:ext uri="{BB962C8B-B14F-4D97-AF65-F5344CB8AC3E}">
        <p14:creationId xmlns:p14="http://schemas.microsoft.com/office/powerpoint/2010/main" val="369649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 autoUpdateAnimBg="0"/>
      <p:bldP spid="43016" grpId="0" animBg="1" autoUpdateAnimBg="0"/>
      <p:bldP spid="43017" grpId="0" animBg="1" autoUpdateAnimBg="0"/>
      <p:bldP spid="4304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>
            <a:extLst>
              <a:ext uri="{FF2B5EF4-FFF2-40B4-BE49-F238E27FC236}">
                <a16:creationId xmlns:a16="http://schemas.microsoft.com/office/drawing/2014/main" id="{70B9E138-8943-4C81-8ABD-45910A16F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Financial Measures</a:t>
            </a:r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2B9076DB-0CE3-4072-A65C-376C0ED87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2209800"/>
            <a:ext cx="7583487" cy="3048000"/>
          </a:xfrm>
        </p:spPr>
        <p:txBody>
          <a:bodyPr/>
          <a:lstStyle/>
          <a:p>
            <a:r>
              <a:rPr lang="en-US" altLang="en-US" dirty="0"/>
              <a:t>Income Statement</a:t>
            </a:r>
          </a:p>
          <a:p>
            <a:r>
              <a:rPr lang="en-US" altLang="en-US" dirty="0"/>
              <a:t>Balance Sheet</a:t>
            </a:r>
          </a:p>
          <a:p>
            <a:r>
              <a:rPr lang="en-US" altLang="en-US" dirty="0"/>
              <a:t>Statement of Cash Flows</a:t>
            </a:r>
          </a:p>
          <a:p>
            <a:endParaRPr lang="en-US" altLang="en-US" dirty="0"/>
          </a:p>
          <a:p>
            <a:r>
              <a:rPr lang="en-US" altLang="en-US" dirty="0"/>
              <a:t>… lagging indicators</a:t>
            </a:r>
          </a:p>
        </p:txBody>
      </p:sp>
    </p:spTree>
    <p:extLst>
      <p:ext uri="{BB962C8B-B14F-4D97-AF65-F5344CB8AC3E}">
        <p14:creationId xmlns:p14="http://schemas.microsoft.com/office/powerpoint/2010/main" val="41579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>
            <a:extLst>
              <a:ext uri="{FF2B5EF4-FFF2-40B4-BE49-F238E27FC236}">
                <a16:creationId xmlns:a16="http://schemas.microsoft.com/office/drawing/2014/main" id="{4256BE76-EC1B-48EA-9149-12E4479B6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Perceptual Measures</a:t>
            </a:r>
          </a:p>
        </p:txBody>
      </p:sp>
      <p:sp>
        <p:nvSpPr>
          <p:cNvPr id="166917" name="Rectangle 5">
            <a:extLst>
              <a:ext uri="{FF2B5EF4-FFF2-40B4-BE49-F238E27FC236}">
                <a16:creationId xmlns:a16="http://schemas.microsoft.com/office/drawing/2014/main" id="{5E0EE5AF-5C12-4E2E-A550-9A3B37BD9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7583487" cy="4208463"/>
          </a:xfrm>
        </p:spPr>
        <p:txBody>
          <a:bodyPr/>
          <a:lstStyle/>
          <a:p>
            <a:r>
              <a:rPr lang="en-US" altLang="en-US" dirty="0"/>
              <a:t>Surveys, questions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Asks about proposed or likely future behavior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… leading indicators (but with some hidden problems)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276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>
            <a:extLst>
              <a:ext uri="{FF2B5EF4-FFF2-40B4-BE49-F238E27FC236}">
                <a16:creationId xmlns:a16="http://schemas.microsoft.com/office/drawing/2014/main" id="{DA987BBB-0DEE-407D-832E-0AA94906D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Behavioral Measures</a:t>
            </a:r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B6C902BD-6C80-46DE-BCA5-1C58117B6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9541" y="1981200"/>
            <a:ext cx="7583487" cy="4208463"/>
          </a:xfrm>
        </p:spPr>
        <p:txBody>
          <a:bodyPr/>
          <a:lstStyle/>
          <a:p>
            <a:r>
              <a:rPr lang="en-US" altLang="en-US" dirty="0"/>
              <a:t>Clickstream data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Data Warehouse Queries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Analyses actual behavior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… leading/lagging indicators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8531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866" name="Group 2">
            <a:extLst>
              <a:ext uri="{FF2B5EF4-FFF2-40B4-BE49-F238E27FC236}">
                <a16:creationId xmlns:a16="http://schemas.microsoft.com/office/drawing/2014/main" id="{14C761E1-76C2-46A7-A7A5-46E620E59BEF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5470525"/>
            <a:ext cx="3057525" cy="668338"/>
            <a:chOff x="1921" y="3302"/>
            <a:chExt cx="1926" cy="421"/>
          </a:xfrm>
        </p:grpSpPr>
        <p:sp>
          <p:nvSpPr>
            <p:cNvPr id="292867" name="AutoShape 3">
              <a:extLst>
                <a:ext uri="{FF2B5EF4-FFF2-40B4-BE49-F238E27FC236}">
                  <a16:creationId xmlns:a16="http://schemas.microsoft.com/office/drawing/2014/main" id="{24223F1C-AD0B-4FA0-A527-61D00B01E1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0482">
              <a:off x="1921" y="3302"/>
              <a:ext cx="1199" cy="366"/>
            </a:xfrm>
            <a:prstGeom prst="curvedUpArrow">
              <a:avLst>
                <a:gd name="adj1" fmla="val 78850"/>
                <a:gd name="adj2" fmla="val 144127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i="0">
                <a:latin typeface="Times New Roman" panose="02020603050405020304" pitchFamily="18" charset="0"/>
              </a:endParaRPr>
            </a:p>
          </p:txBody>
        </p:sp>
        <p:sp>
          <p:nvSpPr>
            <p:cNvPr id="292868" name="Text Box 4">
              <a:extLst>
                <a:ext uri="{FF2B5EF4-FFF2-40B4-BE49-F238E27FC236}">
                  <a16:creationId xmlns:a16="http://schemas.microsoft.com/office/drawing/2014/main" id="{EEC62083-3915-4C64-BA86-D10E3E5F0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97"/>
              <a:ext cx="9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Conveying New IT Insights </a:t>
              </a:r>
            </a:p>
          </p:txBody>
        </p:sp>
      </p:grpSp>
      <p:grpSp>
        <p:nvGrpSpPr>
          <p:cNvPr id="292869" name="Group 5">
            <a:extLst>
              <a:ext uri="{FF2B5EF4-FFF2-40B4-BE49-F238E27FC236}">
                <a16:creationId xmlns:a16="http://schemas.microsoft.com/office/drawing/2014/main" id="{6D2ABC6B-A59C-4F2E-B3AA-0A02555BBB2E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567238"/>
            <a:ext cx="3487737" cy="733425"/>
            <a:chOff x="2843" y="2733"/>
            <a:chExt cx="2197" cy="462"/>
          </a:xfrm>
        </p:grpSpPr>
        <p:sp>
          <p:nvSpPr>
            <p:cNvPr id="292870" name="AutoShape 6">
              <a:extLst>
                <a:ext uri="{FF2B5EF4-FFF2-40B4-BE49-F238E27FC236}">
                  <a16:creationId xmlns:a16="http://schemas.microsoft.com/office/drawing/2014/main" id="{5E68744D-569F-4E73-A86B-1607B91163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63190">
              <a:off x="2843" y="2733"/>
              <a:ext cx="1271" cy="439"/>
            </a:xfrm>
            <a:prstGeom prst="curvedUpArrow">
              <a:avLst>
                <a:gd name="adj1" fmla="val 77474"/>
                <a:gd name="adj2" fmla="val 135164"/>
                <a:gd name="adj3" fmla="val 3343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1" name="Text Box 7">
              <a:extLst>
                <a:ext uri="{FF2B5EF4-FFF2-40B4-BE49-F238E27FC236}">
                  <a16:creationId xmlns:a16="http://schemas.microsoft.com/office/drawing/2014/main" id="{0961ED71-4931-4B7D-94BF-6862DAF8E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69"/>
              <a:ext cx="115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Communicating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e-Business Initiatives</a:t>
              </a:r>
            </a:p>
          </p:txBody>
        </p:sp>
      </p:grpSp>
      <p:grpSp>
        <p:nvGrpSpPr>
          <p:cNvPr id="292872" name="Group 8">
            <a:extLst>
              <a:ext uri="{FF2B5EF4-FFF2-40B4-BE49-F238E27FC236}">
                <a16:creationId xmlns:a16="http://schemas.microsoft.com/office/drawing/2014/main" id="{2E04B080-1B5A-4D01-858B-B238A74842E9}"/>
              </a:ext>
            </a:extLst>
          </p:cNvPr>
          <p:cNvGrpSpPr>
            <a:grpSpLocks/>
          </p:cNvGrpSpPr>
          <p:nvPr/>
        </p:nvGrpSpPr>
        <p:grpSpPr bwMode="auto">
          <a:xfrm rot="15013">
            <a:off x="5751513" y="3455988"/>
            <a:ext cx="3009900" cy="811212"/>
            <a:chOff x="3720" y="2002"/>
            <a:chExt cx="1800" cy="511"/>
          </a:xfrm>
        </p:grpSpPr>
        <p:sp>
          <p:nvSpPr>
            <p:cNvPr id="292873" name="AutoShape 9">
              <a:extLst>
                <a:ext uri="{FF2B5EF4-FFF2-40B4-BE49-F238E27FC236}">
                  <a16:creationId xmlns:a16="http://schemas.microsoft.com/office/drawing/2014/main" id="{73AAFA9D-E273-4A2A-8A3E-8125070AC8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90002">
              <a:off x="3720" y="2002"/>
              <a:ext cx="1313" cy="511"/>
            </a:xfrm>
            <a:prstGeom prst="curvedUpArrow">
              <a:avLst>
                <a:gd name="adj1" fmla="val 68757"/>
                <a:gd name="adj2" fmla="val 119956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4" name="Text Box 10">
              <a:extLst>
                <a:ext uri="{FF2B5EF4-FFF2-40B4-BE49-F238E27FC236}">
                  <a16:creationId xmlns:a16="http://schemas.microsoft.com/office/drawing/2014/main" id="{C5635D44-93C3-4A2E-A43C-F1E2673C5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53"/>
              <a:ext cx="72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Taking Value </a:t>
              </a:r>
              <a:br>
                <a:rPr lang="en-US" altLang="en-US" sz="1400">
                  <a:latin typeface="Times New Roman" panose="02020603050405020304" pitchFamily="18" charset="0"/>
                </a:rPr>
              </a:br>
              <a:r>
                <a:rPr lang="en-US" altLang="en-US" sz="1400">
                  <a:latin typeface="Times New Roman" panose="02020603050405020304" pitchFamily="18" charset="0"/>
                </a:rPr>
                <a:t>Propositions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to Market</a:t>
              </a:r>
            </a:p>
          </p:txBody>
        </p:sp>
      </p:grpSp>
      <p:sp>
        <p:nvSpPr>
          <p:cNvPr id="292875" name="Line 11">
            <a:extLst>
              <a:ext uri="{FF2B5EF4-FFF2-40B4-BE49-F238E27FC236}">
                <a16:creationId xmlns:a16="http://schemas.microsoft.com/office/drawing/2014/main" id="{CCA5C160-9DC2-4E81-816D-5587CE133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308725"/>
            <a:ext cx="6661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Text Box 12">
            <a:extLst>
              <a:ext uri="{FF2B5EF4-FFF2-40B4-BE49-F238E27FC236}">
                <a16:creationId xmlns:a16="http://schemas.microsoft.com/office/drawing/2014/main" id="{6C142FBB-BA88-4144-952A-2CFDBC907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6478588"/>
            <a:ext cx="57943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92877" name="Oval 13">
            <a:extLst>
              <a:ext uri="{FF2B5EF4-FFF2-40B4-BE49-F238E27FC236}">
                <a16:creationId xmlns:a16="http://schemas.microsoft.com/office/drawing/2014/main" id="{776DD972-EBA4-4416-AA80-70DD53AD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4502150"/>
            <a:ext cx="2051050" cy="903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with Economic</a:t>
            </a:r>
            <a:b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Opportunities (EO)</a:t>
            </a:r>
          </a:p>
        </p:txBody>
      </p:sp>
      <p:sp>
        <p:nvSpPr>
          <p:cNvPr id="292878" name="Oval 14">
            <a:extLst>
              <a:ext uri="{FF2B5EF4-FFF2-40B4-BE49-F238E27FC236}">
                <a16:creationId xmlns:a16="http://schemas.microsoft.com/office/drawing/2014/main" id="{8EB23D04-CF3D-4E62-98A6-7DF5C0B83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5341938"/>
            <a:ext cx="2122487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Choosing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Enabling/Emerging</a:t>
            </a:r>
            <a:b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Technologies (ET)</a:t>
            </a:r>
          </a:p>
        </p:txBody>
      </p:sp>
      <p:sp>
        <p:nvSpPr>
          <p:cNvPr id="292879" name="Oval 15">
            <a:extLst>
              <a:ext uri="{FF2B5EF4-FFF2-40B4-BE49-F238E27FC236}">
                <a16:creationId xmlns:a16="http://schemas.microsoft.com/office/drawing/2014/main" id="{01375C7E-CBE8-4188-A69A-9A1F6670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535363"/>
            <a:ext cx="2122488" cy="966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Executing</a:t>
            </a: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Business Innovation 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for Growth (BI)</a:t>
            </a:r>
          </a:p>
        </p:txBody>
      </p:sp>
      <p:sp>
        <p:nvSpPr>
          <p:cNvPr id="292880" name="Line 16">
            <a:extLst>
              <a:ext uri="{FF2B5EF4-FFF2-40B4-BE49-F238E27FC236}">
                <a16:creationId xmlns:a16="http://schemas.microsoft.com/office/drawing/2014/main" id="{18E5FD98-3649-4E7D-97B7-1ED34BABDE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310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81" name="Line 17">
            <a:extLst>
              <a:ext uri="{FF2B5EF4-FFF2-40B4-BE49-F238E27FC236}">
                <a16:creationId xmlns:a16="http://schemas.microsoft.com/office/drawing/2014/main" id="{488CE75D-5ED7-4274-A791-6D1D1C545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182938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82" name="Text Box 18">
            <a:extLst>
              <a:ext uri="{FF2B5EF4-FFF2-40B4-BE49-F238E27FC236}">
                <a16:creationId xmlns:a16="http://schemas.microsoft.com/office/drawing/2014/main" id="{070B2FC8-0477-4E1E-809A-05200AFF0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02338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•"/>
            </a:pPr>
            <a:endParaRPr lang="en-US" altLang="en-US" sz="3200" i="0">
              <a:solidFill>
                <a:srgbClr val="000000"/>
              </a:solidFill>
              <a:latin typeface="Helv" pitchFamily="34" charset="0"/>
            </a:endParaRPr>
          </a:p>
        </p:txBody>
      </p:sp>
      <p:sp>
        <p:nvSpPr>
          <p:cNvPr id="292883" name="Text Box 19">
            <a:extLst>
              <a:ext uri="{FF2B5EF4-FFF2-40B4-BE49-F238E27FC236}">
                <a16:creationId xmlns:a16="http://schemas.microsoft.com/office/drawing/2014/main" id="{5E900EE9-8FC4-4861-969C-9A496F9D1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23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92884" name="Text Box 20">
            <a:extLst>
              <a:ext uri="{FF2B5EF4-FFF2-40B4-BE49-F238E27FC236}">
                <a16:creationId xmlns:a16="http://schemas.microsoft.com/office/drawing/2014/main" id="{C2458D37-F720-4FA0-BE6D-1BAFDF98C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grpSp>
        <p:nvGrpSpPr>
          <p:cNvPr id="292885" name="Group 21">
            <a:extLst>
              <a:ext uri="{FF2B5EF4-FFF2-40B4-BE49-F238E27FC236}">
                <a16:creationId xmlns:a16="http://schemas.microsoft.com/office/drawing/2014/main" id="{1B13E8CE-B615-4384-8E79-EE6C90AE0A1C}"/>
              </a:ext>
            </a:extLst>
          </p:cNvPr>
          <p:cNvGrpSpPr>
            <a:grpSpLocks/>
          </p:cNvGrpSpPr>
          <p:nvPr/>
        </p:nvGrpSpPr>
        <p:grpSpPr bwMode="auto">
          <a:xfrm>
            <a:off x="5985545" y="5595938"/>
            <a:ext cx="2362200" cy="393700"/>
            <a:chOff x="3696" y="3541"/>
            <a:chExt cx="1488" cy="248"/>
          </a:xfrm>
        </p:grpSpPr>
        <p:sp>
          <p:nvSpPr>
            <p:cNvPr id="292886" name="Oval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D0340548-339E-4F45-8A96-2407E384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41"/>
              <a:ext cx="437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3399">
                          <a:gamma/>
                          <a:shade val="48627"/>
                          <a:invGamma/>
                        </a:srgbClr>
                      </a:gs>
                      <a:gs pos="50000">
                        <a:srgbClr val="003399"/>
                      </a:gs>
                      <a:gs pos="100000">
                        <a:srgbClr val="003399">
                          <a:gamma/>
                          <a:shade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i="0">
                  <a:latin typeface="Times New Roman" panose="02020603050405020304" pitchFamily="18" charset="0"/>
                </a:rPr>
                <a:t>ET</a:t>
              </a:r>
            </a:p>
          </p:txBody>
        </p:sp>
        <p:sp>
          <p:nvSpPr>
            <p:cNvPr id="292887" name="Oval 23">
              <a:hlinkClick r:id="rId2" action="ppaction://hlinksldjump"/>
              <a:extLst>
                <a:ext uri="{FF2B5EF4-FFF2-40B4-BE49-F238E27FC236}">
                  <a16:creationId xmlns:a16="http://schemas.microsoft.com/office/drawing/2014/main" id="{9FCAABD3-3E30-41EC-80ED-713E071EC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41"/>
              <a:ext cx="437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3399">
                          <a:gamma/>
                          <a:shade val="48627"/>
                          <a:invGamma/>
                        </a:srgbClr>
                      </a:gs>
                      <a:gs pos="50000">
                        <a:srgbClr val="003399"/>
                      </a:gs>
                      <a:gs pos="100000">
                        <a:srgbClr val="003399">
                          <a:gamma/>
                          <a:shade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i="0">
                  <a:latin typeface="Times New Roman" panose="02020603050405020304" pitchFamily="18" charset="0"/>
                </a:rPr>
                <a:t>ET</a:t>
              </a:r>
            </a:p>
          </p:txBody>
        </p:sp>
        <p:sp>
          <p:nvSpPr>
            <p:cNvPr id="292888" name="Oval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F03935C8-E476-40CE-90A6-36BF5BE07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541"/>
              <a:ext cx="437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3399">
                          <a:gamma/>
                          <a:shade val="48627"/>
                          <a:invGamma/>
                        </a:srgbClr>
                      </a:gs>
                      <a:gs pos="50000">
                        <a:srgbClr val="003399"/>
                      </a:gs>
                      <a:gs pos="100000">
                        <a:srgbClr val="003399">
                          <a:gamma/>
                          <a:shade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i="0">
                  <a:latin typeface="Times New Roman" panose="02020603050405020304" pitchFamily="18" charset="0"/>
                </a:rPr>
                <a:t>ET</a:t>
              </a:r>
            </a:p>
          </p:txBody>
        </p:sp>
      </p:grpSp>
      <p:sp>
        <p:nvSpPr>
          <p:cNvPr id="292889" name="Rectangle 25">
            <a:extLst>
              <a:ext uri="{FF2B5EF4-FFF2-40B4-BE49-F238E27FC236}">
                <a16:creationId xmlns:a16="http://schemas.microsoft.com/office/drawing/2014/main" id="{46ED4BE2-27D1-465C-901A-BF6142DC2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534400" cy="690563"/>
          </a:xfrm>
        </p:spPr>
        <p:txBody>
          <a:bodyPr/>
          <a:lstStyle/>
          <a:p>
            <a:r>
              <a:rPr lang="en-US" altLang="en-US" sz="3200"/>
              <a:t>Net-enabled Business Innovation Cycle</a:t>
            </a:r>
          </a:p>
        </p:txBody>
      </p:sp>
      <p:grpSp>
        <p:nvGrpSpPr>
          <p:cNvPr id="292890" name="Group 26">
            <a:extLst>
              <a:ext uri="{FF2B5EF4-FFF2-40B4-BE49-F238E27FC236}">
                <a16:creationId xmlns:a16="http://schemas.microsoft.com/office/drawing/2014/main" id="{EB31BD77-FC63-4B82-8F64-98BB8BA8304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520372"/>
            <a:ext cx="533400" cy="609600"/>
            <a:chOff x="4272" y="3456"/>
            <a:chExt cx="336" cy="384"/>
          </a:xfrm>
        </p:grpSpPr>
        <p:sp>
          <p:nvSpPr>
            <p:cNvPr id="292891" name="Line 27">
              <a:extLst>
                <a:ext uri="{FF2B5EF4-FFF2-40B4-BE49-F238E27FC236}">
                  <a16:creationId xmlns:a16="http://schemas.microsoft.com/office/drawing/2014/main" id="{E6401F57-1C6F-4E43-A8C7-01FCE7C1F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456"/>
              <a:ext cx="336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2892" name="Line 28">
              <a:extLst>
                <a:ext uri="{FF2B5EF4-FFF2-40B4-BE49-F238E27FC236}">
                  <a16:creationId xmlns:a16="http://schemas.microsoft.com/office/drawing/2014/main" id="{9D04E67E-5109-402E-855A-8DB1DF380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456"/>
              <a:ext cx="336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2893" name="Text Box 29">
            <a:extLst>
              <a:ext uri="{FF2B5EF4-FFF2-40B4-BE49-F238E27FC236}">
                <a16:creationId xmlns:a16="http://schemas.microsoft.com/office/drawing/2014/main" id="{1E66CF82-D844-43C1-AFD1-5292466D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9600"/>
            <a:ext cx="2896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Capabilities &amp; Competencies</a:t>
            </a:r>
          </a:p>
        </p:txBody>
      </p:sp>
      <p:grpSp>
        <p:nvGrpSpPr>
          <p:cNvPr id="292894" name="Group 30">
            <a:extLst>
              <a:ext uri="{FF2B5EF4-FFF2-40B4-BE49-F238E27FC236}">
                <a16:creationId xmlns:a16="http://schemas.microsoft.com/office/drawing/2014/main" id="{320B7604-9D50-4DC2-9894-C508485207C3}"/>
              </a:ext>
            </a:extLst>
          </p:cNvPr>
          <p:cNvGrpSpPr>
            <a:grpSpLocks/>
          </p:cNvGrpSpPr>
          <p:nvPr/>
        </p:nvGrpSpPr>
        <p:grpSpPr bwMode="auto">
          <a:xfrm>
            <a:off x="2568575" y="2565400"/>
            <a:ext cx="3886200" cy="2776538"/>
            <a:chOff x="1618" y="1616"/>
            <a:chExt cx="2448" cy="1749"/>
          </a:xfrm>
        </p:grpSpPr>
        <p:cxnSp>
          <p:nvCxnSpPr>
            <p:cNvPr id="292895" name="AutoShape 31">
              <a:extLst>
                <a:ext uri="{FF2B5EF4-FFF2-40B4-BE49-F238E27FC236}">
                  <a16:creationId xmlns:a16="http://schemas.microsoft.com/office/drawing/2014/main" id="{6FD0C1E0-5653-4D0D-B8C5-6B3C72639583}"/>
                </a:ext>
              </a:extLst>
            </p:cNvPr>
            <p:cNvCxnSpPr>
              <a:cxnSpLocks noChangeShapeType="1"/>
              <a:endCxn id="292877" idx="0"/>
            </p:cNvCxnSpPr>
            <p:nvPr/>
          </p:nvCxnSpPr>
          <p:spPr bwMode="auto">
            <a:xfrm rot="5400000">
              <a:off x="2555" y="2355"/>
              <a:ext cx="535" cy="427"/>
            </a:xfrm>
            <a:prstGeom prst="curvedConnector3">
              <a:avLst>
                <a:gd name="adj1" fmla="val -8042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896" name="AutoShape 32">
              <a:extLst>
                <a:ext uri="{FF2B5EF4-FFF2-40B4-BE49-F238E27FC236}">
                  <a16:creationId xmlns:a16="http://schemas.microsoft.com/office/drawing/2014/main" id="{AB01EEA4-D5FA-4FE9-9EF3-093A936FD5F9}"/>
                </a:ext>
              </a:extLst>
            </p:cNvPr>
            <p:cNvCxnSpPr>
              <a:cxnSpLocks noChangeShapeType="1"/>
              <a:endCxn id="292878" idx="0"/>
            </p:cNvCxnSpPr>
            <p:nvPr/>
          </p:nvCxnSpPr>
          <p:spPr bwMode="auto">
            <a:xfrm rot="5400000">
              <a:off x="1577" y="2873"/>
              <a:ext cx="533" cy="452"/>
            </a:xfrm>
            <a:prstGeom prst="curvedConnector3">
              <a:avLst>
                <a:gd name="adj1" fmla="val -12384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897" name="AutoShape 33">
              <a:extLst>
                <a:ext uri="{FF2B5EF4-FFF2-40B4-BE49-F238E27FC236}">
                  <a16:creationId xmlns:a16="http://schemas.microsoft.com/office/drawing/2014/main" id="{0356D88F-D198-4DE1-A802-97AD0DD6FE3B}"/>
                </a:ext>
              </a:extLst>
            </p:cNvPr>
            <p:cNvCxnSpPr>
              <a:cxnSpLocks noChangeShapeType="1"/>
              <a:stCxn id="292915" idx="3"/>
              <a:endCxn id="292879" idx="0"/>
            </p:cNvCxnSpPr>
            <p:nvPr/>
          </p:nvCxnSpPr>
          <p:spPr bwMode="auto">
            <a:xfrm rot="5400000">
              <a:off x="3482" y="1643"/>
              <a:ext cx="611" cy="557"/>
            </a:xfrm>
            <a:prstGeom prst="curvedConnector3">
              <a:avLst>
                <a:gd name="adj1" fmla="val 324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2898" name="Group 34">
            <a:extLst>
              <a:ext uri="{FF2B5EF4-FFF2-40B4-BE49-F238E27FC236}">
                <a16:creationId xmlns:a16="http://schemas.microsoft.com/office/drawing/2014/main" id="{67B3423D-68E1-49E6-9528-1F98322F880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828800"/>
            <a:ext cx="7086600" cy="609600"/>
            <a:chOff x="816" y="1152"/>
            <a:chExt cx="4464" cy="384"/>
          </a:xfrm>
        </p:grpSpPr>
        <p:sp>
          <p:nvSpPr>
            <p:cNvPr id="292899" name="Text Box 35">
              <a:extLst>
                <a:ext uri="{FF2B5EF4-FFF2-40B4-BE49-F238E27FC236}">
                  <a16:creationId xmlns:a16="http://schemas.microsoft.com/office/drawing/2014/main" id="{6D1BA89D-8331-418B-89E3-CB306FB1B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344"/>
              <a:ext cx="12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Internal Organization</a:t>
              </a:r>
            </a:p>
          </p:txBody>
        </p:sp>
        <p:sp>
          <p:nvSpPr>
            <p:cNvPr id="292900" name="Text Box 36">
              <a:extLst>
                <a:ext uri="{FF2B5EF4-FFF2-40B4-BE49-F238E27FC236}">
                  <a16:creationId xmlns:a16="http://schemas.microsoft.com/office/drawing/2014/main" id="{E9B264C5-97A8-4A37-BA89-6D478DBE6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152"/>
              <a:ext cx="8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External Market</a:t>
              </a:r>
            </a:p>
          </p:txBody>
        </p:sp>
        <p:sp>
          <p:nvSpPr>
            <p:cNvPr id="292901" name="Line 37">
              <a:extLst>
                <a:ext uri="{FF2B5EF4-FFF2-40B4-BE49-F238E27FC236}">
                  <a16:creationId xmlns:a16="http://schemas.microsoft.com/office/drawing/2014/main" id="{418003C2-9832-414C-9AD1-D7618F753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344"/>
              <a:ext cx="446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2902" name="Line 38">
            <a:extLst>
              <a:ext uri="{FF2B5EF4-FFF2-40B4-BE49-F238E27FC236}">
                <a16:creationId xmlns:a16="http://schemas.microsoft.com/office/drawing/2014/main" id="{84DC7DFB-E03B-466A-B0C7-D652B64E2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3" name="Text Box 39">
            <a:extLst>
              <a:ext uri="{FF2B5EF4-FFF2-40B4-BE49-F238E27FC236}">
                <a16:creationId xmlns:a16="http://schemas.microsoft.com/office/drawing/2014/main" id="{9665ADFB-09BB-41FB-9E95-C3F822E6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92904" name="Text Box 40">
            <a:extLst>
              <a:ext uri="{FF2B5EF4-FFF2-40B4-BE49-F238E27FC236}">
                <a16:creationId xmlns:a16="http://schemas.microsoft.com/office/drawing/2014/main" id="{ACB13A5A-2EAF-49DF-8B29-40E0282B9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92905" name="Line 41">
            <a:extLst>
              <a:ext uri="{FF2B5EF4-FFF2-40B4-BE49-F238E27FC236}">
                <a16:creationId xmlns:a16="http://schemas.microsoft.com/office/drawing/2014/main" id="{E1397CF7-D12B-4664-A07F-BDE00D43E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7315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6" name="Text Box 42">
            <a:extLst>
              <a:ext uri="{FF2B5EF4-FFF2-40B4-BE49-F238E27FC236}">
                <a16:creationId xmlns:a16="http://schemas.microsoft.com/office/drawing/2014/main" id="{87BA6D11-0554-4843-AD68-FF5C6B0B3155}"/>
              </a:ext>
            </a:extLst>
          </p:cNvPr>
          <p:cNvSpPr txBox="1">
            <a:spLocks noChangeArrowheads="1"/>
          </p:cNvSpPr>
          <p:nvPr/>
        </p:nvSpPr>
        <p:spPr bwMode="auto">
          <a:xfrm rot="16222664">
            <a:off x="-50489" y="1934160"/>
            <a:ext cx="187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Value Realization</a:t>
            </a:r>
          </a:p>
        </p:txBody>
      </p:sp>
      <p:sp>
        <p:nvSpPr>
          <p:cNvPr id="292907" name="Text Box 43">
            <a:extLst>
              <a:ext uri="{FF2B5EF4-FFF2-40B4-BE49-F238E27FC236}">
                <a16:creationId xmlns:a16="http://schemas.microsoft.com/office/drawing/2014/main" id="{056702C8-C269-429D-8546-B6C8BF7E820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0331" y="4529931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 Potential</a:t>
            </a:r>
          </a:p>
        </p:txBody>
      </p:sp>
      <p:grpSp>
        <p:nvGrpSpPr>
          <p:cNvPr id="292908" name="Group 44">
            <a:extLst>
              <a:ext uri="{FF2B5EF4-FFF2-40B4-BE49-F238E27FC236}">
                <a16:creationId xmlns:a16="http://schemas.microsoft.com/office/drawing/2014/main" id="{B6757EB9-D42A-4977-9433-B8B5BCF55966}"/>
              </a:ext>
            </a:extLst>
          </p:cNvPr>
          <p:cNvGrpSpPr>
            <a:grpSpLocks/>
          </p:cNvGrpSpPr>
          <p:nvPr/>
        </p:nvGrpSpPr>
        <p:grpSpPr bwMode="auto">
          <a:xfrm>
            <a:off x="1817688" y="1524000"/>
            <a:ext cx="5372100" cy="3949700"/>
            <a:chOff x="1145" y="960"/>
            <a:chExt cx="3384" cy="2488"/>
          </a:xfrm>
        </p:grpSpPr>
        <p:sp>
          <p:nvSpPr>
            <p:cNvPr id="292909" name="Text Box 45">
              <a:extLst>
                <a:ext uri="{FF2B5EF4-FFF2-40B4-BE49-F238E27FC236}">
                  <a16:creationId xmlns:a16="http://schemas.microsoft.com/office/drawing/2014/main" id="{15E540A7-BB4C-4AFC-9FCC-5EFAE38B2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876476">
              <a:off x="1536" y="1584"/>
              <a:ext cx="13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Organizational Learning</a:t>
              </a:r>
            </a:p>
          </p:txBody>
        </p:sp>
        <p:cxnSp>
          <p:nvCxnSpPr>
            <p:cNvPr id="292910" name="AutoShape 46">
              <a:extLst>
                <a:ext uri="{FF2B5EF4-FFF2-40B4-BE49-F238E27FC236}">
                  <a16:creationId xmlns:a16="http://schemas.microsoft.com/office/drawing/2014/main" id="{543EDF6D-CF75-4A58-A27F-8E9222C0D8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1145" y="1344"/>
              <a:ext cx="2729" cy="2104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911" name="AutoShape 47">
              <a:extLst>
                <a:ext uri="{FF2B5EF4-FFF2-40B4-BE49-F238E27FC236}">
                  <a16:creationId xmlns:a16="http://schemas.microsoft.com/office/drawing/2014/main" id="{5927E1F6-D4DD-4A58-A4FB-BB0BAA6CC7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152" y="1344"/>
              <a:ext cx="1722" cy="1575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912" name="AutoShape 48">
              <a:extLst>
                <a:ext uri="{FF2B5EF4-FFF2-40B4-BE49-F238E27FC236}">
                  <a16:creationId xmlns:a16="http://schemas.microsoft.com/office/drawing/2014/main" id="{9FB183DF-B1DB-43C2-827A-E54BA36916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3874" y="960"/>
              <a:ext cx="655" cy="384"/>
            </a:xfrm>
            <a:prstGeom prst="curvedConnector4">
              <a:avLst>
                <a:gd name="adj1" fmla="val -21986"/>
                <a:gd name="adj2" fmla="val 137500"/>
              </a:avLst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913" name="AutoShape 49">
              <a:extLst>
                <a:ext uri="{FF2B5EF4-FFF2-40B4-BE49-F238E27FC236}">
                  <a16:creationId xmlns:a16="http://schemas.microsoft.com/office/drawing/2014/main" id="{2D461358-2B0D-4F69-B5C1-8E72CBED65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036" y="1344"/>
              <a:ext cx="838" cy="972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2914" name="Group 50">
            <a:extLst>
              <a:ext uri="{FF2B5EF4-FFF2-40B4-BE49-F238E27FC236}">
                <a16:creationId xmlns:a16="http://schemas.microsoft.com/office/drawing/2014/main" id="{3E44D1A2-FBAE-4ACF-B4B5-A43EC73EC5C8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1524000"/>
            <a:ext cx="2079625" cy="1219200"/>
            <a:chOff x="3682" y="960"/>
            <a:chExt cx="1310" cy="768"/>
          </a:xfrm>
        </p:grpSpPr>
        <p:sp>
          <p:nvSpPr>
            <p:cNvPr id="292915" name="Oval 51">
              <a:extLst>
                <a:ext uri="{FF2B5EF4-FFF2-40B4-BE49-F238E27FC236}">
                  <a16:creationId xmlns:a16="http://schemas.microsoft.com/office/drawing/2014/main" id="{593605A0-5F43-494C-84FB-0500B7DF8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960"/>
              <a:ext cx="1310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Assessing</a:t>
              </a:r>
            </a:p>
            <a:p>
              <a:pPr algn="ctr"/>
              <a:r>
                <a:rPr lang="en-US" altLang="en-US" sz="14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External Customer &amp;</a:t>
              </a:r>
              <a:br>
                <a:rPr lang="en-US" altLang="en-US" sz="10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</a:br>
              <a:r>
                <a:rPr lang="en-US" altLang="en-US" sz="10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en-US" sz="14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Internal Client</a:t>
              </a:r>
            </a:p>
            <a:p>
              <a:pPr algn="ctr"/>
              <a:r>
                <a:rPr lang="en-US" altLang="en-US" sz="14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Value (CV)</a:t>
              </a:r>
            </a:p>
          </p:txBody>
        </p:sp>
        <p:sp>
          <p:nvSpPr>
            <p:cNvPr id="292916" name="Line 52">
              <a:extLst>
                <a:ext uri="{FF2B5EF4-FFF2-40B4-BE49-F238E27FC236}">
                  <a16:creationId xmlns:a16="http://schemas.microsoft.com/office/drawing/2014/main" id="{C39AC230-B4AF-47A8-BABE-9105E551F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44"/>
              <a:ext cx="129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096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7" grpId="0" animBg="1" autoUpdateAnimBg="0"/>
      <p:bldP spid="292878" grpId="0" animBg="1" autoUpdateAnimBg="0"/>
      <p:bldP spid="29287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>
            <a:extLst>
              <a:ext uri="{FF2B5EF4-FFF2-40B4-BE49-F238E27FC236}">
                <a16:creationId xmlns:a16="http://schemas.microsoft.com/office/drawing/2014/main" id="{0D1624D3-9C30-424E-9126-C24B199DC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76200" y="1981200"/>
            <a:ext cx="8763000" cy="2917825"/>
          </a:xfrm>
        </p:spPr>
        <p:txBody>
          <a:bodyPr/>
          <a:lstStyle/>
          <a:p>
            <a:r>
              <a:rPr lang="en-US" altLang="en-US" sz="4900" dirty="0"/>
              <a:t>Driving e-Business and </a:t>
            </a:r>
            <a:br>
              <a:rPr lang="en-US" altLang="en-US" sz="4900" dirty="0"/>
            </a:br>
            <a:r>
              <a:rPr lang="en-US" altLang="en-US" sz="4900" dirty="0"/>
              <a:t>Net-enablement</a:t>
            </a:r>
            <a:br>
              <a:rPr lang="en-US" altLang="en-US" sz="4900" dirty="0"/>
            </a:br>
            <a:br>
              <a:rPr lang="en-US" altLang="en-US" sz="4900" dirty="0"/>
            </a:br>
            <a:r>
              <a:rPr lang="en-US" altLang="en-US" sz="3300" dirty="0"/>
              <a:t>The Net-Enabled Business Innovation Cycle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F6C80FAF-BE5D-486E-AA18-1F320BEF62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52800"/>
            <a:ext cx="6705600" cy="23622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758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93D367CD-082C-47EE-9B7E-F0BB72111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Net-Enabled Organizations (NEOs)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7C1AD8B0-2B40-492F-BA99-E7DE70FE5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514600"/>
            <a:ext cx="7583487" cy="2895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NEOs employ </a:t>
            </a:r>
            <a:r>
              <a:rPr lang="en-US" altLang="en-US" i="1" dirty="0">
                <a:solidFill>
                  <a:schemeClr val="bg1"/>
                </a:solidFill>
              </a:rPr>
              <a:t>innovative</a:t>
            </a:r>
            <a:r>
              <a:rPr lang="en-US" altLang="en-US" dirty="0"/>
              <a:t> uses of digital networks to: </a:t>
            </a:r>
          </a:p>
          <a:p>
            <a:r>
              <a:rPr lang="en-US" altLang="en-US" dirty="0"/>
              <a:t>reduce barriers of time and distance, </a:t>
            </a:r>
          </a:p>
          <a:p>
            <a:r>
              <a:rPr lang="en-US" altLang="en-US" dirty="0"/>
              <a:t>substitute information for physical processes, and</a:t>
            </a:r>
          </a:p>
          <a:p>
            <a:r>
              <a:rPr lang="en-US" altLang="en-US" dirty="0"/>
              <a:t>engage in innovation that aligns the firm to its competitive environment.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684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2A49B990-3EAC-4AAE-A81D-045D744FF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95300"/>
            <a:ext cx="7583487" cy="587375"/>
          </a:xfrm>
        </p:spPr>
        <p:txBody>
          <a:bodyPr/>
          <a:lstStyle/>
          <a:p>
            <a:r>
              <a:rPr lang="en-US" altLang="en-US" dirty="0"/>
              <a:t>Leonard Innovation Framework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889871C7-33A7-4B47-86C1-EEF86A1E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6324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196" name="Line 4">
            <a:extLst>
              <a:ext uri="{FF2B5EF4-FFF2-40B4-BE49-F238E27FC236}">
                <a16:creationId xmlns:a16="http://schemas.microsoft.com/office/drawing/2014/main" id="{A31B113D-889F-4250-819C-132FED81B6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67640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4197" name="Text Box 5">
            <a:extLst>
              <a:ext uri="{FF2B5EF4-FFF2-40B4-BE49-F238E27FC236}">
                <a16:creationId xmlns:a16="http://schemas.microsoft.com/office/drawing/2014/main" id="{0ED73855-102D-4EE8-A8CF-861342A9209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292100" y="3035300"/>
            <a:ext cx="305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Maturity of Technology Design</a:t>
            </a:r>
          </a:p>
        </p:txBody>
      </p:sp>
      <p:sp>
        <p:nvSpPr>
          <p:cNvPr id="264198" name="Text Box 6">
            <a:extLst>
              <a:ext uri="{FF2B5EF4-FFF2-40B4-BE49-F238E27FC236}">
                <a16:creationId xmlns:a16="http://schemas.microsoft.com/office/drawing/2014/main" id="{3D34BB31-57CB-4158-AFC5-6546DD1F5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86400"/>
            <a:ext cx="538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High</a:t>
            </a:r>
          </a:p>
        </p:txBody>
      </p:sp>
      <p:sp>
        <p:nvSpPr>
          <p:cNvPr id="264199" name="Text Box 7">
            <a:extLst>
              <a:ext uri="{FF2B5EF4-FFF2-40B4-BE49-F238E27FC236}">
                <a16:creationId xmlns:a16="http://schemas.microsoft.com/office/drawing/2014/main" id="{11D147D8-C477-4054-A782-F3E35B7F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48640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Low</a:t>
            </a:r>
          </a:p>
        </p:txBody>
      </p:sp>
      <p:sp>
        <p:nvSpPr>
          <p:cNvPr id="264200" name="Text Box 8">
            <a:extLst>
              <a:ext uri="{FF2B5EF4-FFF2-40B4-BE49-F238E27FC236}">
                <a16:creationId xmlns:a16="http://schemas.microsoft.com/office/drawing/2014/main" id="{034A6B60-A6E3-4D86-90B5-7F297855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920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Low</a:t>
            </a:r>
          </a:p>
        </p:txBody>
      </p:sp>
      <p:sp>
        <p:nvSpPr>
          <p:cNvPr id="264201" name="Text Box 9">
            <a:extLst>
              <a:ext uri="{FF2B5EF4-FFF2-40B4-BE49-F238E27FC236}">
                <a16:creationId xmlns:a16="http://schemas.microsoft.com/office/drawing/2014/main" id="{EC13AF47-E953-4ADA-B9BC-A46694EA8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8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High</a:t>
            </a:r>
          </a:p>
        </p:txBody>
      </p:sp>
      <p:sp>
        <p:nvSpPr>
          <p:cNvPr id="264202" name="Line 10">
            <a:extLst>
              <a:ext uri="{FF2B5EF4-FFF2-40B4-BE49-F238E27FC236}">
                <a16:creationId xmlns:a16="http://schemas.microsoft.com/office/drawing/2014/main" id="{E2EFDB05-B6B1-4B16-BDB6-9BC04F83F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638800"/>
            <a:ext cx="480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4203" name="Text Box 11">
            <a:extLst>
              <a:ext uri="{FF2B5EF4-FFF2-40B4-BE49-F238E27FC236}">
                <a16:creationId xmlns:a16="http://schemas.microsoft.com/office/drawing/2014/main" id="{CEFBFE5C-A9C8-4E6F-A8A5-BBC35C31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5683250"/>
            <a:ext cx="538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Alignment of Product Line with Current Customer Base</a:t>
            </a:r>
          </a:p>
        </p:txBody>
      </p:sp>
      <p:grpSp>
        <p:nvGrpSpPr>
          <p:cNvPr id="264217" name="Group 25">
            <a:extLst>
              <a:ext uri="{FF2B5EF4-FFF2-40B4-BE49-F238E27FC236}">
                <a16:creationId xmlns:a16="http://schemas.microsoft.com/office/drawing/2014/main" id="{12429FB0-2295-4BF9-B753-848607F536BC}"/>
              </a:ext>
            </a:extLst>
          </p:cNvPr>
          <p:cNvGrpSpPr>
            <a:grpSpLocks/>
          </p:cNvGrpSpPr>
          <p:nvPr/>
        </p:nvGrpSpPr>
        <p:grpSpPr bwMode="auto">
          <a:xfrm>
            <a:off x="2270125" y="1676400"/>
            <a:ext cx="1633538" cy="1168400"/>
            <a:chOff x="1430" y="1056"/>
            <a:chExt cx="1029" cy="736"/>
          </a:xfrm>
        </p:grpSpPr>
        <p:sp>
          <p:nvSpPr>
            <p:cNvPr id="264204" name="Oval 12">
              <a:extLst>
                <a:ext uri="{FF2B5EF4-FFF2-40B4-BE49-F238E27FC236}">
                  <a16:creationId xmlns:a16="http://schemas.microsoft.com/office/drawing/2014/main" id="{27376B40-D7D2-4BD1-BF4F-8B84474CC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056"/>
              <a:ext cx="265" cy="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i="0" dirty="0"/>
                <a:t>2</a:t>
              </a:r>
            </a:p>
          </p:txBody>
        </p:sp>
        <p:sp>
          <p:nvSpPr>
            <p:cNvPr id="264209" name="Text Box 17">
              <a:extLst>
                <a:ext uri="{FF2B5EF4-FFF2-40B4-BE49-F238E27FC236}">
                  <a16:creationId xmlns:a16="http://schemas.microsoft.com/office/drawing/2014/main" id="{5F29D38B-D66B-43CE-8401-55A21E0B1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66"/>
              <a:ext cx="10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i="0"/>
                <a:t>Developer-Driven</a:t>
              </a:r>
            </a:p>
            <a:p>
              <a:pPr algn="ctr"/>
              <a:r>
                <a:rPr lang="en-US" altLang="en-US" sz="1400" i="0"/>
                <a:t>Development</a:t>
              </a:r>
            </a:p>
          </p:txBody>
        </p:sp>
      </p:grpSp>
      <p:grpSp>
        <p:nvGrpSpPr>
          <p:cNvPr id="264220" name="Group 28">
            <a:extLst>
              <a:ext uri="{FF2B5EF4-FFF2-40B4-BE49-F238E27FC236}">
                <a16:creationId xmlns:a16="http://schemas.microsoft.com/office/drawing/2014/main" id="{AC1628CF-D38D-4137-8BA3-1F3956FA2273}"/>
              </a:ext>
            </a:extLst>
          </p:cNvPr>
          <p:cNvGrpSpPr>
            <a:grpSpLocks/>
          </p:cNvGrpSpPr>
          <p:nvPr/>
        </p:nvGrpSpPr>
        <p:grpSpPr bwMode="auto">
          <a:xfrm>
            <a:off x="6327775" y="1600200"/>
            <a:ext cx="1681163" cy="1127125"/>
            <a:chOff x="3986" y="1008"/>
            <a:chExt cx="1059" cy="710"/>
          </a:xfrm>
        </p:grpSpPr>
        <p:sp>
          <p:nvSpPr>
            <p:cNvPr id="264208" name="Oval 16">
              <a:extLst>
                <a:ext uri="{FF2B5EF4-FFF2-40B4-BE49-F238E27FC236}">
                  <a16:creationId xmlns:a16="http://schemas.microsoft.com/office/drawing/2014/main" id="{3DB88D93-0BB4-4A25-A7FE-827E59DB9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008"/>
              <a:ext cx="265" cy="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i="0" dirty="0"/>
                <a:t>5</a:t>
              </a:r>
            </a:p>
          </p:txBody>
        </p:sp>
        <p:sp>
          <p:nvSpPr>
            <p:cNvPr id="264210" name="Text Box 18">
              <a:extLst>
                <a:ext uri="{FF2B5EF4-FFF2-40B4-BE49-F238E27FC236}">
                  <a16:creationId xmlns:a16="http://schemas.microsoft.com/office/drawing/2014/main" id="{FB3D4B83-2B98-4850-A5B8-022CAA58E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392"/>
              <a:ext cx="10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i="0"/>
                <a:t>Technology/</a:t>
              </a:r>
            </a:p>
            <a:p>
              <a:pPr algn="ctr"/>
              <a:r>
                <a:rPr lang="en-US" altLang="en-US" sz="1400" i="0"/>
                <a:t>Market Co-evolution</a:t>
              </a:r>
            </a:p>
          </p:txBody>
        </p:sp>
      </p:grpSp>
      <p:grpSp>
        <p:nvGrpSpPr>
          <p:cNvPr id="264218" name="Group 26">
            <a:extLst>
              <a:ext uri="{FF2B5EF4-FFF2-40B4-BE49-F238E27FC236}">
                <a16:creationId xmlns:a16="http://schemas.microsoft.com/office/drawing/2014/main" id="{C2DD6A20-B47D-44F5-9194-AA6FAADE8CE9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3048000"/>
            <a:ext cx="1277937" cy="1050925"/>
            <a:chOff x="2795" y="1920"/>
            <a:chExt cx="805" cy="662"/>
          </a:xfrm>
        </p:grpSpPr>
        <p:sp>
          <p:nvSpPr>
            <p:cNvPr id="264207" name="Oval 15">
              <a:extLst>
                <a:ext uri="{FF2B5EF4-FFF2-40B4-BE49-F238E27FC236}">
                  <a16:creationId xmlns:a16="http://schemas.microsoft.com/office/drawing/2014/main" id="{193C33DA-CC91-4819-AA96-1F2E7726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20"/>
              <a:ext cx="265" cy="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i="0" dirty="0"/>
                <a:t>3</a:t>
              </a:r>
            </a:p>
          </p:txBody>
        </p:sp>
        <p:sp>
          <p:nvSpPr>
            <p:cNvPr id="264211" name="Text Box 19">
              <a:extLst>
                <a:ext uri="{FF2B5EF4-FFF2-40B4-BE49-F238E27FC236}">
                  <a16:creationId xmlns:a16="http://schemas.microsoft.com/office/drawing/2014/main" id="{A98E2D95-0ABD-49F4-A5A5-12E8F2230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2256"/>
              <a:ext cx="8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i="0"/>
                <a:t>User Context</a:t>
              </a:r>
            </a:p>
            <a:p>
              <a:pPr algn="ctr"/>
              <a:r>
                <a:rPr lang="en-US" altLang="en-US" sz="1400" i="0"/>
                <a:t>Development</a:t>
              </a:r>
            </a:p>
          </p:txBody>
        </p:sp>
      </p:grpSp>
      <p:grpSp>
        <p:nvGrpSpPr>
          <p:cNvPr id="264216" name="Group 24">
            <a:extLst>
              <a:ext uri="{FF2B5EF4-FFF2-40B4-BE49-F238E27FC236}">
                <a16:creationId xmlns:a16="http://schemas.microsoft.com/office/drawing/2014/main" id="{F84756D2-3331-47D2-BFE1-17999BFFC4C8}"/>
              </a:ext>
            </a:extLst>
          </p:cNvPr>
          <p:cNvGrpSpPr>
            <a:grpSpLocks/>
          </p:cNvGrpSpPr>
          <p:nvPr/>
        </p:nvGrpSpPr>
        <p:grpSpPr bwMode="auto">
          <a:xfrm>
            <a:off x="2422525" y="4054475"/>
            <a:ext cx="1328738" cy="1050925"/>
            <a:chOff x="1526" y="2554"/>
            <a:chExt cx="837" cy="662"/>
          </a:xfrm>
        </p:grpSpPr>
        <p:sp>
          <p:nvSpPr>
            <p:cNvPr id="264206" name="Oval 14">
              <a:extLst>
                <a:ext uri="{FF2B5EF4-FFF2-40B4-BE49-F238E27FC236}">
                  <a16:creationId xmlns:a16="http://schemas.microsoft.com/office/drawing/2014/main" id="{2E026F49-6732-4798-8489-8DEAE59FB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2886"/>
              <a:ext cx="265" cy="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i="0" dirty="0"/>
                <a:t>1</a:t>
              </a:r>
            </a:p>
          </p:txBody>
        </p:sp>
        <p:sp>
          <p:nvSpPr>
            <p:cNvPr id="264212" name="Text Box 20">
              <a:extLst>
                <a:ext uri="{FF2B5EF4-FFF2-40B4-BE49-F238E27FC236}">
                  <a16:creationId xmlns:a16="http://schemas.microsoft.com/office/drawing/2014/main" id="{BC6E99CE-2515-4750-BD75-B760B7529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2554"/>
              <a:ext cx="8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i="0"/>
                <a:t>User-Driven</a:t>
              </a:r>
            </a:p>
            <a:p>
              <a:pPr algn="ctr"/>
              <a:r>
                <a:rPr lang="en-US" altLang="en-US" sz="1400" i="0"/>
                <a:t>Enhancement</a:t>
              </a:r>
            </a:p>
          </p:txBody>
        </p:sp>
      </p:grpSp>
      <p:grpSp>
        <p:nvGrpSpPr>
          <p:cNvPr id="264219" name="Group 27">
            <a:extLst>
              <a:ext uri="{FF2B5EF4-FFF2-40B4-BE49-F238E27FC236}">
                <a16:creationId xmlns:a16="http://schemas.microsoft.com/office/drawing/2014/main" id="{624D31F5-536E-4603-BD93-26312E502AB6}"/>
              </a:ext>
            </a:extLst>
          </p:cNvPr>
          <p:cNvGrpSpPr>
            <a:grpSpLocks/>
          </p:cNvGrpSpPr>
          <p:nvPr/>
        </p:nvGrpSpPr>
        <p:grpSpPr bwMode="auto">
          <a:xfrm>
            <a:off x="6224588" y="4038600"/>
            <a:ext cx="1884362" cy="1143000"/>
            <a:chOff x="3921" y="2544"/>
            <a:chExt cx="1187" cy="720"/>
          </a:xfrm>
        </p:grpSpPr>
        <p:sp>
          <p:nvSpPr>
            <p:cNvPr id="264205" name="Oval 13">
              <a:extLst>
                <a:ext uri="{FF2B5EF4-FFF2-40B4-BE49-F238E27FC236}">
                  <a16:creationId xmlns:a16="http://schemas.microsoft.com/office/drawing/2014/main" id="{5EAE15E4-B87B-4E14-96C9-47D8E73D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934"/>
              <a:ext cx="265" cy="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i="0" dirty="0"/>
                <a:t>4</a:t>
              </a:r>
            </a:p>
          </p:txBody>
        </p:sp>
        <p:sp>
          <p:nvSpPr>
            <p:cNvPr id="264213" name="Text Box 21">
              <a:extLst>
                <a:ext uri="{FF2B5EF4-FFF2-40B4-BE49-F238E27FC236}">
                  <a16:creationId xmlns:a16="http://schemas.microsoft.com/office/drawing/2014/main" id="{72C2264E-887F-48AC-9079-EB6871F65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2544"/>
              <a:ext cx="11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i="0"/>
                <a:t>New Application or</a:t>
              </a:r>
            </a:p>
            <a:p>
              <a:pPr algn="ctr"/>
              <a:r>
                <a:rPr lang="en-US" altLang="en-US" sz="1400" i="0"/>
                <a:t>Combination of Tech</a:t>
              </a:r>
            </a:p>
          </p:txBody>
        </p:sp>
      </p:grpSp>
      <p:sp>
        <p:nvSpPr>
          <p:cNvPr id="264215" name="Text Box 23">
            <a:extLst>
              <a:ext uri="{FF2B5EF4-FFF2-40B4-BE49-F238E27FC236}">
                <a16:creationId xmlns:a16="http://schemas.microsoft.com/office/drawing/2014/main" id="{44444A57-0BDF-4A2A-94B3-7CE9B30C2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6613525"/>
            <a:ext cx="305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i="0"/>
              <a:t>Leonard-Barton,</a:t>
            </a:r>
            <a:r>
              <a:rPr lang="en-US" altLang="en-US" sz="1000"/>
              <a:t> Wellsprings of Knowledge,</a:t>
            </a:r>
            <a:r>
              <a:rPr lang="en-US" altLang="en-US" sz="1000" i="0"/>
              <a:t> 1996</a:t>
            </a:r>
          </a:p>
        </p:txBody>
      </p:sp>
    </p:spTree>
    <p:extLst>
      <p:ext uri="{BB962C8B-B14F-4D97-AF65-F5344CB8AC3E}">
        <p14:creationId xmlns:p14="http://schemas.microsoft.com/office/powerpoint/2010/main" val="4093653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5E70DFF5-A82D-4EDD-B92C-53CFC0B93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22288"/>
            <a:ext cx="7543800" cy="690562"/>
          </a:xfrm>
        </p:spPr>
        <p:txBody>
          <a:bodyPr/>
          <a:lstStyle/>
          <a:p>
            <a:r>
              <a:rPr lang="en-US" altLang="en-US"/>
              <a:t>Leonard Innovation Framework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A38769F5-56E6-4722-BE64-D51DC71A7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27531"/>
            <a:ext cx="8077200" cy="5233987"/>
          </a:xfrm>
        </p:spPr>
        <p:txBody>
          <a:bodyPr/>
          <a:lstStyle/>
          <a:p>
            <a:pPr marL="533400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User-Driven Enhancement</a:t>
            </a:r>
          </a:p>
          <a:p>
            <a:pPr marL="1238250" lvl="2" indent="-3238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bg1"/>
                </a:solidFill>
              </a:rPr>
              <a:t>Low/no risk improvements, lower price, efficiency/quality</a:t>
            </a:r>
          </a:p>
          <a:p>
            <a:pPr marL="533400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Developer-Driven Enhancement</a:t>
            </a:r>
          </a:p>
          <a:p>
            <a:pPr marL="1238250" lvl="2" indent="-3238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bg1"/>
                </a:solidFill>
              </a:rPr>
              <a:t>New way of meeting an existing customer need (Palm Pilot)</a:t>
            </a:r>
          </a:p>
          <a:p>
            <a:pPr marL="533400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User-Context Development</a:t>
            </a:r>
          </a:p>
          <a:p>
            <a:pPr marL="1238250" lvl="2" indent="-3238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bg1"/>
                </a:solidFill>
              </a:rPr>
              <a:t>Targeting an unexpressed need (Sport Utility Vehicles)</a:t>
            </a:r>
          </a:p>
          <a:p>
            <a:pPr marL="533400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New Application/Combination of Technologies</a:t>
            </a:r>
          </a:p>
          <a:p>
            <a:pPr marL="1238250" lvl="2" indent="-3238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bg1"/>
                </a:solidFill>
              </a:rPr>
              <a:t>Established tech applied to a new industry (Yield-based pricing)</a:t>
            </a:r>
          </a:p>
          <a:p>
            <a:pPr marL="533400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Technology/Market Co-evolution</a:t>
            </a:r>
          </a:p>
          <a:p>
            <a:pPr marL="1238250" lvl="2" indent="-3238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70C0"/>
                </a:solidFill>
              </a:rPr>
              <a:t>Frontier: Customer base and technology are still unknown</a:t>
            </a:r>
          </a:p>
          <a:p>
            <a:pPr marL="1238250" lvl="2" indent="-3238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70C0"/>
                </a:solidFill>
              </a:rPr>
              <a:t>Marketspace is undeveloped</a:t>
            </a:r>
          </a:p>
          <a:p>
            <a:pPr marL="1238250" lvl="2" indent="-3238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70C0"/>
                </a:solidFill>
              </a:rPr>
              <a:t>User behavior is not well-defined</a:t>
            </a:r>
          </a:p>
          <a:p>
            <a:pPr marL="1238250" lvl="2" indent="-3238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70C0"/>
                </a:solidFill>
              </a:rPr>
              <a:t>Large influence by technology evolution</a:t>
            </a:r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id="{47B9F303-01C0-424A-817F-1E5A34E3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613525"/>
            <a:ext cx="17113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i="0"/>
              <a:t>Rayport &amp; Jaworski, 2001</a:t>
            </a:r>
          </a:p>
        </p:txBody>
      </p:sp>
    </p:spTree>
    <p:extLst>
      <p:ext uri="{BB962C8B-B14F-4D97-AF65-F5344CB8AC3E}">
        <p14:creationId xmlns:p14="http://schemas.microsoft.com/office/powerpoint/2010/main" val="220322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 advAuto="1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396328D-D491-4E7F-9EE0-20BE7E6F6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854075"/>
            <a:ext cx="7848600" cy="609600"/>
          </a:xfrm>
        </p:spPr>
        <p:txBody>
          <a:bodyPr/>
          <a:lstStyle/>
          <a:p>
            <a:r>
              <a:rPr lang="en-US" altLang="en-US" dirty="0"/>
              <a:t>Making Sense Out of e-Business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414A6F9-73A8-409E-B0CD-28F6DED8E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34343"/>
            <a:ext cx="6934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 i="0" dirty="0">
                <a:solidFill>
                  <a:schemeClr val="bg2"/>
                </a:solidFill>
              </a:rPr>
              <a:t>Enabling Technologies</a:t>
            </a:r>
            <a:r>
              <a:rPr lang="en-US" altLang="en-US" sz="2800" i="0" dirty="0">
                <a:solidFill>
                  <a:schemeClr val="bg2"/>
                </a:solidFill>
              </a:rPr>
              <a:t> </a:t>
            </a:r>
            <a:r>
              <a:rPr lang="en-US" altLang="en-US" sz="2800" i="0" dirty="0"/>
              <a:t>lead to </a:t>
            </a:r>
            <a:r>
              <a:rPr lang="en-US" altLang="en-US" sz="2800" b="1" i="0" dirty="0">
                <a:solidFill>
                  <a:schemeClr val="bg2"/>
                </a:solidFill>
              </a:rPr>
              <a:t>Economic Opportunities</a:t>
            </a:r>
            <a:r>
              <a:rPr lang="en-US" altLang="en-US" sz="2800" i="0" dirty="0"/>
              <a:t>.  These opportunities, </a:t>
            </a:r>
            <a:r>
              <a:rPr lang="en-US" altLang="en-US" sz="2800" dirty="0"/>
              <a:t>when realized</a:t>
            </a:r>
            <a:r>
              <a:rPr lang="en-US" altLang="en-US" sz="2800" i="0" dirty="0"/>
              <a:t>, spur growth through </a:t>
            </a:r>
            <a:r>
              <a:rPr lang="en-US" altLang="en-US" sz="2800" b="1" i="0" dirty="0">
                <a:solidFill>
                  <a:schemeClr val="bg2"/>
                </a:solidFill>
              </a:rPr>
              <a:t>Business Innovation</a:t>
            </a:r>
            <a:r>
              <a:rPr lang="en-US" altLang="en-US" sz="2800" i="0" dirty="0">
                <a:solidFill>
                  <a:schemeClr val="bg2"/>
                </a:solidFill>
              </a:rPr>
              <a:t> </a:t>
            </a:r>
            <a:r>
              <a:rPr lang="en-US" altLang="en-US" sz="2800" i="0" dirty="0"/>
              <a:t>that further makes possible the creation of </a:t>
            </a:r>
            <a:r>
              <a:rPr lang="en-US" altLang="en-US" sz="2800" b="1" i="0" dirty="0">
                <a:solidFill>
                  <a:schemeClr val="bg2"/>
                </a:solidFill>
              </a:rPr>
              <a:t>Customer Value</a:t>
            </a:r>
            <a:r>
              <a:rPr lang="en-US" altLang="en-US" sz="2800" b="1" i="0" dirty="0"/>
              <a:t>.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B2A1B220-E9EA-495D-AC1F-8D1EF51F6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24400"/>
            <a:ext cx="471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/>
              <a:t>ET  </a:t>
            </a:r>
            <a:r>
              <a:rPr lang="en-US" altLang="en-US" sz="3200" i="0">
                <a:sym typeface="Wingdings" panose="05000000000000000000" pitchFamily="2" charset="2"/>
              </a:rPr>
              <a:t></a:t>
            </a:r>
            <a:r>
              <a:rPr lang="en-US" altLang="en-US" sz="3200" i="0"/>
              <a:t>  EO  </a:t>
            </a:r>
            <a:r>
              <a:rPr lang="en-US" altLang="en-US" sz="3200" i="0">
                <a:sym typeface="Wingdings" panose="05000000000000000000" pitchFamily="2" charset="2"/>
              </a:rPr>
              <a:t></a:t>
            </a:r>
            <a:r>
              <a:rPr lang="en-US" altLang="en-US" sz="3200" i="0"/>
              <a:t>  BI  </a:t>
            </a:r>
            <a:r>
              <a:rPr lang="en-US" altLang="en-US" sz="3200" i="0">
                <a:sym typeface="Wingdings" panose="05000000000000000000" pitchFamily="2" charset="2"/>
              </a:rPr>
              <a:t> </a:t>
            </a:r>
            <a:r>
              <a:rPr lang="en-US" altLang="en-US" sz="3200" i="0"/>
              <a:t> CV</a:t>
            </a:r>
          </a:p>
        </p:txBody>
      </p:sp>
      <p:grpSp>
        <p:nvGrpSpPr>
          <p:cNvPr id="24586" name="Group 10">
            <a:extLst>
              <a:ext uri="{FF2B5EF4-FFF2-40B4-BE49-F238E27FC236}">
                <a16:creationId xmlns:a16="http://schemas.microsoft.com/office/drawing/2014/main" id="{23ECB023-FD57-4C51-8AC8-4B092FAA9D1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557714"/>
            <a:ext cx="6553200" cy="2052638"/>
            <a:chOff x="528" y="2871"/>
            <a:chExt cx="4128" cy="1293"/>
          </a:xfrm>
        </p:grpSpPr>
        <p:sp>
          <p:nvSpPr>
            <p:cNvPr id="24581" name="Oval 5">
              <a:extLst>
                <a:ext uri="{FF2B5EF4-FFF2-40B4-BE49-F238E27FC236}">
                  <a16:creationId xmlns:a16="http://schemas.microsoft.com/office/drawing/2014/main" id="{7C8D8A64-E963-482B-972C-13051058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71"/>
              <a:ext cx="576" cy="52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83" name="Oval 7">
              <a:extLst>
                <a:ext uri="{FF2B5EF4-FFF2-40B4-BE49-F238E27FC236}">
                  <a16:creationId xmlns:a16="http://schemas.microsoft.com/office/drawing/2014/main" id="{C027522C-A475-453D-95E2-A439921D1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95"/>
              <a:ext cx="576" cy="52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84" name="AutoShape 8">
              <a:extLst>
                <a:ext uri="{FF2B5EF4-FFF2-40B4-BE49-F238E27FC236}">
                  <a16:creationId xmlns:a16="http://schemas.microsoft.com/office/drawing/2014/main" id="{6AA0EFA6-29F9-4CA5-AFD7-1D2532009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3360" cy="432"/>
            </a:xfrm>
            <a:prstGeom prst="curvedUpArrow">
              <a:avLst>
                <a:gd name="adj1" fmla="val 75941"/>
                <a:gd name="adj2" fmla="val 281476"/>
                <a:gd name="adj3" fmla="val 37963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85" name="Text Box 9">
              <a:extLst>
                <a:ext uri="{FF2B5EF4-FFF2-40B4-BE49-F238E27FC236}">
                  <a16:creationId xmlns:a16="http://schemas.microsoft.com/office/drawing/2014/main" id="{0183F603-C715-4547-8A69-323FC4D78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951"/>
              <a:ext cx="32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Which firm can most quickly transform ET into CV?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13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3" name="Group 3075">
            <a:extLst>
              <a:ext uri="{FF2B5EF4-FFF2-40B4-BE49-F238E27FC236}">
                <a16:creationId xmlns:a16="http://schemas.microsoft.com/office/drawing/2014/main" id="{32F84CF6-5CC3-4398-B5FE-31CA8EBB51D0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5470525"/>
            <a:ext cx="3057525" cy="668338"/>
            <a:chOff x="1921" y="3302"/>
            <a:chExt cx="1926" cy="421"/>
          </a:xfrm>
        </p:grpSpPr>
        <p:sp>
          <p:nvSpPr>
            <p:cNvPr id="286724" name="AutoShape 3076">
              <a:extLst>
                <a:ext uri="{FF2B5EF4-FFF2-40B4-BE49-F238E27FC236}">
                  <a16:creationId xmlns:a16="http://schemas.microsoft.com/office/drawing/2014/main" id="{5559F030-0A67-4E26-90EC-90B37277B1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0482">
              <a:off x="1921" y="3302"/>
              <a:ext cx="1199" cy="366"/>
            </a:xfrm>
            <a:prstGeom prst="curvedUpArrow">
              <a:avLst>
                <a:gd name="adj1" fmla="val 78850"/>
                <a:gd name="adj2" fmla="val 144127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i="0">
                <a:latin typeface="Times New Roman" panose="02020603050405020304" pitchFamily="18" charset="0"/>
              </a:endParaRPr>
            </a:p>
          </p:txBody>
        </p:sp>
        <p:sp>
          <p:nvSpPr>
            <p:cNvPr id="286725" name="Text Box 3077">
              <a:extLst>
                <a:ext uri="{FF2B5EF4-FFF2-40B4-BE49-F238E27FC236}">
                  <a16:creationId xmlns:a16="http://schemas.microsoft.com/office/drawing/2014/main" id="{08EA3497-003E-4344-8261-A8C147F17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97"/>
              <a:ext cx="9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Conveying New IT Insights </a:t>
              </a:r>
            </a:p>
          </p:txBody>
        </p:sp>
      </p:grpSp>
      <p:grpSp>
        <p:nvGrpSpPr>
          <p:cNvPr id="286726" name="Group 3078">
            <a:extLst>
              <a:ext uri="{FF2B5EF4-FFF2-40B4-BE49-F238E27FC236}">
                <a16:creationId xmlns:a16="http://schemas.microsoft.com/office/drawing/2014/main" id="{6E618C28-80BD-4BA5-9A4F-455DDF1E5B36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567238"/>
            <a:ext cx="3487737" cy="733425"/>
            <a:chOff x="2843" y="2733"/>
            <a:chExt cx="2197" cy="462"/>
          </a:xfrm>
        </p:grpSpPr>
        <p:sp>
          <p:nvSpPr>
            <p:cNvPr id="286727" name="AutoShape 3079">
              <a:extLst>
                <a:ext uri="{FF2B5EF4-FFF2-40B4-BE49-F238E27FC236}">
                  <a16:creationId xmlns:a16="http://schemas.microsoft.com/office/drawing/2014/main" id="{36B9DE3D-EDE6-443E-B004-15752A36B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63190">
              <a:off x="2843" y="2733"/>
              <a:ext cx="1271" cy="439"/>
            </a:xfrm>
            <a:prstGeom prst="curvedUpArrow">
              <a:avLst>
                <a:gd name="adj1" fmla="val 77474"/>
                <a:gd name="adj2" fmla="val 135164"/>
                <a:gd name="adj3" fmla="val 3343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28" name="Text Box 3080">
              <a:extLst>
                <a:ext uri="{FF2B5EF4-FFF2-40B4-BE49-F238E27FC236}">
                  <a16:creationId xmlns:a16="http://schemas.microsoft.com/office/drawing/2014/main" id="{2EE45774-6F13-448C-A1C7-64703834F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69"/>
              <a:ext cx="115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Communicating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e-Business Initiatives</a:t>
              </a:r>
            </a:p>
          </p:txBody>
        </p:sp>
      </p:grpSp>
      <p:grpSp>
        <p:nvGrpSpPr>
          <p:cNvPr id="286729" name="Group 3081">
            <a:extLst>
              <a:ext uri="{FF2B5EF4-FFF2-40B4-BE49-F238E27FC236}">
                <a16:creationId xmlns:a16="http://schemas.microsoft.com/office/drawing/2014/main" id="{7A918718-E9FC-474D-91CE-77AF6E5E8324}"/>
              </a:ext>
            </a:extLst>
          </p:cNvPr>
          <p:cNvGrpSpPr>
            <a:grpSpLocks/>
          </p:cNvGrpSpPr>
          <p:nvPr/>
        </p:nvGrpSpPr>
        <p:grpSpPr bwMode="auto">
          <a:xfrm rot="15013">
            <a:off x="5751513" y="3455988"/>
            <a:ext cx="3009900" cy="811212"/>
            <a:chOff x="3720" y="2002"/>
            <a:chExt cx="1800" cy="511"/>
          </a:xfrm>
        </p:grpSpPr>
        <p:sp>
          <p:nvSpPr>
            <p:cNvPr id="286730" name="AutoShape 3082">
              <a:extLst>
                <a:ext uri="{FF2B5EF4-FFF2-40B4-BE49-F238E27FC236}">
                  <a16:creationId xmlns:a16="http://schemas.microsoft.com/office/drawing/2014/main" id="{897A69A1-1BE7-4504-B5A6-BABEC6E3F2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90002">
              <a:off x="3720" y="2002"/>
              <a:ext cx="1313" cy="511"/>
            </a:xfrm>
            <a:prstGeom prst="curvedUpArrow">
              <a:avLst>
                <a:gd name="adj1" fmla="val 68757"/>
                <a:gd name="adj2" fmla="val 119956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31" name="Text Box 3083">
              <a:extLst>
                <a:ext uri="{FF2B5EF4-FFF2-40B4-BE49-F238E27FC236}">
                  <a16:creationId xmlns:a16="http://schemas.microsoft.com/office/drawing/2014/main" id="{A2928897-608C-4585-9D55-FE14962E7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53"/>
              <a:ext cx="72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Taking Value </a:t>
              </a:r>
              <a:br>
                <a:rPr lang="en-US" altLang="en-US" sz="1400">
                  <a:latin typeface="Times New Roman" panose="02020603050405020304" pitchFamily="18" charset="0"/>
                </a:rPr>
              </a:br>
              <a:r>
                <a:rPr lang="en-US" altLang="en-US" sz="1400">
                  <a:latin typeface="Times New Roman" panose="02020603050405020304" pitchFamily="18" charset="0"/>
                </a:rPr>
                <a:t>Propositions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to Market</a:t>
              </a:r>
            </a:p>
          </p:txBody>
        </p:sp>
      </p:grpSp>
      <p:sp>
        <p:nvSpPr>
          <p:cNvPr id="286732" name="Line 3084">
            <a:extLst>
              <a:ext uri="{FF2B5EF4-FFF2-40B4-BE49-F238E27FC236}">
                <a16:creationId xmlns:a16="http://schemas.microsoft.com/office/drawing/2014/main" id="{D603DE02-EBC3-45DD-A085-810BB9ECE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308725"/>
            <a:ext cx="6661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33" name="Text Box 3085">
            <a:extLst>
              <a:ext uri="{FF2B5EF4-FFF2-40B4-BE49-F238E27FC236}">
                <a16:creationId xmlns:a16="http://schemas.microsoft.com/office/drawing/2014/main" id="{5A5640D4-4498-446E-9D76-8479BEF47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6478588"/>
            <a:ext cx="57943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86735" name="Oval 3087">
            <a:extLst>
              <a:ext uri="{FF2B5EF4-FFF2-40B4-BE49-F238E27FC236}">
                <a16:creationId xmlns:a16="http://schemas.microsoft.com/office/drawing/2014/main" id="{AB722A67-2D12-4DA6-8E0D-4D7A6AF2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4502150"/>
            <a:ext cx="2051050" cy="903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with Economic</a:t>
            </a:r>
            <a:b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Opportunities (EO)</a:t>
            </a:r>
          </a:p>
        </p:txBody>
      </p:sp>
      <p:sp>
        <p:nvSpPr>
          <p:cNvPr id="286736" name="Oval 3088">
            <a:extLst>
              <a:ext uri="{FF2B5EF4-FFF2-40B4-BE49-F238E27FC236}">
                <a16:creationId xmlns:a16="http://schemas.microsoft.com/office/drawing/2014/main" id="{00CDDAA0-592D-49FE-8F66-6AA46C48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5341938"/>
            <a:ext cx="2122487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Choosing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Enabling/Emerging</a:t>
            </a:r>
            <a:b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Technologies (ET)</a:t>
            </a:r>
          </a:p>
        </p:txBody>
      </p:sp>
      <p:sp>
        <p:nvSpPr>
          <p:cNvPr id="286737" name="Oval 3089">
            <a:extLst>
              <a:ext uri="{FF2B5EF4-FFF2-40B4-BE49-F238E27FC236}">
                <a16:creationId xmlns:a16="http://schemas.microsoft.com/office/drawing/2014/main" id="{CB578FF5-CD8E-4EEF-8DCA-EFE5D6FC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535363"/>
            <a:ext cx="2122488" cy="966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Executing</a:t>
            </a: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Business Innovation 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for Growth (BI)</a:t>
            </a:r>
          </a:p>
        </p:txBody>
      </p:sp>
      <p:sp>
        <p:nvSpPr>
          <p:cNvPr id="286738" name="Line 3090">
            <a:extLst>
              <a:ext uri="{FF2B5EF4-FFF2-40B4-BE49-F238E27FC236}">
                <a16:creationId xmlns:a16="http://schemas.microsoft.com/office/drawing/2014/main" id="{F2A32F04-787A-43A8-8866-0C9AFE761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310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39" name="Line 3091">
            <a:extLst>
              <a:ext uri="{FF2B5EF4-FFF2-40B4-BE49-F238E27FC236}">
                <a16:creationId xmlns:a16="http://schemas.microsoft.com/office/drawing/2014/main" id="{F0F6FF1C-151C-4356-A360-6F494D252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182938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0" name="Text Box 3092">
            <a:extLst>
              <a:ext uri="{FF2B5EF4-FFF2-40B4-BE49-F238E27FC236}">
                <a16:creationId xmlns:a16="http://schemas.microsoft.com/office/drawing/2014/main" id="{CCC98E8A-0514-4292-A162-A19524557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02338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•"/>
            </a:pPr>
            <a:endParaRPr lang="en-US" altLang="en-US" sz="3200" i="0">
              <a:solidFill>
                <a:srgbClr val="000000"/>
              </a:solidFill>
              <a:latin typeface="Helv" pitchFamily="34" charset="0"/>
            </a:endParaRPr>
          </a:p>
        </p:txBody>
      </p:sp>
      <p:sp>
        <p:nvSpPr>
          <p:cNvPr id="286741" name="Text Box 3093">
            <a:extLst>
              <a:ext uri="{FF2B5EF4-FFF2-40B4-BE49-F238E27FC236}">
                <a16:creationId xmlns:a16="http://schemas.microsoft.com/office/drawing/2014/main" id="{3FD982EA-68DD-4FE5-B61A-1683F9A0A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23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86742" name="Text Box 3094">
            <a:extLst>
              <a:ext uri="{FF2B5EF4-FFF2-40B4-BE49-F238E27FC236}">
                <a16:creationId xmlns:a16="http://schemas.microsoft.com/office/drawing/2014/main" id="{0535D7BA-F40E-4075-B5A3-79A9ED0E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grpSp>
        <p:nvGrpSpPr>
          <p:cNvPr id="286743" name="Group 3095">
            <a:extLst>
              <a:ext uri="{FF2B5EF4-FFF2-40B4-BE49-F238E27FC236}">
                <a16:creationId xmlns:a16="http://schemas.microsoft.com/office/drawing/2014/main" id="{911C035E-C454-4954-9A9B-5086442C792E}"/>
              </a:ext>
            </a:extLst>
          </p:cNvPr>
          <p:cNvGrpSpPr>
            <a:grpSpLocks/>
          </p:cNvGrpSpPr>
          <p:nvPr/>
        </p:nvGrpSpPr>
        <p:grpSpPr bwMode="auto">
          <a:xfrm>
            <a:off x="5817015" y="5581650"/>
            <a:ext cx="2362200" cy="393700"/>
            <a:chOff x="3696" y="3541"/>
            <a:chExt cx="1488" cy="248"/>
          </a:xfrm>
        </p:grpSpPr>
        <p:sp>
          <p:nvSpPr>
            <p:cNvPr id="286744" name="Oval 3096">
              <a:hlinkClick r:id="rId2" action="ppaction://hlinksldjump"/>
              <a:extLst>
                <a:ext uri="{FF2B5EF4-FFF2-40B4-BE49-F238E27FC236}">
                  <a16:creationId xmlns:a16="http://schemas.microsoft.com/office/drawing/2014/main" id="{5FBFDEB5-BEDB-4915-8B6B-A8DE3D60A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41"/>
              <a:ext cx="437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3399">
                          <a:gamma/>
                          <a:shade val="48627"/>
                          <a:invGamma/>
                        </a:srgbClr>
                      </a:gs>
                      <a:gs pos="50000">
                        <a:srgbClr val="003399"/>
                      </a:gs>
                      <a:gs pos="100000">
                        <a:srgbClr val="003399">
                          <a:gamma/>
                          <a:shade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i="0">
                  <a:latin typeface="Times New Roman" panose="02020603050405020304" pitchFamily="18" charset="0"/>
                </a:rPr>
                <a:t>ET</a:t>
              </a:r>
            </a:p>
          </p:txBody>
        </p:sp>
        <p:sp>
          <p:nvSpPr>
            <p:cNvPr id="286745" name="Oval 3097">
              <a:hlinkClick r:id="rId2" action="ppaction://hlinksldjump"/>
              <a:extLst>
                <a:ext uri="{FF2B5EF4-FFF2-40B4-BE49-F238E27FC236}">
                  <a16:creationId xmlns:a16="http://schemas.microsoft.com/office/drawing/2014/main" id="{76C64961-36C9-4FB0-B09D-A2B1B740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41"/>
              <a:ext cx="437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3399">
                          <a:gamma/>
                          <a:shade val="48627"/>
                          <a:invGamma/>
                        </a:srgbClr>
                      </a:gs>
                      <a:gs pos="50000">
                        <a:srgbClr val="003399"/>
                      </a:gs>
                      <a:gs pos="100000">
                        <a:srgbClr val="003399">
                          <a:gamma/>
                          <a:shade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i="0">
                  <a:latin typeface="Times New Roman" panose="02020603050405020304" pitchFamily="18" charset="0"/>
                </a:rPr>
                <a:t>ET</a:t>
              </a:r>
            </a:p>
          </p:txBody>
        </p:sp>
        <p:sp>
          <p:nvSpPr>
            <p:cNvPr id="286746" name="Oval 3098">
              <a:hlinkClick r:id="rId2" action="ppaction://hlinksldjump"/>
              <a:extLst>
                <a:ext uri="{FF2B5EF4-FFF2-40B4-BE49-F238E27FC236}">
                  <a16:creationId xmlns:a16="http://schemas.microsoft.com/office/drawing/2014/main" id="{9BB0528B-B39A-49DF-BA65-30BA01160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541"/>
              <a:ext cx="437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3399">
                          <a:gamma/>
                          <a:shade val="48627"/>
                          <a:invGamma/>
                        </a:srgbClr>
                      </a:gs>
                      <a:gs pos="50000">
                        <a:srgbClr val="003399"/>
                      </a:gs>
                      <a:gs pos="100000">
                        <a:srgbClr val="003399">
                          <a:gamma/>
                          <a:shade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i="0">
                  <a:latin typeface="Times New Roman" panose="02020603050405020304" pitchFamily="18" charset="0"/>
                </a:rPr>
                <a:t>ET</a:t>
              </a:r>
            </a:p>
          </p:txBody>
        </p:sp>
      </p:grpSp>
      <p:sp>
        <p:nvSpPr>
          <p:cNvPr id="286747" name="Rectangle 3099">
            <a:extLst>
              <a:ext uri="{FF2B5EF4-FFF2-40B4-BE49-F238E27FC236}">
                <a16:creationId xmlns:a16="http://schemas.microsoft.com/office/drawing/2014/main" id="{C90EAD86-71FA-4FBC-B416-35ADA22AC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229600" cy="690563"/>
          </a:xfrm>
        </p:spPr>
        <p:txBody>
          <a:bodyPr/>
          <a:lstStyle/>
          <a:p>
            <a:r>
              <a:rPr lang="en-US" altLang="en-US" sz="3200" dirty="0"/>
              <a:t>Net-</a:t>
            </a:r>
            <a:r>
              <a:rPr lang="en-US" altLang="en-US" sz="3200" dirty="0" err="1"/>
              <a:t>Bnabled</a:t>
            </a:r>
            <a:r>
              <a:rPr lang="en-US" altLang="en-US" sz="3200" dirty="0"/>
              <a:t> Business Innovation Cycle</a:t>
            </a:r>
          </a:p>
        </p:txBody>
      </p:sp>
      <p:grpSp>
        <p:nvGrpSpPr>
          <p:cNvPr id="286748" name="Group 3100">
            <a:extLst>
              <a:ext uri="{FF2B5EF4-FFF2-40B4-BE49-F238E27FC236}">
                <a16:creationId xmlns:a16="http://schemas.microsoft.com/office/drawing/2014/main" id="{1C039428-AE0C-42FE-9B71-3E42D888B9C6}"/>
              </a:ext>
            </a:extLst>
          </p:cNvPr>
          <p:cNvGrpSpPr>
            <a:grpSpLocks/>
          </p:cNvGrpSpPr>
          <p:nvPr/>
        </p:nvGrpSpPr>
        <p:grpSpPr bwMode="auto">
          <a:xfrm>
            <a:off x="6735384" y="5470525"/>
            <a:ext cx="533400" cy="609600"/>
            <a:chOff x="4272" y="3456"/>
            <a:chExt cx="336" cy="384"/>
          </a:xfrm>
        </p:grpSpPr>
        <p:sp>
          <p:nvSpPr>
            <p:cNvPr id="286749" name="Line 3101">
              <a:extLst>
                <a:ext uri="{FF2B5EF4-FFF2-40B4-BE49-F238E27FC236}">
                  <a16:creationId xmlns:a16="http://schemas.microsoft.com/office/drawing/2014/main" id="{FA13B2FA-96AC-4FBD-91A1-956D3C77B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456"/>
              <a:ext cx="336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750" name="Line 3102">
              <a:extLst>
                <a:ext uri="{FF2B5EF4-FFF2-40B4-BE49-F238E27FC236}">
                  <a16:creationId xmlns:a16="http://schemas.microsoft.com/office/drawing/2014/main" id="{B62F01A8-AD6F-44CB-A66A-BBC1C2562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456"/>
              <a:ext cx="336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86751" name="Text Box 3103">
            <a:extLst>
              <a:ext uri="{FF2B5EF4-FFF2-40B4-BE49-F238E27FC236}">
                <a16:creationId xmlns:a16="http://schemas.microsoft.com/office/drawing/2014/main" id="{30F448FB-4EDB-4A1E-8490-FB62B3855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9600"/>
            <a:ext cx="2896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Capabilities &amp; Competencies</a:t>
            </a:r>
          </a:p>
        </p:txBody>
      </p:sp>
      <p:grpSp>
        <p:nvGrpSpPr>
          <p:cNvPr id="286776" name="Group 3128">
            <a:extLst>
              <a:ext uri="{FF2B5EF4-FFF2-40B4-BE49-F238E27FC236}">
                <a16:creationId xmlns:a16="http://schemas.microsoft.com/office/drawing/2014/main" id="{2E9926E2-1699-4270-A81A-43E7AA2695E9}"/>
              </a:ext>
            </a:extLst>
          </p:cNvPr>
          <p:cNvGrpSpPr>
            <a:grpSpLocks/>
          </p:cNvGrpSpPr>
          <p:nvPr/>
        </p:nvGrpSpPr>
        <p:grpSpPr bwMode="auto">
          <a:xfrm>
            <a:off x="2568575" y="2565400"/>
            <a:ext cx="3886200" cy="2776538"/>
            <a:chOff x="1618" y="1616"/>
            <a:chExt cx="2448" cy="1749"/>
          </a:xfrm>
        </p:grpSpPr>
        <p:cxnSp>
          <p:nvCxnSpPr>
            <p:cNvPr id="286754" name="AutoShape 3106">
              <a:extLst>
                <a:ext uri="{FF2B5EF4-FFF2-40B4-BE49-F238E27FC236}">
                  <a16:creationId xmlns:a16="http://schemas.microsoft.com/office/drawing/2014/main" id="{F726B8DD-9B8B-476C-BD33-15F9A69B71D2}"/>
                </a:ext>
              </a:extLst>
            </p:cNvPr>
            <p:cNvCxnSpPr>
              <a:cxnSpLocks noChangeShapeType="1"/>
              <a:endCxn id="286735" idx="0"/>
            </p:cNvCxnSpPr>
            <p:nvPr/>
          </p:nvCxnSpPr>
          <p:spPr bwMode="auto">
            <a:xfrm rot="5400000">
              <a:off x="2555" y="2355"/>
              <a:ext cx="535" cy="427"/>
            </a:xfrm>
            <a:prstGeom prst="curvedConnector3">
              <a:avLst>
                <a:gd name="adj1" fmla="val -8042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5" name="AutoShape 3107">
              <a:extLst>
                <a:ext uri="{FF2B5EF4-FFF2-40B4-BE49-F238E27FC236}">
                  <a16:creationId xmlns:a16="http://schemas.microsoft.com/office/drawing/2014/main" id="{987A5171-5AD0-4B09-866E-68A67E89948F}"/>
                </a:ext>
              </a:extLst>
            </p:cNvPr>
            <p:cNvCxnSpPr>
              <a:cxnSpLocks noChangeShapeType="1"/>
              <a:endCxn id="286736" idx="0"/>
            </p:cNvCxnSpPr>
            <p:nvPr/>
          </p:nvCxnSpPr>
          <p:spPr bwMode="auto">
            <a:xfrm rot="5400000">
              <a:off x="1577" y="2873"/>
              <a:ext cx="533" cy="452"/>
            </a:xfrm>
            <a:prstGeom prst="curvedConnector3">
              <a:avLst>
                <a:gd name="adj1" fmla="val -12384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6" name="AutoShape 3108">
              <a:extLst>
                <a:ext uri="{FF2B5EF4-FFF2-40B4-BE49-F238E27FC236}">
                  <a16:creationId xmlns:a16="http://schemas.microsoft.com/office/drawing/2014/main" id="{57EB6D81-37AC-4F5F-BF82-519751027776}"/>
                </a:ext>
              </a:extLst>
            </p:cNvPr>
            <p:cNvCxnSpPr>
              <a:cxnSpLocks noChangeShapeType="1"/>
              <a:stCxn id="286734" idx="3"/>
              <a:endCxn id="286737" idx="0"/>
            </p:cNvCxnSpPr>
            <p:nvPr/>
          </p:nvCxnSpPr>
          <p:spPr bwMode="auto">
            <a:xfrm rot="5400000">
              <a:off x="3482" y="1643"/>
              <a:ext cx="611" cy="557"/>
            </a:xfrm>
            <a:prstGeom prst="curvedConnector3">
              <a:avLst>
                <a:gd name="adj1" fmla="val 324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777" name="Group 3129">
            <a:extLst>
              <a:ext uri="{FF2B5EF4-FFF2-40B4-BE49-F238E27FC236}">
                <a16:creationId xmlns:a16="http://schemas.microsoft.com/office/drawing/2014/main" id="{8DB0F4D1-CDFC-41C5-99DE-3BE6782A432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828800"/>
            <a:ext cx="7086600" cy="609600"/>
            <a:chOff x="816" y="1152"/>
            <a:chExt cx="4464" cy="384"/>
          </a:xfrm>
        </p:grpSpPr>
        <p:sp>
          <p:nvSpPr>
            <p:cNvPr id="286758" name="Text Box 3110">
              <a:extLst>
                <a:ext uri="{FF2B5EF4-FFF2-40B4-BE49-F238E27FC236}">
                  <a16:creationId xmlns:a16="http://schemas.microsoft.com/office/drawing/2014/main" id="{06FAEA8A-1C10-439C-8234-D702116ED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344"/>
              <a:ext cx="12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Internal Organization</a:t>
              </a:r>
            </a:p>
          </p:txBody>
        </p:sp>
        <p:sp>
          <p:nvSpPr>
            <p:cNvPr id="286759" name="Text Box 3111">
              <a:extLst>
                <a:ext uri="{FF2B5EF4-FFF2-40B4-BE49-F238E27FC236}">
                  <a16:creationId xmlns:a16="http://schemas.microsoft.com/office/drawing/2014/main" id="{94C784EE-8C89-4FC0-B148-89A9D0143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152"/>
              <a:ext cx="8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External Market</a:t>
              </a:r>
            </a:p>
          </p:txBody>
        </p:sp>
        <p:sp>
          <p:nvSpPr>
            <p:cNvPr id="286760" name="Line 3112">
              <a:extLst>
                <a:ext uri="{FF2B5EF4-FFF2-40B4-BE49-F238E27FC236}">
                  <a16:creationId xmlns:a16="http://schemas.microsoft.com/office/drawing/2014/main" id="{5612FCAC-024E-4730-801F-3B4C56CE8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344"/>
              <a:ext cx="446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61" name="Line 3113">
            <a:extLst>
              <a:ext uri="{FF2B5EF4-FFF2-40B4-BE49-F238E27FC236}">
                <a16:creationId xmlns:a16="http://schemas.microsoft.com/office/drawing/2014/main" id="{DF9FD89C-4DA3-4E50-B78F-EF3C62BF7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2" name="Text Box 3114">
            <a:extLst>
              <a:ext uri="{FF2B5EF4-FFF2-40B4-BE49-F238E27FC236}">
                <a16:creationId xmlns:a16="http://schemas.microsoft.com/office/drawing/2014/main" id="{FF845438-19CD-4A37-8C88-7E49CFC95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86763" name="Text Box 3115">
            <a:extLst>
              <a:ext uri="{FF2B5EF4-FFF2-40B4-BE49-F238E27FC236}">
                <a16:creationId xmlns:a16="http://schemas.microsoft.com/office/drawing/2014/main" id="{12C1A68B-BD89-4F15-BB2C-788433A03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86764" name="Line 3116">
            <a:extLst>
              <a:ext uri="{FF2B5EF4-FFF2-40B4-BE49-F238E27FC236}">
                <a16:creationId xmlns:a16="http://schemas.microsoft.com/office/drawing/2014/main" id="{B32C90D9-8740-403B-A464-834C91733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7315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5" name="Text Box 3117">
            <a:extLst>
              <a:ext uri="{FF2B5EF4-FFF2-40B4-BE49-F238E27FC236}">
                <a16:creationId xmlns:a16="http://schemas.microsoft.com/office/drawing/2014/main" id="{EF97167F-BE27-42BA-9630-CCE8E18A529D}"/>
              </a:ext>
            </a:extLst>
          </p:cNvPr>
          <p:cNvSpPr txBox="1">
            <a:spLocks noChangeArrowheads="1"/>
          </p:cNvSpPr>
          <p:nvPr/>
        </p:nvSpPr>
        <p:spPr bwMode="auto">
          <a:xfrm rot="16222664">
            <a:off x="-50489" y="1934160"/>
            <a:ext cx="187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Value Realization</a:t>
            </a:r>
          </a:p>
        </p:txBody>
      </p:sp>
      <p:sp>
        <p:nvSpPr>
          <p:cNvPr id="286766" name="Text Box 3118">
            <a:extLst>
              <a:ext uri="{FF2B5EF4-FFF2-40B4-BE49-F238E27FC236}">
                <a16:creationId xmlns:a16="http://schemas.microsoft.com/office/drawing/2014/main" id="{B82AED34-0266-4F1F-8838-648A9250170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0331" y="4529931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 Potential</a:t>
            </a:r>
          </a:p>
        </p:txBody>
      </p:sp>
      <p:grpSp>
        <p:nvGrpSpPr>
          <p:cNvPr id="286778" name="Group 3130">
            <a:extLst>
              <a:ext uri="{FF2B5EF4-FFF2-40B4-BE49-F238E27FC236}">
                <a16:creationId xmlns:a16="http://schemas.microsoft.com/office/drawing/2014/main" id="{FC0CCB18-3BF8-4C47-A296-A47EB61D64E5}"/>
              </a:ext>
            </a:extLst>
          </p:cNvPr>
          <p:cNvGrpSpPr>
            <a:grpSpLocks/>
          </p:cNvGrpSpPr>
          <p:nvPr/>
        </p:nvGrpSpPr>
        <p:grpSpPr bwMode="auto">
          <a:xfrm>
            <a:off x="1817688" y="1524000"/>
            <a:ext cx="5372100" cy="3949700"/>
            <a:chOff x="1145" y="960"/>
            <a:chExt cx="3384" cy="2488"/>
          </a:xfrm>
        </p:grpSpPr>
        <p:sp>
          <p:nvSpPr>
            <p:cNvPr id="286768" name="Text Box 3120">
              <a:extLst>
                <a:ext uri="{FF2B5EF4-FFF2-40B4-BE49-F238E27FC236}">
                  <a16:creationId xmlns:a16="http://schemas.microsoft.com/office/drawing/2014/main" id="{F92D5CE2-AEA9-4A57-86C0-0FAD732BF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876476">
              <a:off x="1536" y="1584"/>
              <a:ext cx="13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Organizational Learning</a:t>
              </a:r>
            </a:p>
          </p:txBody>
        </p:sp>
        <p:cxnSp>
          <p:nvCxnSpPr>
            <p:cNvPr id="286769" name="AutoShape 3121">
              <a:extLst>
                <a:ext uri="{FF2B5EF4-FFF2-40B4-BE49-F238E27FC236}">
                  <a16:creationId xmlns:a16="http://schemas.microsoft.com/office/drawing/2014/main" id="{D2C9899A-219B-48CF-8CAB-9AF23179F1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1145" y="1344"/>
              <a:ext cx="2729" cy="2104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0" name="AutoShape 3122">
              <a:extLst>
                <a:ext uri="{FF2B5EF4-FFF2-40B4-BE49-F238E27FC236}">
                  <a16:creationId xmlns:a16="http://schemas.microsoft.com/office/drawing/2014/main" id="{962A317D-B9B1-4DFD-A39D-9D6481D19C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152" y="1344"/>
              <a:ext cx="1722" cy="1575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1" name="AutoShape 3123">
              <a:extLst>
                <a:ext uri="{FF2B5EF4-FFF2-40B4-BE49-F238E27FC236}">
                  <a16:creationId xmlns:a16="http://schemas.microsoft.com/office/drawing/2014/main" id="{EA8F1E16-E717-4E7A-AF8F-DD7B0204F7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3874" y="960"/>
              <a:ext cx="655" cy="384"/>
            </a:xfrm>
            <a:prstGeom prst="curvedConnector4">
              <a:avLst>
                <a:gd name="adj1" fmla="val -21986"/>
                <a:gd name="adj2" fmla="val 137500"/>
              </a:avLst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2" name="AutoShape 3124">
              <a:extLst>
                <a:ext uri="{FF2B5EF4-FFF2-40B4-BE49-F238E27FC236}">
                  <a16:creationId xmlns:a16="http://schemas.microsoft.com/office/drawing/2014/main" id="{CDCDB113-7B0C-4105-9EC0-FA72E82F7B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036" y="1344"/>
              <a:ext cx="838" cy="972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774" name="Group 3126">
            <a:extLst>
              <a:ext uri="{FF2B5EF4-FFF2-40B4-BE49-F238E27FC236}">
                <a16:creationId xmlns:a16="http://schemas.microsoft.com/office/drawing/2014/main" id="{C9808E50-5DEF-4B2E-BF4A-4BD725D21898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1524000"/>
            <a:ext cx="2079625" cy="1219200"/>
            <a:chOff x="3682" y="960"/>
            <a:chExt cx="1310" cy="768"/>
          </a:xfrm>
        </p:grpSpPr>
        <p:sp>
          <p:nvSpPr>
            <p:cNvPr id="286734" name="Oval 3086">
              <a:extLst>
                <a:ext uri="{FF2B5EF4-FFF2-40B4-BE49-F238E27FC236}">
                  <a16:creationId xmlns:a16="http://schemas.microsoft.com/office/drawing/2014/main" id="{22722A40-83E8-4AF5-8207-70A27F79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960"/>
              <a:ext cx="1310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Assessing</a:t>
              </a:r>
            </a:p>
            <a:p>
              <a:pPr algn="ctr"/>
              <a:r>
                <a:rPr lang="en-US" altLang="en-US" sz="14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External Customer &amp;</a:t>
              </a:r>
              <a:br>
                <a:rPr lang="en-US" altLang="en-US" sz="10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</a:br>
              <a:r>
                <a:rPr lang="en-US" altLang="en-US" sz="1000" i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en-US" sz="14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Internal Client</a:t>
              </a:r>
            </a:p>
            <a:p>
              <a:pPr algn="ctr"/>
              <a:r>
                <a:rPr lang="en-US" altLang="en-US" sz="1400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Value (CV)</a:t>
              </a:r>
            </a:p>
          </p:txBody>
        </p:sp>
        <p:sp>
          <p:nvSpPr>
            <p:cNvPr id="286773" name="Line 3125">
              <a:extLst>
                <a:ext uri="{FF2B5EF4-FFF2-40B4-BE49-F238E27FC236}">
                  <a16:creationId xmlns:a16="http://schemas.microsoft.com/office/drawing/2014/main" id="{08C677E4-9476-4574-A228-5E7A73444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44"/>
              <a:ext cx="129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03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8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5" grpId="0" animBg="1" autoUpdateAnimBg="0"/>
      <p:bldP spid="286736" grpId="0" animBg="1" autoUpdateAnimBg="0"/>
      <p:bldP spid="28673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4" name="Group 2050">
            <a:extLst>
              <a:ext uri="{FF2B5EF4-FFF2-40B4-BE49-F238E27FC236}">
                <a16:creationId xmlns:a16="http://schemas.microsoft.com/office/drawing/2014/main" id="{0F35319B-E416-489F-8895-D923EAE5C15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443538"/>
            <a:ext cx="3198813" cy="881062"/>
            <a:chOff x="1921" y="3302"/>
            <a:chExt cx="1926" cy="555"/>
          </a:xfrm>
        </p:grpSpPr>
        <p:sp>
          <p:nvSpPr>
            <p:cNvPr id="289795" name="AutoShape 2051">
              <a:extLst>
                <a:ext uri="{FF2B5EF4-FFF2-40B4-BE49-F238E27FC236}">
                  <a16:creationId xmlns:a16="http://schemas.microsoft.com/office/drawing/2014/main" id="{931BFD97-AB11-43D6-840D-3E41FFC233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0482">
              <a:off x="1921" y="3302"/>
              <a:ext cx="1199" cy="366"/>
            </a:xfrm>
            <a:prstGeom prst="curvedUpArrow">
              <a:avLst>
                <a:gd name="adj1" fmla="val 78850"/>
                <a:gd name="adj2" fmla="val 144127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i="0">
                <a:latin typeface="Times New Roman" panose="02020603050405020304" pitchFamily="18" charset="0"/>
              </a:endParaRPr>
            </a:p>
          </p:txBody>
        </p:sp>
        <p:sp>
          <p:nvSpPr>
            <p:cNvPr id="289796" name="Text Box 2052">
              <a:extLst>
                <a:ext uri="{FF2B5EF4-FFF2-40B4-BE49-F238E27FC236}">
                  <a16:creationId xmlns:a16="http://schemas.microsoft.com/office/drawing/2014/main" id="{21E7BF4B-85BD-4D4C-ADAC-31646231D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97"/>
              <a:ext cx="919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Where will the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Internet create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new possibilities?</a:t>
              </a:r>
            </a:p>
          </p:txBody>
        </p:sp>
      </p:grpSp>
      <p:grpSp>
        <p:nvGrpSpPr>
          <p:cNvPr id="289797" name="Group 2053">
            <a:extLst>
              <a:ext uri="{FF2B5EF4-FFF2-40B4-BE49-F238E27FC236}">
                <a16:creationId xmlns:a16="http://schemas.microsoft.com/office/drawing/2014/main" id="{5F794759-61A0-4374-96B9-64B9092FE5B0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567238"/>
            <a:ext cx="3487737" cy="733425"/>
            <a:chOff x="2843" y="2733"/>
            <a:chExt cx="2197" cy="462"/>
          </a:xfrm>
        </p:grpSpPr>
        <p:sp>
          <p:nvSpPr>
            <p:cNvPr id="289798" name="AutoShape 2054">
              <a:extLst>
                <a:ext uri="{FF2B5EF4-FFF2-40B4-BE49-F238E27FC236}">
                  <a16:creationId xmlns:a16="http://schemas.microsoft.com/office/drawing/2014/main" id="{21764006-85AF-46D2-A0D6-750D34C903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63190">
              <a:off x="2843" y="2733"/>
              <a:ext cx="1271" cy="439"/>
            </a:xfrm>
            <a:prstGeom prst="curvedUpArrow">
              <a:avLst>
                <a:gd name="adj1" fmla="val 77474"/>
                <a:gd name="adj2" fmla="val 135164"/>
                <a:gd name="adj3" fmla="val 3343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799" name="Text Box 2055">
              <a:extLst>
                <a:ext uri="{FF2B5EF4-FFF2-40B4-BE49-F238E27FC236}">
                  <a16:creationId xmlns:a16="http://schemas.microsoft.com/office/drawing/2014/main" id="{70948924-5358-4C0B-A6C5-CBF8FCB54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69"/>
              <a:ext cx="115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Business plans, 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Strategy, capital</a:t>
              </a:r>
            </a:p>
          </p:txBody>
        </p:sp>
      </p:grpSp>
      <p:grpSp>
        <p:nvGrpSpPr>
          <p:cNvPr id="289800" name="Group 2056">
            <a:extLst>
              <a:ext uri="{FF2B5EF4-FFF2-40B4-BE49-F238E27FC236}">
                <a16:creationId xmlns:a16="http://schemas.microsoft.com/office/drawing/2014/main" id="{1A96B185-341F-4400-91AF-773A54C4309E}"/>
              </a:ext>
            </a:extLst>
          </p:cNvPr>
          <p:cNvGrpSpPr>
            <a:grpSpLocks/>
          </p:cNvGrpSpPr>
          <p:nvPr/>
        </p:nvGrpSpPr>
        <p:grpSpPr bwMode="auto">
          <a:xfrm rot="3944">
            <a:off x="5751513" y="3455988"/>
            <a:ext cx="3009900" cy="811212"/>
            <a:chOff x="3720" y="2002"/>
            <a:chExt cx="1800" cy="511"/>
          </a:xfrm>
        </p:grpSpPr>
        <p:sp>
          <p:nvSpPr>
            <p:cNvPr id="289801" name="AutoShape 2057">
              <a:extLst>
                <a:ext uri="{FF2B5EF4-FFF2-40B4-BE49-F238E27FC236}">
                  <a16:creationId xmlns:a16="http://schemas.microsoft.com/office/drawing/2014/main" id="{DDA43CED-0290-4812-9BB1-4481593D8B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90002">
              <a:off x="3720" y="2002"/>
              <a:ext cx="1313" cy="511"/>
            </a:xfrm>
            <a:prstGeom prst="curvedUpArrow">
              <a:avLst>
                <a:gd name="adj1" fmla="val 68757"/>
                <a:gd name="adj2" fmla="val 119956"/>
                <a:gd name="adj3" fmla="val 4799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02" name="Text Box 2058">
              <a:extLst>
                <a:ext uri="{FF2B5EF4-FFF2-40B4-BE49-F238E27FC236}">
                  <a16:creationId xmlns:a16="http://schemas.microsoft.com/office/drawing/2014/main" id="{80BEF82A-18D2-450B-B192-A44A1832B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52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Activating the</a:t>
              </a:r>
            </a:p>
            <a:p>
              <a:r>
                <a:rPr lang="en-US" altLang="en-US" sz="1400">
                  <a:latin typeface="Times New Roman" panose="02020603050405020304" pitchFamily="18" charset="0"/>
                </a:rPr>
                <a:t>website</a:t>
              </a:r>
            </a:p>
          </p:txBody>
        </p:sp>
      </p:grpSp>
      <p:sp>
        <p:nvSpPr>
          <p:cNvPr id="289803" name="Line 2059">
            <a:extLst>
              <a:ext uri="{FF2B5EF4-FFF2-40B4-BE49-F238E27FC236}">
                <a16:creationId xmlns:a16="http://schemas.microsoft.com/office/drawing/2014/main" id="{F961A4DE-A3F9-4E2E-B1A6-D639D2489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308725"/>
            <a:ext cx="6661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4" name="Text Box 2060">
            <a:extLst>
              <a:ext uri="{FF2B5EF4-FFF2-40B4-BE49-F238E27FC236}">
                <a16:creationId xmlns:a16="http://schemas.microsoft.com/office/drawing/2014/main" id="{D9844FD6-72F6-498E-A92C-CF7E11AD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6478588"/>
            <a:ext cx="57943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89805" name="Oval 2061">
            <a:extLst>
              <a:ext uri="{FF2B5EF4-FFF2-40B4-BE49-F238E27FC236}">
                <a16:creationId xmlns:a16="http://schemas.microsoft.com/office/drawing/2014/main" id="{113C04E5-5401-422C-B849-F791874E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4502150"/>
            <a:ext cx="2051050" cy="903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Choose Books!</a:t>
            </a:r>
            <a:endParaRPr lang="en-US" altLang="en-US" sz="1400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9806" name="Oval 2062">
            <a:extLst>
              <a:ext uri="{FF2B5EF4-FFF2-40B4-BE49-F238E27FC236}">
                <a16:creationId xmlns:a16="http://schemas.microsoft.com/office/drawing/2014/main" id="{ABA6A452-34EC-4B97-8A07-F35A71B0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5341938"/>
            <a:ext cx="2122487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Web browsers,</a:t>
            </a:r>
            <a:b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servers, PCs, Internet</a:t>
            </a:r>
            <a:endParaRPr lang="en-US" altLang="en-US" sz="1400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9807" name="Oval 2063">
            <a:extLst>
              <a:ext uri="{FF2B5EF4-FFF2-40B4-BE49-F238E27FC236}">
                <a16:creationId xmlns:a16="http://schemas.microsoft.com/office/drawing/2014/main" id="{FB5780E2-4A6C-436D-8865-1EB2B480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535363"/>
            <a:ext cx="2122488" cy="966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Setting up distribution</a:t>
            </a:r>
            <a:b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with book distributors</a:t>
            </a:r>
            <a:b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Creating the company</a:t>
            </a:r>
            <a:endParaRPr lang="en-US" altLang="en-US" sz="1400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9808" name="Line 2064">
            <a:extLst>
              <a:ext uri="{FF2B5EF4-FFF2-40B4-BE49-F238E27FC236}">
                <a16:creationId xmlns:a16="http://schemas.microsoft.com/office/drawing/2014/main" id="{42B64709-D07F-46B7-96A2-32ABF900B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310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9" name="Line 2065">
            <a:extLst>
              <a:ext uri="{FF2B5EF4-FFF2-40B4-BE49-F238E27FC236}">
                <a16:creationId xmlns:a16="http://schemas.microsoft.com/office/drawing/2014/main" id="{57FC1C59-A485-4805-AB03-3CF865877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182938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0" name="Text Box 2066">
            <a:extLst>
              <a:ext uri="{FF2B5EF4-FFF2-40B4-BE49-F238E27FC236}">
                <a16:creationId xmlns:a16="http://schemas.microsoft.com/office/drawing/2014/main" id="{CA144D85-0DAE-4C05-B238-8BC38DC1D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02338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•"/>
            </a:pPr>
            <a:endParaRPr lang="en-US" altLang="en-US" sz="3200" i="0">
              <a:solidFill>
                <a:srgbClr val="000000"/>
              </a:solidFill>
              <a:latin typeface="Helv" pitchFamily="34" charset="0"/>
            </a:endParaRPr>
          </a:p>
        </p:txBody>
      </p:sp>
      <p:sp>
        <p:nvSpPr>
          <p:cNvPr id="289811" name="Text Box 2067">
            <a:extLst>
              <a:ext uri="{FF2B5EF4-FFF2-40B4-BE49-F238E27FC236}">
                <a16:creationId xmlns:a16="http://schemas.microsoft.com/office/drawing/2014/main" id="{AC8BF27A-0B53-4671-8811-3569FC8B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23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89812" name="Text Box 2068">
            <a:extLst>
              <a:ext uri="{FF2B5EF4-FFF2-40B4-BE49-F238E27FC236}">
                <a16:creationId xmlns:a16="http://schemas.microsoft.com/office/drawing/2014/main" id="{A0C9DFA9-9E61-45AC-A633-FF84897F4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grpSp>
        <p:nvGrpSpPr>
          <p:cNvPr id="289813" name="Group 2069">
            <a:extLst>
              <a:ext uri="{FF2B5EF4-FFF2-40B4-BE49-F238E27FC236}">
                <a16:creationId xmlns:a16="http://schemas.microsoft.com/office/drawing/2014/main" id="{F88463C5-31A2-4B91-973C-D9BE7E768658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530239"/>
            <a:ext cx="2590800" cy="393700"/>
            <a:chOff x="3696" y="3541"/>
            <a:chExt cx="1488" cy="248"/>
          </a:xfrm>
        </p:grpSpPr>
        <p:sp>
          <p:nvSpPr>
            <p:cNvPr id="289814" name="Oval 2070">
              <a:hlinkClick r:id="rId2" action="ppaction://hlinksldjump"/>
              <a:extLst>
                <a:ext uri="{FF2B5EF4-FFF2-40B4-BE49-F238E27FC236}">
                  <a16:creationId xmlns:a16="http://schemas.microsoft.com/office/drawing/2014/main" id="{AA992509-2370-49F4-817C-7F8A9726D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41"/>
              <a:ext cx="437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3399">
                          <a:gamma/>
                          <a:shade val="48627"/>
                          <a:invGamma/>
                        </a:srgbClr>
                      </a:gs>
                      <a:gs pos="50000">
                        <a:srgbClr val="003399"/>
                      </a:gs>
                      <a:gs pos="100000">
                        <a:srgbClr val="003399">
                          <a:gamma/>
                          <a:shade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i="0" dirty="0">
                  <a:latin typeface="Times New Roman" panose="02020603050405020304" pitchFamily="18" charset="0"/>
                </a:rPr>
                <a:t>Voice Rec</a:t>
              </a:r>
            </a:p>
          </p:txBody>
        </p:sp>
        <p:sp>
          <p:nvSpPr>
            <p:cNvPr id="289815" name="Oval 2071">
              <a:hlinkClick r:id="rId2" action="ppaction://hlinksldjump"/>
              <a:extLst>
                <a:ext uri="{FF2B5EF4-FFF2-40B4-BE49-F238E27FC236}">
                  <a16:creationId xmlns:a16="http://schemas.microsoft.com/office/drawing/2014/main" id="{F5C3DDF6-3B41-4AE2-8E50-79EBAFABC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41"/>
              <a:ext cx="437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3399">
                          <a:gamma/>
                          <a:shade val="48627"/>
                          <a:invGamma/>
                        </a:srgbClr>
                      </a:gs>
                      <a:gs pos="50000">
                        <a:srgbClr val="003399"/>
                      </a:gs>
                      <a:gs pos="100000">
                        <a:srgbClr val="003399">
                          <a:gamma/>
                          <a:shade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i="0" dirty="0">
                  <a:latin typeface="Times New Roman" panose="02020603050405020304" pitchFamily="18" charset="0"/>
                </a:rPr>
                <a:t>Broadband</a:t>
              </a:r>
            </a:p>
          </p:txBody>
        </p:sp>
        <p:sp>
          <p:nvSpPr>
            <p:cNvPr id="289816" name="Oval 2072">
              <a:hlinkClick r:id="rId2" action="ppaction://hlinksldjump"/>
              <a:extLst>
                <a:ext uri="{FF2B5EF4-FFF2-40B4-BE49-F238E27FC236}">
                  <a16:creationId xmlns:a16="http://schemas.microsoft.com/office/drawing/2014/main" id="{97027D54-4EE8-4A53-B369-D31FA9110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541"/>
              <a:ext cx="437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3399">
                          <a:gamma/>
                          <a:shade val="48627"/>
                          <a:invGamma/>
                        </a:srgbClr>
                      </a:gs>
                      <a:gs pos="50000">
                        <a:srgbClr val="003399"/>
                      </a:gs>
                      <a:gs pos="100000">
                        <a:srgbClr val="003399">
                          <a:gamma/>
                          <a:shade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i="0" dirty="0">
                  <a:latin typeface="Times New Roman" panose="02020603050405020304" pitchFamily="18" charset="0"/>
                </a:rPr>
                <a:t>AI</a:t>
              </a:r>
            </a:p>
          </p:txBody>
        </p:sp>
      </p:grpSp>
      <p:sp>
        <p:nvSpPr>
          <p:cNvPr id="289817" name="Rectangle 2073">
            <a:extLst>
              <a:ext uri="{FF2B5EF4-FFF2-40B4-BE49-F238E27FC236}">
                <a16:creationId xmlns:a16="http://schemas.microsoft.com/office/drawing/2014/main" id="{C1076ADC-829D-4559-95F9-9C7BAF58F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6465888" cy="690563"/>
          </a:xfrm>
        </p:spPr>
        <p:txBody>
          <a:bodyPr/>
          <a:lstStyle/>
          <a:p>
            <a:r>
              <a:rPr lang="en-US" altLang="en-US"/>
              <a:t>NeBIC Example:</a:t>
            </a:r>
          </a:p>
        </p:txBody>
      </p:sp>
      <p:grpSp>
        <p:nvGrpSpPr>
          <p:cNvPr id="289822" name="Group 2078">
            <a:extLst>
              <a:ext uri="{FF2B5EF4-FFF2-40B4-BE49-F238E27FC236}">
                <a16:creationId xmlns:a16="http://schemas.microsoft.com/office/drawing/2014/main" id="{CA9DCFF3-B81F-4E09-A2E9-690721A56E7B}"/>
              </a:ext>
            </a:extLst>
          </p:cNvPr>
          <p:cNvGrpSpPr>
            <a:grpSpLocks/>
          </p:cNvGrpSpPr>
          <p:nvPr/>
        </p:nvGrpSpPr>
        <p:grpSpPr bwMode="auto">
          <a:xfrm>
            <a:off x="2568575" y="2489200"/>
            <a:ext cx="3884613" cy="2852738"/>
            <a:chOff x="1618" y="1568"/>
            <a:chExt cx="2447" cy="1797"/>
          </a:xfrm>
        </p:grpSpPr>
        <p:cxnSp>
          <p:nvCxnSpPr>
            <p:cNvPr id="289823" name="AutoShape 2079">
              <a:extLst>
                <a:ext uri="{FF2B5EF4-FFF2-40B4-BE49-F238E27FC236}">
                  <a16:creationId xmlns:a16="http://schemas.microsoft.com/office/drawing/2014/main" id="{4F51740E-AC7D-4A4C-8640-182D76555713}"/>
                </a:ext>
              </a:extLst>
            </p:cNvPr>
            <p:cNvCxnSpPr>
              <a:cxnSpLocks noChangeShapeType="1"/>
              <a:endCxn id="289805" idx="0"/>
            </p:cNvCxnSpPr>
            <p:nvPr/>
          </p:nvCxnSpPr>
          <p:spPr bwMode="auto">
            <a:xfrm rot="5400000">
              <a:off x="2555" y="2355"/>
              <a:ext cx="535" cy="427"/>
            </a:xfrm>
            <a:prstGeom prst="curvedConnector3">
              <a:avLst>
                <a:gd name="adj1" fmla="val -8042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9824" name="AutoShape 2080">
              <a:extLst>
                <a:ext uri="{FF2B5EF4-FFF2-40B4-BE49-F238E27FC236}">
                  <a16:creationId xmlns:a16="http://schemas.microsoft.com/office/drawing/2014/main" id="{3ABBE2BB-575B-431C-ADDE-337158191F86}"/>
                </a:ext>
              </a:extLst>
            </p:cNvPr>
            <p:cNvCxnSpPr>
              <a:cxnSpLocks noChangeShapeType="1"/>
              <a:endCxn id="289806" idx="0"/>
            </p:cNvCxnSpPr>
            <p:nvPr/>
          </p:nvCxnSpPr>
          <p:spPr bwMode="auto">
            <a:xfrm rot="5400000">
              <a:off x="1577" y="2873"/>
              <a:ext cx="533" cy="452"/>
            </a:xfrm>
            <a:prstGeom prst="curvedConnector3">
              <a:avLst>
                <a:gd name="adj1" fmla="val -12384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9825" name="AutoShape 2081">
              <a:extLst>
                <a:ext uri="{FF2B5EF4-FFF2-40B4-BE49-F238E27FC236}">
                  <a16:creationId xmlns:a16="http://schemas.microsoft.com/office/drawing/2014/main" id="{94F17777-6300-4A07-805D-1AB5ADC1CCA3}"/>
                </a:ext>
              </a:extLst>
            </p:cNvPr>
            <p:cNvCxnSpPr>
              <a:cxnSpLocks noChangeShapeType="1"/>
              <a:stCxn id="289843" idx="3"/>
              <a:endCxn id="289807" idx="0"/>
            </p:cNvCxnSpPr>
            <p:nvPr/>
          </p:nvCxnSpPr>
          <p:spPr bwMode="auto">
            <a:xfrm rot="5400000">
              <a:off x="3457" y="1619"/>
              <a:ext cx="659" cy="557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9826" name="Group 2082">
            <a:extLst>
              <a:ext uri="{FF2B5EF4-FFF2-40B4-BE49-F238E27FC236}">
                <a16:creationId xmlns:a16="http://schemas.microsoft.com/office/drawing/2014/main" id="{346F8CD1-5764-40BF-A4AE-8D0F11DC4A4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828800"/>
            <a:ext cx="7086600" cy="609600"/>
            <a:chOff x="816" y="1152"/>
            <a:chExt cx="4464" cy="384"/>
          </a:xfrm>
        </p:grpSpPr>
        <p:sp>
          <p:nvSpPr>
            <p:cNvPr id="289827" name="Text Box 2083">
              <a:extLst>
                <a:ext uri="{FF2B5EF4-FFF2-40B4-BE49-F238E27FC236}">
                  <a16:creationId xmlns:a16="http://schemas.microsoft.com/office/drawing/2014/main" id="{00A5863F-FCC6-442F-859F-439729271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344"/>
              <a:ext cx="12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Internal Organization</a:t>
              </a:r>
            </a:p>
          </p:txBody>
        </p:sp>
        <p:sp>
          <p:nvSpPr>
            <p:cNvPr id="289828" name="Text Box 2084">
              <a:extLst>
                <a:ext uri="{FF2B5EF4-FFF2-40B4-BE49-F238E27FC236}">
                  <a16:creationId xmlns:a16="http://schemas.microsoft.com/office/drawing/2014/main" id="{41224C41-183D-4431-B882-D059CEB29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152"/>
              <a:ext cx="8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External Market</a:t>
              </a:r>
            </a:p>
          </p:txBody>
        </p:sp>
        <p:sp>
          <p:nvSpPr>
            <p:cNvPr id="289829" name="Line 2085">
              <a:extLst>
                <a:ext uri="{FF2B5EF4-FFF2-40B4-BE49-F238E27FC236}">
                  <a16:creationId xmlns:a16="http://schemas.microsoft.com/office/drawing/2014/main" id="{AF308166-1702-4C78-9622-34D2A1EA1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344"/>
              <a:ext cx="446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30" name="Line 2086">
            <a:extLst>
              <a:ext uri="{FF2B5EF4-FFF2-40B4-BE49-F238E27FC236}">
                <a16:creationId xmlns:a16="http://schemas.microsoft.com/office/drawing/2014/main" id="{E50B142E-2490-475F-9A3C-C7DA6FB31A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1" name="Text Box 2087">
            <a:extLst>
              <a:ext uri="{FF2B5EF4-FFF2-40B4-BE49-F238E27FC236}">
                <a16:creationId xmlns:a16="http://schemas.microsoft.com/office/drawing/2014/main" id="{7F5F0385-A006-48EE-86E5-6F64AEB30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89832" name="Text Box 2088">
            <a:extLst>
              <a:ext uri="{FF2B5EF4-FFF2-40B4-BE49-F238E27FC236}">
                <a16:creationId xmlns:a16="http://schemas.microsoft.com/office/drawing/2014/main" id="{C7C11711-EE90-480F-AACA-B668F035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89833" name="Line 2089">
            <a:extLst>
              <a:ext uri="{FF2B5EF4-FFF2-40B4-BE49-F238E27FC236}">
                <a16:creationId xmlns:a16="http://schemas.microsoft.com/office/drawing/2014/main" id="{4A10749E-BFB2-4C5D-B956-4457F68D6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7315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4" name="Text Box 2090">
            <a:extLst>
              <a:ext uri="{FF2B5EF4-FFF2-40B4-BE49-F238E27FC236}">
                <a16:creationId xmlns:a16="http://schemas.microsoft.com/office/drawing/2014/main" id="{582D8ACA-D683-422A-AC3C-5692BB7D16D0}"/>
              </a:ext>
            </a:extLst>
          </p:cNvPr>
          <p:cNvSpPr txBox="1">
            <a:spLocks noChangeArrowheads="1"/>
          </p:cNvSpPr>
          <p:nvPr/>
        </p:nvSpPr>
        <p:spPr bwMode="auto">
          <a:xfrm rot="16222664">
            <a:off x="-50489" y="1934160"/>
            <a:ext cx="187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Value Realization</a:t>
            </a:r>
          </a:p>
        </p:txBody>
      </p:sp>
      <p:sp>
        <p:nvSpPr>
          <p:cNvPr id="289835" name="Text Box 2091">
            <a:extLst>
              <a:ext uri="{FF2B5EF4-FFF2-40B4-BE49-F238E27FC236}">
                <a16:creationId xmlns:a16="http://schemas.microsoft.com/office/drawing/2014/main" id="{78513A8C-84DB-4D78-A1E4-F7F65126EDB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0331" y="4529931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 Potential</a:t>
            </a:r>
          </a:p>
        </p:txBody>
      </p:sp>
      <p:grpSp>
        <p:nvGrpSpPr>
          <p:cNvPr id="289836" name="Group 2092">
            <a:extLst>
              <a:ext uri="{FF2B5EF4-FFF2-40B4-BE49-F238E27FC236}">
                <a16:creationId xmlns:a16="http://schemas.microsoft.com/office/drawing/2014/main" id="{1AAB4722-B78D-4206-B93F-EF5FEBA2D104}"/>
              </a:ext>
            </a:extLst>
          </p:cNvPr>
          <p:cNvGrpSpPr>
            <a:grpSpLocks/>
          </p:cNvGrpSpPr>
          <p:nvPr/>
        </p:nvGrpSpPr>
        <p:grpSpPr bwMode="auto">
          <a:xfrm>
            <a:off x="1817688" y="1524000"/>
            <a:ext cx="5372100" cy="3949700"/>
            <a:chOff x="1145" y="960"/>
            <a:chExt cx="3384" cy="2488"/>
          </a:xfrm>
        </p:grpSpPr>
        <p:sp>
          <p:nvSpPr>
            <p:cNvPr id="289837" name="Text Box 2093">
              <a:extLst>
                <a:ext uri="{FF2B5EF4-FFF2-40B4-BE49-F238E27FC236}">
                  <a16:creationId xmlns:a16="http://schemas.microsoft.com/office/drawing/2014/main" id="{DC5B3788-02AE-4142-893C-197F3EDE4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876476">
              <a:off x="1536" y="1584"/>
              <a:ext cx="13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Organizational Learning</a:t>
              </a:r>
            </a:p>
          </p:txBody>
        </p:sp>
        <p:cxnSp>
          <p:nvCxnSpPr>
            <p:cNvPr id="289838" name="AutoShape 2094">
              <a:extLst>
                <a:ext uri="{FF2B5EF4-FFF2-40B4-BE49-F238E27FC236}">
                  <a16:creationId xmlns:a16="http://schemas.microsoft.com/office/drawing/2014/main" id="{7D3DF824-BBB6-43B1-A3F1-6B8306852C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1145" y="1344"/>
              <a:ext cx="2729" cy="2104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9839" name="AutoShape 2095">
              <a:extLst>
                <a:ext uri="{FF2B5EF4-FFF2-40B4-BE49-F238E27FC236}">
                  <a16:creationId xmlns:a16="http://schemas.microsoft.com/office/drawing/2014/main" id="{A76C9232-E07D-4336-A2CB-FEEF1A0CC9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152" y="1344"/>
              <a:ext cx="1722" cy="1575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9840" name="AutoShape 2096">
              <a:extLst>
                <a:ext uri="{FF2B5EF4-FFF2-40B4-BE49-F238E27FC236}">
                  <a16:creationId xmlns:a16="http://schemas.microsoft.com/office/drawing/2014/main" id="{105E5D12-FD23-450C-A36F-6BC4A09951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3874" y="960"/>
              <a:ext cx="655" cy="384"/>
            </a:xfrm>
            <a:prstGeom prst="curvedConnector4">
              <a:avLst>
                <a:gd name="adj1" fmla="val -21986"/>
                <a:gd name="adj2" fmla="val 137500"/>
              </a:avLst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9841" name="AutoShape 2097">
              <a:extLst>
                <a:ext uri="{FF2B5EF4-FFF2-40B4-BE49-F238E27FC236}">
                  <a16:creationId xmlns:a16="http://schemas.microsoft.com/office/drawing/2014/main" id="{63CAE956-CCD2-4E3B-B299-ABD90FE352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036" y="1344"/>
              <a:ext cx="838" cy="972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9842" name="Group 2098">
            <a:extLst>
              <a:ext uri="{FF2B5EF4-FFF2-40B4-BE49-F238E27FC236}">
                <a16:creationId xmlns:a16="http://schemas.microsoft.com/office/drawing/2014/main" id="{690496F3-27E6-4DF6-A27A-7E279FB431F4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1447800"/>
            <a:ext cx="2079625" cy="1219200"/>
            <a:chOff x="3682" y="912"/>
            <a:chExt cx="1310" cy="768"/>
          </a:xfrm>
        </p:grpSpPr>
        <p:sp>
          <p:nvSpPr>
            <p:cNvPr id="289843" name="Oval 2099">
              <a:extLst>
                <a:ext uri="{FF2B5EF4-FFF2-40B4-BE49-F238E27FC236}">
                  <a16:creationId xmlns:a16="http://schemas.microsoft.com/office/drawing/2014/main" id="{7560B905-9917-4464-B7AA-975FFEA5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912"/>
              <a:ext cx="1310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Assessing</a:t>
              </a:r>
            </a:p>
            <a:p>
              <a:pPr algn="ctr"/>
              <a:r>
                <a:rPr lang="en-US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Customer preferences, </a:t>
              </a:r>
              <a:br>
                <a:rPr lang="en-US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</a:rPr>
              </a:br>
              <a:r>
                <a:rPr lang="en-US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loyalty, profits?</a:t>
              </a:r>
              <a:br>
                <a:rPr lang="en-US" altLang="en-US" sz="900" dirty="0">
                  <a:solidFill>
                    <a:schemeClr val="bg1"/>
                  </a:solidFill>
                  <a:latin typeface="Times New Roman" panose="02020603050405020304" pitchFamily="18" charset="0"/>
                </a:rPr>
              </a:br>
              <a:r>
                <a:rPr lang="en-US" altLang="en-US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Efficiencies, </a:t>
              </a:r>
              <a:br>
                <a:rPr lang="en-US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</a:rPr>
              </a:br>
              <a:r>
                <a:rPr lang="en-US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reliabilities</a:t>
              </a:r>
            </a:p>
          </p:txBody>
        </p:sp>
        <p:sp>
          <p:nvSpPr>
            <p:cNvPr id="289844" name="Line 2100">
              <a:extLst>
                <a:ext uri="{FF2B5EF4-FFF2-40B4-BE49-F238E27FC236}">
                  <a16:creationId xmlns:a16="http://schemas.microsoft.com/office/drawing/2014/main" id="{BCD3A511-7C18-4630-92A8-BC99A619B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44"/>
              <a:ext cx="129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289845" name="Picture 2101" descr="Amazon.com">
            <a:hlinkClick r:id="rId3"/>
            <a:extLst>
              <a:ext uri="{FF2B5EF4-FFF2-40B4-BE49-F238E27FC236}">
                <a16:creationId xmlns:a16="http://schemas.microsoft.com/office/drawing/2014/main" id="{993B470A-9012-4485-9DB1-A98E1E83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1295400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6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8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5" grpId="0" animBg="1" autoUpdateAnimBg="0"/>
      <p:bldP spid="289806" grpId="0" animBg="1" autoUpdateAnimBg="0"/>
      <p:bldP spid="28980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9" name="Oval 15">
            <a:extLst>
              <a:ext uri="{FF2B5EF4-FFF2-40B4-BE49-F238E27FC236}">
                <a16:creationId xmlns:a16="http://schemas.microsoft.com/office/drawing/2014/main" id="{D9CE0A47-822D-4ED9-A10C-B9F075D52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5113338"/>
            <a:ext cx="2122487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Choosing</a:t>
            </a:r>
          </a:p>
          <a:p>
            <a:pPr algn="ctr"/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Enabling/Emerging</a:t>
            </a:r>
            <a:b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1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Technologies (ET)</a:t>
            </a:r>
          </a:p>
        </p:txBody>
      </p:sp>
      <p:sp>
        <p:nvSpPr>
          <p:cNvPr id="236564" name="Line 20">
            <a:extLst>
              <a:ext uri="{FF2B5EF4-FFF2-40B4-BE49-F238E27FC236}">
                <a16:creationId xmlns:a16="http://schemas.microsoft.com/office/drawing/2014/main" id="{482B6CE3-ED67-4291-A677-24B2F9D5BB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954338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87" name="Rectangle 43">
            <a:extLst>
              <a:ext uri="{FF2B5EF4-FFF2-40B4-BE49-F238E27FC236}">
                <a16:creationId xmlns:a16="http://schemas.microsoft.com/office/drawing/2014/main" id="{4AD612D7-D37F-4ADD-B577-951DB9384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0633" y="473075"/>
            <a:ext cx="6465887" cy="690563"/>
          </a:xfrm>
        </p:spPr>
        <p:txBody>
          <a:bodyPr/>
          <a:lstStyle/>
          <a:p>
            <a:r>
              <a:rPr lang="en-US" altLang="en-US" dirty="0"/>
              <a:t>Choosing Capability</a:t>
            </a:r>
          </a:p>
        </p:txBody>
      </p:sp>
      <p:sp>
        <p:nvSpPr>
          <p:cNvPr id="236592" name="AutoShape 48">
            <a:extLst>
              <a:ext uri="{FF2B5EF4-FFF2-40B4-BE49-F238E27FC236}">
                <a16:creationId xmlns:a16="http://schemas.microsoft.com/office/drawing/2014/main" id="{BE6B8636-2622-49D0-AFCF-5954F5D43A84}"/>
              </a:ext>
            </a:extLst>
          </p:cNvPr>
          <p:cNvSpPr>
            <a:spLocks/>
          </p:cNvSpPr>
          <p:nvPr/>
        </p:nvSpPr>
        <p:spPr bwMode="auto">
          <a:xfrm>
            <a:off x="3082925" y="1447800"/>
            <a:ext cx="1981200" cy="612775"/>
          </a:xfrm>
          <a:prstGeom prst="accentCallout2">
            <a:avLst>
              <a:gd name="adj1" fmla="val 18653"/>
              <a:gd name="adj2" fmla="val -3847"/>
              <a:gd name="adj3" fmla="val 18653"/>
              <a:gd name="adj4" fmla="val -11458"/>
              <a:gd name="adj5" fmla="val 594560"/>
              <a:gd name="adj6" fmla="val -1947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i="0">
                <a:latin typeface="Times New Roman" panose="02020603050405020304" pitchFamily="18" charset="0"/>
              </a:rPr>
              <a:t>Hardware</a:t>
            </a:r>
          </a:p>
        </p:txBody>
      </p:sp>
      <p:sp>
        <p:nvSpPr>
          <p:cNvPr id="236593" name="AutoShape 49">
            <a:extLst>
              <a:ext uri="{FF2B5EF4-FFF2-40B4-BE49-F238E27FC236}">
                <a16:creationId xmlns:a16="http://schemas.microsoft.com/office/drawing/2014/main" id="{4429D430-D5B3-4E6F-85FC-A93530E0D1EC}"/>
              </a:ext>
            </a:extLst>
          </p:cNvPr>
          <p:cNvSpPr>
            <a:spLocks/>
          </p:cNvSpPr>
          <p:nvPr/>
        </p:nvSpPr>
        <p:spPr bwMode="auto">
          <a:xfrm>
            <a:off x="3921125" y="3962400"/>
            <a:ext cx="2279650" cy="612775"/>
          </a:xfrm>
          <a:prstGeom prst="accentCallout2">
            <a:avLst>
              <a:gd name="adj1" fmla="val 18653"/>
              <a:gd name="adj2" fmla="val -3343"/>
              <a:gd name="adj3" fmla="val 18653"/>
              <a:gd name="adj4" fmla="val -27509"/>
              <a:gd name="adj5" fmla="val 180829"/>
              <a:gd name="adj6" fmla="val -5278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i="0">
                <a:latin typeface="Times New Roman" panose="02020603050405020304" pitchFamily="18" charset="0"/>
              </a:rPr>
              <a:t>Software</a:t>
            </a:r>
          </a:p>
        </p:txBody>
      </p:sp>
      <p:sp>
        <p:nvSpPr>
          <p:cNvPr id="236594" name="AutoShape 50">
            <a:extLst>
              <a:ext uri="{FF2B5EF4-FFF2-40B4-BE49-F238E27FC236}">
                <a16:creationId xmlns:a16="http://schemas.microsoft.com/office/drawing/2014/main" id="{BF902A13-6CA3-4B5A-AAC3-433339DDA4DE}"/>
              </a:ext>
            </a:extLst>
          </p:cNvPr>
          <p:cNvSpPr>
            <a:spLocks/>
          </p:cNvSpPr>
          <p:nvPr/>
        </p:nvSpPr>
        <p:spPr bwMode="auto">
          <a:xfrm>
            <a:off x="3886200" y="2667000"/>
            <a:ext cx="1898650" cy="612775"/>
          </a:xfrm>
          <a:prstGeom prst="accentCallout2">
            <a:avLst>
              <a:gd name="adj1" fmla="val 18653"/>
              <a:gd name="adj2" fmla="val -4014"/>
              <a:gd name="adj3" fmla="val 18653"/>
              <a:gd name="adj4" fmla="val -32106"/>
              <a:gd name="adj5" fmla="val 389639"/>
              <a:gd name="adj6" fmla="val -6137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i="0">
                <a:latin typeface="Times New Roman" panose="02020603050405020304" pitchFamily="18" charset="0"/>
              </a:rPr>
              <a:t>Networks</a:t>
            </a:r>
          </a:p>
        </p:txBody>
      </p:sp>
      <p:grpSp>
        <p:nvGrpSpPr>
          <p:cNvPr id="236595" name="Group 51">
            <a:extLst>
              <a:ext uri="{FF2B5EF4-FFF2-40B4-BE49-F238E27FC236}">
                <a16:creationId xmlns:a16="http://schemas.microsoft.com/office/drawing/2014/main" id="{DC544B68-EBAD-46AB-B6B4-4DFC844ADD3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514600"/>
            <a:ext cx="1600200" cy="914400"/>
            <a:chOff x="4233" y="1824"/>
            <a:chExt cx="1008" cy="576"/>
          </a:xfrm>
        </p:grpSpPr>
        <p:sp>
          <p:nvSpPr>
            <p:cNvPr id="236596" name="Text Box 52">
              <a:extLst>
                <a:ext uri="{FF2B5EF4-FFF2-40B4-BE49-F238E27FC236}">
                  <a16:creationId xmlns:a16="http://schemas.microsoft.com/office/drawing/2014/main" id="{730C72E4-C514-482E-8FA2-CB98F40DA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824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Wired</a:t>
              </a:r>
            </a:p>
          </p:txBody>
        </p:sp>
        <p:sp>
          <p:nvSpPr>
            <p:cNvPr id="236597" name="Text Box 53">
              <a:extLst>
                <a:ext uri="{FF2B5EF4-FFF2-40B4-BE49-F238E27FC236}">
                  <a16:creationId xmlns:a16="http://schemas.microsoft.com/office/drawing/2014/main" id="{12C2EEA1-7DDB-4555-8A7F-22E082580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112"/>
              <a:ext cx="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Wireless</a:t>
              </a:r>
            </a:p>
          </p:txBody>
        </p:sp>
        <p:cxnSp>
          <p:nvCxnSpPr>
            <p:cNvPr id="236598" name="AutoShape 54">
              <a:extLst>
                <a:ext uri="{FF2B5EF4-FFF2-40B4-BE49-F238E27FC236}">
                  <a16:creationId xmlns:a16="http://schemas.microsoft.com/office/drawing/2014/main" id="{CD613A78-CDA3-4448-8248-79BD4613058E}"/>
                </a:ext>
              </a:extLst>
            </p:cNvPr>
            <p:cNvCxnSpPr>
              <a:cxnSpLocks noChangeShapeType="1"/>
              <a:stCxn id="236594" idx="0"/>
              <a:endCxn id="236596" idx="1"/>
            </p:cNvCxnSpPr>
            <p:nvPr/>
          </p:nvCxnSpPr>
          <p:spPr bwMode="auto">
            <a:xfrm flipV="1">
              <a:off x="4233" y="1968"/>
              <a:ext cx="231" cy="1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599" name="AutoShape 55">
              <a:extLst>
                <a:ext uri="{FF2B5EF4-FFF2-40B4-BE49-F238E27FC236}">
                  <a16:creationId xmlns:a16="http://schemas.microsoft.com/office/drawing/2014/main" id="{5EB49308-FA9E-4947-B91D-0C147D7F7E96}"/>
                </a:ext>
              </a:extLst>
            </p:cNvPr>
            <p:cNvCxnSpPr>
              <a:cxnSpLocks noChangeShapeType="1"/>
              <a:stCxn id="236594" idx="0"/>
              <a:endCxn id="236597" idx="1"/>
            </p:cNvCxnSpPr>
            <p:nvPr/>
          </p:nvCxnSpPr>
          <p:spPr bwMode="auto">
            <a:xfrm>
              <a:off x="4233" y="2113"/>
              <a:ext cx="231" cy="14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6600" name="Group 56">
            <a:extLst>
              <a:ext uri="{FF2B5EF4-FFF2-40B4-BE49-F238E27FC236}">
                <a16:creationId xmlns:a16="http://schemas.microsoft.com/office/drawing/2014/main" id="{4A42ACFA-A960-4364-87ED-2C18108A3701}"/>
              </a:ext>
            </a:extLst>
          </p:cNvPr>
          <p:cNvGrpSpPr>
            <a:grpSpLocks/>
          </p:cNvGrpSpPr>
          <p:nvPr/>
        </p:nvGrpSpPr>
        <p:grpSpPr bwMode="auto">
          <a:xfrm>
            <a:off x="5521325" y="3657600"/>
            <a:ext cx="3165475" cy="1219200"/>
            <a:chOff x="3561" y="1392"/>
            <a:chExt cx="1994" cy="768"/>
          </a:xfrm>
        </p:grpSpPr>
        <p:sp>
          <p:nvSpPr>
            <p:cNvPr id="236601" name="Text Box 57">
              <a:extLst>
                <a:ext uri="{FF2B5EF4-FFF2-40B4-BE49-F238E27FC236}">
                  <a16:creationId xmlns:a16="http://schemas.microsoft.com/office/drawing/2014/main" id="{AABD8C40-5382-4D96-99CB-6A2788F6C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17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Components/Objects</a:t>
              </a:r>
            </a:p>
          </p:txBody>
        </p:sp>
        <p:sp>
          <p:nvSpPr>
            <p:cNvPr id="236602" name="Text Box 58">
              <a:extLst>
                <a:ext uri="{FF2B5EF4-FFF2-40B4-BE49-F238E27FC236}">
                  <a16:creationId xmlns:a16="http://schemas.microsoft.com/office/drawing/2014/main" id="{C49498FB-8686-45FE-9358-0C8DDD455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1872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Portable Languages</a:t>
              </a:r>
            </a:p>
          </p:txBody>
        </p:sp>
        <p:cxnSp>
          <p:nvCxnSpPr>
            <p:cNvPr id="236603" name="AutoShape 59">
              <a:extLst>
                <a:ext uri="{FF2B5EF4-FFF2-40B4-BE49-F238E27FC236}">
                  <a16:creationId xmlns:a16="http://schemas.microsoft.com/office/drawing/2014/main" id="{15E1E25C-8B2A-4CFB-AB94-CB78717FC7D3}"/>
                </a:ext>
              </a:extLst>
            </p:cNvPr>
            <p:cNvCxnSpPr>
              <a:cxnSpLocks noChangeShapeType="1"/>
              <a:stCxn id="236593" idx="0"/>
              <a:endCxn id="236601" idx="1"/>
            </p:cNvCxnSpPr>
            <p:nvPr/>
          </p:nvCxnSpPr>
          <p:spPr bwMode="auto">
            <a:xfrm flipV="1">
              <a:off x="3561" y="1776"/>
              <a:ext cx="279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604" name="AutoShape 60">
              <a:extLst>
                <a:ext uri="{FF2B5EF4-FFF2-40B4-BE49-F238E27FC236}">
                  <a16:creationId xmlns:a16="http://schemas.microsoft.com/office/drawing/2014/main" id="{A7E054BF-8877-48CE-A06D-1448276551CA}"/>
                </a:ext>
              </a:extLst>
            </p:cNvPr>
            <p:cNvCxnSpPr>
              <a:cxnSpLocks noChangeShapeType="1"/>
              <a:stCxn id="236593" idx="0"/>
              <a:endCxn id="236602" idx="1"/>
            </p:cNvCxnSpPr>
            <p:nvPr/>
          </p:nvCxnSpPr>
          <p:spPr bwMode="auto">
            <a:xfrm>
              <a:off x="3561" y="1777"/>
              <a:ext cx="297" cy="2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605" name="Text Box 61">
              <a:extLst>
                <a:ext uri="{FF2B5EF4-FFF2-40B4-BE49-F238E27FC236}">
                  <a16:creationId xmlns:a16="http://schemas.microsoft.com/office/drawing/2014/main" id="{85B17B64-8852-497E-8494-BEB87AA3E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1392"/>
              <a:ext cx="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Security</a:t>
              </a:r>
            </a:p>
          </p:txBody>
        </p:sp>
        <p:cxnSp>
          <p:nvCxnSpPr>
            <p:cNvPr id="236606" name="AutoShape 62">
              <a:extLst>
                <a:ext uri="{FF2B5EF4-FFF2-40B4-BE49-F238E27FC236}">
                  <a16:creationId xmlns:a16="http://schemas.microsoft.com/office/drawing/2014/main" id="{F043E741-4B18-470C-A8CE-3A14CCAAB2C7}"/>
                </a:ext>
              </a:extLst>
            </p:cNvPr>
            <p:cNvCxnSpPr>
              <a:cxnSpLocks noChangeShapeType="1"/>
              <a:stCxn id="236593" idx="0"/>
              <a:endCxn id="236605" idx="1"/>
            </p:cNvCxnSpPr>
            <p:nvPr/>
          </p:nvCxnSpPr>
          <p:spPr bwMode="auto">
            <a:xfrm flipV="1">
              <a:off x="3561" y="1536"/>
              <a:ext cx="303" cy="2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6607" name="Group 63">
            <a:extLst>
              <a:ext uri="{FF2B5EF4-FFF2-40B4-BE49-F238E27FC236}">
                <a16:creationId xmlns:a16="http://schemas.microsoft.com/office/drawing/2014/main" id="{CF2529C2-5F11-42B0-ABEF-0F16091CB154}"/>
              </a:ext>
            </a:extLst>
          </p:cNvPr>
          <p:cNvGrpSpPr>
            <a:grpSpLocks/>
          </p:cNvGrpSpPr>
          <p:nvPr/>
        </p:nvGrpSpPr>
        <p:grpSpPr bwMode="auto">
          <a:xfrm>
            <a:off x="5064125" y="1143000"/>
            <a:ext cx="3119438" cy="1219200"/>
            <a:chOff x="3264" y="528"/>
            <a:chExt cx="1965" cy="768"/>
          </a:xfrm>
        </p:grpSpPr>
        <p:sp>
          <p:nvSpPr>
            <p:cNvPr id="236608" name="Text Box 64">
              <a:extLst>
                <a:ext uri="{FF2B5EF4-FFF2-40B4-BE49-F238E27FC236}">
                  <a16:creationId xmlns:a16="http://schemas.microsoft.com/office/drawing/2014/main" id="{7296264B-C56C-467D-9BDE-AE3CF55B4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528"/>
              <a:ext cx="11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Moore’s Law</a:t>
              </a:r>
            </a:p>
          </p:txBody>
        </p:sp>
        <p:sp>
          <p:nvSpPr>
            <p:cNvPr id="236609" name="Text Box 65">
              <a:extLst>
                <a:ext uri="{FF2B5EF4-FFF2-40B4-BE49-F238E27FC236}">
                  <a16:creationId xmlns:a16="http://schemas.microsoft.com/office/drawing/2014/main" id="{15FAEABA-FE49-4FE4-894F-9F777D3C9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" y="768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Storage &amp; Retrieval</a:t>
              </a:r>
            </a:p>
          </p:txBody>
        </p:sp>
        <p:cxnSp>
          <p:nvCxnSpPr>
            <p:cNvPr id="236610" name="AutoShape 66">
              <a:extLst>
                <a:ext uri="{FF2B5EF4-FFF2-40B4-BE49-F238E27FC236}">
                  <a16:creationId xmlns:a16="http://schemas.microsoft.com/office/drawing/2014/main" id="{8733E428-A15A-40E1-B0D7-325A8122F207}"/>
                </a:ext>
              </a:extLst>
            </p:cNvPr>
            <p:cNvCxnSpPr>
              <a:cxnSpLocks noChangeShapeType="1"/>
              <a:stCxn id="236592" idx="0"/>
              <a:endCxn id="236608" idx="1"/>
            </p:cNvCxnSpPr>
            <p:nvPr/>
          </p:nvCxnSpPr>
          <p:spPr bwMode="auto">
            <a:xfrm flipV="1">
              <a:off x="3273" y="672"/>
              <a:ext cx="222" cy="2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611" name="AutoShape 67">
              <a:extLst>
                <a:ext uri="{FF2B5EF4-FFF2-40B4-BE49-F238E27FC236}">
                  <a16:creationId xmlns:a16="http://schemas.microsoft.com/office/drawing/2014/main" id="{154F8276-B7E1-4DFA-80C6-E07E6E6A5030}"/>
                </a:ext>
              </a:extLst>
            </p:cNvPr>
            <p:cNvCxnSpPr>
              <a:cxnSpLocks noChangeShapeType="1"/>
              <a:stCxn id="236592" idx="0"/>
              <a:endCxn id="236609" idx="1"/>
            </p:cNvCxnSpPr>
            <p:nvPr/>
          </p:nvCxnSpPr>
          <p:spPr bwMode="auto">
            <a:xfrm flipV="1">
              <a:off x="3273" y="912"/>
              <a:ext cx="198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612" name="Text Box 68">
              <a:extLst>
                <a:ext uri="{FF2B5EF4-FFF2-40B4-BE49-F238E27FC236}">
                  <a16:creationId xmlns:a16="http://schemas.microsoft.com/office/drawing/2014/main" id="{17FE3136-EDBA-4C84-B2AA-10772C810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008"/>
              <a:ext cx="17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Pervasive Computing</a:t>
              </a:r>
            </a:p>
          </p:txBody>
        </p:sp>
        <p:cxnSp>
          <p:nvCxnSpPr>
            <p:cNvPr id="236613" name="AutoShape 69">
              <a:extLst>
                <a:ext uri="{FF2B5EF4-FFF2-40B4-BE49-F238E27FC236}">
                  <a16:creationId xmlns:a16="http://schemas.microsoft.com/office/drawing/2014/main" id="{CC631DE9-CBD8-48AD-9FE1-DB12D1AF4B89}"/>
                </a:ext>
              </a:extLst>
            </p:cNvPr>
            <p:cNvCxnSpPr>
              <a:cxnSpLocks noChangeShapeType="1"/>
              <a:endCxn id="236612" idx="1"/>
            </p:cNvCxnSpPr>
            <p:nvPr/>
          </p:nvCxnSpPr>
          <p:spPr bwMode="auto">
            <a:xfrm>
              <a:off x="3264" y="912"/>
              <a:ext cx="192" cy="2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6620" name="Line 76">
            <a:extLst>
              <a:ext uri="{FF2B5EF4-FFF2-40B4-BE49-F238E27FC236}">
                <a16:creationId xmlns:a16="http://schemas.microsoft.com/office/drawing/2014/main" id="{3B78BE60-8ED8-43FF-ADDD-F531B9784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308725"/>
            <a:ext cx="6661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21" name="Text Box 77">
            <a:extLst>
              <a:ext uri="{FF2B5EF4-FFF2-40B4-BE49-F238E27FC236}">
                <a16:creationId xmlns:a16="http://schemas.microsoft.com/office/drawing/2014/main" id="{A53ADB53-B455-42E7-AED8-FE485E3DF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6478588"/>
            <a:ext cx="57943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36622" name="Line 78">
            <a:extLst>
              <a:ext uri="{FF2B5EF4-FFF2-40B4-BE49-F238E27FC236}">
                <a16:creationId xmlns:a16="http://schemas.microsoft.com/office/drawing/2014/main" id="{E7EDACB1-6E81-41F2-8D5A-4B770C042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310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23" name="Text Box 79">
            <a:extLst>
              <a:ext uri="{FF2B5EF4-FFF2-40B4-BE49-F238E27FC236}">
                <a16:creationId xmlns:a16="http://schemas.microsoft.com/office/drawing/2014/main" id="{219F6B44-7CE8-4CE9-A33E-80FD4B11D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02338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•"/>
            </a:pPr>
            <a:endParaRPr lang="en-US" altLang="en-US" sz="3200" i="0">
              <a:solidFill>
                <a:srgbClr val="000000"/>
              </a:solidFill>
              <a:latin typeface="Helv" pitchFamily="34" charset="0"/>
            </a:endParaRPr>
          </a:p>
        </p:txBody>
      </p:sp>
      <p:sp>
        <p:nvSpPr>
          <p:cNvPr id="236624" name="Text Box 80">
            <a:extLst>
              <a:ext uri="{FF2B5EF4-FFF2-40B4-BE49-F238E27FC236}">
                <a16:creationId xmlns:a16="http://schemas.microsoft.com/office/drawing/2014/main" id="{916F2769-474D-4A40-8D1E-0C29F732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23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36625" name="Text Box 81">
            <a:extLst>
              <a:ext uri="{FF2B5EF4-FFF2-40B4-BE49-F238E27FC236}">
                <a16:creationId xmlns:a16="http://schemas.microsoft.com/office/drawing/2014/main" id="{98C1B7DC-0B7F-4C14-8A96-71F9C10B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36626" name="Line 82">
            <a:extLst>
              <a:ext uri="{FF2B5EF4-FFF2-40B4-BE49-F238E27FC236}">
                <a16:creationId xmlns:a16="http://schemas.microsoft.com/office/drawing/2014/main" id="{BEDD6DAB-8717-4887-99A6-D5F942D38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27" name="Text Box 83">
            <a:extLst>
              <a:ext uri="{FF2B5EF4-FFF2-40B4-BE49-F238E27FC236}">
                <a16:creationId xmlns:a16="http://schemas.microsoft.com/office/drawing/2014/main" id="{843E1445-0A09-4863-A442-E8115D8F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36628" name="Text Box 84">
            <a:extLst>
              <a:ext uri="{FF2B5EF4-FFF2-40B4-BE49-F238E27FC236}">
                <a16:creationId xmlns:a16="http://schemas.microsoft.com/office/drawing/2014/main" id="{53B945D9-1AAD-4CFB-807F-E71473B8A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36629" name="Text Box 85">
            <a:extLst>
              <a:ext uri="{FF2B5EF4-FFF2-40B4-BE49-F238E27FC236}">
                <a16:creationId xmlns:a16="http://schemas.microsoft.com/office/drawing/2014/main" id="{87952DCB-3748-4798-8828-5A850F627E11}"/>
              </a:ext>
            </a:extLst>
          </p:cNvPr>
          <p:cNvSpPr txBox="1">
            <a:spLocks noChangeArrowheads="1"/>
          </p:cNvSpPr>
          <p:nvPr/>
        </p:nvSpPr>
        <p:spPr bwMode="auto">
          <a:xfrm rot="-5377336">
            <a:off x="-323849" y="1905000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Value Realization</a:t>
            </a:r>
          </a:p>
        </p:txBody>
      </p:sp>
      <p:sp>
        <p:nvSpPr>
          <p:cNvPr id="236630" name="Text Box 86">
            <a:extLst>
              <a:ext uri="{FF2B5EF4-FFF2-40B4-BE49-F238E27FC236}">
                <a16:creationId xmlns:a16="http://schemas.microsoft.com/office/drawing/2014/main" id="{9DC62553-00B3-4CFF-AC55-EC931E44F19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86531" y="4529931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 Potential</a:t>
            </a:r>
          </a:p>
        </p:txBody>
      </p:sp>
      <p:sp>
        <p:nvSpPr>
          <p:cNvPr id="236631" name="Line 87">
            <a:extLst>
              <a:ext uri="{FF2B5EF4-FFF2-40B4-BE49-F238E27FC236}">
                <a16:creationId xmlns:a16="http://schemas.microsoft.com/office/drawing/2014/main" id="{CA5DC43A-7D65-4028-BF68-DAA72BD5DF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914400"/>
            <a:ext cx="0" cy="2344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32" name="Text Box 88">
            <a:extLst>
              <a:ext uri="{FF2B5EF4-FFF2-40B4-BE49-F238E27FC236}">
                <a16:creationId xmlns:a16="http://schemas.microsoft.com/office/drawing/2014/main" id="{75714761-541C-448C-A481-48D6E5234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68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Low</a:t>
            </a:r>
          </a:p>
        </p:txBody>
      </p:sp>
      <p:sp>
        <p:nvSpPr>
          <p:cNvPr id="236633" name="Text Box 89">
            <a:extLst>
              <a:ext uri="{FF2B5EF4-FFF2-40B4-BE49-F238E27FC236}">
                <a16:creationId xmlns:a16="http://schemas.microsoft.com/office/drawing/2014/main" id="{7606C9D9-C04B-44FF-84F0-F0881B48C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Hi</a:t>
            </a:r>
          </a:p>
        </p:txBody>
      </p:sp>
      <p:sp>
        <p:nvSpPr>
          <p:cNvPr id="236634" name="Text Box 90">
            <a:extLst>
              <a:ext uri="{FF2B5EF4-FFF2-40B4-BE49-F238E27FC236}">
                <a16:creationId xmlns:a16="http://schemas.microsoft.com/office/drawing/2014/main" id="{233EFB61-FE36-4E2C-B73F-C0ACE29A989F}"/>
              </a:ext>
            </a:extLst>
          </p:cNvPr>
          <p:cNvSpPr txBox="1">
            <a:spLocks noChangeArrowheads="1"/>
          </p:cNvSpPr>
          <p:nvPr/>
        </p:nvSpPr>
        <p:spPr bwMode="auto">
          <a:xfrm rot="16222664">
            <a:off x="-126689" y="1934160"/>
            <a:ext cx="187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Value Realization</a:t>
            </a:r>
          </a:p>
        </p:txBody>
      </p:sp>
    </p:spTree>
    <p:extLst>
      <p:ext uri="{BB962C8B-B14F-4D97-AF65-F5344CB8AC3E}">
        <p14:creationId xmlns:p14="http://schemas.microsoft.com/office/powerpoint/2010/main" val="225066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9" grpId="0" animBg="1" autoUpdateAnimBg="0"/>
      <p:bldP spid="236592" grpId="0" animBg="1" autoUpdateAnimBg="0"/>
      <p:bldP spid="236593" grpId="0" animBg="1" autoUpdateAnimBg="0"/>
      <p:bldP spid="236594" grpId="0" animBg="1" autoUpdateAnimBg="0"/>
    </p:bldLst>
  </p:timing>
</p:sld>
</file>

<file path=ppt/theme/theme1.xml><?xml version="1.0" encoding="utf-8"?>
<a:theme xmlns:a="http://schemas.openxmlformats.org/drawingml/2006/main" name="1_Kelley_Curve_Red">
  <a:themeElements>
    <a:clrScheme name="">
      <a:dk1>
        <a:srgbClr val="3D5959"/>
      </a:dk1>
      <a:lt1>
        <a:srgbClr val="FFFFFF"/>
      </a:lt1>
      <a:dk2>
        <a:srgbClr val="000DB0"/>
      </a:dk2>
      <a:lt2>
        <a:srgbClr val="FFFFFF"/>
      </a:lt2>
      <a:accent1>
        <a:srgbClr val="FFB83D"/>
      </a:accent1>
      <a:accent2>
        <a:srgbClr val="4FA8FF"/>
      </a:accent2>
      <a:accent3>
        <a:srgbClr val="AAAAD4"/>
      </a:accent3>
      <a:accent4>
        <a:srgbClr val="DADADA"/>
      </a:accent4>
      <a:accent5>
        <a:srgbClr val="FFD8AF"/>
      </a:accent5>
      <a:accent6>
        <a:srgbClr val="4798E7"/>
      </a:accent6>
      <a:hlink>
        <a:srgbClr val="F0082E"/>
      </a:hlink>
      <a:folHlink>
        <a:srgbClr val="000DB0"/>
      </a:folHlink>
    </a:clrScheme>
    <a:fontScheme name="1_Kelley_Curve_Red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</a:objectDefaults>
  <a:extraClrSchemeLst>
    <a:extraClrScheme>
      <a:clrScheme name="1_Kelley_Curve_Red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lley_Curve_Red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lley_Curve_Re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lley_Curve_Red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lley_Curve_Red 5">
        <a:dk1>
          <a:srgbClr val="000DB0"/>
        </a:dk1>
        <a:lt1>
          <a:srgbClr val="FFFFFF"/>
        </a:lt1>
        <a:dk2>
          <a:srgbClr val="000DB0"/>
        </a:dk2>
        <a:lt2>
          <a:srgbClr val="3D5959"/>
        </a:lt2>
        <a:accent1>
          <a:srgbClr val="FFB83D"/>
        </a:accent1>
        <a:accent2>
          <a:srgbClr val="2100FF"/>
        </a:accent2>
        <a:accent3>
          <a:srgbClr val="FFFFFF"/>
        </a:accent3>
        <a:accent4>
          <a:srgbClr val="000996"/>
        </a:accent4>
        <a:accent5>
          <a:srgbClr val="FFD8AF"/>
        </a:accent5>
        <a:accent6>
          <a:srgbClr val="1D00E7"/>
        </a:accent6>
        <a:hlink>
          <a:srgbClr val="4FA8FF"/>
        </a:hlink>
        <a:folHlink>
          <a:srgbClr val="F008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(1)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Designs\Kelley_Curve_Red.pot</Template>
  <TotalTime>5344</TotalTime>
  <Words>1037</Words>
  <Application>Microsoft Office PowerPoint</Application>
  <PresentationFormat>On-screen Show (4:3)</PresentationFormat>
  <Paragraphs>374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Century Schoolbook</vt:lpstr>
      <vt:lpstr>Helv</vt:lpstr>
      <vt:lpstr>Monotype Sorts</vt:lpstr>
      <vt:lpstr>Times New Roman</vt:lpstr>
      <vt:lpstr>Trebuchet MS</vt:lpstr>
      <vt:lpstr>Wingdings</vt:lpstr>
      <vt:lpstr>Wingdings 2</vt:lpstr>
      <vt:lpstr>1_Kelley_Curve_Red</vt:lpstr>
      <vt:lpstr>blue (1)</vt:lpstr>
      <vt:lpstr>Driving e-Business and  Net-enablement  The Net-Enabled Business Innovation Cycle</vt:lpstr>
      <vt:lpstr>Implications of Pervasive Digital Networks</vt:lpstr>
      <vt:lpstr>Net-Enabled Organizations (NEOs)</vt:lpstr>
      <vt:lpstr>Leonard Innovation Framework</vt:lpstr>
      <vt:lpstr>Leonard Innovation Framework</vt:lpstr>
      <vt:lpstr>Making Sense Out of e-Business</vt:lpstr>
      <vt:lpstr>Net-Bnabled Business Innovation Cycle</vt:lpstr>
      <vt:lpstr>NeBIC Example:</vt:lpstr>
      <vt:lpstr>Choosing Capability</vt:lpstr>
      <vt:lpstr>Choosing ET Capability</vt:lpstr>
      <vt:lpstr>Matching Capability</vt:lpstr>
      <vt:lpstr>Matching with Economic Opportunities Capability</vt:lpstr>
      <vt:lpstr>PowerPoint Presentation</vt:lpstr>
      <vt:lpstr>B2B Exchange Governance (as an example)?</vt:lpstr>
      <vt:lpstr>Executing Capability</vt:lpstr>
      <vt:lpstr>Executing BI Capability</vt:lpstr>
      <vt:lpstr>Executing this Great Leap Forward</vt:lpstr>
      <vt:lpstr>E-business Governance Challenges</vt:lpstr>
      <vt:lpstr>Assessing Capability</vt:lpstr>
      <vt:lpstr>Assessing CV Capability</vt:lpstr>
      <vt:lpstr>PowerPoint Presentation</vt:lpstr>
      <vt:lpstr>Financial Measures</vt:lpstr>
      <vt:lpstr>Perceptual Measures</vt:lpstr>
      <vt:lpstr>Behavioral Measures</vt:lpstr>
      <vt:lpstr>Net-enabled Business Innovation Cycle</vt:lpstr>
      <vt:lpstr>Driving e-Business and  Net-enablement  The Net-Enabled Business Innovation Cycle</vt:lpstr>
    </vt:vector>
  </TitlesOfParts>
  <Company>Kelley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</dc:title>
  <dc:creator>Brad Wheeler</dc:creator>
  <cp:lastModifiedBy>gmarakas</cp:lastModifiedBy>
  <cp:revision>49</cp:revision>
  <cp:lastPrinted>1998-10-15T22:51:25Z</cp:lastPrinted>
  <dcterms:created xsi:type="dcterms:W3CDTF">1998-10-15T21:21:23Z</dcterms:created>
  <dcterms:modified xsi:type="dcterms:W3CDTF">2017-07-06T10:36:35Z</dcterms:modified>
</cp:coreProperties>
</file>