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oKjxTxyd1NAthB9FbfEN3AYvOX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p:restoredTop sz="94681"/>
  </p:normalViewPr>
  <p:slideViewPr>
    <p:cSldViewPr snapToGrid="0">
      <p:cViewPr varScale="1">
        <p:scale>
          <a:sx n="107" d="100"/>
          <a:sy n="107" d="100"/>
        </p:scale>
        <p:origin x="162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Look for further information under </a:t>
            </a:r>
            <a:r>
              <a:rPr lang="en-US" b="1"/>
              <a:t>Lesson 2: “What is an Unhealthy/Abusive Relationship?”</a:t>
            </a:r>
            <a:endParaRPr b="1"/>
          </a:p>
          <a:p>
            <a:pPr marL="0" lvl="0" indent="0" algn="l" rtl="0">
              <a:spcBef>
                <a:spcPts val="0"/>
              </a:spcBef>
              <a:spcAft>
                <a:spcPts val="0"/>
              </a:spcAft>
              <a:buNone/>
            </a:pPr>
            <a:endParaRPr/>
          </a:p>
        </p:txBody>
      </p:sp>
      <p:sp>
        <p:nvSpPr>
          <p:cNvPr id="157" name="Google Shape;157;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Look for further information under </a:t>
            </a:r>
            <a:r>
              <a:rPr lang="en-US" b="1"/>
              <a:t>Lesson 2: “What is an Unhealthy/Abusive Relationship?”</a:t>
            </a:r>
            <a:endParaRPr b="1"/>
          </a:p>
          <a:p>
            <a:pPr marL="0" lvl="0" indent="0" algn="l" rtl="0">
              <a:spcBef>
                <a:spcPts val="0"/>
              </a:spcBef>
              <a:spcAft>
                <a:spcPts val="0"/>
              </a:spcAft>
              <a:buNone/>
            </a:pPr>
            <a:endParaRPr/>
          </a:p>
        </p:txBody>
      </p:sp>
      <p:sp>
        <p:nvSpPr>
          <p:cNvPr id="164" name="Google Shape;164;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Look for further information under </a:t>
            </a:r>
            <a:r>
              <a:rPr lang="en-US" b="1"/>
              <a:t>Lesson 2: “What is an Unhealthy/Abusive Relationship?”</a:t>
            </a:r>
            <a:endParaRPr b="1"/>
          </a:p>
          <a:p>
            <a:pPr marL="0" lvl="0" indent="0" algn="l" rtl="0">
              <a:spcBef>
                <a:spcPts val="0"/>
              </a:spcBef>
              <a:spcAft>
                <a:spcPts val="0"/>
              </a:spcAft>
              <a:buNone/>
            </a:pPr>
            <a:endParaRPr/>
          </a:p>
        </p:txBody>
      </p:sp>
      <p:sp>
        <p:nvSpPr>
          <p:cNvPr id="172" name="Google Shape;172;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Look for further information under </a:t>
            </a:r>
            <a:r>
              <a:rPr lang="en-US" b="1"/>
              <a:t>Lesson 2: “What is an Unhealthy/Abusive Relationship?”</a:t>
            </a:r>
            <a:endParaRPr b="1"/>
          </a:p>
          <a:p>
            <a:pPr marL="0" lvl="0" indent="0" algn="l" rtl="0">
              <a:spcBef>
                <a:spcPts val="0"/>
              </a:spcBef>
              <a:spcAft>
                <a:spcPts val="0"/>
              </a:spcAft>
              <a:buNone/>
            </a:pPr>
            <a:endParaRPr/>
          </a:p>
        </p:txBody>
      </p:sp>
      <p:sp>
        <p:nvSpPr>
          <p:cNvPr id="180" name="Google Shape;180;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Look for further information under </a:t>
            </a:r>
            <a:r>
              <a:rPr lang="en-US" b="1"/>
              <a:t>Lesson 2: “What is an Unhealthy/Abusive Relationship?”</a:t>
            </a:r>
            <a:endParaRPr b="1"/>
          </a:p>
          <a:p>
            <a:pPr marL="0" lvl="0" indent="0" algn="l" rtl="0">
              <a:spcBef>
                <a:spcPts val="0"/>
              </a:spcBef>
              <a:spcAft>
                <a:spcPts val="0"/>
              </a:spcAft>
              <a:buNone/>
            </a:pPr>
            <a:endParaRPr/>
          </a:p>
        </p:txBody>
      </p:sp>
      <p:sp>
        <p:nvSpPr>
          <p:cNvPr id="188" name="Google Shape;188;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Look for further information under </a:t>
            </a:r>
            <a:r>
              <a:rPr lang="en-US" b="1" u="sng"/>
              <a:t>Lesson 3: “What to do if I am in an Unhealthy/Abusive Relationship?”</a:t>
            </a:r>
            <a:endParaRPr b="1" u="sng"/>
          </a:p>
        </p:txBody>
      </p:sp>
      <p:sp>
        <p:nvSpPr>
          <p:cNvPr id="195" name="Google Shape;195;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Look for further information under </a:t>
            </a:r>
            <a:r>
              <a:rPr lang="en-US" b="1" u="sng"/>
              <a:t>Lesson 3: “What to do if I am in an Unhealthy/Abusive Relationship?”</a:t>
            </a:r>
            <a:endParaRPr b="1" u="sng"/>
          </a:p>
          <a:p>
            <a:pPr marL="0" lvl="0" indent="0" algn="l" rtl="0">
              <a:spcBef>
                <a:spcPts val="0"/>
              </a:spcBef>
              <a:spcAft>
                <a:spcPts val="0"/>
              </a:spcAft>
              <a:buNone/>
            </a:pPr>
            <a:endParaRPr/>
          </a:p>
        </p:txBody>
      </p:sp>
      <p:sp>
        <p:nvSpPr>
          <p:cNvPr id="203" name="Google Shape;203;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Look for further information under </a:t>
            </a:r>
            <a:r>
              <a:rPr lang="en-US" b="1" u="sng"/>
              <a:t>Lesson 3: “What to do if I am in an Unhealthy/Abusive Relationship?”</a:t>
            </a:r>
            <a:endParaRPr b="1" u="sng"/>
          </a:p>
          <a:p>
            <a:pPr marL="0" lvl="0" indent="0" algn="l" rtl="0">
              <a:spcBef>
                <a:spcPts val="0"/>
              </a:spcBef>
              <a:spcAft>
                <a:spcPts val="0"/>
              </a:spcAft>
              <a:buNone/>
            </a:pPr>
            <a:endParaRPr/>
          </a:p>
        </p:txBody>
      </p:sp>
      <p:sp>
        <p:nvSpPr>
          <p:cNvPr id="213" name="Google Shape;213;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Look for further information under </a:t>
            </a:r>
            <a:r>
              <a:rPr lang="en-US" b="1" u="sng"/>
              <a:t>Lesson 3: “What to do if I am in an Unhealthy/Abusive Relationship?”</a:t>
            </a:r>
            <a:endParaRPr b="1" u="sng"/>
          </a:p>
          <a:p>
            <a:pPr marL="0" lvl="0" indent="0" algn="l" rtl="0">
              <a:spcBef>
                <a:spcPts val="0"/>
              </a:spcBef>
              <a:spcAft>
                <a:spcPts val="0"/>
              </a:spcAft>
              <a:buNone/>
            </a:pPr>
            <a:endParaRPr/>
          </a:p>
        </p:txBody>
      </p:sp>
      <p:sp>
        <p:nvSpPr>
          <p:cNvPr id="222" name="Google Shape;222;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Look for further information under </a:t>
            </a:r>
            <a:r>
              <a:rPr lang="en-US" b="1"/>
              <a:t>Lesson 1: “What is a Healthy Relationship?”</a:t>
            </a:r>
            <a:endParaRPr b="1"/>
          </a:p>
        </p:txBody>
      </p:sp>
      <p:sp>
        <p:nvSpPr>
          <p:cNvPr id="98" name="Google Shape;9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Look for further information under </a:t>
            </a:r>
            <a:r>
              <a:rPr lang="en-US" b="1"/>
              <a:t>Lesson 1: “What is a Healthy Relationship?”</a:t>
            </a:r>
            <a:endParaRPr/>
          </a:p>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b6116785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b61167853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5b61167853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b61167853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b61167853_0_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5b61167853_0_1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Look for further information under </a:t>
            </a:r>
            <a:r>
              <a:rPr lang="en-US" b="1"/>
              <a:t>Lesson 2: “What is an Unhealthy/Abusive Relationship?”</a:t>
            </a:r>
            <a:endParaRPr b="1"/>
          </a:p>
        </p:txBody>
      </p:sp>
      <p:sp>
        <p:nvSpPr>
          <p:cNvPr id="134" name="Google Shape;13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Look for further information under </a:t>
            </a:r>
            <a:r>
              <a:rPr lang="en-US" b="1"/>
              <a:t>Lesson 2: “What is an Unhealthy/Abusive Relationship?”</a:t>
            </a:r>
            <a:endParaRPr b="1"/>
          </a:p>
          <a:p>
            <a:pPr marL="0" lvl="0" indent="0" algn="l" rtl="0">
              <a:spcBef>
                <a:spcPts val="0"/>
              </a:spcBef>
              <a:spcAft>
                <a:spcPts val="0"/>
              </a:spcAft>
              <a:buNone/>
            </a:pPr>
            <a:endParaRPr/>
          </a:p>
        </p:txBody>
      </p:sp>
      <p:sp>
        <p:nvSpPr>
          <p:cNvPr id="142" name="Google Shape;142;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b61167853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b61167853_0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5b61167853_0_1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7"/>
          <p:cNvSpPr txBox="1">
            <a:spLocks noGrp="1"/>
          </p:cNvSpPr>
          <p:nvPr>
            <p:ph type="ctrTitle"/>
          </p:nvPr>
        </p:nvSpPr>
        <p:spPr>
          <a:xfrm>
            <a:off x="685800" y="1371600"/>
            <a:ext cx="7848600" cy="1927225"/>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2"/>
              </a:buClr>
              <a:buSzPts val="5400"/>
              <a:buFont typeface="Arial"/>
              <a:buNone/>
              <a:defRPr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7"/>
          <p:cNvSpPr txBox="1">
            <a:spLocks noGrp="1"/>
          </p:cNvSpPr>
          <p:nvPr>
            <p:ph type="subTitle" idx="1"/>
          </p:nvPr>
        </p:nvSpPr>
        <p:spPr>
          <a:xfrm>
            <a:off x="685800" y="3505200"/>
            <a:ext cx="6400800" cy="1752600"/>
          </a:xfrm>
          <a:prstGeom prst="rect">
            <a:avLst/>
          </a:prstGeom>
          <a:noFill/>
          <a:ln>
            <a:noFill/>
          </a:ln>
        </p:spPr>
        <p:txBody>
          <a:bodyPr spcFirstLastPara="1" wrap="square" lIns="91425" tIns="45700" rIns="91425" bIns="45700" anchor="t" anchorCtr="0">
            <a:normAutofit/>
          </a:bodyPr>
          <a:lstStyle>
            <a:lvl1pPr lvl="0" algn="l">
              <a:spcBef>
                <a:spcPts val="480"/>
              </a:spcBef>
              <a:spcAft>
                <a:spcPts val="0"/>
              </a:spcAft>
              <a:buSzPts val="2040"/>
              <a:buNone/>
              <a:defRPr>
                <a:solidFill>
                  <a:srgbClr val="55556F"/>
                </a:solidFill>
              </a:defRPr>
            </a:lvl1pPr>
            <a:lvl2pPr lvl="1" algn="ctr">
              <a:spcBef>
                <a:spcPts val="400"/>
              </a:spcBef>
              <a:spcAft>
                <a:spcPts val="0"/>
              </a:spcAft>
              <a:buSzPts val="1700"/>
              <a:buNone/>
              <a:defRPr>
                <a:solidFill>
                  <a:srgbClr val="8B8B8D"/>
                </a:solidFill>
              </a:defRPr>
            </a:lvl2pPr>
            <a:lvl3pPr lvl="2" algn="ctr">
              <a:spcBef>
                <a:spcPts val="360"/>
              </a:spcBef>
              <a:spcAft>
                <a:spcPts val="0"/>
              </a:spcAft>
              <a:buSzPts val="1620"/>
              <a:buNone/>
              <a:defRPr>
                <a:solidFill>
                  <a:srgbClr val="8B8B8D"/>
                </a:solidFill>
              </a:defRPr>
            </a:lvl3pPr>
            <a:lvl4pPr lvl="3" algn="ctr">
              <a:spcBef>
                <a:spcPts val="320"/>
              </a:spcBef>
              <a:spcAft>
                <a:spcPts val="0"/>
              </a:spcAft>
              <a:buSzPts val="1600"/>
              <a:buNone/>
              <a:defRPr>
                <a:solidFill>
                  <a:srgbClr val="8B8B8D"/>
                </a:solidFill>
              </a:defRPr>
            </a:lvl4pPr>
            <a:lvl5pPr lvl="4" algn="ctr">
              <a:spcBef>
                <a:spcPts val="280"/>
              </a:spcBef>
              <a:spcAft>
                <a:spcPts val="0"/>
              </a:spcAft>
              <a:buSzPts val="1400"/>
              <a:buNone/>
              <a:defRPr>
                <a:solidFill>
                  <a:srgbClr val="8B8B8D"/>
                </a:solidFill>
              </a:defRPr>
            </a:lvl5pPr>
            <a:lvl6pPr lvl="5" algn="ctr">
              <a:spcBef>
                <a:spcPts val="260"/>
              </a:spcBef>
              <a:spcAft>
                <a:spcPts val="0"/>
              </a:spcAft>
              <a:buSzPts val="1300"/>
              <a:buNone/>
              <a:defRPr>
                <a:solidFill>
                  <a:srgbClr val="8B8B8D"/>
                </a:solidFill>
              </a:defRPr>
            </a:lvl6pPr>
            <a:lvl7pPr lvl="6" algn="ctr">
              <a:spcBef>
                <a:spcPts val="260"/>
              </a:spcBef>
              <a:spcAft>
                <a:spcPts val="0"/>
              </a:spcAft>
              <a:buSzPts val="1300"/>
              <a:buNone/>
              <a:defRPr>
                <a:solidFill>
                  <a:srgbClr val="8B8B8D"/>
                </a:solidFill>
              </a:defRPr>
            </a:lvl7pPr>
            <a:lvl8pPr lvl="7" algn="ctr">
              <a:spcBef>
                <a:spcPts val="260"/>
              </a:spcBef>
              <a:spcAft>
                <a:spcPts val="0"/>
              </a:spcAft>
              <a:buSzPts val="1300"/>
              <a:buNone/>
              <a:defRPr>
                <a:solidFill>
                  <a:srgbClr val="8B8B8D"/>
                </a:solidFill>
              </a:defRPr>
            </a:lvl8pPr>
            <a:lvl9pPr lvl="8" algn="ctr">
              <a:spcBef>
                <a:spcPts val="260"/>
              </a:spcBef>
              <a:spcAft>
                <a:spcPts val="0"/>
              </a:spcAft>
              <a:buSzPts val="1300"/>
              <a:buNone/>
              <a:defRPr>
                <a:solidFill>
                  <a:srgbClr val="8B8B8D"/>
                </a:solidFill>
              </a:defRPr>
            </a:lvl9pPr>
          </a:lstStyle>
          <a:p>
            <a:endParaRPr/>
          </a:p>
        </p:txBody>
      </p:sp>
      <p:sp>
        <p:nvSpPr>
          <p:cNvPr id="20" name="Google Shape;20;p17"/>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7"/>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7"/>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23" name="Google Shape;23;p17"/>
          <p:cNvCxnSpPr/>
          <p:nvPr/>
        </p:nvCxnSpPr>
        <p:spPr>
          <a:xfrm>
            <a:off x="685800" y="3398520"/>
            <a:ext cx="7848600" cy="1588"/>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26"/>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6"/>
          <p:cNvSpPr txBox="1">
            <a:spLocks noGrp="1"/>
          </p:cNvSpPr>
          <p:nvPr>
            <p:ph type="body" idx="1"/>
          </p:nvPr>
        </p:nvSpPr>
        <p:spPr>
          <a:xfrm rot="5400000">
            <a:off x="2133600" y="-76200"/>
            <a:ext cx="4876800" cy="82296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1" name="Google Shape;81;p26"/>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6"/>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27"/>
          <p:cNvSpPr txBox="1">
            <a:spLocks noGrp="1"/>
          </p:cNvSpPr>
          <p:nvPr>
            <p:ph type="title"/>
          </p:nvPr>
        </p:nvSpPr>
        <p:spPr>
          <a:xfrm rot="5400000">
            <a:off x="4724400" y="2514600"/>
            <a:ext cx="5867400" cy="205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7"/>
          <p:cNvSpPr txBox="1">
            <a:spLocks noGrp="1"/>
          </p:cNvSpPr>
          <p:nvPr>
            <p:ph type="body" idx="1"/>
          </p:nvPr>
        </p:nvSpPr>
        <p:spPr>
          <a:xfrm rot="5400000">
            <a:off x="533400" y="533400"/>
            <a:ext cx="5867400" cy="60198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7" name="Google Shape;87;p27"/>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7"/>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7"/>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8"/>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8"/>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8"/>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8"/>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8"/>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30"/>
        <p:cNvGrpSpPr/>
        <p:nvPr/>
      </p:nvGrpSpPr>
      <p:grpSpPr>
        <a:xfrm>
          <a:off x="0" y="0"/>
          <a:ext cx="0" cy="0"/>
          <a:chOff x="0" y="0"/>
          <a:chExt cx="0" cy="0"/>
        </a:xfrm>
      </p:grpSpPr>
      <p:sp>
        <p:nvSpPr>
          <p:cNvPr id="31" name="Google Shape;31;p19"/>
          <p:cNvSpPr txBox="1">
            <a:spLocks noGrp="1"/>
          </p:cNvSpPr>
          <p:nvPr>
            <p:ph type="title"/>
          </p:nvPr>
        </p:nvSpPr>
        <p:spPr>
          <a:xfrm>
            <a:off x="722313" y="2362200"/>
            <a:ext cx="7772400" cy="22002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4800"/>
              <a:buFont typeface="Arial"/>
              <a:buNone/>
              <a:defRPr sz="48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9"/>
          <p:cNvSpPr txBox="1">
            <a:spLocks noGrp="1"/>
          </p:cNvSpPr>
          <p:nvPr>
            <p:ph type="body" idx="1"/>
          </p:nvPr>
        </p:nvSpPr>
        <p:spPr>
          <a:xfrm>
            <a:off x="722313" y="4626864"/>
            <a:ext cx="7772400" cy="1500187"/>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SzPts val="2040"/>
              <a:buNone/>
              <a:defRPr sz="2400">
                <a:solidFill>
                  <a:schemeClr val="lt2"/>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440"/>
              <a:buNone/>
              <a:defRPr sz="1600">
                <a:solidFill>
                  <a:schemeClr val="lt1"/>
                </a:solidFill>
              </a:defRPr>
            </a:lvl3pPr>
            <a:lvl4pPr marL="1828800" lvl="3" indent="-228600" algn="l">
              <a:spcBef>
                <a:spcPts val="280"/>
              </a:spcBef>
              <a:spcAft>
                <a:spcPts val="0"/>
              </a:spcAft>
              <a:buSzPts val="1400"/>
              <a:buNone/>
              <a:defRPr sz="1400">
                <a:solidFill>
                  <a:schemeClr val="lt1"/>
                </a:solidFill>
              </a:defRPr>
            </a:lvl4pPr>
            <a:lvl5pPr marL="2286000" lvl="4" indent="-228600" algn="l">
              <a:spcBef>
                <a:spcPts val="280"/>
              </a:spcBef>
              <a:spcAft>
                <a:spcPts val="0"/>
              </a:spcAft>
              <a:buSzPts val="1400"/>
              <a:buNone/>
              <a:defRPr sz="1400">
                <a:solidFill>
                  <a:schemeClr val="lt1"/>
                </a:solidFill>
              </a:defRPr>
            </a:lvl5pPr>
            <a:lvl6pPr marL="2743200" lvl="5" indent="-228600" algn="l">
              <a:spcBef>
                <a:spcPts val="280"/>
              </a:spcBef>
              <a:spcAft>
                <a:spcPts val="0"/>
              </a:spcAft>
              <a:buSzPts val="1400"/>
              <a:buNone/>
              <a:defRPr sz="1400">
                <a:solidFill>
                  <a:schemeClr val="lt1"/>
                </a:solidFill>
              </a:defRPr>
            </a:lvl6pPr>
            <a:lvl7pPr marL="3200400" lvl="6" indent="-228600" algn="l">
              <a:spcBef>
                <a:spcPts val="280"/>
              </a:spcBef>
              <a:spcAft>
                <a:spcPts val="0"/>
              </a:spcAft>
              <a:buSzPts val="1400"/>
              <a:buNone/>
              <a:defRPr sz="1400">
                <a:solidFill>
                  <a:schemeClr val="lt1"/>
                </a:solidFill>
              </a:defRPr>
            </a:lvl7pPr>
            <a:lvl8pPr marL="3657600" lvl="7" indent="-228600" algn="l">
              <a:spcBef>
                <a:spcPts val="280"/>
              </a:spcBef>
              <a:spcAft>
                <a:spcPts val="0"/>
              </a:spcAft>
              <a:buSzPts val="1400"/>
              <a:buNone/>
              <a:defRPr sz="1400">
                <a:solidFill>
                  <a:schemeClr val="lt1"/>
                </a:solidFill>
              </a:defRPr>
            </a:lvl8pPr>
            <a:lvl9pPr marL="4114800" lvl="8" indent="-228600" algn="l">
              <a:spcBef>
                <a:spcPts val="280"/>
              </a:spcBef>
              <a:spcAft>
                <a:spcPts val="0"/>
              </a:spcAft>
              <a:buSzPts val="1400"/>
              <a:buNone/>
              <a:defRPr sz="1400">
                <a:solidFill>
                  <a:schemeClr val="lt1"/>
                </a:solidFill>
              </a:defRPr>
            </a:lvl9pPr>
          </a:lstStyle>
          <a:p>
            <a:endParaRPr/>
          </a:p>
        </p:txBody>
      </p:sp>
      <p:sp>
        <p:nvSpPr>
          <p:cNvPr id="33" name="Google Shape;33;p19"/>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36" name="Google Shape;36;p19"/>
          <p:cNvCxnSpPr/>
          <p:nvPr/>
        </p:nvCxnSpPr>
        <p:spPr>
          <a:xfrm>
            <a:off x="731520" y="4599432"/>
            <a:ext cx="7848600" cy="1588"/>
          </a:xfrm>
          <a:prstGeom prst="straightConnector1">
            <a:avLst/>
          </a:prstGeom>
          <a:noFill/>
          <a:ln w="19050" cap="flat" cmpd="sng">
            <a:solidFill>
              <a:schemeClr val="lt2"/>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0"/>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0"/>
          <p:cNvSpPr txBox="1">
            <a:spLocks noGrp="1"/>
          </p:cNvSpPr>
          <p:nvPr>
            <p:ph type="body" idx="1"/>
          </p:nvPr>
        </p:nvSpPr>
        <p:spPr>
          <a:xfrm>
            <a:off x="457200" y="1673352"/>
            <a:ext cx="4038600" cy="4718304"/>
          </a:xfrm>
          <a:prstGeom prst="rect">
            <a:avLst/>
          </a:prstGeom>
          <a:noFill/>
          <a:ln>
            <a:noFill/>
          </a:ln>
        </p:spPr>
        <p:txBody>
          <a:bodyPr spcFirstLastPara="1" wrap="square" lIns="91425" tIns="45700" rIns="91425" bIns="45700" anchor="t" anchorCtr="0">
            <a:normAutofit/>
          </a:bodyPr>
          <a:lstStyle>
            <a:lvl1pPr marL="457200" lvl="0" indent="-379730" algn="l">
              <a:spcBef>
                <a:spcPts val="560"/>
              </a:spcBef>
              <a:spcAft>
                <a:spcPts val="0"/>
              </a:spcAft>
              <a:buSzPts val="2380"/>
              <a:buChar char="•"/>
              <a:defRPr sz="2800"/>
            </a:lvl1pPr>
            <a:lvl2pPr marL="914400" lvl="1" indent="-358140" algn="l">
              <a:spcBef>
                <a:spcPts val="480"/>
              </a:spcBef>
              <a:spcAft>
                <a:spcPts val="0"/>
              </a:spcAft>
              <a:buSzPts val="2040"/>
              <a:buChar char="•"/>
              <a:defRPr sz="2400"/>
            </a:lvl2pPr>
            <a:lvl3pPr marL="1371600" lvl="2" indent="-342900" algn="l">
              <a:spcBef>
                <a:spcPts val="400"/>
              </a:spcBef>
              <a:spcAft>
                <a:spcPts val="0"/>
              </a:spcAft>
              <a:buSzPts val="18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40" name="Google Shape;40;p20"/>
          <p:cNvSpPr txBox="1">
            <a:spLocks noGrp="1"/>
          </p:cNvSpPr>
          <p:nvPr>
            <p:ph type="body" idx="2"/>
          </p:nvPr>
        </p:nvSpPr>
        <p:spPr>
          <a:xfrm>
            <a:off x="4648200" y="1673352"/>
            <a:ext cx="4038600" cy="4718304"/>
          </a:xfrm>
          <a:prstGeom prst="rect">
            <a:avLst/>
          </a:prstGeom>
          <a:noFill/>
          <a:ln>
            <a:noFill/>
          </a:ln>
        </p:spPr>
        <p:txBody>
          <a:bodyPr spcFirstLastPara="1" wrap="square" lIns="91425" tIns="45700" rIns="91425" bIns="45700" anchor="t" anchorCtr="0">
            <a:normAutofit/>
          </a:bodyPr>
          <a:lstStyle>
            <a:lvl1pPr marL="457200" lvl="0" indent="-379730" algn="l">
              <a:spcBef>
                <a:spcPts val="560"/>
              </a:spcBef>
              <a:spcAft>
                <a:spcPts val="0"/>
              </a:spcAft>
              <a:buSzPts val="2380"/>
              <a:buChar char="•"/>
              <a:defRPr sz="2800"/>
            </a:lvl1pPr>
            <a:lvl2pPr marL="914400" lvl="1" indent="-358140" algn="l">
              <a:spcBef>
                <a:spcPts val="480"/>
              </a:spcBef>
              <a:spcAft>
                <a:spcPts val="0"/>
              </a:spcAft>
              <a:buSzPts val="2040"/>
              <a:buChar char="•"/>
              <a:defRPr sz="2400"/>
            </a:lvl2pPr>
            <a:lvl3pPr marL="1371600" lvl="2" indent="-342900" algn="l">
              <a:spcBef>
                <a:spcPts val="400"/>
              </a:spcBef>
              <a:spcAft>
                <a:spcPts val="0"/>
              </a:spcAft>
              <a:buSzPts val="18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41" name="Google Shape;41;p20"/>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0"/>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1"/>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1"/>
          <p:cNvSpPr txBox="1">
            <a:spLocks noGrp="1"/>
          </p:cNvSpPr>
          <p:nvPr>
            <p:ph type="body" idx="1"/>
          </p:nvPr>
        </p:nvSpPr>
        <p:spPr>
          <a:xfrm>
            <a:off x="457200" y="1676400"/>
            <a:ext cx="3931920" cy="639762"/>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1700"/>
              <a:buNone/>
              <a:defRPr sz="2000" b="0">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62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7" name="Google Shape;47;p21"/>
          <p:cNvSpPr txBox="1">
            <a:spLocks noGrp="1"/>
          </p:cNvSpPr>
          <p:nvPr>
            <p:ph type="body" idx="2"/>
          </p:nvPr>
        </p:nvSpPr>
        <p:spPr>
          <a:xfrm>
            <a:off x="457200" y="2438400"/>
            <a:ext cx="3931920" cy="3951288"/>
          </a:xfrm>
          <a:prstGeom prst="rect">
            <a:avLst/>
          </a:prstGeom>
          <a:noFill/>
          <a:ln>
            <a:noFill/>
          </a:ln>
        </p:spPr>
        <p:txBody>
          <a:bodyPr spcFirstLastPara="1" wrap="square" lIns="91425" tIns="45700" rIns="91425" bIns="45700" anchor="t" anchorCtr="0">
            <a:normAutofit/>
          </a:bodyPr>
          <a:lstStyle>
            <a:lvl1pPr marL="457200" lvl="0" indent="-358140" algn="l">
              <a:spcBef>
                <a:spcPts val="480"/>
              </a:spcBef>
              <a:spcAft>
                <a:spcPts val="0"/>
              </a:spcAft>
              <a:buSzPts val="2040"/>
              <a:buChar char="•"/>
              <a:defRPr sz="2400"/>
            </a:lvl1pPr>
            <a:lvl2pPr marL="914400" lvl="1" indent="-336550" algn="l">
              <a:spcBef>
                <a:spcPts val="400"/>
              </a:spcBef>
              <a:spcAft>
                <a:spcPts val="0"/>
              </a:spcAft>
              <a:buSzPts val="1700"/>
              <a:buChar char="•"/>
              <a:defRPr sz="2000"/>
            </a:lvl2pPr>
            <a:lvl3pPr marL="1371600" lvl="2" indent="-331469" algn="l">
              <a:spcBef>
                <a:spcPts val="360"/>
              </a:spcBef>
              <a:spcAft>
                <a:spcPts val="0"/>
              </a:spcAft>
              <a:buSzPts val="162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48" name="Google Shape;48;p21"/>
          <p:cNvSpPr txBox="1">
            <a:spLocks noGrp="1"/>
          </p:cNvSpPr>
          <p:nvPr>
            <p:ph type="body" idx="3"/>
          </p:nvPr>
        </p:nvSpPr>
        <p:spPr>
          <a:xfrm>
            <a:off x="4754880" y="1676400"/>
            <a:ext cx="3931920" cy="639762"/>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1700"/>
              <a:buNone/>
              <a:defRPr sz="2000" b="0">
                <a:solidFill>
                  <a:schemeClr val="dk2"/>
                </a:solidFill>
                <a:latin typeface="Arial"/>
                <a:ea typeface="Arial"/>
                <a:cs typeface="Arial"/>
                <a:sym typeface="Aria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62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9" name="Google Shape;49;p21"/>
          <p:cNvSpPr txBox="1">
            <a:spLocks noGrp="1"/>
          </p:cNvSpPr>
          <p:nvPr>
            <p:ph type="body" idx="4"/>
          </p:nvPr>
        </p:nvSpPr>
        <p:spPr>
          <a:xfrm>
            <a:off x="4754880" y="2438400"/>
            <a:ext cx="3931920" cy="3951288"/>
          </a:xfrm>
          <a:prstGeom prst="rect">
            <a:avLst/>
          </a:prstGeom>
          <a:noFill/>
          <a:ln>
            <a:noFill/>
          </a:ln>
        </p:spPr>
        <p:txBody>
          <a:bodyPr spcFirstLastPara="1" wrap="square" lIns="91425" tIns="45700" rIns="91425" bIns="45700" anchor="t" anchorCtr="0">
            <a:normAutofit/>
          </a:bodyPr>
          <a:lstStyle>
            <a:lvl1pPr marL="457200" lvl="0" indent="-358140" algn="l">
              <a:spcBef>
                <a:spcPts val="480"/>
              </a:spcBef>
              <a:spcAft>
                <a:spcPts val="0"/>
              </a:spcAft>
              <a:buSzPts val="2040"/>
              <a:buChar char="•"/>
              <a:defRPr sz="2400"/>
            </a:lvl1pPr>
            <a:lvl2pPr marL="914400" lvl="1" indent="-336550" algn="l">
              <a:spcBef>
                <a:spcPts val="400"/>
              </a:spcBef>
              <a:spcAft>
                <a:spcPts val="0"/>
              </a:spcAft>
              <a:buSzPts val="1700"/>
              <a:buChar char="•"/>
              <a:defRPr sz="2000"/>
            </a:lvl2pPr>
            <a:lvl3pPr marL="1371600" lvl="2" indent="-331469" algn="l">
              <a:spcBef>
                <a:spcPts val="360"/>
              </a:spcBef>
              <a:spcAft>
                <a:spcPts val="0"/>
              </a:spcAft>
              <a:buSzPts val="162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50" name="Google Shape;50;p21"/>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53" name="Google Shape;53;p21"/>
          <p:cNvCxnSpPr/>
          <p:nvPr/>
        </p:nvCxnSpPr>
        <p:spPr>
          <a:xfrm rot="5400000">
            <a:off x="2217817" y="4045823"/>
            <a:ext cx="4709160" cy="794"/>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2"/>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2"/>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23"/>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3"/>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3"/>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24"/>
          <p:cNvSpPr txBox="1">
            <a:spLocks noGrp="1"/>
          </p:cNvSpPr>
          <p:nvPr>
            <p:ph type="title"/>
          </p:nvPr>
        </p:nvSpPr>
        <p:spPr>
          <a:xfrm>
            <a:off x="457200" y="792080"/>
            <a:ext cx="2139696" cy="1261872"/>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2"/>
              </a:buClr>
              <a:buSzPts val="2400"/>
              <a:buFont typeface="Arial"/>
              <a:buNone/>
              <a:defRPr sz="2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24"/>
          <p:cNvSpPr txBox="1">
            <a:spLocks noGrp="1"/>
          </p:cNvSpPr>
          <p:nvPr>
            <p:ph type="body" idx="1"/>
          </p:nvPr>
        </p:nvSpPr>
        <p:spPr>
          <a:xfrm>
            <a:off x="2971800" y="792080"/>
            <a:ext cx="5715000" cy="5577840"/>
          </a:xfrm>
          <a:prstGeom prst="rect">
            <a:avLst/>
          </a:prstGeom>
          <a:noFill/>
          <a:ln>
            <a:noFill/>
          </a:ln>
        </p:spPr>
        <p:txBody>
          <a:bodyPr spcFirstLastPara="1" wrap="square" lIns="91425" tIns="45700" rIns="91425" bIns="45700" anchor="t" anchorCtr="0">
            <a:normAutofit/>
          </a:bodyPr>
          <a:lstStyle>
            <a:lvl1pPr marL="457200" lvl="0" indent="-401320" algn="l">
              <a:spcBef>
                <a:spcPts val="640"/>
              </a:spcBef>
              <a:spcAft>
                <a:spcPts val="0"/>
              </a:spcAft>
              <a:buSzPts val="2720"/>
              <a:buChar char="•"/>
              <a:defRPr sz="3200"/>
            </a:lvl1pPr>
            <a:lvl2pPr marL="914400" lvl="1" indent="-379730" algn="l">
              <a:spcBef>
                <a:spcPts val="560"/>
              </a:spcBef>
              <a:spcAft>
                <a:spcPts val="0"/>
              </a:spcAft>
              <a:buSzPts val="2380"/>
              <a:buChar char="•"/>
              <a:defRPr sz="2800"/>
            </a:lvl2pPr>
            <a:lvl3pPr marL="1371600" lvl="2" indent="-365760" algn="l">
              <a:spcBef>
                <a:spcPts val="480"/>
              </a:spcBef>
              <a:spcAft>
                <a:spcPts val="0"/>
              </a:spcAft>
              <a:buSzPts val="216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66" name="Google Shape;66;p24"/>
          <p:cNvSpPr txBox="1">
            <a:spLocks noGrp="1"/>
          </p:cNvSpPr>
          <p:nvPr>
            <p:ph type="body" idx="2"/>
          </p:nvPr>
        </p:nvSpPr>
        <p:spPr>
          <a:xfrm>
            <a:off x="457201" y="2130552"/>
            <a:ext cx="2139696" cy="4243615"/>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SzPts val="119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9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67" name="Google Shape;67;p24"/>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4"/>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4"/>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70" name="Google Shape;70;p24"/>
          <p:cNvCxnSpPr/>
          <p:nvPr/>
        </p:nvCxnSpPr>
        <p:spPr>
          <a:xfrm rot="5400000">
            <a:off x="-13116" y="3580206"/>
            <a:ext cx="5577840" cy="1588"/>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457200" y="792480"/>
            <a:ext cx="2142680" cy="126492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2400"/>
              <a:buFont typeface="Arial"/>
              <a:buNone/>
              <a:defRPr sz="2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5"/>
          <p:cNvSpPr>
            <a:spLocks noGrp="1"/>
          </p:cNvSpPr>
          <p:nvPr>
            <p:ph type="pic" idx="2"/>
          </p:nvPr>
        </p:nvSpPr>
        <p:spPr>
          <a:xfrm>
            <a:off x="2858610" y="838201"/>
            <a:ext cx="5904390" cy="5500456"/>
          </a:xfrm>
          <a:prstGeom prst="rect">
            <a:avLst/>
          </a:prstGeom>
          <a:solidFill>
            <a:schemeClr val="lt2"/>
          </a:solidFill>
          <a:ln w="76200" cap="flat" cmpd="sng">
            <a:solidFill>
              <a:srgbClr val="FFFFFF"/>
            </a:solidFill>
            <a:prstDash val="solid"/>
            <a:miter lim="800000"/>
            <a:headEnd type="none" w="sm" len="sm"/>
            <a:tailEnd type="none" w="sm" len="sm"/>
          </a:ln>
          <a:effectLst>
            <a:outerShdw blurRad="50800" dist="12700" dir="5400000" algn="t" rotWithShape="0">
              <a:srgbClr val="000000">
                <a:alpha val="58823"/>
              </a:srgbClr>
            </a:outerShdw>
          </a:effectLst>
        </p:spPr>
        <p:txBody>
          <a:bodyPr spcFirstLastPara="1" wrap="square" lIns="91425" tIns="45700" rIns="91425" bIns="45700" anchor="t" anchorCtr="0">
            <a:normAutofit/>
          </a:bodyPr>
          <a:lstStyle>
            <a:lvl1pPr marR="0" lvl="0" algn="l" rtl="0">
              <a:spcBef>
                <a:spcPts val="640"/>
              </a:spcBef>
              <a:spcAft>
                <a:spcPts val="0"/>
              </a:spcAft>
              <a:buClr>
                <a:schemeClr val="accent1"/>
              </a:buClr>
              <a:buSzPts val="272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accent1"/>
              </a:buClr>
              <a:buSzPts val="238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accent1"/>
              </a:buClr>
              <a:buSzPts val="216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4" name="Google Shape;74;p25"/>
          <p:cNvSpPr txBox="1">
            <a:spLocks noGrp="1"/>
          </p:cNvSpPr>
          <p:nvPr>
            <p:ph type="body" idx="1"/>
          </p:nvPr>
        </p:nvSpPr>
        <p:spPr>
          <a:xfrm>
            <a:off x="457200" y="2133600"/>
            <a:ext cx="2139696" cy="4242816"/>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SzPts val="119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9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75" name="Google Shape;75;p25"/>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p:nvPr/>
        </p:nvSpPr>
        <p:spPr>
          <a:xfrm>
            <a:off x="0" y="220786"/>
            <a:ext cx="9144000" cy="228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16"/>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6"/>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lvl1pPr marL="457200" marR="0" lvl="0" indent="-358140" algn="l" rtl="0">
              <a:spcBef>
                <a:spcPts val="480"/>
              </a:spcBef>
              <a:spcAft>
                <a:spcPts val="0"/>
              </a:spcAft>
              <a:buClr>
                <a:schemeClr val="accent1"/>
              </a:buClr>
              <a:buSzPts val="2040"/>
              <a:buFont typeface="Arial"/>
              <a:buChar char="•"/>
              <a:defRPr sz="2400" b="0" i="0" u="none" strike="noStrike" cap="none">
                <a:solidFill>
                  <a:schemeClr val="dk1"/>
                </a:solidFill>
                <a:latin typeface="Arial"/>
                <a:ea typeface="Arial"/>
                <a:cs typeface="Arial"/>
                <a:sym typeface="Arial"/>
              </a:defRPr>
            </a:lvl1pPr>
            <a:lvl2pPr marL="914400" marR="0" lvl="1" indent="-336550" algn="l" rtl="0">
              <a:spcBef>
                <a:spcPts val="400"/>
              </a:spcBef>
              <a:spcAft>
                <a:spcPts val="0"/>
              </a:spcAft>
              <a:buClr>
                <a:schemeClr val="accent1"/>
              </a:buClr>
              <a:buSzPts val="1700"/>
              <a:buFont typeface="Arial"/>
              <a:buChar char="•"/>
              <a:defRPr sz="2000" b="0" i="0" u="none" strike="noStrike" cap="none">
                <a:solidFill>
                  <a:schemeClr val="dk1"/>
                </a:solidFill>
                <a:latin typeface="Arial"/>
                <a:ea typeface="Arial"/>
                <a:cs typeface="Arial"/>
                <a:sym typeface="Arial"/>
              </a:defRPr>
            </a:lvl2pPr>
            <a:lvl3pPr marL="1371600" marR="0" lvl="2" indent="-331469" algn="l" rtl="0">
              <a:spcBef>
                <a:spcPts val="360"/>
              </a:spcBef>
              <a:spcAft>
                <a:spcPts val="0"/>
              </a:spcAft>
              <a:buClr>
                <a:schemeClr val="accent1"/>
              </a:buClr>
              <a:buSzPts val="162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7500" algn="l" rtl="0">
              <a:spcBef>
                <a:spcPts val="280"/>
              </a:spcBef>
              <a:spcAft>
                <a:spcPts val="0"/>
              </a:spcAft>
              <a:buClr>
                <a:schemeClr val="accent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6pPr>
            <a:lvl7pPr marL="3200400" marR="0" lvl="6"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7pPr>
            <a:lvl8pPr marL="3657600" marR="0" lvl="7"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8pPr>
            <a:lvl9pPr marL="4114800" marR="0" lvl="8"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Google Shape;13;p16"/>
          <p:cNvSpPr/>
          <p:nvPr/>
        </p:nvSpPr>
        <p:spPr>
          <a:xfrm>
            <a:off x="0" y="0"/>
            <a:ext cx="9144000" cy="3657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 name="Google Shape;14;p16"/>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Google Shape;15;p16"/>
          <p:cNvSpPr txBox="1">
            <a:spLocks noGrp="1"/>
          </p:cNvSpPr>
          <p:nvPr>
            <p:ph type="ftr" idx="11"/>
          </p:nvPr>
        </p:nvSpPr>
        <p:spPr>
          <a:xfrm>
            <a:off x="3429000" y="18288"/>
            <a:ext cx="4114800" cy="329184"/>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Google Shape;16;p16"/>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400" b="1" i="0" u="none" strike="noStrike" cap="none">
                <a:solidFill>
                  <a:srgbClr val="FFFFFF"/>
                </a:solidFill>
                <a:latin typeface="Arial"/>
                <a:ea typeface="Arial"/>
                <a:cs typeface="Arial"/>
                <a:sym typeface="Arial"/>
              </a:defRPr>
            </a:lvl1pPr>
            <a:lvl2pPr marL="0" marR="0" lvl="1" indent="0" algn="l" rtl="0">
              <a:spcBef>
                <a:spcPts val="0"/>
              </a:spcBef>
              <a:buNone/>
              <a:defRPr sz="1400" b="1" i="0" u="none" strike="noStrike" cap="none">
                <a:solidFill>
                  <a:srgbClr val="FFFFFF"/>
                </a:solidFill>
                <a:latin typeface="Arial"/>
                <a:ea typeface="Arial"/>
                <a:cs typeface="Arial"/>
                <a:sym typeface="Arial"/>
              </a:defRPr>
            </a:lvl2pPr>
            <a:lvl3pPr marL="0" marR="0" lvl="2" indent="0" algn="l" rtl="0">
              <a:spcBef>
                <a:spcPts val="0"/>
              </a:spcBef>
              <a:buNone/>
              <a:defRPr sz="1400" b="1" i="0" u="none" strike="noStrike" cap="none">
                <a:solidFill>
                  <a:srgbClr val="FFFFFF"/>
                </a:solidFill>
                <a:latin typeface="Arial"/>
                <a:ea typeface="Arial"/>
                <a:cs typeface="Arial"/>
                <a:sym typeface="Arial"/>
              </a:defRPr>
            </a:lvl3pPr>
            <a:lvl4pPr marL="0" marR="0" lvl="3" indent="0" algn="l" rtl="0">
              <a:spcBef>
                <a:spcPts val="0"/>
              </a:spcBef>
              <a:buNone/>
              <a:defRPr sz="1400" b="1" i="0" u="none" strike="noStrike" cap="none">
                <a:solidFill>
                  <a:srgbClr val="FFFFFF"/>
                </a:solidFill>
                <a:latin typeface="Arial"/>
                <a:ea typeface="Arial"/>
                <a:cs typeface="Arial"/>
                <a:sym typeface="Arial"/>
              </a:defRPr>
            </a:lvl4pPr>
            <a:lvl5pPr marL="0" marR="0" lvl="4" indent="0" algn="l" rtl="0">
              <a:spcBef>
                <a:spcPts val="0"/>
              </a:spcBef>
              <a:buNone/>
              <a:defRPr sz="1400" b="1" i="0" u="none" strike="noStrike" cap="none">
                <a:solidFill>
                  <a:srgbClr val="FFFFFF"/>
                </a:solidFill>
                <a:latin typeface="Arial"/>
                <a:ea typeface="Arial"/>
                <a:cs typeface="Arial"/>
                <a:sym typeface="Arial"/>
              </a:defRPr>
            </a:lvl5pPr>
            <a:lvl6pPr marL="0" marR="0" lvl="5" indent="0" algn="l" rtl="0">
              <a:spcBef>
                <a:spcPts val="0"/>
              </a:spcBef>
              <a:buNone/>
              <a:defRPr sz="1400" b="1" i="0" u="none" strike="noStrike" cap="none">
                <a:solidFill>
                  <a:srgbClr val="FFFFFF"/>
                </a:solidFill>
                <a:latin typeface="Arial"/>
                <a:ea typeface="Arial"/>
                <a:cs typeface="Arial"/>
                <a:sym typeface="Arial"/>
              </a:defRPr>
            </a:lvl6pPr>
            <a:lvl7pPr marL="0" marR="0" lvl="6" indent="0" algn="l" rtl="0">
              <a:spcBef>
                <a:spcPts val="0"/>
              </a:spcBef>
              <a:buNone/>
              <a:defRPr sz="1400" b="1" i="0" u="none" strike="noStrike" cap="none">
                <a:solidFill>
                  <a:srgbClr val="FFFFFF"/>
                </a:solidFill>
                <a:latin typeface="Arial"/>
                <a:ea typeface="Arial"/>
                <a:cs typeface="Arial"/>
                <a:sym typeface="Arial"/>
              </a:defRPr>
            </a:lvl7pPr>
            <a:lvl8pPr marL="0" marR="0" lvl="7" indent="0" algn="l" rtl="0">
              <a:spcBef>
                <a:spcPts val="0"/>
              </a:spcBef>
              <a:buNone/>
              <a:defRPr sz="1400" b="1" i="0" u="none" strike="noStrike" cap="none">
                <a:solidFill>
                  <a:srgbClr val="FFFFFF"/>
                </a:solidFill>
                <a:latin typeface="Arial"/>
                <a:ea typeface="Arial"/>
                <a:cs typeface="Arial"/>
                <a:sym typeface="Arial"/>
              </a:defRPr>
            </a:lvl8pPr>
            <a:lvl9pPr marL="0" marR="0" lvl="8" indent="0" algn="l" rtl="0">
              <a:spcBef>
                <a:spcPts val="0"/>
              </a:spcBef>
              <a:buNone/>
              <a:defRPr sz="1400"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gh5VhaicC6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loveisrespect.org/for-someone-else/is-my-relationship-healthy-quiz/" TargetMode="External"/><Relationship Id="rId4" Type="http://schemas.openxmlformats.org/officeDocument/2006/relationships/hyperlink" Target="http://www.skillsforhealthyrelationships.com/condition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a:spLocks noGrp="1"/>
          </p:cNvSpPr>
          <p:nvPr>
            <p:ph type="ctrTitle"/>
          </p:nvPr>
        </p:nvSpPr>
        <p:spPr>
          <a:xfrm>
            <a:off x="685800" y="1371600"/>
            <a:ext cx="7848600" cy="3117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5400"/>
              <a:buFont typeface="Times New Roman"/>
              <a:buNone/>
            </a:pPr>
            <a:r>
              <a:rPr lang="en-US" sz="6000">
                <a:latin typeface="Times New Roman"/>
                <a:ea typeface="Times New Roman"/>
                <a:cs typeface="Times New Roman"/>
                <a:sym typeface="Times New Roman"/>
              </a:rPr>
              <a:t>RELATIONSHIPS</a:t>
            </a:r>
            <a:endParaRPr sz="6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Keep in Mind</a:t>
            </a:r>
            <a:endParaRPr>
              <a:latin typeface="Times New Roman"/>
              <a:ea typeface="Times New Roman"/>
              <a:cs typeface="Times New Roman"/>
              <a:sym typeface="Times New Roman"/>
            </a:endParaRPr>
          </a:p>
        </p:txBody>
      </p:sp>
      <p:sp>
        <p:nvSpPr>
          <p:cNvPr id="160" name="Google Shape;160;p7"/>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p>
            <a:pPr marL="182880" lvl="0" indent="-231140" algn="l" rtl="0">
              <a:spcBef>
                <a:spcPts val="0"/>
              </a:spcBef>
              <a:spcAft>
                <a:spcPts val="0"/>
              </a:spcAft>
              <a:buClr>
                <a:srgbClr val="000000"/>
              </a:buClr>
              <a:buSzPts val="2800"/>
              <a:buChar char="•"/>
            </a:pPr>
            <a:r>
              <a:rPr lang="en-US" sz="2800">
                <a:solidFill>
                  <a:srgbClr val="000000"/>
                </a:solidFill>
                <a:latin typeface="Times New Roman"/>
                <a:ea typeface="Times New Roman"/>
                <a:cs typeface="Times New Roman"/>
                <a:sym typeface="Times New Roman"/>
              </a:rPr>
              <a:t>Everyone has the right to decide what they do or don’t want to do sexually. Not all sexual assaults are violent “attacks.”</a:t>
            </a:r>
            <a:endParaRPr sz="2800">
              <a:solidFill>
                <a:srgbClr val="000000"/>
              </a:solidFill>
            </a:endParaRPr>
          </a:p>
          <a:p>
            <a:pPr marL="457200" lvl="1" indent="-238125" algn="l" rtl="0">
              <a:spcBef>
                <a:spcPts val="480"/>
              </a:spcBef>
              <a:spcAft>
                <a:spcPts val="0"/>
              </a:spcAft>
              <a:buClr>
                <a:srgbClr val="000000"/>
              </a:buClr>
              <a:buSzPts val="2400"/>
              <a:buChar char="•"/>
            </a:pPr>
            <a:r>
              <a:rPr lang="en-US" sz="2400">
                <a:solidFill>
                  <a:srgbClr val="000000"/>
                </a:solidFill>
                <a:latin typeface="Times New Roman"/>
                <a:ea typeface="Times New Roman"/>
                <a:cs typeface="Times New Roman"/>
                <a:sym typeface="Times New Roman"/>
              </a:rPr>
              <a:t>Most victims of sexual assault know the assailant/abuser.</a:t>
            </a:r>
            <a:endParaRPr sz="2400">
              <a:solidFill>
                <a:srgbClr val="000000"/>
              </a:solidFill>
            </a:endParaRPr>
          </a:p>
          <a:p>
            <a:pPr marL="457200" lvl="1" indent="-238125" algn="l" rtl="0">
              <a:spcBef>
                <a:spcPts val="480"/>
              </a:spcBef>
              <a:spcAft>
                <a:spcPts val="0"/>
              </a:spcAft>
              <a:buClr>
                <a:srgbClr val="000000"/>
              </a:buClr>
              <a:buSzPts val="2400"/>
              <a:buChar char="•"/>
            </a:pPr>
            <a:r>
              <a:rPr lang="en-US" sz="2400">
                <a:solidFill>
                  <a:srgbClr val="000000"/>
                </a:solidFill>
                <a:latin typeface="Times New Roman"/>
                <a:ea typeface="Times New Roman"/>
                <a:cs typeface="Times New Roman"/>
                <a:sym typeface="Times New Roman"/>
              </a:rPr>
              <a:t>Both men and women can be victims or perpetrators of sexual abuse.</a:t>
            </a:r>
            <a:endParaRPr sz="2400">
              <a:solidFill>
                <a:srgbClr val="000000"/>
              </a:solidFill>
            </a:endParaRPr>
          </a:p>
          <a:p>
            <a:pPr marL="457200" lvl="1" indent="-238125" algn="l" rtl="0">
              <a:spcBef>
                <a:spcPts val="480"/>
              </a:spcBef>
              <a:spcAft>
                <a:spcPts val="0"/>
              </a:spcAft>
              <a:buClr>
                <a:srgbClr val="000000"/>
              </a:buClr>
              <a:buSzPts val="2400"/>
              <a:buChar char="•"/>
            </a:pPr>
            <a:r>
              <a:rPr lang="en-US" sz="2400">
                <a:solidFill>
                  <a:srgbClr val="000000"/>
                </a:solidFill>
                <a:latin typeface="Times New Roman"/>
                <a:ea typeface="Times New Roman"/>
                <a:cs typeface="Times New Roman"/>
                <a:sym typeface="Times New Roman"/>
              </a:rPr>
              <a:t>Sexual abuse can occur in same-sex and opposite-sex relationships.</a:t>
            </a:r>
            <a:endParaRPr sz="2400">
              <a:solidFill>
                <a:srgbClr val="000000"/>
              </a:solidFill>
            </a:endParaRPr>
          </a:p>
          <a:p>
            <a:pPr marL="457200" lvl="1" indent="-238125" algn="l" rtl="0">
              <a:spcBef>
                <a:spcPts val="480"/>
              </a:spcBef>
              <a:spcAft>
                <a:spcPts val="0"/>
              </a:spcAft>
              <a:buClr>
                <a:srgbClr val="000000"/>
              </a:buClr>
              <a:buSzPts val="2400"/>
              <a:buChar char="•"/>
            </a:pPr>
            <a:r>
              <a:rPr lang="en-US" sz="2400">
                <a:solidFill>
                  <a:srgbClr val="000000"/>
                </a:solidFill>
                <a:latin typeface="Times New Roman"/>
                <a:ea typeface="Times New Roman"/>
                <a:cs typeface="Times New Roman"/>
                <a:sym typeface="Times New Roman"/>
              </a:rPr>
              <a:t>Sexual abuse can occur between two people who have been sexual with each other before, including people who are married or dating.</a:t>
            </a:r>
            <a:endParaRPr sz="2400">
              <a:solidFill>
                <a:srgbClr val="000000"/>
              </a:solidFill>
            </a:endParaRPr>
          </a:p>
          <a:p>
            <a:pPr marL="182880" lvl="0" indent="-53339" algn="l" rtl="0">
              <a:spcBef>
                <a:spcPts val="480"/>
              </a:spcBef>
              <a:spcAft>
                <a:spcPts val="0"/>
              </a:spcAft>
              <a:buSzPts val="204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8"/>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What to do next?</a:t>
            </a:r>
            <a:endParaRPr>
              <a:latin typeface="Times New Roman"/>
              <a:ea typeface="Times New Roman"/>
              <a:cs typeface="Times New Roman"/>
              <a:sym typeface="Times New Roman"/>
            </a:endParaRPr>
          </a:p>
        </p:txBody>
      </p:sp>
      <p:sp>
        <p:nvSpPr>
          <p:cNvPr id="167" name="Google Shape;167;p8"/>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p>
            <a:pPr marL="182880" lvl="0" indent="-182880" algn="l" rtl="0">
              <a:spcBef>
                <a:spcPts val="0"/>
              </a:spcBef>
              <a:spcAft>
                <a:spcPts val="0"/>
              </a:spcAft>
              <a:buClr>
                <a:srgbClr val="000000"/>
              </a:buClr>
              <a:buSzPts val="2380"/>
              <a:buChar char="•"/>
            </a:pPr>
            <a:r>
              <a:rPr lang="en-US" sz="2800">
                <a:solidFill>
                  <a:srgbClr val="000000"/>
                </a:solidFill>
                <a:latin typeface="Times New Roman"/>
                <a:ea typeface="Times New Roman"/>
                <a:cs typeface="Times New Roman"/>
                <a:sym typeface="Times New Roman"/>
              </a:rPr>
              <a:t>Contact someone you trust.</a:t>
            </a:r>
            <a:endParaRPr>
              <a:solidFill>
                <a:srgbClr val="000000"/>
              </a:solidFill>
            </a:endParaRPr>
          </a:p>
          <a:p>
            <a:pPr marL="182880" lvl="0" indent="-182880" algn="l" rtl="0">
              <a:spcBef>
                <a:spcPts val="560"/>
              </a:spcBef>
              <a:spcAft>
                <a:spcPts val="0"/>
              </a:spcAft>
              <a:buClr>
                <a:srgbClr val="000000"/>
              </a:buClr>
              <a:buSzPts val="2380"/>
              <a:buChar char="•"/>
            </a:pPr>
            <a:r>
              <a:rPr lang="en-US" sz="2800">
                <a:solidFill>
                  <a:srgbClr val="000000"/>
                </a:solidFill>
                <a:latin typeface="Times New Roman"/>
                <a:ea typeface="Times New Roman"/>
                <a:cs typeface="Times New Roman"/>
                <a:sym typeface="Times New Roman"/>
              </a:rPr>
              <a:t>Report what happened to the police.</a:t>
            </a:r>
            <a:endParaRPr>
              <a:solidFill>
                <a:srgbClr val="000000"/>
              </a:solidFill>
            </a:endParaRPr>
          </a:p>
          <a:p>
            <a:pPr marL="182880" lvl="0" indent="-182880" algn="l" rtl="0">
              <a:spcBef>
                <a:spcPts val="560"/>
              </a:spcBef>
              <a:spcAft>
                <a:spcPts val="0"/>
              </a:spcAft>
              <a:buClr>
                <a:srgbClr val="000000"/>
              </a:buClr>
              <a:buSzPts val="2380"/>
              <a:buChar char="•"/>
            </a:pPr>
            <a:r>
              <a:rPr lang="en-US" sz="2800">
                <a:solidFill>
                  <a:srgbClr val="000000"/>
                </a:solidFill>
                <a:latin typeface="Times New Roman"/>
                <a:ea typeface="Times New Roman"/>
                <a:cs typeface="Times New Roman"/>
                <a:sym typeface="Times New Roman"/>
              </a:rPr>
              <a:t>Go to an emergency room or a health clinic to receive medical assistance.</a:t>
            </a:r>
            <a:endParaRPr sz="2800">
              <a:solidFill>
                <a:srgbClr val="000000"/>
              </a:solidFill>
              <a:latin typeface="Times New Roman"/>
              <a:ea typeface="Times New Roman"/>
              <a:cs typeface="Times New Roman"/>
              <a:sym typeface="Times New Roman"/>
            </a:endParaRPr>
          </a:p>
          <a:p>
            <a:pPr marL="0" lvl="0" indent="0" algn="l" rtl="0">
              <a:spcBef>
                <a:spcPts val="560"/>
              </a:spcBef>
              <a:spcAft>
                <a:spcPts val="0"/>
              </a:spcAft>
              <a:buSzPts val="2380"/>
              <a:buNone/>
            </a:pPr>
            <a:endParaRPr sz="2800">
              <a:latin typeface="Times New Roman"/>
              <a:ea typeface="Times New Roman"/>
              <a:cs typeface="Times New Roman"/>
              <a:sym typeface="Times New Roman"/>
            </a:endParaRPr>
          </a:p>
          <a:p>
            <a:pPr marL="0" lvl="0" indent="0" algn="ctr" rtl="0">
              <a:spcBef>
                <a:spcPts val="560"/>
              </a:spcBef>
              <a:spcAft>
                <a:spcPts val="0"/>
              </a:spcAft>
              <a:buSzPts val="2380"/>
              <a:buNone/>
            </a:pPr>
            <a:r>
              <a:rPr lang="en-US" sz="2800" b="1">
                <a:latin typeface="Times New Roman"/>
                <a:ea typeface="Times New Roman"/>
                <a:cs typeface="Times New Roman"/>
                <a:sym typeface="Times New Roman"/>
              </a:rPr>
              <a:t>Get more tips for building a support system by visiting www.loveisrespect.org. </a:t>
            </a:r>
            <a:endParaRPr/>
          </a:p>
        </p:txBody>
      </p:sp>
      <p:pic>
        <p:nvPicPr>
          <p:cNvPr id="168" name="Google Shape;168;p8"/>
          <p:cNvPicPr preferRelativeResize="0"/>
          <p:nvPr/>
        </p:nvPicPr>
        <p:blipFill rotWithShape="1">
          <a:blip r:embed="rId3">
            <a:alphaModFix/>
          </a:blip>
          <a:srcRect/>
          <a:stretch/>
        </p:blipFill>
        <p:spPr>
          <a:xfrm>
            <a:off x="6019800" y="5486400"/>
            <a:ext cx="2667000" cy="971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9"/>
          <p:cNvSpPr txBox="1">
            <a:spLocks noGrp="1"/>
          </p:cNvSpPr>
          <p:nvPr>
            <p:ph type="title"/>
          </p:nvPr>
        </p:nvSpPr>
        <p:spPr>
          <a:xfrm>
            <a:off x="457200" y="500062"/>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Texting and Sexting</a:t>
            </a:r>
            <a:endParaRPr>
              <a:latin typeface="Times New Roman"/>
              <a:ea typeface="Times New Roman"/>
              <a:cs typeface="Times New Roman"/>
              <a:sym typeface="Times New Roman"/>
            </a:endParaRPr>
          </a:p>
        </p:txBody>
      </p:sp>
      <p:sp>
        <p:nvSpPr>
          <p:cNvPr id="175" name="Google Shape;175;p9"/>
          <p:cNvSpPr txBox="1">
            <a:spLocks noGrp="1"/>
          </p:cNvSpPr>
          <p:nvPr>
            <p:ph type="body" idx="1"/>
          </p:nvPr>
        </p:nvSpPr>
        <p:spPr>
          <a:xfrm>
            <a:off x="228600" y="1828800"/>
            <a:ext cx="8077200" cy="4876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380"/>
              <a:buNone/>
            </a:pPr>
            <a:r>
              <a:rPr lang="en-US" sz="2800">
                <a:solidFill>
                  <a:srgbClr val="000000"/>
                </a:solidFill>
                <a:latin typeface="Times New Roman"/>
                <a:ea typeface="Times New Roman"/>
                <a:cs typeface="Times New Roman"/>
                <a:sym typeface="Times New Roman"/>
              </a:rPr>
              <a:t>Abuse through texting:</a:t>
            </a:r>
            <a:endParaRPr>
              <a:solidFill>
                <a:srgbClr val="000000"/>
              </a:solidFill>
            </a:endParaRPr>
          </a:p>
          <a:p>
            <a:pPr marL="182880" lvl="0" indent="-182880" algn="l" rtl="0">
              <a:spcBef>
                <a:spcPts val="560"/>
              </a:spcBef>
              <a:spcAft>
                <a:spcPts val="0"/>
              </a:spcAft>
              <a:buClr>
                <a:srgbClr val="000000"/>
              </a:buClr>
              <a:buSzPts val="2380"/>
              <a:buChar char="•"/>
            </a:pPr>
            <a:r>
              <a:rPr lang="en-US" sz="2800">
                <a:solidFill>
                  <a:srgbClr val="000000"/>
                </a:solidFill>
                <a:latin typeface="Times New Roman"/>
                <a:ea typeface="Times New Roman"/>
                <a:cs typeface="Times New Roman"/>
                <a:sym typeface="Times New Roman"/>
              </a:rPr>
              <a:t>Texting too much/too often. </a:t>
            </a:r>
            <a:endParaRPr>
              <a:solidFill>
                <a:srgbClr val="000000"/>
              </a:solidFill>
            </a:endParaRPr>
          </a:p>
          <a:p>
            <a:pPr marL="182880" lvl="0" indent="-182880" algn="l" rtl="0">
              <a:spcBef>
                <a:spcPts val="560"/>
              </a:spcBef>
              <a:spcAft>
                <a:spcPts val="0"/>
              </a:spcAft>
              <a:buClr>
                <a:srgbClr val="000000"/>
              </a:buClr>
              <a:buSzPts val="2380"/>
              <a:buChar char="•"/>
            </a:pPr>
            <a:r>
              <a:rPr lang="en-US" sz="2800">
                <a:solidFill>
                  <a:srgbClr val="000000"/>
                </a:solidFill>
                <a:latin typeface="Times New Roman"/>
                <a:ea typeface="Times New Roman"/>
                <a:cs typeface="Times New Roman"/>
                <a:sym typeface="Times New Roman"/>
              </a:rPr>
              <a:t>Sexting can also have legal consequences. Any nude photos or video of someone under 18 could be considered child pornography, which is always illegal. Even if whoever sent the image did so willingly, the recipient can still get in a lot of trouble.</a:t>
            </a:r>
            <a:endParaRPr>
              <a:solidFill>
                <a:srgbClr val="000000"/>
              </a:solidFill>
            </a:endParaRPr>
          </a:p>
          <a:p>
            <a:pPr marL="182880" lvl="0" indent="-182880" algn="l" rtl="0">
              <a:spcBef>
                <a:spcPts val="560"/>
              </a:spcBef>
              <a:spcAft>
                <a:spcPts val="0"/>
              </a:spcAft>
              <a:buClr>
                <a:srgbClr val="000000"/>
              </a:buClr>
              <a:buSzPts val="2380"/>
              <a:buChar char="•"/>
            </a:pPr>
            <a:r>
              <a:rPr lang="en-US" sz="2800">
                <a:solidFill>
                  <a:srgbClr val="000000"/>
                </a:solidFill>
                <a:latin typeface="Times New Roman"/>
                <a:ea typeface="Times New Roman"/>
                <a:cs typeface="Times New Roman"/>
                <a:sym typeface="Times New Roman"/>
              </a:rPr>
              <a:t>Reading someone else’s text.</a:t>
            </a:r>
            <a:endParaRPr>
              <a:solidFill>
                <a:srgbClr val="000000"/>
              </a:solidFill>
            </a:endParaRPr>
          </a:p>
          <a:p>
            <a:pPr marL="182880" lvl="0" indent="-182880" algn="l" rtl="0">
              <a:spcBef>
                <a:spcPts val="560"/>
              </a:spcBef>
              <a:spcAft>
                <a:spcPts val="0"/>
              </a:spcAft>
              <a:buClr>
                <a:srgbClr val="000000"/>
              </a:buClr>
              <a:buSzPts val="2380"/>
              <a:buChar char="•"/>
            </a:pPr>
            <a:r>
              <a:rPr lang="en-US" sz="2800">
                <a:solidFill>
                  <a:srgbClr val="000000"/>
                </a:solidFill>
                <a:latin typeface="Times New Roman"/>
                <a:ea typeface="Times New Roman"/>
                <a:cs typeface="Times New Roman"/>
                <a:sym typeface="Times New Roman"/>
              </a:rPr>
              <a:t>Threats over text.</a:t>
            </a:r>
            <a:endParaRPr>
              <a:solidFill>
                <a:srgbClr val="000000"/>
              </a:solidFill>
            </a:endParaRPr>
          </a:p>
          <a:p>
            <a:pPr marL="182880" lvl="0" indent="-53339" algn="l" rtl="0">
              <a:spcBef>
                <a:spcPts val="480"/>
              </a:spcBef>
              <a:spcAft>
                <a:spcPts val="0"/>
              </a:spcAft>
              <a:buSzPts val="2040"/>
              <a:buNone/>
            </a:pPr>
            <a:endParaRPr/>
          </a:p>
        </p:txBody>
      </p:sp>
      <p:pic>
        <p:nvPicPr>
          <p:cNvPr id="176" name="Google Shape;176;p9"/>
          <p:cNvPicPr preferRelativeResize="0"/>
          <p:nvPr/>
        </p:nvPicPr>
        <p:blipFill rotWithShape="1">
          <a:blip r:embed="rId3">
            <a:alphaModFix/>
          </a:blip>
          <a:srcRect/>
          <a:stretch/>
        </p:blipFill>
        <p:spPr>
          <a:xfrm>
            <a:off x="5715000" y="990600"/>
            <a:ext cx="2995142" cy="1685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1"/>
          <p:cNvSpPr txBox="1">
            <a:spLocks noGrp="1"/>
          </p:cNvSpPr>
          <p:nvPr>
            <p:ph type="title"/>
          </p:nvPr>
        </p:nvSpPr>
        <p:spPr>
          <a:xfrm>
            <a:off x="457200" y="407475"/>
            <a:ext cx="8229600" cy="990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Stalking</a:t>
            </a:r>
            <a:endParaRPr>
              <a:latin typeface="Times New Roman"/>
              <a:ea typeface="Times New Roman"/>
              <a:cs typeface="Times New Roman"/>
              <a:sym typeface="Times New Roman"/>
            </a:endParaRPr>
          </a:p>
        </p:txBody>
      </p:sp>
      <p:sp>
        <p:nvSpPr>
          <p:cNvPr id="183" name="Google Shape;183;p11"/>
          <p:cNvSpPr txBox="1">
            <a:spLocks noGrp="1"/>
          </p:cNvSpPr>
          <p:nvPr>
            <p:ph type="body" idx="1"/>
          </p:nvPr>
        </p:nvSpPr>
        <p:spPr>
          <a:xfrm>
            <a:off x="286575" y="1751500"/>
            <a:ext cx="8678400" cy="51063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SzPts val="1734"/>
              <a:buNone/>
            </a:pPr>
            <a:r>
              <a:rPr lang="en-US" sz="2600">
                <a:solidFill>
                  <a:srgbClr val="000000"/>
                </a:solidFill>
                <a:latin typeface="Times New Roman"/>
                <a:ea typeface="Times New Roman"/>
                <a:cs typeface="Times New Roman"/>
                <a:sym typeface="Times New Roman"/>
              </a:rPr>
              <a:t>Some examples of what stalkers may do:</a:t>
            </a:r>
            <a:endParaRPr sz="2600">
              <a:solidFill>
                <a:srgbClr val="000000"/>
              </a:solidFill>
            </a:endParaRPr>
          </a:p>
          <a:p>
            <a:pPr marL="182880" lvl="0" indent="-237871" algn="l" rtl="0">
              <a:lnSpc>
                <a:spcPct val="80000"/>
              </a:lnSpc>
              <a:spcBef>
                <a:spcPts val="408"/>
              </a:spcBef>
              <a:spcAft>
                <a:spcPts val="0"/>
              </a:spcAft>
              <a:buClr>
                <a:srgbClr val="000000"/>
              </a:buClr>
              <a:buSzPts val="2600"/>
              <a:buChar char="•"/>
            </a:pPr>
            <a:r>
              <a:rPr lang="en-US" sz="2600">
                <a:solidFill>
                  <a:srgbClr val="000000"/>
                </a:solidFill>
                <a:latin typeface="Times New Roman"/>
                <a:ea typeface="Times New Roman"/>
                <a:cs typeface="Times New Roman"/>
                <a:sym typeface="Times New Roman"/>
              </a:rPr>
              <a:t>Show up at your home or school unannounced or uninvited.</a:t>
            </a:r>
            <a:endParaRPr sz="2600">
              <a:solidFill>
                <a:srgbClr val="000000"/>
              </a:solidFill>
            </a:endParaRPr>
          </a:p>
          <a:p>
            <a:pPr marL="182880" lvl="0" indent="-237871" algn="l" rtl="0">
              <a:lnSpc>
                <a:spcPct val="80000"/>
              </a:lnSpc>
              <a:spcBef>
                <a:spcPts val="408"/>
              </a:spcBef>
              <a:spcAft>
                <a:spcPts val="0"/>
              </a:spcAft>
              <a:buClr>
                <a:srgbClr val="000000"/>
              </a:buClr>
              <a:buSzPts val="2600"/>
              <a:buChar char="•"/>
            </a:pPr>
            <a:r>
              <a:rPr lang="en-US" sz="2600">
                <a:solidFill>
                  <a:srgbClr val="000000"/>
                </a:solidFill>
                <a:latin typeface="Times New Roman"/>
                <a:ea typeface="Times New Roman"/>
                <a:cs typeface="Times New Roman"/>
                <a:sym typeface="Times New Roman"/>
              </a:rPr>
              <a:t>Send you unwanted text messages, emails, and voicemails.</a:t>
            </a:r>
            <a:endParaRPr sz="2600">
              <a:solidFill>
                <a:srgbClr val="000000"/>
              </a:solidFill>
            </a:endParaRPr>
          </a:p>
          <a:p>
            <a:pPr marL="182880" lvl="0" indent="-237871" algn="l" rtl="0">
              <a:lnSpc>
                <a:spcPct val="80000"/>
              </a:lnSpc>
              <a:spcBef>
                <a:spcPts val="408"/>
              </a:spcBef>
              <a:spcAft>
                <a:spcPts val="0"/>
              </a:spcAft>
              <a:buClr>
                <a:srgbClr val="000000"/>
              </a:buClr>
              <a:buSzPts val="2600"/>
              <a:buChar char="•"/>
            </a:pPr>
            <a:r>
              <a:rPr lang="en-US" sz="2600">
                <a:solidFill>
                  <a:srgbClr val="000000"/>
                </a:solidFill>
                <a:latin typeface="Times New Roman"/>
                <a:ea typeface="Times New Roman"/>
                <a:cs typeface="Times New Roman"/>
                <a:sym typeface="Times New Roman"/>
              </a:rPr>
              <a:t>Leave unwanted items, gifts, or flowers. </a:t>
            </a:r>
            <a:endParaRPr sz="2600">
              <a:solidFill>
                <a:srgbClr val="000000"/>
              </a:solidFill>
            </a:endParaRPr>
          </a:p>
          <a:p>
            <a:pPr marL="182880" lvl="0" indent="-237871" algn="l" rtl="0">
              <a:lnSpc>
                <a:spcPct val="80000"/>
              </a:lnSpc>
              <a:spcBef>
                <a:spcPts val="408"/>
              </a:spcBef>
              <a:spcAft>
                <a:spcPts val="0"/>
              </a:spcAft>
              <a:buClr>
                <a:srgbClr val="000000"/>
              </a:buClr>
              <a:buSzPts val="2600"/>
              <a:buChar char="•"/>
            </a:pPr>
            <a:r>
              <a:rPr lang="en-US" sz="2600">
                <a:solidFill>
                  <a:srgbClr val="000000"/>
                </a:solidFill>
                <a:latin typeface="Times New Roman"/>
                <a:ea typeface="Times New Roman"/>
                <a:cs typeface="Times New Roman"/>
                <a:sym typeface="Times New Roman"/>
              </a:rPr>
              <a:t>Constantly call you and hang up.</a:t>
            </a:r>
            <a:endParaRPr sz="2600">
              <a:solidFill>
                <a:srgbClr val="000000"/>
              </a:solidFill>
            </a:endParaRPr>
          </a:p>
          <a:p>
            <a:pPr marL="182880" lvl="0" indent="-237871" algn="l" rtl="0">
              <a:lnSpc>
                <a:spcPct val="80000"/>
              </a:lnSpc>
              <a:spcBef>
                <a:spcPts val="408"/>
              </a:spcBef>
              <a:spcAft>
                <a:spcPts val="0"/>
              </a:spcAft>
              <a:buClr>
                <a:srgbClr val="000000"/>
              </a:buClr>
              <a:buSzPts val="2600"/>
              <a:buChar char="•"/>
            </a:pPr>
            <a:r>
              <a:rPr lang="en-US" sz="2600">
                <a:solidFill>
                  <a:srgbClr val="000000"/>
                </a:solidFill>
                <a:latin typeface="Times New Roman"/>
                <a:ea typeface="Times New Roman"/>
                <a:cs typeface="Times New Roman"/>
                <a:sym typeface="Times New Roman"/>
              </a:rPr>
              <a:t>Use social networking sites and technology to track you.</a:t>
            </a:r>
            <a:endParaRPr sz="2600">
              <a:solidFill>
                <a:srgbClr val="000000"/>
              </a:solidFill>
            </a:endParaRPr>
          </a:p>
          <a:p>
            <a:pPr marL="182880" lvl="0" indent="-237871" algn="l" rtl="0">
              <a:lnSpc>
                <a:spcPct val="80000"/>
              </a:lnSpc>
              <a:spcBef>
                <a:spcPts val="408"/>
              </a:spcBef>
              <a:spcAft>
                <a:spcPts val="0"/>
              </a:spcAft>
              <a:buClr>
                <a:srgbClr val="000000"/>
              </a:buClr>
              <a:buSzPts val="2600"/>
              <a:buChar char="•"/>
            </a:pPr>
            <a:r>
              <a:rPr lang="en-US" sz="2600">
                <a:solidFill>
                  <a:srgbClr val="000000"/>
                </a:solidFill>
                <a:latin typeface="Times New Roman"/>
                <a:ea typeface="Times New Roman"/>
                <a:cs typeface="Times New Roman"/>
                <a:sym typeface="Times New Roman"/>
              </a:rPr>
              <a:t>Spread rumors about you via the internet or word of mouth.</a:t>
            </a:r>
            <a:endParaRPr sz="2600">
              <a:solidFill>
                <a:srgbClr val="000000"/>
              </a:solidFill>
            </a:endParaRPr>
          </a:p>
          <a:p>
            <a:pPr marL="182880" lvl="0" indent="-237871" algn="l" rtl="0">
              <a:lnSpc>
                <a:spcPct val="80000"/>
              </a:lnSpc>
              <a:spcBef>
                <a:spcPts val="408"/>
              </a:spcBef>
              <a:spcAft>
                <a:spcPts val="0"/>
              </a:spcAft>
              <a:buClr>
                <a:srgbClr val="000000"/>
              </a:buClr>
              <a:buSzPts val="2600"/>
              <a:buChar char="•"/>
            </a:pPr>
            <a:r>
              <a:rPr lang="en-US" sz="2600">
                <a:solidFill>
                  <a:srgbClr val="000000"/>
                </a:solidFill>
                <a:latin typeface="Times New Roman"/>
                <a:ea typeface="Times New Roman"/>
                <a:cs typeface="Times New Roman"/>
                <a:sym typeface="Times New Roman"/>
              </a:rPr>
              <a:t>Make unwanted phone calls to you.</a:t>
            </a:r>
            <a:endParaRPr sz="2600">
              <a:solidFill>
                <a:srgbClr val="000000"/>
              </a:solidFill>
            </a:endParaRPr>
          </a:p>
          <a:p>
            <a:pPr marL="182880" lvl="0" indent="-237871" algn="l" rtl="0">
              <a:lnSpc>
                <a:spcPct val="80000"/>
              </a:lnSpc>
              <a:spcBef>
                <a:spcPts val="408"/>
              </a:spcBef>
              <a:spcAft>
                <a:spcPts val="0"/>
              </a:spcAft>
              <a:buClr>
                <a:srgbClr val="000000"/>
              </a:buClr>
              <a:buSzPts val="2600"/>
              <a:buChar char="•"/>
            </a:pPr>
            <a:r>
              <a:rPr lang="en-US" sz="2600">
                <a:solidFill>
                  <a:srgbClr val="000000"/>
                </a:solidFill>
                <a:latin typeface="Times New Roman"/>
                <a:ea typeface="Times New Roman"/>
                <a:cs typeface="Times New Roman"/>
                <a:sym typeface="Times New Roman"/>
              </a:rPr>
              <a:t>Wait at places you hang out.</a:t>
            </a:r>
            <a:endParaRPr sz="2600">
              <a:solidFill>
                <a:srgbClr val="000000"/>
              </a:solidFill>
            </a:endParaRPr>
          </a:p>
          <a:p>
            <a:pPr marL="182880" lvl="0" indent="-237871" algn="l" rtl="0">
              <a:lnSpc>
                <a:spcPct val="80000"/>
              </a:lnSpc>
              <a:spcBef>
                <a:spcPts val="408"/>
              </a:spcBef>
              <a:spcAft>
                <a:spcPts val="0"/>
              </a:spcAft>
              <a:buClr>
                <a:srgbClr val="000000"/>
              </a:buClr>
              <a:buSzPts val="2600"/>
              <a:buChar char="•"/>
            </a:pPr>
            <a:r>
              <a:rPr lang="en-US" sz="2600">
                <a:solidFill>
                  <a:srgbClr val="000000"/>
                </a:solidFill>
                <a:latin typeface="Times New Roman"/>
                <a:ea typeface="Times New Roman"/>
                <a:cs typeface="Times New Roman"/>
                <a:sym typeface="Times New Roman"/>
              </a:rPr>
              <a:t>Damage your property.</a:t>
            </a:r>
            <a:endParaRPr sz="2600">
              <a:solidFill>
                <a:srgbClr val="000000"/>
              </a:solidFill>
            </a:endParaRPr>
          </a:p>
          <a:p>
            <a:pPr marL="182880" lvl="0" indent="-72770" algn="l" rtl="0">
              <a:lnSpc>
                <a:spcPct val="80000"/>
              </a:lnSpc>
              <a:spcBef>
                <a:spcPts val="408"/>
              </a:spcBef>
              <a:spcAft>
                <a:spcPts val="0"/>
              </a:spcAft>
              <a:buSzPts val="1734"/>
              <a:buNone/>
            </a:pPr>
            <a:endParaRPr sz="2040">
              <a:solidFill>
                <a:srgbClr val="000000"/>
              </a:solidFill>
              <a:latin typeface="Times New Roman"/>
              <a:ea typeface="Times New Roman"/>
              <a:cs typeface="Times New Roman"/>
              <a:sym typeface="Times New Roman"/>
            </a:endParaRPr>
          </a:p>
          <a:p>
            <a:pPr marL="0" lvl="0" indent="0" algn="ctr" rtl="0">
              <a:lnSpc>
                <a:spcPct val="80000"/>
              </a:lnSpc>
              <a:spcBef>
                <a:spcPts val="408"/>
              </a:spcBef>
              <a:spcAft>
                <a:spcPts val="0"/>
              </a:spcAft>
              <a:buSzPts val="1734"/>
              <a:buNone/>
            </a:pPr>
            <a:r>
              <a:rPr lang="en-US">
                <a:solidFill>
                  <a:srgbClr val="000000"/>
                </a:solidFill>
                <a:latin typeface="Times New Roman"/>
                <a:ea typeface="Times New Roman"/>
                <a:cs typeface="Times New Roman"/>
                <a:sym typeface="Times New Roman"/>
              </a:rPr>
              <a:t>If you are in immediate danger, call 911 and report everything that has happened to the police. Get additional support by obtaining a protection order that makes it illegal for the stalker to come near. </a:t>
            </a:r>
            <a:endParaRPr>
              <a:solidFill>
                <a:srgbClr val="000000"/>
              </a:solidFill>
            </a:endParaRPr>
          </a:p>
        </p:txBody>
      </p:sp>
      <p:pic>
        <p:nvPicPr>
          <p:cNvPr id="184" name="Google Shape;184;p11"/>
          <p:cNvPicPr preferRelativeResize="0"/>
          <p:nvPr/>
        </p:nvPicPr>
        <p:blipFill>
          <a:blip r:embed="rId3">
            <a:alphaModFix/>
          </a:blip>
          <a:stretch>
            <a:fillRect/>
          </a:stretch>
        </p:blipFill>
        <p:spPr>
          <a:xfrm>
            <a:off x="6480550" y="407475"/>
            <a:ext cx="2416250" cy="161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0"/>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What can I do?</a:t>
            </a:r>
            <a:endParaRPr>
              <a:latin typeface="Times New Roman"/>
              <a:ea typeface="Times New Roman"/>
              <a:cs typeface="Times New Roman"/>
              <a:sym typeface="Times New Roman"/>
            </a:endParaRPr>
          </a:p>
        </p:txBody>
      </p:sp>
      <p:sp>
        <p:nvSpPr>
          <p:cNvPr id="191" name="Google Shape;191;p10"/>
          <p:cNvSpPr txBox="1">
            <a:spLocks noGrp="1"/>
          </p:cNvSpPr>
          <p:nvPr>
            <p:ph type="body" idx="1"/>
          </p:nvPr>
        </p:nvSpPr>
        <p:spPr>
          <a:xfrm>
            <a:off x="457200" y="1600200"/>
            <a:ext cx="8229600" cy="5334000"/>
          </a:xfrm>
          <a:prstGeom prst="rect">
            <a:avLst/>
          </a:prstGeom>
          <a:noFill/>
          <a:ln>
            <a:noFill/>
          </a:ln>
        </p:spPr>
        <p:txBody>
          <a:bodyPr spcFirstLastPara="1" wrap="square" lIns="91425" tIns="45700" rIns="91425" bIns="45700" anchor="t" anchorCtr="0">
            <a:noAutofit/>
          </a:bodyPr>
          <a:lstStyle/>
          <a:p>
            <a:pPr marL="182880" lvl="0" indent="-182880" algn="l" rtl="0">
              <a:spcBef>
                <a:spcPts val="0"/>
              </a:spcBef>
              <a:spcAft>
                <a:spcPts val="0"/>
              </a:spcAft>
              <a:buClr>
                <a:srgbClr val="000000"/>
              </a:buClr>
              <a:buSzPts val="2040"/>
              <a:buChar char="•"/>
            </a:pPr>
            <a:r>
              <a:rPr lang="en-US">
                <a:solidFill>
                  <a:srgbClr val="000000"/>
                </a:solidFill>
                <a:latin typeface="Times New Roman"/>
                <a:ea typeface="Times New Roman"/>
                <a:cs typeface="Times New Roman"/>
                <a:sym typeface="Times New Roman"/>
              </a:rPr>
              <a:t>Turn off your phone. Let your parent or guardian know how to contact you in an emergency.</a:t>
            </a:r>
            <a:endParaRPr>
              <a:solidFill>
                <a:srgbClr val="000000"/>
              </a:solidFill>
            </a:endParaRPr>
          </a:p>
          <a:p>
            <a:pPr marL="182880" lvl="0" indent="-182880" algn="l" rtl="0">
              <a:spcBef>
                <a:spcPts val="480"/>
              </a:spcBef>
              <a:spcAft>
                <a:spcPts val="0"/>
              </a:spcAft>
              <a:buClr>
                <a:srgbClr val="000000"/>
              </a:buClr>
              <a:buSzPts val="2040"/>
              <a:buChar char="•"/>
            </a:pPr>
            <a:r>
              <a:rPr lang="en-US">
                <a:solidFill>
                  <a:srgbClr val="000000"/>
                </a:solidFill>
                <a:latin typeface="Times New Roman"/>
                <a:ea typeface="Times New Roman"/>
                <a:cs typeface="Times New Roman"/>
                <a:sym typeface="Times New Roman"/>
              </a:rPr>
              <a:t>Don’t answer calls from unknown or blocked numbers.</a:t>
            </a:r>
            <a:endParaRPr>
              <a:solidFill>
                <a:srgbClr val="000000"/>
              </a:solidFill>
            </a:endParaRPr>
          </a:p>
          <a:p>
            <a:pPr marL="182880" lvl="0" indent="-182880" algn="l" rtl="0">
              <a:spcBef>
                <a:spcPts val="480"/>
              </a:spcBef>
              <a:spcAft>
                <a:spcPts val="0"/>
              </a:spcAft>
              <a:buClr>
                <a:srgbClr val="000000"/>
              </a:buClr>
              <a:buSzPts val="2040"/>
              <a:buChar char="•"/>
            </a:pPr>
            <a:r>
              <a:rPr lang="en-US">
                <a:solidFill>
                  <a:srgbClr val="000000"/>
                </a:solidFill>
                <a:latin typeface="Times New Roman"/>
                <a:ea typeface="Times New Roman"/>
                <a:cs typeface="Times New Roman"/>
                <a:sym typeface="Times New Roman"/>
              </a:rPr>
              <a:t>Don’t respond to abusive messages. Responding can encourage the person who sent it and won’t get them to stop. Your messages might also get you in trouble and make it harder to get a restraining order or file a criminal report.</a:t>
            </a:r>
            <a:endParaRPr>
              <a:solidFill>
                <a:srgbClr val="000000"/>
              </a:solidFill>
            </a:endParaRPr>
          </a:p>
          <a:p>
            <a:pPr marL="182880" lvl="0" indent="-182880" algn="l" rtl="0">
              <a:spcBef>
                <a:spcPts val="480"/>
              </a:spcBef>
              <a:spcAft>
                <a:spcPts val="0"/>
              </a:spcAft>
              <a:buClr>
                <a:srgbClr val="000000"/>
              </a:buClr>
              <a:buSzPts val="2040"/>
              <a:buChar char="•"/>
            </a:pPr>
            <a:r>
              <a:rPr lang="en-US">
                <a:solidFill>
                  <a:srgbClr val="000000"/>
                </a:solidFill>
                <a:latin typeface="Times New Roman"/>
                <a:ea typeface="Times New Roman"/>
                <a:cs typeface="Times New Roman"/>
                <a:sym typeface="Times New Roman"/>
              </a:rPr>
              <a:t>Save/document troublesome texts. You may need them for evidence if you file a criminal report or a restraining order.</a:t>
            </a:r>
            <a:endParaRPr>
              <a:solidFill>
                <a:srgbClr val="000000"/>
              </a:solidFill>
            </a:endParaRPr>
          </a:p>
          <a:p>
            <a:pPr marL="182880" lvl="0" indent="-182880" algn="l" rtl="0">
              <a:spcBef>
                <a:spcPts val="480"/>
              </a:spcBef>
              <a:spcAft>
                <a:spcPts val="0"/>
              </a:spcAft>
              <a:buClr>
                <a:srgbClr val="000000"/>
              </a:buClr>
              <a:buSzPts val="2040"/>
              <a:buChar char="•"/>
            </a:pPr>
            <a:r>
              <a:rPr lang="en-US">
                <a:solidFill>
                  <a:srgbClr val="000000"/>
                </a:solidFill>
                <a:latin typeface="Times New Roman"/>
                <a:ea typeface="Times New Roman"/>
                <a:cs typeface="Times New Roman"/>
                <a:sym typeface="Times New Roman"/>
              </a:rPr>
              <a:t>Block their number.</a:t>
            </a:r>
            <a:endParaRPr>
              <a:solidFill>
                <a:srgbClr val="000000"/>
              </a:solidFill>
            </a:endParaRPr>
          </a:p>
          <a:p>
            <a:pPr marL="182880" lvl="0" indent="-182880" algn="l" rtl="0">
              <a:spcBef>
                <a:spcPts val="480"/>
              </a:spcBef>
              <a:spcAft>
                <a:spcPts val="0"/>
              </a:spcAft>
              <a:buClr>
                <a:srgbClr val="000000"/>
              </a:buClr>
              <a:buSzPts val="2040"/>
              <a:buChar char="•"/>
            </a:pPr>
            <a:r>
              <a:rPr lang="en-US">
                <a:solidFill>
                  <a:srgbClr val="000000"/>
                </a:solidFill>
                <a:latin typeface="Times New Roman"/>
                <a:ea typeface="Times New Roman"/>
                <a:cs typeface="Times New Roman"/>
                <a:sym typeface="Times New Roman"/>
              </a:rPr>
              <a:t>If you are in or coming out of a dangerous relationship, avoid using any form of technology to contact your abuser. It can be dangerous and may be used against you in the future.</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2"/>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What to do in an unhealthy relationship?</a:t>
            </a:r>
            <a:endParaRPr>
              <a:latin typeface="Times New Roman"/>
              <a:ea typeface="Times New Roman"/>
              <a:cs typeface="Times New Roman"/>
              <a:sym typeface="Times New Roman"/>
            </a:endParaRPr>
          </a:p>
        </p:txBody>
      </p:sp>
      <p:sp>
        <p:nvSpPr>
          <p:cNvPr id="198" name="Google Shape;198;p12"/>
          <p:cNvSpPr txBox="1">
            <a:spLocks noGrp="1"/>
          </p:cNvSpPr>
          <p:nvPr>
            <p:ph type="body" idx="1"/>
          </p:nvPr>
        </p:nvSpPr>
        <p:spPr>
          <a:xfrm>
            <a:off x="0" y="1749025"/>
            <a:ext cx="6778200" cy="5257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040"/>
              <a:buNone/>
            </a:pPr>
            <a:r>
              <a:rPr lang="en-US" sz="2600">
                <a:solidFill>
                  <a:srgbClr val="000000"/>
                </a:solidFill>
                <a:latin typeface="Times New Roman"/>
                <a:ea typeface="Times New Roman"/>
                <a:cs typeface="Times New Roman"/>
                <a:sym typeface="Times New Roman"/>
              </a:rPr>
              <a:t>Conflict Resolution</a:t>
            </a:r>
            <a:endParaRPr sz="2600">
              <a:solidFill>
                <a:srgbClr val="000000"/>
              </a:solidFill>
            </a:endParaRPr>
          </a:p>
          <a:p>
            <a:pPr marL="182880" lvl="0" indent="-218440" algn="l" rtl="0">
              <a:spcBef>
                <a:spcPts val="480"/>
              </a:spcBef>
              <a:spcAft>
                <a:spcPts val="0"/>
              </a:spcAft>
              <a:buClr>
                <a:srgbClr val="000000"/>
              </a:buClr>
              <a:buSzPts val="2600"/>
              <a:buChar char="•"/>
            </a:pPr>
            <a:r>
              <a:rPr lang="en-US" sz="2600">
                <a:solidFill>
                  <a:srgbClr val="000000"/>
                </a:solidFill>
                <a:latin typeface="Times New Roman"/>
                <a:ea typeface="Times New Roman"/>
                <a:cs typeface="Times New Roman"/>
                <a:sym typeface="Times New Roman"/>
              </a:rPr>
              <a:t>While conflict is normal, it can also be a sign that parts of your relationship aren’t working. If your conflict is based on which movie to see, what friends to hang out with or who should do the dishes, then use the tips below to help resolve these arguments in a healthy way:</a:t>
            </a:r>
            <a:endParaRPr sz="2600">
              <a:solidFill>
                <a:srgbClr val="000000"/>
              </a:solidFill>
            </a:endParaRPr>
          </a:p>
          <a:p>
            <a:pPr marL="457200" lvl="1" indent="-227330" algn="l" rtl="0">
              <a:spcBef>
                <a:spcPts val="400"/>
              </a:spcBef>
              <a:spcAft>
                <a:spcPts val="0"/>
              </a:spcAft>
              <a:buClr>
                <a:srgbClr val="000000"/>
              </a:buClr>
              <a:buSzPts val="2400"/>
              <a:buChar char="•"/>
            </a:pPr>
            <a:r>
              <a:rPr lang="en-US" sz="2400">
                <a:solidFill>
                  <a:srgbClr val="000000"/>
                </a:solidFill>
                <a:latin typeface="Times New Roman"/>
                <a:ea typeface="Times New Roman"/>
                <a:cs typeface="Times New Roman"/>
                <a:sym typeface="Times New Roman"/>
              </a:rPr>
              <a:t>Set boundaries</a:t>
            </a:r>
            <a:endParaRPr sz="2400">
              <a:solidFill>
                <a:srgbClr val="000000"/>
              </a:solidFill>
            </a:endParaRPr>
          </a:p>
          <a:p>
            <a:pPr marL="457200" lvl="1" indent="-227330" algn="l" rtl="0">
              <a:spcBef>
                <a:spcPts val="400"/>
              </a:spcBef>
              <a:spcAft>
                <a:spcPts val="0"/>
              </a:spcAft>
              <a:buClr>
                <a:srgbClr val="000000"/>
              </a:buClr>
              <a:buSzPts val="2400"/>
              <a:buChar char="•"/>
            </a:pPr>
            <a:r>
              <a:rPr lang="en-US" sz="2400">
                <a:solidFill>
                  <a:srgbClr val="000000"/>
                </a:solidFill>
                <a:latin typeface="Times New Roman"/>
                <a:ea typeface="Times New Roman"/>
                <a:cs typeface="Times New Roman"/>
                <a:sym typeface="Times New Roman"/>
              </a:rPr>
              <a:t>Find the real issue</a:t>
            </a:r>
            <a:endParaRPr sz="2400">
              <a:solidFill>
                <a:srgbClr val="000000"/>
              </a:solidFill>
            </a:endParaRPr>
          </a:p>
          <a:p>
            <a:pPr marL="457200" lvl="1" indent="-227330" algn="l" rtl="0">
              <a:spcBef>
                <a:spcPts val="400"/>
              </a:spcBef>
              <a:spcAft>
                <a:spcPts val="0"/>
              </a:spcAft>
              <a:buClr>
                <a:srgbClr val="000000"/>
              </a:buClr>
              <a:buSzPts val="2400"/>
              <a:buChar char="•"/>
            </a:pPr>
            <a:r>
              <a:rPr lang="en-US" sz="2400">
                <a:solidFill>
                  <a:srgbClr val="000000"/>
                </a:solidFill>
                <a:latin typeface="Times New Roman"/>
                <a:ea typeface="Times New Roman"/>
                <a:cs typeface="Times New Roman"/>
                <a:sym typeface="Times New Roman"/>
              </a:rPr>
              <a:t>Agree to disagree</a:t>
            </a:r>
            <a:endParaRPr sz="2400">
              <a:solidFill>
                <a:srgbClr val="000000"/>
              </a:solidFill>
            </a:endParaRPr>
          </a:p>
          <a:p>
            <a:pPr marL="457200" lvl="1" indent="-227330" algn="l" rtl="0">
              <a:spcBef>
                <a:spcPts val="400"/>
              </a:spcBef>
              <a:spcAft>
                <a:spcPts val="0"/>
              </a:spcAft>
              <a:buClr>
                <a:srgbClr val="000000"/>
              </a:buClr>
              <a:buSzPts val="2400"/>
              <a:buChar char="•"/>
            </a:pPr>
            <a:r>
              <a:rPr lang="en-US" sz="2400">
                <a:solidFill>
                  <a:srgbClr val="000000"/>
                </a:solidFill>
                <a:latin typeface="Times New Roman"/>
                <a:ea typeface="Times New Roman"/>
                <a:cs typeface="Times New Roman"/>
                <a:sym typeface="Times New Roman"/>
              </a:rPr>
              <a:t>Compromise when possible</a:t>
            </a:r>
            <a:endParaRPr sz="2400">
              <a:solidFill>
                <a:srgbClr val="000000"/>
              </a:solidFill>
              <a:latin typeface="Times New Roman"/>
              <a:ea typeface="Times New Roman"/>
              <a:cs typeface="Times New Roman"/>
              <a:sym typeface="Times New Roman"/>
            </a:endParaRPr>
          </a:p>
          <a:p>
            <a:pPr marL="182880" lvl="0" indent="-53339" algn="l" rtl="0">
              <a:spcBef>
                <a:spcPts val="480"/>
              </a:spcBef>
              <a:spcAft>
                <a:spcPts val="0"/>
              </a:spcAft>
              <a:buSzPts val="2040"/>
              <a:buNone/>
            </a:pPr>
            <a:endParaRPr/>
          </a:p>
        </p:txBody>
      </p:sp>
      <p:pic>
        <p:nvPicPr>
          <p:cNvPr id="199" name="Google Shape;199;p12"/>
          <p:cNvPicPr preferRelativeResize="0"/>
          <p:nvPr/>
        </p:nvPicPr>
        <p:blipFill>
          <a:blip r:embed="rId3">
            <a:alphaModFix/>
          </a:blip>
          <a:stretch>
            <a:fillRect/>
          </a:stretch>
        </p:blipFill>
        <p:spPr>
          <a:xfrm>
            <a:off x="6242125" y="3969001"/>
            <a:ext cx="2901875" cy="28889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3"/>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Breaking Up</a:t>
            </a:r>
            <a:endParaRPr>
              <a:latin typeface="Times New Roman"/>
              <a:ea typeface="Times New Roman"/>
              <a:cs typeface="Times New Roman"/>
              <a:sym typeface="Times New Roman"/>
            </a:endParaRPr>
          </a:p>
        </p:txBody>
      </p:sp>
      <p:sp>
        <p:nvSpPr>
          <p:cNvPr id="206" name="Google Shape;206;p13"/>
          <p:cNvSpPr txBox="1">
            <a:spLocks noGrp="1"/>
          </p:cNvSpPr>
          <p:nvPr>
            <p:ph type="body" idx="1"/>
          </p:nvPr>
        </p:nvSpPr>
        <p:spPr>
          <a:xfrm>
            <a:off x="0" y="1600200"/>
            <a:ext cx="6507000" cy="51951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SzPts val="1734"/>
              <a:buNone/>
            </a:pPr>
            <a:r>
              <a:rPr lang="en-US" sz="2200">
                <a:solidFill>
                  <a:srgbClr val="000000"/>
                </a:solidFill>
                <a:latin typeface="Times New Roman"/>
                <a:ea typeface="Times New Roman"/>
                <a:cs typeface="Times New Roman"/>
                <a:sym typeface="Times New Roman"/>
              </a:rPr>
              <a:t>If you’re ending your relationship, consider these tips:</a:t>
            </a:r>
            <a:endParaRPr sz="2200">
              <a:solidFill>
                <a:srgbClr val="000000"/>
              </a:solidFill>
              <a:latin typeface="Times New Roman"/>
              <a:ea typeface="Times New Roman"/>
              <a:cs typeface="Times New Roman"/>
              <a:sym typeface="Times New Roman"/>
            </a:endParaRPr>
          </a:p>
          <a:p>
            <a:pPr marL="182880" lvl="0" indent="-212471" algn="l" rtl="0">
              <a:lnSpc>
                <a:spcPct val="80000"/>
              </a:lnSpc>
              <a:spcBef>
                <a:spcPts val="408"/>
              </a:spcBef>
              <a:spcAft>
                <a:spcPts val="0"/>
              </a:spcAft>
              <a:buClr>
                <a:srgbClr val="000000"/>
              </a:buClr>
              <a:buSzPts val="2200"/>
              <a:buChar char="•"/>
            </a:pPr>
            <a:r>
              <a:rPr lang="en-US" sz="2200">
                <a:solidFill>
                  <a:srgbClr val="000000"/>
                </a:solidFill>
                <a:latin typeface="Times New Roman"/>
                <a:ea typeface="Times New Roman"/>
                <a:cs typeface="Times New Roman"/>
                <a:sym typeface="Times New Roman"/>
              </a:rPr>
              <a:t>If you don’t feel safe, do not break up in person. It may seem cruel to break up over the phone or by text but it may be the safest way.</a:t>
            </a:r>
            <a:endParaRPr sz="2200">
              <a:solidFill>
                <a:srgbClr val="000000"/>
              </a:solidFill>
            </a:endParaRPr>
          </a:p>
          <a:p>
            <a:pPr marL="182880" lvl="0" indent="-212471" algn="l" rtl="0">
              <a:lnSpc>
                <a:spcPct val="80000"/>
              </a:lnSpc>
              <a:spcBef>
                <a:spcPts val="408"/>
              </a:spcBef>
              <a:spcAft>
                <a:spcPts val="0"/>
              </a:spcAft>
              <a:buClr>
                <a:srgbClr val="000000"/>
              </a:buClr>
              <a:buSzPts val="2200"/>
              <a:buChar char="•"/>
            </a:pPr>
            <a:r>
              <a:rPr lang="en-US" sz="2200">
                <a:solidFill>
                  <a:srgbClr val="000000"/>
                </a:solidFill>
                <a:latin typeface="Times New Roman"/>
                <a:ea typeface="Times New Roman"/>
                <a:cs typeface="Times New Roman"/>
                <a:sym typeface="Times New Roman"/>
              </a:rPr>
              <a:t>If you break up in person, do it in a public place. Have friends or your parents wait nearby. Try to take a cell phone with you.</a:t>
            </a:r>
            <a:endParaRPr sz="2200">
              <a:solidFill>
                <a:srgbClr val="000000"/>
              </a:solidFill>
            </a:endParaRPr>
          </a:p>
          <a:p>
            <a:pPr marL="182880" lvl="0" indent="-212471" algn="l" rtl="0">
              <a:lnSpc>
                <a:spcPct val="80000"/>
              </a:lnSpc>
              <a:spcBef>
                <a:spcPts val="408"/>
              </a:spcBef>
              <a:spcAft>
                <a:spcPts val="0"/>
              </a:spcAft>
              <a:buClr>
                <a:srgbClr val="000000"/>
              </a:buClr>
              <a:buSzPts val="2200"/>
              <a:buChar char="•"/>
            </a:pPr>
            <a:r>
              <a:rPr lang="en-US" sz="2200">
                <a:solidFill>
                  <a:srgbClr val="000000"/>
                </a:solidFill>
                <a:latin typeface="Times New Roman"/>
                <a:ea typeface="Times New Roman"/>
                <a:cs typeface="Times New Roman"/>
                <a:sym typeface="Times New Roman"/>
              </a:rPr>
              <a:t>Do not try to explain your reasons for ending the relationship more than once. There is nothing you can say that will make your ex happy.</a:t>
            </a:r>
            <a:endParaRPr sz="2200">
              <a:solidFill>
                <a:srgbClr val="000000"/>
              </a:solidFill>
            </a:endParaRPr>
          </a:p>
          <a:p>
            <a:pPr marL="182880" lvl="0" indent="-212471" algn="l" rtl="0">
              <a:lnSpc>
                <a:spcPct val="80000"/>
              </a:lnSpc>
              <a:spcBef>
                <a:spcPts val="408"/>
              </a:spcBef>
              <a:spcAft>
                <a:spcPts val="0"/>
              </a:spcAft>
              <a:buClr>
                <a:srgbClr val="000000"/>
              </a:buClr>
              <a:buSzPts val="2200"/>
              <a:buChar char="•"/>
            </a:pPr>
            <a:r>
              <a:rPr lang="en-US" sz="2200">
                <a:solidFill>
                  <a:srgbClr val="000000"/>
                </a:solidFill>
                <a:latin typeface="Times New Roman"/>
                <a:ea typeface="Times New Roman"/>
                <a:cs typeface="Times New Roman"/>
                <a:sym typeface="Times New Roman"/>
              </a:rPr>
              <a:t>Let your friends and parents know you are ending your relationship, especially if you think your ex will come to your house or confront you when you are alone.</a:t>
            </a:r>
            <a:endParaRPr sz="2200">
              <a:solidFill>
                <a:srgbClr val="000000"/>
              </a:solidFill>
            </a:endParaRPr>
          </a:p>
          <a:p>
            <a:pPr marL="182880" lvl="0" indent="-212471" algn="l" rtl="0">
              <a:lnSpc>
                <a:spcPct val="80000"/>
              </a:lnSpc>
              <a:spcBef>
                <a:spcPts val="408"/>
              </a:spcBef>
              <a:spcAft>
                <a:spcPts val="0"/>
              </a:spcAft>
              <a:buClr>
                <a:srgbClr val="000000"/>
              </a:buClr>
              <a:buSzPts val="2200"/>
              <a:buChar char="•"/>
            </a:pPr>
            <a:r>
              <a:rPr lang="en-US" sz="2200">
                <a:solidFill>
                  <a:srgbClr val="000000"/>
                </a:solidFill>
                <a:latin typeface="Times New Roman"/>
                <a:ea typeface="Times New Roman"/>
                <a:cs typeface="Times New Roman"/>
                <a:sym typeface="Times New Roman"/>
              </a:rPr>
              <a:t>If your ex comes to your house when you are alone, do not go to the door.</a:t>
            </a:r>
            <a:endParaRPr sz="2200">
              <a:solidFill>
                <a:srgbClr val="000000"/>
              </a:solidFill>
            </a:endParaRPr>
          </a:p>
          <a:p>
            <a:pPr marL="182880" lvl="0" indent="-212471" algn="l" rtl="0">
              <a:lnSpc>
                <a:spcPct val="80000"/>
              </a:lnSpc>
              <a:spcBef>
                <a:spcPts val="408"/>
              </a:spcBef>
              <a:spcAft>
                <a:spcPts val="0"/>
              </a:spcAft>
              <a:buClr>
                <a:srgbClr val="000000"/>
              </a:buClr>
              <a:buSzPts val="2200"/>
              <a:buChar char="•"/>
            </a:pPr>
            <a:r>
              <a:rPr lang="en-US" sz="2200">
                <a:solidFill>
                  <a:srgbClr val="000000"/>
                </a:solidFill>
                <a:latin typeface="Times New Roman"/>
                <a:ea typeface="Times New Roman"/>
                <a:cs typeface="Times New Roman"/>
                <a:sym typeface="Times New Roman"/>
              </a:rPr>
              <a:t>Trust yourself. If you feel afraid, you probably have a good reason.</a:t>
            </a:r>
            <a:endParaRPr sz="2200">
              <a:solidFill>
                <a:srgbClr val="000000"/>
              </a:solidFill>
            </a:endParaRPr>
          </a:p>
          <a:p>
            <a:pPr marL="0" lvl="0" indent="0" algn="l" rtl="0">
              <a:lnSpc>
                <a:spcPct val="80000"/>
              </a:lnSpc>
              <a:spcBef>
                <a:spcPts val="408"/>
              </a:spcBef>
              <a:spcAft>
                <a:spcPts val="0"/>
              </a:spcAft>
              <a:buSzPts val="1734"/>
              <a:buNone/>
            </a:pPr>
            <a:endParaRPr sz="2040">
              <a:latin typeface="Times New Roman"/>
              <a:ea typeface="Times New Roman"/>
              <a:cs typeface="Times New Roman"/>
              <a:sym typeface="Times New Roman"/>
            </a:endParaRPr>
          </a:p>
        </p:txBody>
      </p:sp>
      <p:pic>
        <p:nvPicPr>
          <p:cNvPr id="207" name="Google Shape;207;p13"/>
          <p:cNvPicPr preferRelativeResize="0"/>
          <p:nvPr/>
        </p:nvPicPr>
        <p:blipFill rotWithShape="1">
          <a:blip r:embed="rId3">
            <a:alphaModFix/>
          </a:blip>
          <a:srcRect/>
          <a:stretch/>
        </p:blipFill>
        <p:spPr>
          <a:xfrm>
            <a:off x="6610850" y="2423488"/>
            <a:ext cx="2511100" cy="1847850"/>
          </a:xfrm>
          <a:prstGeom prst="rect">
            <a:avLst/>
          </a:prstGeom>
          <a:noFill/>
          <a:ln>
            <a:noFill/>
          </a:ln>
        </p:spPr>
      </p:pic>
      <p:sp>
        <p:nvSpPr>
          <p:cNvPr id="208" name="Google Shape;208;p13"/>
          <p:cNvSpPr txBox="1"/>
          <p:nvPr/>
        </p:nvSpPr>
        <p:spPr>
          <a:xfrm>
            <a:off x="6610850" y="4716175"/>
            <a:ext cx="2511000" cy="1477200"/>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Ask for help. Chat with a peer advocate who is trained &amp; ready to answer questions at </a:t>
            </a:r>
            <a:r>
              <a:rPr lang="en-US" sz="1800" b="1" i="0" u="sng" strike="noStrike" cap="none">
                <a:solidFill>
                  <a:schemeClr val="dk1"/>
                </a:solidFill>
                <a:latin typeface="Times New Roman"/>
                <a:ea typeface="Times New Roman"/>
                <a:cs typeface="Times New Roman"/>
                <a:sym typeface="Times New Roman"/>
              </a:rPr>
              <a:t>www.loveisrespect.org </a:t>
            </a:r>
            <a:endParaRPr sz="1800" b="1" u="sng">
              <a:solidFill>
                <a:schemeClr val="dk1"/>
              </a:solidFill>
              <a:latin typeface="Times New Roman"/>
              <a:ea typeface="Times New Roman"/>
              <a:cs typeface="Times New Roman"/>
              <a:sym typeface="Times New Roman"/>
            </a:endParaRPr>
          </a:p>
        </p:txBody>
      </p:sp>
      <p:pic>
        <p:nvPicPr>
          <p:cNvPr id="209" name="Google Shape;209;p13"/>
          <p:cNvPicPr preferRelativeResize="0"/>
          <p:nvPr/>
        </p:nvPicPr>
        <p:blipFill rotWithShape="1">
          <a:blip r:embed="rId4">
            <a:alphaModFix/>
          </a:blip>
          <a:srcRect l="8030" t="17530" r="6985" b="19182"/>
          <a:stretch/>
        </p:blipFill>
        <p:spPr>
          <a:xfrm>
            <a:off x="6646050" y="636975"/>
            <a:ext cx="2511099" cy="1053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14"/>
          <p:cNvPicPr preferRelativeResize="0"/>
          <p:nvPr/>
        </p:nvPicPr>
        <p:blipFill rotWithShape="1">
          <a:blip r:embed="rId3">
            <a:alphaModFix/>
          </a:blip>
          <a:srcRect/>
          <a:stretch/>
        </p:blipFill>
        <p:spPr>
          <a:xfrm>
            <a:off x="6554092" y="4267200"/>
            <a:ext cx="2589908" cy="1797793"/>
          </a:xfrm>
          <a:prstGeom prst="rect">
            <a:avLst/>
          </a:prstGeom>
          <a:noFill/>
          <a:ln>
            <a:noFill/>
          </a:ln>
        </p:spPr>
      </p:pic>
      <p:sp>
        <p:nvSpPr>
          <p:cNvPr id="216" name="Google Shape;216;p14"/>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After Breaking Up</a:t>
            </a:r>
            <a:endParaRPr>
              <a:latin typeface="Times New Roman"/>
              <a:ea typeface="Times New Roman"/>
              <a:cs typeface="Times New Roman"/>
              <a:sym typeface="Times New Roman"/>
            </a:endParaRPr>
          </a:p>
        </p:txBody>
      </p:sp>
      <p:sp>
        <p:nvSpPr>
          <p:cNvPr id="217" name="Google Shape;217;p14"/>
          <p:cNvSpPr txBox="1">
            <a:spLocks noGrp="1"/>
          </p:cNvSpPr>
          <p:nvPr>
            <p:ph type="body" idx="1"/>
          </p:nvPr>
        </p:nvSpPr>
        <p:spPr>
          <a:xfrm>
            <a:off x="152400" y="1447800"/>
            <a:ext cx="6852600" cy="5257800"/>
          </a:xfrm>
          <a:prstGeom prst="rect">
            <a:avLst/>
          </a:prstGeom>
          <a:noFill/>
          <a:ln>
            <a:noFill/>
          </a:ln>
        </p:spPr>
        <p:txBody>
          <a:bodyPr spcFirstLastPara="1" wrap="square" lIns="91425" tIns="45700" rIns="91425" bIns="45700" anchor="t" anchorCtr="0">
            <a:normAutofit/>
          </a:bodyPr>
          <a:lstStyle/>
          <a:p>
            <a:pPr marL="182880" lvl="0" indent="-228155" algn="l" rtl="0">
              <a:lnSpc>
                <a:spcPct val="90000"/>
              </a:lnSpc>
              <a:spcBef>
                <a:spcPts val="0"/>
              </a:spcBef>
              <a:spcAft>
                <a:spcPts val="0"/>
              </a:spcAft>
              <a:buClr>
                <a:srgbClr val="000000"/>
              </a:buClr>
              <a:buSzPts val="2600"/>
              <a:buChar char="•"/>
            </a:pPr>
            <a:r>
              <a:rPr lang="en-US" sz="2600">
                <a:solidFill>
                  <a:srgbClr val="000000"/>
                </a:solidFill>
                <a:latin typeface="Times New Roman"/>
                <a:ea typeface="Times New Roman"/>
                <a:cs typeface="Times New Roman"/>
                <a:sym typeface="Times New Roman"/>
              </a:rPr>
              <a:t>Talk to your friends and family.</a:t>
            </a:r>
            <a:endParaRPr sz="2600">
              <a:solidFill>
                <a:srgbClr val="000000"/>
              </a:solidFill>
            </a:endParaRPr>
          </a:p>
          <a:p>
            <a:pPr marL="182880" lvl="0" indent="-228155" algn="l" rtl="0">
              <a:lnSpc>
                <a:spcPct val="90000"/>
              </a:lnSpc>
              <a:spcBef>
                <a:spcPts val="444"/>
              </a:spcBef>
              <a:spcAft>
                <a:spcPts val="0"/>
              </a:spcAft>
              <a:buClr>
                <a:srgbClr val="000000"/>
              </a:buClr>
              <a:buSzPts val="2600"/>
              <a:buChar char="•"/>
            </a:pPr>
            <a:r>
              <a:rPr lang="en-US" sz="2600">
                <a:solidFill>
                  <a:srgbClr val="000000"/>
                </a:solidFill>
                <a:latin typeface="Times New Roman"/>
                <a:ea typeface="Times New Roman"/>
                <a:cs typeface="Times New Roman"/>
                <a:sym typeface="Times New Roman"/>
              </a:rPr>
              <a:t>Talk to a school counselor or teacher you trust. Together, you can alert security, adjust your class schedule or find other ways to help you feel safer if needed.</a:t>
            </a:r>
            <a:endParaRPr sz="2600">
              <a:solidFill>
                <a:srgbClr val="000000"/>
              </a:solidFill>
            </a:endParaRPr>
          </a:p>
          <a:p>
            <a:pPr marL="182880" lvl="0" indent="-228155" algn="l" rtl="0">
              <a:lnSpc>
                <a:spcPct val="90000"/>
              </a:lnSpc>
              <a:spcBef>
                <a:spcPts val="444"/>
              </a:spcBef>
              <a:spcAft>
                <a:spcPts val="0"/>
              </a:spcAft>
              <a:buClr>
                <a:srgbClr val="000000"/>
              </a:buClr>
              <a:buSzPts val="2600"/>
              <a:buChar char="•"/>
            </a:pPr>
            <a:r>
              <a:rPr lang="en-US" sz="2600">
                <a:solidFill>
                  <a:srgbClr val="000000"/>
                </a:solidFill>
                <a:latin typeface="Times New Roman"/>
                <a:ea typeface="Times New Roman"/>
                <a:cs typeface="Times New Roman"/>
                <a:sym typeface="Times New Roman"/>
              </a:rPr>
              <a:t>Avoid isolated areas at school and local hangouts. </a:t>
            </a:r>
            <a:endParaRPr sz="2600">
              <a:solidFill>
                <a:srgbClr val="000000"/>
              </a:solidFill>
            </a:endParaRPr>
          </a:p>
          <a:p>
            <a:pPr marL="182880" lvl="0" indent="-228155" algn="l" rtl="0">
              <a:lnSpc>
                <a:spcPct val="90000"/>
              </a:lnSpc>
              <a:spcBef>
                <a:spcPts val="444"/>
              </a:spcBef>
              <a:spcAft>
                <a:spcPts val="0"/>
              </a:spcAft>
              <a:buClr>
                <a:srgbClr val="000000"/>
              </a:buClr>
              <a:buSzPts val="2600"/>
              <a:buChar char="•"/>
            </a:pPr>
            <a:r>
              <a:rPr lang="en-US" sz="2600">
                <a:solidFill>
                  <a:srgbClr val="000000"/>
                </a:solidFill>
                <a:latin typeface="Times New Roman"/>
                <a:ea typeface="Times New Roman"/>
                <a:cs typeface="Times New Roman"/>
                <a:sym typeface="Times New Roman"/>
              </a:rPr>
              <a:t>Keep friends or family close when attending parties or events you think your ex might attend.</a:t>
            </a:r>
            <a:endParaRPr sz="2600">
              <a:solidFill>
                <a:srgbClr val="000000"/>
              </a:solidFill>
            </a:endParaRPr>
          </a:p>
          <a:p>
            <a:pPr marL="182880" lvl="0" indent="-228155" algn="l" rtl="0">
              <a:lnSpc>
                <a:spcPct val="90000"/>
              </a:lnSpc>
              <a:spcBef>
                <a:spcPts val="444"/>
              </a:spcBef>
              <a:spcAft>
                <a:spcPts val="0"/>
              </a:spcAft>
              <a:buClr>
                <a:srgbClr val="000000"/>
              </a:buClr>
              <a:buSzPts val="2600"/>
              <a:buChar char="•"/>
            </a:pPr>
            <a:r>
              <a:rPr lang="en-US" sz="2600">
                <a:solidFill>
                  <a:srgbClr val="000000"/>
                </a:solidFill>
                <a:latin typeface="Times New Roman"/>
                <a:ea typeface="Times New Roman"/>
                <a:cs typeface="Times New Roman"/>
                <a:sym typeface="Times New Roman"/>
              </a:rPr>
              <a:t>Save any threatening or harassing messages your ex sends. Set your profile to private on social networking sites </a:t>
            </a:r>
            <a:endParaRPr sz="2600">
              <a:solidFill>
                <a:srgbClr val="000000"/>
              </a:solidFill>
              <a:latin typeface="Times New Roman"/>
              <a:ea typeface="Times New Roman"/>
              <a:cs typeface="Times New Roman"/>
              <a:sym typeface="Times New Roman"/>
            </a:endParaRPr>
          </a:p>
          <a:p>
            <a:pPr marL="182880" lvl="0" indent="-228155" algn="l" rtl="0">
              <a:lnSpc>
                <a:spcPct val="90000"/>
              </a:lnSpc>
              <a:spcBef>
                <a:spcPts val="444"/>
              </a:spcBef>
              <a:spcAft>
                <a:spcPts val="0"/>
              </a:spcAft>
              <a:buClr>
                <a:srgbClr val="000000"/>
              </a:buClr>
              <a:buSzPts val="2600"/>
              <a:buChar char="•"/>
            </a:pPr>
            <a:r>
              <a:rPr lang="en-US" sz="2600">
                <a:solidFill>
                  <a:srgbClr val="000000"/>
                </a:solidFill>
                <a:latin typeface="Times New Roman"/>
                <a:ea typeface="Times New Roman"/>
                <a:cs typeface="Times New Roman"/>
                <a:sym typeface="Times New Roman"/>
              </a:rPr>
              <a:t>Memorize important numbers in case you don’t have access to your cell phone.</a:t>
            </a:r>
            <a:endParaRPr sz="2600">
              <a:solidFill>
                <a:srgbClr val="000000"/>
              </a:solidFill>
            </a:endParaRPr>
          </a:p>
          <a:p>
            <a:pPr marL="182880" lvl="0" indent="-63055" algn="l" rtl="0">
              <a:lnSpc>
                <a:spcPct val="90000"/>
              </a:lnSpc>
              <a:spcBef>
                <a:spcPts val="444"/>
              </a:spcBef>
              <a:spcAft>
                <a:spcPts val="0"/>
              </a:spcAft>
              <a:buSzPts val="1887"/>
              <a:buNone/>
            </a:pPr>
            <a:endParaRPr sz="2220">
              <a:latin typeface="Times New Roman"/>
              <a:ea typeface="Times New Roman"/>
              <a:cs typeface="Times New Roman"/>
              <a:sym typeface="Times New Roman"/>
            </a:endParaRPr>
          </a:p>
        </p:txBody>
      </p:sp>
      <p:pic>
        <p:nvPicPr>
          <p:cNvPr id="218" name="Google Shape;218;p14"/>
          <p:cNvPicPr preferRelativeResize="0"/>
          <p:nvPr/>
        </p:nvPicPr>
        <p:blipFill rotWithShape="1">
          <a:blip r:embed="rId4">
            <a:alphaModFix/>
          </a:blip>
          <a:srcRect/>
          <a:stretch/>
        </p:blipFill>
        <p:spPr>
          <a:xfrm>
            <a:off x="7004957" y="1752600"/>
            <a:ext cx="2171700" cy="17120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5"/>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Can I stop being abusive?</a:t>
            </a:r>
            <a:endParaRPr>
              <a:latin typeface="Times New Roman"/>
              <a:ea typeface="Times New Roman"/>
              <a:cs typeface="Times New Roman"/>
              <a:sym typeface="Times New Roman"/>
            </a:endParaRPr>
          </a:p>
        </p:txBody>
      </p:sp>
      <p:sp>
        <p:nvSpPr>
          <p:cNvPr id="225" name="Google Shape;225;p15"/>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87"/>
              <a:buNone/>
            </a:pPr>
            <a:r>
              <a:rPr lang="en-US" sz="2220">
                <a:solidFill>
                  <a:srgbClr val="000000"/>
                </a:solidFill>
                <a:latin typeface="Times New Roman"/>
                <a:ea typeface="Times New Roman"/>
                <a:cs typeface="Times New Roman"/>
                <a:sym typeface="Times New Roman"/>
              </a:rPr>
              <a:t>What can you do?</a:t>
            </a:r>
            <a:endParaRPr>
              <a:solidFill>
                <a:srgbClr val="000000"/>
              </a:solidFill>
            </a:endParaRPr>
          </a:p>
          <a:p>
            <a:pPr marL="182880" lvl="0" indent="-182880" algn="l" rtl="0">
              <a:lnSpc>
                <a:spcPct val="90000"/>
              </a:lnSpc>
              <a:spcBef>
                <a:spcPts val="444"/>
              </a:spcBef>
              <a:spcAft>
                <a:spcPts val="0"/>
              </a:spcAft>
              <a:buClr>
                <a:srgbClr val="000000"/>
              </a:buClr>
              <a:buSzPts val="1887"/>
              <a:buChar char="•"/>
            </a:pPr>
            <a:r>
              <a:rPr lang="en-US" sz="2220">
                <a:solidFill>
                  <a:srgbClr val="000000"/>
                </a:solidFill>
                <a:latin typeface="Times New Roman"/>
                <a:ea typeface="Times New Roman"/>
                <a:cs typeface="Times New Roman"/>
                <a:sym typeface="Times New Roman"/>
              </a:rPr>
              <a:t>Remember, violence is </a:t>
            </a:r>
            <a:r>
              <a:rPr lang="en-US" sz="2220" i="1">
                <a:solidFill>
                  <a:srgbClr val="000000"/>
                </a:solidFill>
                <a:latin typeface="Times New Roman"/>
                <a:ea typeface="Times New Roman"/>
                <a:cs typeface="Times New Roman"/>
                <a:sym typeface="Times New Roman"/>
              </a:rPr>
              <a:t>always </a:t>
            </a:r>
            <a:r>
              <a:rPr lang="en-US" sz="2220">
                <a:solidFill>
                  <a:srgbClr val="000000"/>
                </a:solidFill>
                <a:latin typeface="Times New Roman"/>
                <a:ea typeface="Times New Roman"/>
                <a:cs typeface="Times New Roman"/>
                <a:sym typeface="Times New Roman"/>
              </a:rPr>
              <a:t>a choice. There are no excuses and no one else to blame for being abusive.</a:t>
            </a:r>
            <a:endParaRPr>
              <a:solidFill>
                <a:srgbClr val="000000"/>
              </a:solidFill>
            </a:endParaRPr>
          </a:p>
          <a:p>
            <a:pPr marL="182880" lvl="0" indent="-182880" algn="l" rtl="0">
              <a:lnSpc>
                <a:spcPct val="90000"/>
              </a:lnSpc>
              <a:spcBef>
                <a:spcPts val="444"/>
              </a:spcBef>
              <a:spcAft>
                <a:spcPts val="0"/>
              </a:spcAft>
              <a:buClr>
                <a:srgbClr val="000000"/>
              </a:buClr>
              <a:buSzPts val="1887"/>
              <a:buChar char="•"/>
            </a:pPr>
            <a:r>
              <a:rPr lang="en-US" sz="2220">
                <a:solidFill>
                  <a:srgbClr val="000000"/>
                </a:solidFill>
                <a:latin typeface="Times New Roman"/>
                <a:ea typeface="Times New Roman"/>
                <a:cs typeface="Times New Roman"/>
                <a:sym typeface="Times New Roman"/>
              </a:rPr>
              <a:t>Focus on how your abuse affects your partner and others. Fully accept how seriously you have hurt the people you care about.</a:t>
            </a:r>
            <a:endParaRPr>
              <a:solidFill>
                <a:srgbClr val="000000"/>
              </a:solidFill>
            </a:endParaRPr>
          </a:p>
          <a:p>
            <a:pPr marL="182880" lvl="0" indent="-182880" algn="l" rtl="0">
              <a:lnSpc>
                <a:spcPct val="90000"/>
              </a:lnSpc>
              <a:spcBef>
                <a:spcPts val="444"/>
              </a:spcBef>
              <a:spcAft>
                <a:spcPts val="0"/>
              </a:spcAft>
              <a:buClr>
                <a:srgbClr val="000000"/>
              </a:buClr>
              <a:buSzPts val="1887"/>
              <a:buChar char="•"/>
            </a:pPr>
            <a:r>
              <a:rPr lang="en-US" sz="2220">
                <a:solidFill>
                  <a:srgbClr val="000000"/>
                </a:solidFill>
                <a:latin typeface="Times New Roman"/>
                <a:ea typeface="Times New Roman"/>
                <a:cs typeface="Times New Roman"/>
                <a:sym typeface="Times New Roman"/>
              </a:rPr>
              <a:t>Remember you are not alone. Your friends and family can support you through the difficult process of changing.</a:t>
            </a:r>
            <a:endParaRPr>
              <a:solidFill>
                <a:srgbClr val="000000"/>
              </a:solidFill>
            </a:endParaRPr>
          </a:p>
          <a:p>
            <a:pPr marL="182880" lvl="0" indent="-182880" algn="l" rtl="0">
              <a:lnSpc>
                <a:spcPct val="90000"/>
              </a:lnSpc>
              <a:spcBef>
                <a:spcPts val="444"/>
              </a:spcBef>
              <a:spcAft>
                <a:spcPts val="0"/>
              </a:spcAft>
              <a:buClr>
                <a:srgbClr val="000000"/>
              </a:buClr>
              <a:buSzPts val="1887"/>
              <a:buChar char="•"/>
            </a:pPr>
            <a:r>
              <a:rPr lang="en-US" sz="2220">
                <a:solidFill>
                  <a:srgbClr val="000000"/>
                </a:solidFill>
                <a:latin typeface="Times New Roman"/>
                <a:ea typeface="Times New Roman"/>
                <a:cs typeface="Times New Roman"/>
                <a:sym typeface="Times New Roman"/>
              </a:rPr>
              <a:t>Get help from a school counselor and talk to them about mental health options.</a:t>
            </a:r>
            <a:endParaRPr>
              <a:solidFill>
                <a:srgbClr val="000000"/>
              </a:solidFill>
            </a:endParaRPr>
          </a:p>
          <a:p>
            <a:pPr marL="182880" lvl="0" indent="-182880" algn="l" rtl="0">
              <a:lnSpc>
                <a:spcPct val="90000"/>
              </a:lnSpc>
              <a:spcBef>
                <a:spcPts val="444"/>
              </a:spcBef>
              <a:spcAft>
                <a:spcPts val="0"/>
              </a:spcAft>
              <a:buClr>
                <a:srgbClr val="000000"/>
              </a:buClr>
              <a:buSzPts val="1887"/>
              <a:buChar char="•"/>
            </a:pPr>
            <a:r>
              <a:rPr lang="en-US" sz="2220">
                <a:solidFill>
                  <a:srgbClr val="000000"/>
                </a:solidFill>
                <a:latin typeface="Times New Roman"/>
                <a:ea typeface="Times New Roman"/>
                <a:cs typeface="Times New Roman"/>
                <a:sym typeface="Times New Roman"/>
              </a:rPr>
              <a:t>Respect your partner’s right to be safe and healthy as you work toward change. Even if it means you can’t be together.</a:t>
            </a:r>
            <a:endParaRPr>
              <a:solidFill>
                <a:srgbClr val="000000"/>
              </a:solidFill>
            </a:endParaRPr>
          </a:p>
          <a:p>
            <a:pPr marL="182880" lvl="0" indent="-182880" algn="l" rtl="0">
              <a:lnSpc>
                <a:spcPct val="90000"/>
              </a:lnSpc>
              <a:spcBef>
                <a:spcPts val="444"/>
              </a:spcBef>
              <a:spcAft>
                <a:spcPts val="0"/>
              </a:spcAft>
              <a:buClr>
                <a:srgbClr val="000000"/>
              </a:buClr>
              <a:buSzPts val="1887"/>
              <a:buChar char="•"/>
            </a:pPr>
            <a:r>
              <a:rPr lang="en-US" sz="2220">
                <a:solidFill>
                  <a:srgbClr val="000000"/>
                </a:solidFill>
                <a:latin typeface="Times New Roman"/>
                <a:ea typeface="Times New Roman"/>
                <a:cs typeface="Times New Roman"/>
                <a:sym typeface="Times New Roman"/>
              </a:rPr>
              <a:t>Because change is hard, there may be times when you may justify your actions or feel like giving up. Remember your original commitment to change and you’ll be more likely to succeed. </a:t>
            </a:r>
            <a:endParaRPr>
              <a:solidFill>
                <a:srgbClr val="000000"/>
              </a:solidFill>
            </a:endParaRPr>
          </a:p>
          <a:p>
            <a:pPr marL="182880" lvl="0" indent="-63055" algn="l" rtl="0">
              <a:lnSpc>
                <a:spcPct val="90000"/>
              </a:lnSpc>
              <a:spcBef>
                <a:spcPts val="444"/>
              </a:spcBef>
              <a:spcAft>
                <a:spcPts val="0"/>
              </a:spcAft>
              <a:buSzPts val="1887"/>
              <a:buNone/>
            </a:pPr>
            <a:endParaRPr sz="2220"/>
          </a:p>
        </p:txBody>
      </p:sp>
      <p:pic>
        <p:nvPicPr>
          <p:cNvPr id="226" name="Google Shape;226;p15"/>
          <p:cNvPicPr preferRelativeResize="0"/>
          <p:nvPr/>
        </p:nvPicPr>
        <p:blipFill rotWithShape="1">
          <a:blip r:embed="rId3">
            <a:alphaModFix/>
          </a:blip>
          <a:srcRect b="8456"/>
          <a:stretch/>
        </p:blipFill>
        <p:spPr>
          <a:xfrm>
            <a:off x="6218375" y="533400"/>
            <a:ext cx="2108751" cy="1447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Relationships</a:t>
            </a:r>
            <a:endParaRPr>
              <a:latin typeface="Times New Roman"/>
              <a:ea typeface="Times New Roman"/>
              <a:cs typeface="Times New Roman"/>
              <a:sym typeface="Times New Roman"/>
            </a:endParaRPr>
          </a:p>
        </p:txBody>
      </p:sp>
      <p:sp>
        <p:nvSpPr>
          <p:cNvPr id="101" name="Google Shape;101;p2"/>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p>
            <a:pPr marL="182880" lvl="0" indent="-182880" algn="l" rtl="0">
              <a:spcBef>
                <a:spcPts val="0"/>
              </a:spcBef>
              <a:spcAft>
                <a:spcPts val="0"/>
              </a:spcAft>
              <a:buClr>
                <a:srgbClr val="000000"/>
              </a:buClr>
              <a:buSzPts val="2380"/>
              <a:buChar char="•"/>
            </a:pPr>
            <a:r>
              <a:rPr lang="en-US" sz="2800" u="sng">
                <a:solidFill>
                  <a:srgbClr val="000000"/>
                </a:solidFill>
                <a:latin typeface="Times New Roman"/>
                <a:ea typeface="Times New Roman"/>
                <a:cs typeface="Times New Roman"/>
                <a:sym typeface="Times New Roman"/>
              </a:rPr>
              <a:t>Healthy relationship</a:t>
            </a:r>
            <a:r>
              <a:rPr lang="en-US" sz="2800">
                <a:solidFill>
                  <a:srgbClr val="000000"/>
                </a:solidFill>
                <a:latin typeface="Times New Roman"/>
                <a:ea typeface="Times New Roman"/>
                <a:cs typeface="Times New Roman"/>
                <a:sym typeface="Times New Roman"/>
              </a:rPr>
              <a:t>: Intimacy, security, respect, good communication, and a sense of being valued</a:t>
            </a:r>
            <a:endParaRPr>
              <a:solidFill>
                <a:srgbClr val="000000"/>
              </a:solidFill>
            </a:endParaRPr>
          </a:p>
          <a:p>
            <a:pPr marL="182880" lvl="0" indent="-182880" algn="l" rtl="0">
              <a:spcBef>
                <a:spcPts val="560"/>
              </a:spcBef>
              <a:spcAft>
                <a:spcPts val="0"/>
              </a:spcAft>
              <a:buClr>
                <a:srgbClr val="000000"/>
              </a:buClr>
              <a:buSzPts val="2380"/>
              <a:buChar char="•"/>
            </a:pPr>
            <a:r>
              <a:rPr lang="en-US" sz="2800" u="sng">
                <a:solidFill>
                  <a:srgbClr val="000000"/>
                </a:solidFill>
                <a:latin typeface="Times New Roman"/>
                <a:ea typeface="Times New Roman"/>
                <a:cs typeface="Times New Roman"/>
                <a:sym typeface="Times New Roman"/>
              </a:rPr>
              <a:t>Unhealthy</a:t>
            </a:r>
            <a:r>
              <a:rPr lang="en-US" sz="2800">
                <a:solidFill>
                  <a:srgbClr val="000000"/>
                </a:solidFill>
                <a:latin typeface="Times New Roman"/>
                <a:ea typeface="Times New Roman"/>
                <a:cs typeface="Times New Roman"/>
                <a:sym typeface="Times New Roman"/>
              </a:rPr>
              <a:t>: Fighting so much you can’t resolve problems, lack of support, contempt, criticism, and hostility</a:t>
            </a:r>
            <a:endParaRPr sz="2800">
              <a:solidFill>
                <a:srgbClr val="000000"/>
              </a:solidFill>
              <a:latin typeface="Times New Roman"/>
              <a:ea typeface="Times New Roman"/>
              <a:cs typeface="Times New Roman"/>
              <a:sym typeface="Times New Roman"/>
            </a:endParaRPr>
          </a:p>
          <a:p>
            <a:pPr marL="182880" lvl="0" indent="-182880" algn="l" rtl="0">
              <a:spcBef>
                <a:spcPts val="560"/>
              </a:spcBef>
              <a:spcAft>
                <a:spcPts val="0"/>
              </a:spcAft>
              <a:buClr>
                <a:srgbClr val="000000"/>
              </a:buClr>
              <a:buSzPts val="2380"/>
              <a:buChar char="•"/>
            </a:pPr>
            <a:r>
              <a:rPr lang="en-US" sz="2800">
                <a:solidFill>
                  <a:srgbClr val="000000"/>
                </a:solidFill>
                <a:latin typeface="Times New Roman"/>
                <a:ea typeface="Times New Roman"/>
                <a:cs typeface="Times New Roman"/>
                <a:sym typeface="Times New Roman"/>
              </a:rPr>
              <a:t>Need to know what you want/need BEFORE the relationship begins: </a:t>
            </a:r>
            <a:endParaRPr>
              <a:solidFill>
                <a:srgbClr val="000000"/>
              </a:solidFill>
            </a:endParaRPr>
          </a:p>
          <a:p>
            <a:pPr marL="457200" lvl="1" indent="-182880" algn="l" rtl="0">
              <a:spcBef>
                <a:spcPts val="400"/>
              </a:spcBef>
              <a:spcAft>
                <a:spcPts val="0"/>
              </a:spcAft>
              <a:buClr>
                <a:srgbClr val="000000"/>
              </a:buClr>
              <a:buSzPts val="1700"/>
              <a:buChar char="•"/>
            </a:pPr>
            <a:r>
              <a:rPr lang="en-US">
                <a:solidFill>
                  <a:srgbClr val="000000"/>
                </a:solidFill>
                <a:latin typeface="Times New Roman"/>
                <a:ea typeface="Times New Roman"/>
                <a:cs typeface="Times New Roman"/>
                <a:sym typeface="Times New Roman"/>
              </a:rPr>
              <a:t>Genuinely knowing what you want and need in a partner and in a relationship</a:t>
            </a:r>
            <a:endParaRPr>
              <a:solidFill>
                <a:srgbClr val="000000"/>
              </a:solidFill>
            </a:endParaRPr>
          </a:p>
          <a:p>
            <a:pPr marL="457200" lvl="1" indent="-182880" algn="l" rtl="0">
              <a:spcBef>
                <a:spcPts val="400"/>
              </a:spcBef>
              <a:spcAft>
                <a:spcPts val="0"/>
              </a:spcAft>
              <a:buClr>
                <a:srgbClr val="000000"/>
              </a:buClr>
              <a:buSzPts val="1700"/>
              <a:buChar char="•"/>
            </a:pPr>
            <a:r>
              <a:rPr lang="en-US">
                <a:solidFill>
                  <a:srgbClr val="000000"/>
                </a:solidFill>
                <a:latin typeface="Times New Roman"/>
                <a:ea typeface="Times New Roman"/>
                <a:cs typeface="Times New Roman"/>
                <a:sym typeface="Times New Roman"/>
              </a:rPr>
              <a:t>Selecting the right person</a:t>
            </a:r>
            <a:endParaRPr>
              <a:solidFill>
                <a:srgbClr val="000000"/>
              </a:solidFill>
            </a:endParaRPr>
          </a:p>
          <a:p>
            <a:pPr marL="457200" lvl="1" indent="-182880" algn="l" rtl="0">
              <a:spcBef>
                <a:spcPts val="400"/>
              </a:spcBef>
              <a:spcAft>
                <a:spcPts val="0"/>
              </a:spcAft>
              <a:buClr>
                <a:srgbClr val="000000"/>
              </a:buClr>
              <a:buSzPts val="1700"/>
              <a:buChar char="•"/>
            </a:pPr>
            <a:r>
              <a:rPr lang="en-US">
                <a:solidFill>
                  <a:srgbClr val="000000"/>
                </a:solidFill>
                <a:latin typeface="Times New Roman"/>
                <a:ea typeface="Times New Roman"/>
                <a:cs typeface="Times New Roman"/>
                <a:sym typeface="Times New Roman"/>
              </a:rPr>
              <a:t>Developing and using skills right from the beginning</a:t>
            </a:r>
            <a:endParaRPr>
              <a:solidFill>
                <a:srgbClr val="000000"/>
              </a:solidFill>
            </a:endParaRPr>
          </a:p>
          <a:p>
            <a:pPr marL="457200" lvl="1" indent="-74929" algn="l" rtl="0">
              <a:spcBef>
                <a:spcPts val="400"/>
              </a:spcBef>
              <a:spcAft>
                <a:spcPts val="0"/>
              </a:spcAft>
              <a:buSzPts val="17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Relationship Competence</a:t>
            </a:r>
            <a:endParaRPr>
              <a:latin typeface="Times New Roman"/>
              <a:ea typeface="Times New Roman"/>
              <a:cs typeface="Times New Roman"/>
              <a:sym typeface="Times New Roman"/>
            </a:endParaRPr>
          </a:p>
        </p:txBody>
      </p:sp>
      <p:sp>
        <p:nvSpPr>
          <p:cNvPr id="108" name="Google Shape;108;p3"/>
          <p:cNvSpPr txBox="1">
            <a:spLocks noGrp="1"/>
          </p:cNvSpPr>
          <p:nvPr>
            <p:ph type="body" idx="1"/>
          </p:nvPr>
        </p:nvSpPr>
        <p:spPr>
          <a:xfrm>
            <a:off x="124050" y="1661900"/>
            <a:ext cx="8895900" cy="5078700"/>
          </a:xfrm>
          <a:prstGeom prst="rect">
            <a:avLst/>
          </a:prstGeom>
          <a:noFill/>
          <a:ln>
            <a:noFill/>
          </a:ln>
        </p:spPr>
        <p:txBody>
          <a:bodyPr spcFirstLastPara="1" wrap="square" lIns="91425" tIns="45700" rIns="91425" bIns="45700" anchor="t" anchorCtr="0">
            <a:normAutofit/>
          </a:bodyPr>
          <a:lstStyle/>
          <a:p>
            <a:pPr marL="182880" lvl="0" indent="-215455" algn="l" rtl="0">
              <a:lnSpc>
                <a:spcPct val="80000"/>
              </a:lnSpc>
              <a:spcBef>
                <a:spcPts val="0"/>
              </a:spcBef>
              <a:spcAft>
                <a:spcPts val="0"/>
              </a:spcAft>
              <a:buClr>
                <a:srgbClr val="000000"/>
              </a:buClr>
              <a:buSzPts val="2400"/>
              <a:buChar char="•"/>
            </a:pPr>
            <a:r>
              <a:rPr lang="en-US">
                <a:solidFill>
                  <a:srgbClr val="000000"/>
                </a:solidFill>
                <a:latin typeface="Times New Roman"/>
                <a:ea typeface="Times New Roman"/>
                <a:cs typeface="Times New Roman"/>
                <a:sym typeface="Times New Roman"/>
              </a:rPr>
              <a:t>The ability to function adaptively across all areas of the relationship process from figuring out what you need, to finding the right person, to building a healthy relationship, and getting out of relationships that are unhealthy.  </a:t>
            </a:r>
            <a:endParaRPr>
              <a:solidFill>
                <a:srgbClr val="000000"/>
              </a:solidFill>
            </a:endParaRPr>
          </a:p>
          <a:p>
            <a:pPr marL="457200" lvl="1" indent="-182880" algn="l" rtl="0">
              <a:lnSpc>
                <a:spcPct val="80000"/>
              </a:lnSpc>
              <a:spcBef>
                <a:spcPts val="407"/>
              </a:spcBef>
              <a:spcAft>
                <a:spcPts val="0"/>
              </a:spcAft>
              <a:buClr>
                <a:srgbClr val="000000"/>
              </a:buClr>
              <a:buSzPts val="1730"/>
              <a:buChar char="•"/>
            </a:pPr>
            <a:r>
              <a:rPr lang="en-US" sz="2035" b="1" u="sng">
                <a:solidFill>
                  <a:srgbClr val="000000"/>
                </a:solidFill>
                <a:latin typeface="Times New Roman"/>
                <a:ea typeface="Times New Roman"/>
                <a:cs typeface="Times New Roman"/>
                <a:sym typeface="Times New Roman"/>
              </a:rPr>
              <a:t>Insight</a:t>
            </a:r>
            <a:r>
              <a:rPr lang="en-US" sz="2035">
                <a:solidFill>
                  <a:srgbClr val="000000"/>
                </a:solidFill>
                <a:latin typeface="Times New Roman"/>
                <a:ea typeface="Times New Roman"/>
                <a:cs typeface="Times New Roman"/>
                <a:sym typeface="Times New Roman"/>
              </a:rPr>
              <a:t>: Awareness, understanding, and learning</a:t>
            </a:r>
            <a:endParaRPr>
              <a:solidFill>
                <a:srgbClr val="000000"/>
              </a:solidFill>
            </a:endParaRPr>
          </a:p>
          <a:p>
            <a:pPr marL="731520" lvl="2" indent="-182879" algn="l" rtl="0">
              <a:lnSpc>
                <a:spcPct val="80000"/>
              </a:lnSpc>
              <a:spcBef>
                <a:spcPts val="407"/>
              </a:spcBef>
              <a:spcAft>
                <a:spcPts val="0"/>
              </a:spcAft>
              <a:buClr>
                <a:srgbClr val="000000"/>
              </a:buClr>
              <a:buSzPts val="1832"/>
              <a:buChar char="•"/>
            </a:pPr>
            <a:r>
              <a:rPr lang="en-US" sz="2035">
                <a:solidFill>
                  <a:srgbClr val="000000"/>
                </a:solidFill>
                <a:latin typeface="Times New Roman"/>
                <a:ea typeface="Times New Roman"/>
                <a:cs typeface="Times New Roman"/>
                <a:sym typeface="Times New Roman"/>
              </a:rPr>
              <a:t>What type of relationship do you want?</a:t>
            </a:r>
            <a:endParaRPr>
              <a:solidFill>
                <a:srgbClr val="000000"/>
              </a:solidFill>
            </a:endParaRPr>
          </a:p>
          <a:p>
            <a:pPr marL="457200" lvl="1" indent="-182880" algn="l" rtl="0">
              <a:lnSpc>
                <a:spcPct val="80000"/>
              </a:lnSpc>
              <a:spcBef>
                <a:spcPts val="407"/>
              </a:spcBef>
              <a:spcAft>
                <a:spcPts val="0"/>
              </a:spcAft>
              <a:buClr>
                <a:srgbClr val="000000"/>
              </a:buClr>
              <a:buSzPts val="1730"/>
              <a:buChar char="•"/>
            </a:pPr>
            <a:r>
              <a:rPr lang="en-US" sz="2035" b="1" u="sng">
                <a:solidFill>
                  <a:srgbClr val="000000"/>
                </a:solidFill>
                <a:latin typeface="Times New Roman"/>
                <a:ea typeface="Times New Roman"/>
                <a:cs typeface="Times New Roman"/>
                <a:sym typeface="Times New Roman"/>
              </a:rPr>
              <a:t>Mutuality</a:t>
            </a:r>
            <a:r>
              <a:rPr lang="en-US" sz="2035">
                <a:solidFill>
                  <a:srgbClr val="000000"/>
                </a:solidFill>
                <a:latin typeface="Times New Roman"/>
                <a:ea typeface="Times New Roman"/>
                <a:cs typeface="Times New Roman"/>
                <a:sym typeface="Times New Roman"/>
              </a:rPr>
              <a:t>: Understanding that both people have needs. </a:t>
            </a:r>
            <a:endParaRPr sz="2035">
              <a:solidFill>
                <a:srgbClr val="000000"/>
              </a:solidFill>
              <a:latin typeface="Times New Roman"/>
              <a:ea typeface="Times New Roman"/>
              <a:cs typeface="Times New Roman"/>
              <a:sym typeface="Times New Roman"/>
            </a:endParaRPr>
          </a:p>
          <a:p>
            <a:pPr marL="731520" lvl="2" indent="-182879" algn="l" rtl="0">
              <a:lnSpc>
                <a:spcPct val="80000"/>
              </a:lnSpc>
              <a:spcBef>
                <a:spcPts val="407"/>
              </a:spcBef>
              <a:spcAft>
                <a:spcPts val="0"/>
              </a:spcAft>
              <a:buClr>
                <a:srgbClr val="000000"/>
              </a:buClr>
              <a:buSzPts val="1832"/>
              <a:buChar char="•"/>
            </a:pPr>
            <a:r>
              <a:rPr lang="en-US" sz="2035">
                <a:solidFill>
                  <a:srgbClr val="000000"/>
                </a:solidFill>
                <a:latin typeface="Times New Roman"/>
                <a:ea typeface="Times New Roman"/>
                <a:cs typeface="Times New Roman"/>
                <a:sym typeface="Times New Roman"/>
              </a:rPr>
              <a:t>Both sets of needs matter.  </a:t>
            </a:r>
            <a:endParaRPr>
              <a:solidFill>
                <a:srgbClr val="000000"/>
              </a:solidFill>
            </a:endParaRPr>
          </a:p>
          <a:p>
            <a:pPr marL="731520" lvl="2" indent="-182879" algn="l" rtl="0">
              <a:lnSpc>
                <a:spcPct val="80000"/>
              </a:lnSpc>
              <a:spcBef>
                <a:spcPts val="407"/>
              </a:spcBef>
              <a:spcAft>
                <a:spcPts val="0"/>
              </a:spcAft>
              <a:buClr>
                <a:srgbClr val="000000"/>
              </a:buClr>
              <a:buSzPts val="1832"/>
              <a:buChar char="•"/>
            </a:pPr>
            <a:r>
              <a:rPr lang="en-US" sz="2035">
                <a:solidFill>
                  <a:srgbClr val="000000"/>
                </a:solidFill>
                <a:latin typeface="Times New Roman"/>
                <a:ea typeface="Times New Roman"/>
                <a:cs typeface="Times New Roman"/>
                <a:sym typeface="Times New Roman"/>
              </a:rPr>
              <a:t>You can express your needs in a clear, direct fashion that increases the chances that you’ll get them met.  </a:t>
            </a:r>
            <a:endParaRPr>
              <a:solidFill>
                <a:srgbClr val="000000"/>
              </a:solidFill>
            </a:endParaRPr>
          </a:p>
          <a:p>
            <a:pPr marL="731520" lvl="2" indent="-182879" algn="l" rtl="0">
              <a:lnSpc>
                <a:spcPct val="80000"/>
              </a:lnSpc>
              <a:spcBef>
                <a:spcPts val="407"/>
              </a:spcBef>
              <a:spcAft>
                <a:spcPts val="0"/>
              </a:spcAft>
              <a:buClr>
                <a:srgbClr val="000000"/>
              </a:buClr>
              <a:buSzPts val="1832"/>
              <a:buChar char="•"/>
            </a:pPr>
            <a:r>
              <a:rPr lang="en-US" sz="2035">
                <a:solidFill>
                  <a:srgbClr val="000000"/>
                </a:solidFill>
                <a:latin typeface="Times New Roman"/>
                <a:ea typeface="Times New Roman"/>
                <a:cs typeface="Times New Roman"/>
                <a:sym typeface="Times New Roman"/>
              </a:rPr>
              <a:t>You’ll also be willing to meet your partners needs. </a:t>
            </a:r>
            <a:endParaRPr sz="2035">
              <a:solidFill>
                <a:srgbClr val="000000"/>
              </a:solidFill>
              <a:latin typeface="Times New Roman"/>
              <a:ea typeface="Times New Roman"/>
              <a:cs typeface="Times New Roman"/>
              <a:sym typeface="Times New Roman"/>
            </a:endParaRPr>
          </a:p>
          <a:p>
            <a:pPr marL="457200" lvl="1" indent="-182880" algn="l" rtl="0">
              <a:lnSpc>
                <a:spcPct val="80000"/>
              </a:lnSpc>
              <a:spcBef>
                <a:spcPts val="407"/>
              </a:spcBef>
              <a:spcAft>
                <a:spcPts val="0"/>
              </a:spcAft>
              <a:buClr>
                <a:srgbClr val="000000"/>
              </a:buClr>
              <a:buSzPts val="1730"/>
              <a:buChar char="•"/>
            </a:pPr>
            <a:r>
              <a:rPr lang="en-US" sz="2035" b="1" u="sng">
                <a:solidFill>
                  <a:srgbClr val="000000"/>
                </a:solidFill>
                <a:latin typeface="Times New Roman"/>
                <a:ea typeface="Times New Roman"/>
                <a:cs typeface="Times New Roman"/>
                <a:sym typeface="Times New Roman"/>
              </a:rPr>
              <a:t>Emotional Regulation</a:t>
            </a:r>
            <a:r>
              <a:rPr lang="en-US" sz="2035">
                <a:solidFill>
                  <a:srgbClr val="000000"/>
                </a:solidFill>
                <a:latin typeface="Times New Roman"/>
                <a:ea typeface="Times New Roman"/>
                <a:cs typeface="Times New Roman"/>
                <a:sym typeface="Times New Roman"/>
              </a:rPr>
              <a:t>: Ability to regulate your feelings in response to things that happen in your relationship. Keep your emotions calm.</a:t>
            </a:r>
            <a:endParaRPr>
              <a:solidFill>
                <a:srgbClr val="000000"/>
              </a:solidFill>
            </a:endParaRPr>
          </a:p>
          <a:p>
            <a:pPr marL="731520" lvl="2" indent="-182879" algn="l" rtl="0">
              <a:lnSpc>
                <a:spcPct val="80000"/>
              </a:lnSpc>
              <a:spcBef>
                <a:spcPts val="407"/>
              </a:spcBef>
              <a:spcAft>
                <a:spcPts val="0"/>
              </a:spcAft>
              <a:buClr>
                <a:srgbClr val="000000"/>
              </a:buClr>
              <a:buSzPts val="1832"/>
              <a:buChar char="•"/>
            </a:pPr>
            <a:r>
              <a:rPr lang="en-US" sz="2035">
                <a:solidFill>
                  <a:srgbClr val="000000"/>
                </a:solidFill>
                <a:latin typeface="Times New Roman"/>
                <a:ea typeface="Times New Roman"/>
                <a:cs typeface="Times New Roman"/>
                <a:sym typeface="Times New Roman"/>
              </a:rPr>
              <a:t>Keep things in perspective</a:t>
            </a:r>
            <a:endParaRPr>
              <a:solidFill>
                <a:srgbClr val="000000"/>
              </a:solidFill>
            </a:endParaRPr>
          </a:p>
          <a:p>
            <a:pPr marL="731520" lvl="2" indent="-182879" algn="l" rtl="0">
              <a:lnSpc>
                <a:spcPct val="80000"/>
              </a:lnSpc>
              <a:spcBef>
                <a:spcPts val="407"/>
              </a:spcBef>
              <a:spcAft>
                <a:spcPts val="0"/>
              </a:spcAft>
              <a:buClr>
                <a:srgbClr val="000000"/>
              </a:buClr>
              <a:buSzPts val="1832"/>
              <a:buChar char="•"/>
            </a:pPr>
            <a:r>
              <a:rPr lang="en-US" sz="2035">
                <a:solidFill>
                  <a:srgbClr val="000000"/>
                </a:solidFill>
                <a:latin typeface="Times New Roman"/>
                <a:ea typeface="Times New Roman"/>
                <a:cs typeface="Times New Roman"/>
                <a:sym typeface="Times New Roman"/>
              </a:rPr>
              <a:t>Tolerate uncomfortable feelings</a:t>
            </a:r>
            <a:endParaRPr>
              <a:solidFill>
                <a:srgbClr val="000000"/>
              </a:solidFill>
            </a:endParaRPr>
          </a:p>
          <a:p>
            <a:pPr marL="731520" lvl="2" indent="-182879" algn="l" rtl="0">
              <a:lnSpc>
                <a:spcPct val="80000"/>
              </a:lnSpc>
              <a:spcBef>
                <a:spcPts val="407"/>
              </a:spcBef>
              <a:spcAft>
                <a:spcPts val="0"/>
              </a:spcAft>
              <a:buClr>
                <a:srgbClr val="000000"/>
              </a:buClr>
              <a:buSzPts val="1832"/>
              <a:buChar char="•"/>
            </a:pPr>
            <a:r>
              <a:rPr lang="en-US" sz="2035">
                <a:solidFill>
                  <a:srgbClr val="000000"/>
                </a:solidFill>
                <a:latin typeface="Times New Roman"/>
                <a:ea typeface="Times New Roman"/>
                <a:cs typeface="Times New Roman"/>
                <a:sym typeface="Times New Roman"/>
              </a:rPr>
              <a:t>Maintain a sense of self-respect</a:t>
            </a:r>
            <a:endParaRPr sz="2035">
              <a:solidFill>
                <a:srgbClr val="000000"/>
              </a:solidFill>
              <a:latin typeface="Times New Roman"/>
              <a:ea typeface="Times New Roman"/>
              <a:cs typeface="Times New Roman"/>
              <a:sym typeface="Times New Roman"/>
            </a:endParaRPr>
          </a:p>
          <a:p>
            <a:pPr marL="182880" lvl="0" indent="-63055" algn="l" rtl="0">
              <a:lnSpc>
                <a:spcPct val="80000"/>
              </a:lnSpc>
              <a:spcBef>
                <a:spcPts val="444"/>
              </a:spcBef>
              <a:spcAft>
                <a:spcPts val="0"/>
              </a:spcAft>
              <a:buSzPts val="1887"/>
              <a:buNone/>
            </a:pPr>
            <a:endParaRPr sz="222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g5b61167853_0_0" descr="three-conditions.jpg"/>
          <p:cNvPicPr preferRelativeResize="0"/>
          <p:nvPr/>
        </p:nvPicPr>
        <p:blipFill>
          <a:blip r:embed="rId3">
            <a:alphaModFix/>
          </a:blip>
          <a:stretch>
            <a:fillRect/>
          </a:stretch>
        </p:blipFill>
        <p:spPr>
          <a:xfrm>
            <a:off x="5738975" y="2199425"/>
            <a:ext cx="3405025" cy="3367600"/>
          </a:xfrm>
          <a:prstGeom prst="rect">
            <a:avLst/>
          </a:prstGeom>
          <a:noFill/>
          <a:ln>
            <a:noFill/>
          </a:ln>
        </p:spPr>
      </p:pic>
      <p:sp>
        <p:nvSpPr>
          <p:cNvPr id="115" name="Google Shape;115;g5b61167853_0_0"/>
          <p:cNvSpPr txBox="1">
            <a:spLocks noGrp="1"/>
          </p:cNvSpPr>
          <p:nvPr>
            <p:ph type="title"/>
          </p:nvPr>
        </p:nvSpPr>
        <p:spPr>
          <a:xfrm>
            <a:off x="457200" y="533400"/>
            <a:ext cx="8474400" cy="990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3 Conditions for a Healthy Relationship</a:t>
            </a:r>
            <a:endParaRPr>
              <a:latin typeface="Times New Roman"/>
              <a:ea typeface="Times New Roman"/>
              <a:cs typeface="Times New Roman"/>
              <a:sym typeface="Times New Roman"/>
            </a:endParaRPr>
          </a:p>
        </p:txBody>
      </p:sp>
      <p:sp>
        <p:nvSpPr>
          <p:cNvPr id="116" name="Google Shape;116;g5b61167853_0_0"/>
          <p:cNvSpPr txBox="1">
            <a:spLocks noGrp="1"/>
          </p:cNvSpPr>
          <p:nvPr>
            <p:ph type="body" idx="1"/>
          </p:nvPr>
        </p:nvSpPr>
        <p:spPr>
          <a:xfrm>
            <a:off x="130575" y="1524000"/>
            <a:ext cx="5835000" cy="4876800"/>
          </a:xfrm>
          <a:prstGeom prst="rect">
            <a:avLst/>
          </a:prstGeom>
        </p:spPr>
        <p:txBody>
          <a:bodyPr spcFirstLastPara="1" wrap="square" lIns="91425" tIns="45700" rIns="91425" bIns="45700" anchor="t" anchorCtr="0">
            <a:noAutofit/>
          </a:bodyPr>
          <a:lstStyle/>
          <a:p>
            <a:pPr marL="165100" marR="165100" lvl="0" indent="0" algn="l" rtl="0">
              <a:lnSpc>
                <a:spcPct val="100000"/>
              </a:lnSpc>
              <a:spcBef>
                <a:spcPts val="0"/>
              </a:spcBef>
              <a:spcAft>
                <a:spcPts val="0"/>
              </a:spcAft>
              <a:buNone/>
            </a:pPr>
            <a:r>
              <a:rPr lang="en-US" u="sng">
                <a:solidFill>
                  <a:srgbClr val="000000"/>
                </a:solidFill>
                <a:latin typeface="Times New Roman"/>
                <a:ea typeface="Times New Roman"/>
                <a:cs typeface="Times New Roman"/>
                <a:sym typeface="Times New Roman"/>
              </a:rPr>
              <a:t>I know and like myself</a:t>
            </a:r>
            <a:endParaRPr u="sng">
              <a:solidFill>
                <a:srgbClr val="000000"/>
              </a:solidFill>
              <a:latin typeface="Times New Roman"/>
              <a:ea typeface="Times New Roman"/>
              <a:cs typeface="Times New Roman"/>
              <a:sym typeface="Times New Roman"/>
            </a:endParaRPr>
          </a:p>
          <a:p>
            <a:pPr marL="622300" marR="165100" lvl="0" indent="-381000" algn="l" rtl="0">
              <a:lnSpc>
                <a:spcPct val="100000"/>
              </a:lnSpc>
              <a:spcBef>
                <a:spcPts val="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You know what your needs are</a:t>
            </a:r>
            <a:endParaRPr>
              <a:solidFill>
                <a:srgbClr val="000000"/>
              </a:solidFill>
              <a:latin typeface="Times New Roman"/>
              <a:ea typeface="Times New Roman"/>
              <a:cs typeface="Times New Roman"/>
              <a:sym typeface="Times New Roman"/>
            </a:endParaRPr>
          </a:p>
          <a:p>
            <a:pPr marL="622300" marR="165100" lvl="0" indent="-381000" algn="l" rtl="0">
              <a:lnSpc>
                <a:spcPct val="100000"/>
              </a:lnSpc>
              <a:spcBef>
                <a:spcPts val="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You respect those needs and are able to meet them</a:t>
            </a:r>
            <a:endParaRPr>
              <a:solidFill>
                <a:srgbClr val="000000"/>
              </a:solidFill>
              <a:latin typeface="Times New Roman"/>
              <a:ea typeface="Times New Roman"/>
              <a:cs typeface="Times New Roman"/>
              <a:sym typeface="Times New Roman"/>
            </a:endParaRPr>
          </a:p>
          <a:p>
            <a:pPr marL="165100" marR="165100" lvl="0" indent="0" algn="l" rtl="0">
              <a:lnSpc>
                <a:spcPct val="100000"/>
              </a:lnSpc>
              <a:spcBef>
                <a:spcPts val="0"/>
              </a:spcBef>
              <a:spcAft>
                <a:spcPts val="0"/>
              </a:spcAft>
              <a:buNone/>
            </a:pPr>
            <a:r>
              <a:rPr lang="en-US" u="sng">
                <a:solidFill>
                  <a:srgbClr val="000000"/>
                </a:solidFill>
                <a:latin typeface="Times New Roman"/>
                <a:ea typeface="Times New Roman"/>
                <a:cs typeface="Times New Roman"/>
                <a:sym typeface="Times New Roman"/>
              </a:rPr>
              <a:t>I know and like my partner</a:t>
            </a:r>
            <a:endParaRPr u="sng">
              <a:solidFill>
                <a:srgbClr val="000000"/>
              </a:solidFill>
              <a:latin typeface="Times New Roman"/>
              <a:ea typeface="Times New Roman"/>
              <a:cs typeface="Times New Roman"/>
              <a:sym typeface="Times New Roman"/>
            </a:endParaRPr>
          </a:p>
          <a:p>
            <a:pPr marL="622300" marR="165100" lvl="0" indent="-381000" algn="l" rtl="0">
              <a:lnSpc>
                <a:spcPct val="100000"/>
              </a:lnSpc>
              <a:spcBef>
                <a:spcPts val="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You are confident that your partner is the person you want</a:t>
            </a:r>
            <a:endParaRPr>
              <a:solidFill>
                <a:srgbClr val="000000"/>
              </a:solidFill>
              <a:latin typeface="Times New Roman"/>
              <a:ea typeface="Times New Roman"/>
              <a:cs typeface="Times New Roman"/>
              <a:sym typeface="Times New Roman"/>
            </a:endParaRPr>
          </a:p>
          <a:p>
            <a:pPr marL="622300" marR="165100" lvl="0" indent="-381000" algn="l" rtl="0">
              <a:lnSpc>
                <a:spcPct val="100000"/>
              </a:lnSpc>
              <a:spcBef>
                <a:spcPts val="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You treat your partner in a way that shows you like and respect him/her</a:t>
            </a:r>
            <a:endParaRPr>
              <a:solidFill>
                <a:srgbClr val="000000"/>
              </a:solidFill>
              <a:latin typeface="Times New Roman"/>
              <a:ea typeface="Times New Roman"/>
              <a:cs typeface="Times New Roman"/>
              <a:sym typeface="Times New Roman"/>
            </a:endParaRPr>
          </a:p>
          <a:p>
            <a:pPr marL="165100" marR="165100" lvl="0" indent="0" algn="l" rtl="0">
              <a:lnSpc>
                <a:spcPct val="100000"/>
              </a:lnSpc>
              <a:spcBef>
                <a:spcPts val="0"/>
              </a:spcBef>
              <a:spcAft>
                <a:spcPts val="0"/>
              </a:spcAft>
              <a:buNone/>
            </a:pPr>
            <a:r>
              <a:rPr lang="en-US" u="sng">
                <a:solidFill>
                  <a:srgbClr val="000000"/>
                </a:solidFill>
                <a:latin typeface="Times New Roman"/>
                <a:ea typeface="Times New Roman"/>
                <a:cs typeface="Times New Roman"/>
                <a:sym typeface="Times New Roman"/>
              </a:rPr>
              <a:t>My partner knows and likes me</a:t>
            </a:r>
            <a:endParaRPr u="sng">
              <a:solidFill>
                <a:srgbClr val="000000"/>
              </a:solidFill>
              <a:latin typeface="Times New Roman"/>
              <a:ea typeface="Times New Roman"/>
              <a:cs typeface="Times New Roman"/>
              <a:sym typeface="Times New Roman"/>
            </a:endParaRPr>
          </a:p>
          <a:p>
            <a:pPr marL="622300" marR="165100" lvl="0" indent="-381000" algn="l" rtl="0">
              <a:lnSpc>
                <a:spcPct val="100000"/>
              </a:lnSpc>
              <a:spcBef>
                <a:spcPts val="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You are with a partner who wants what you have to offer</a:t>
            </a:r>
            <a:endParaRPr>
              <a:solidFill>
                <a:srgbClr val="000000"/>
              </a:solidFill>
              <a:latin typeface="Times New Roman"/>
              <a:ea typeface="Times New Roman"/>
              <a:cs typeface="Times New Roman"/>
              <a:sym typeface="Times New Roman"/>
            </a:endParaRPr>
          </a:p>
          <a:p>
            <a:pPr marL="622300" marR="165100" lvl="0" indent="-381000" algn="l" rtl="0">
              <a:lnSpc>
                <a:spcPct val="100000"/>
              </a:lnSpc>
              <a:spcBef>
                <a:spcPts val="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Your partner treats you in a way that shows he/she likes and respects you</a:t>
            </a:r>
            <a:endParaRPr>
              <a:solidFill>
                <a:srgbClr val="000000"/>
              </a:solidFill>
              <a:latin typeface="Times New Roman"/>
              <a:ea typeface="Times New Roman"/>
              <a:cs typeface="Times New Roman"/>
              <a:sym typeface="Times New Roman"/>
            </a:endParaRPr>
          </a:p>
          <a:p>
            <a:pPr marL="0" lvl="0" indent="0" algn="l" rtl="0">
              <a:spcBef>
                <a:spcPts val="360"/>
              </a:spcBef>
              <a:spcAft>
                <a:spcPts val="0"/>
              </a:spcAft>
              <a:buNone/>
            </a:pP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Healthy Relationships</a:t>
            </a:r>
            <a:endParaRPr>
              <a:latin typeface="Times New Roman"/>
              <a:ea typeface="Times New Roman"/>
              <a:cs typeface="Times New Roman"/>
              <a:sym typeface="Times New Roman"/>
            </a:endParaRPr>
          </a:p>
        </p:txBody>
      </p:sp>
      <p:sp>
        <p:nvSpPr>
          <p:cNvPr id="122" name="Google Shape;122;p4"/>
          <p:cNvSpPr txBox="1">
            <a:spLocks noGrp="1"/>
          </p:cNvSpPr>
          <p:nvPr>
            <p:ph type="body" idx="1"/>
          </p:nvPr>
        </p:nvSpPr>
        <p:spPr>
          <a:xfrm>
            <a:off x="457200" y="2043600"/>
            <a:ext cx="8229600" cy="4433400"/>
          </a:xfrm>
          <a:prstGeom prst="rect">
            <a:avLst/>
          </a:prstGeom>
          <a:noFill/>
          <a:ln>
            <a:noFill/>
          </a:ln>
        </p:spPr>
        <p:txBody>
          <a:bodyPr spcFirstLastPara="1" wrap="square" lIns="91425" tIns="45700" rIns="91425" bIns="45700" anchor="t" anchorCtr="0">
            <a:normAutofit/>
          </a:bodyPr>
          <a:lstStyle/>
          <a:p>
            <a:pPr marL="457200" lvl="0" indent="-406400" algn="l" rtl="0">
              <a:spcBef>
                <a:spcPts val="0"/>
              </a:spcBef>
              <a:spcAft>
                <a:spcPts val="0"/>
              </a:spcAft>
              <a:buClr>
                <a:srgbClr val="000000"/>
              </a:buClr>
              <a:buSzPts val="2800"/>
              <a:buFont typeface="Times New Roman"/>
              <a:buChar char="•"/>
            </a:pPr>
            <a:r>
              <a:rPr lang="en-US" sz="2800">
                <a:solidFill>
                  <a:srgbClr val="000000"/>
                </a:solidFill>
                <a:latin typeface="Times New Roman"/>
                <a:ea typeface="Times New Roman"/>
                <a:cs typeface="Times New Roman"/>
                <a:sym typeface="Times New Roman"/>
              </a:rPr>
              <a:t>Skills for Healthy Romantic Relationships</a:t>
            </a:r>
            <a:endParaRPr>
              <a:solidFill>
                <a:srgbClr val="000000"/>
              </a:solidFill>
            </a:endParaRPr>
          </a:p>
          <a:p>
            <a:pPr marL="731520" lvl="2" indent="-209550" algn="l" rtl="0">
              <a:spcBef>
                <a:spcPts val="480"/>
              </a:spcBef>
              <a:spcAft>
                <a:spcPts val="0"/>
              </a:spcAft>
              <a:buSzPts val="2040"/>
              <a:buChar char="•"/>
            </a:pPr>
            <a:r>
              <a:rPr lang="en-US" sz="2400" u="sng">
                <a:solidFill>
                  <a:schemeClr val="hlink"/>
                </a:solidFill>
                <a:latin typeface="Times New Roman"/>
                <a:ea typeface="Times New Roman"/>
                <a:cs typeface="Times New Roman"/>
                <a:sym typeface="Times New Roman"/>
                <a:hlinkClick r:id="rId3"/>
              </a:rPr>
              <a:t>https://www.youtube.com/watch?v=gh5VhaicC6g</a:t>
            </a:r>
            <a:endParaRPr sz="2400">
              <a:latin typeface="Times New Roman"/>
              <a:ea typeface="Times New Roman"/>
              <a:cs typeface="Times New Roman"/>
              <a:sym typeface="Times New Roman"/>
            </a:endParaRPr>
          </a:p>
          <a:p>
            <a:pPr marL="731520" lvl="2" indent="-209550" algn="l" rtl="0">
              <a:spcBef>
                <a:spcPts val="480"/>
              </a:spcBef>
              <a:spcAft>
                <a:spcPts val="0"/>
              </a:spcAft>
              <a:buSzPts val="2040"/>
              <a:buChar char="•"/>
            </a:pPr>
            <a:r>
              <a:rPr lang="en-US" sz="2400" u="sng">
                <a:solidFill>
                  <a:schemeClr val="hlink"/>
                </a:solidFill>
                <a:latin typeface="Times New Roman"/>
                <a:ea typeface="Times New Roman"/>
                <a:cs typeface="Times New Roman"/>
                <a:sym typeface="Times New Roman"/>
                <a:hlinkClick r:id="rId4"/>
              </a:rPr>
              <a:t>http://www.skillsforhealthyrelationships.com/conditions</a:t>
            </a: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marL="0" lvl="0" indent="0" algn="l" rtl="0">
              <a:spcBef>
                <a:spcPts val="480"/>
              </a:spcBef>
              <a:spcAft>
                <a:spcPts val="0"/>
              </a:spcAft>
              <a:buNone/>
            </a:pPr>
            <a:endParaRPr>
              <a:latin typeface="Times New Roman"/>
              <a:ea typeface="Times New Roman"/>
              <a:cs typeface="Times New Roman"/>
              <a:sym typeface="Times New Roman"/>
            </a:endParaRPr>
          </a:p>
          <a:p>
            <a:pPr marL="0" lvl="0" indent="0" algn="l" rtl="0">
              <a:spcBef>
                <a:spcPts val="480"/>
              </a:spcBef>
              <a:spcAft>
                <a:spcPts val="0"/>
              </a:spcAft>
              <a:buNone/>
            </a:pPr>
            <a:endParaRPr>
              <a:latin typeface="Times New Roman"/>
              <a:ea typeface="Times New Roman"/>
              <a:cs typeface="Times New Roman"/>
              <a:sym typeface="Times New Roman"/>
            </a:endParaRPr>
          </a:p>
          <a:p>
            <a:pPr marL="457200" lvl="0" indent="-406400" algn="l" rtl="0">
              <a:spcBef>
                <a:spcPts val="480"/>
              </a:spcBef>
              <a:spcAft>
                <a:spcPts val="0"/>
              </a:spcAft>
              <a:buClr>
                <a:srgbClr val="000000"/>
              </a:buClr>
              <a:buSzPts val="2800"/>
              <a:buFont typeface="Times New Roman"/>
              <a:buChar char="•"/>
            </a:pPr>
            <a:r>
              <a:rPr lang="en-US" sz="2800">
                <a:solidFill>
                  <a:srgbClr val="000000"/>
                </a:solidFill>
                <a:latin typeface="Times New Roman"/>
                <a:ea typeface="Times New Roman"/>
                <a:cs typeface="Times New Roman"/>
                <a:sym typeface="Times New Roman"/>
              </a:rPr>
              <a:t>Are you in a Healthy Relationship? Take quiz</a:t>
            </a:r>
            <a:endParaRPr sz="2800">
              <a:solidFill>
                <a:srgbClr val="000000"/>
              </a:solidFill>
              <a:latin typeface="Times New Roman"/>
              <a:ea typeface="Times New Roman"/>
              <a:cs typeface="Times New Roman"/>
              <a:sym typeface="Times New Roman"/>
            </a:endParaRPr>
          </a:p>
          <a:p>
            <a:pPr marL="914400" lvl="1" indent="-381000" algn="l" rtl="0">
              <a:spcBef>
                <a:spcPts val="0"/>
              </a:spcBef>
              <a:spcAft>
                <a:spcPts val="0"/>
              </a:spcAft>
              <a:buSzPts val="2400"/>
              <a:buFont typeface="Times New Roman"/>
              <a:buChar char="•"/>
            </a:pPr>
            <a:r>
              <a:rPr lang="en-US" sz="2400" u="sng">
                <a:solidFill>
                  <a:schemeClr val="hlink"/>
                </a:solidFill>
                <a:latin typeface="Times New Roman"/>
                <a:ea typeface="Times New Roman"/>
                <a:cs typeface="Times New Roman"/>
                <a:sym typeface="Times New Roman"/>
                <a:hlinkClick r:id="rId5"/>
              </a:rPr>
              <a:t>https://www.loveisrespect.org/for-someone-else/is-my-relationship-healthy-quiz/</a:t>
            </a: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marL="182880" lvl="0" indent="-53339" algn="l" rtl="0">
              <a:spcBef>
                <a:spcPts val="480"/>
              </a:spcBef>
              <a:spcAft>
                <a:spcPts val="0"/>
              </a:spcAft>
              <a:buSzPts val="2040"/>
              <a:buNone/>
            </a:pP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5b61167853_0_13"/>
          <p:cNvSpPr txBox="1">
            <a:spLocks noGrp="1"/>
          </p:cNvSpPr>
          <p:nvPr>
            <p:ph type="title"/>
          </p:nvPr>
        </p:nvSpPr>
        <p:spPr>
          <a:xfrm>
            <a:off x="457200" y="533400"/>
            <a:ext cx="8229600" cy="990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Times New Roman"/>
                <a:ea typeface="Times New Roman"/>
                <a:cs typeface="Times New Roman"/>
                <a:sym typeface="Times New Roman"/>
              </a:rPr>
              <a:t>Healthy LGBTQ Relationships</a:t>
            </a:r>
            <a:endParaRPr>
              <a:latin typeface="Times New Roman"/>
              <a:ea typeface="Times New Roman"/>
              <a:cs typeface="Times New Roman"/>
              <a:sym typeface="Times New Roman"/>
            </a:endParaRPr>
          </a:p>
        </p:txBody>
      </p:sp>
      <p:sp>
        <p:nvSpPr>
          <p:cNvPr id="129" name="Google Shape;129;g5b61167853_0_13"/>
          <p:cNvSpPr txBox="1">
            <a:spLocks noGrp="1"/>
          </p:cNvSpPr>
          <p:nvPr>
            <p:ph type="body" idx="1"/>
          </p:nvPr>
        </p:nvSpPr>
        <p:spPr>
          <a:xfrm>
            <a:off x="0" y="1600200"/>
            <a:ext cx="9045600" cy="4164000"/>
          </a:xfrm>
          <a:prstGeom prst="rect">
            <a:avLst/>
          </a:prstGeom>
        </p:spPr>
        <p:txBody>
          <a:bodyPr spcFirstLastPara="1" wrap="square" lIns="91425" tIns="45700" rIns="91425" bIns="45700" anchor="t" anchorCtr="0">
            <a:noAutofit/>
          </a:bodyPr>
          <a:lstStyle/>
          <a:p>
            <a:pPr marL="457200" lvl="0" indent="-393700" algn="l" rtl="0">
              <a:spcBef>
                <a:spcPts val="360"/>
              </a:spcBef>
              <a:spcAft>
                <a:spcPts val="0"/>
              </a:spcAft>
              <a:buClr>
                <a:srgbClr val="000000"/>
              </a:buClr>
              <a:buSzPts val="2600"/>
              <a:buFont typeface="Times New Roman"/>
              <a:buChar char="•"/>
            </a:pPr>
            <a:r>
              <a:rPr lang="en-US" sz="2600">
                <a:solidFill>
                  <a:srgbClr val="000000"/>
                </a:solidFill>
                <a:latin typeface="Times New Roman"/>
                <a:ea typeface="Times New Roman"/>
                <a:cs typeface="Times New Roman"/>
                <a:sym typeface="Times New Roman"/>
              </a:rPr>
              <a:t>You know your relationship is probably healthy if your partner:</a:t>
            </a:r>
            <a:endParaRPr sz="2600">
              <a:solidFill>
                <a:srgbClr val="000000"/>
              </a:solidFill>
              <a:latin typeface="Times New Roman"/>
              <a:ea typeface="Times New Roman"/>
              <a:cs typeface="Times New Roman"/>
              <a:sym typeface="Times New Roman"/>
            </a:endParaRPr>
          </a:p>
          <a:p>
            <a:pPr marL="914400" lvl="1" indent="-381000" algn="l" rtl="0">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Respects your chosen gender pronouns or name.</a:t>
            </a:r>
            <a:endParaRPr sz="2400">
              <a:solidFill>
                <a:srgbClr val="000000"/>
              </a:solidFill>
              <a:latin typeface="Times New Roman"/>
              <a:ea typeface="Times New Roman"/>
              <a:cs typeface="Times New Roman"/>
              <a:sym typeface="Times New Roman"/>
            </a:endParaRPr>
          </a:p>
          <a:p>
            <a:pPr marL="914400" lvl="1" indent="-381000" algn="l" rtl="0">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Respects your boundaries.</a:t>
            </a:r>
            <a:endParaRPr sz="2400">
              <a:solidFill>
                <a:srgbClr val="000000"/>
              </a:solidFill>
              <a:latin typeface="Times New Roman"/>
              <a:ea typeface="Times New Roman"/>
              <a:cs typeface="Times New Roman"/>
              <a:sym typeface="Times New Roman"/>
            </a:endParaRPr>
          </a:p>
          <a:p>
            <a:pPr marL="914400" lvl="1" indent="-381000" algn="l" rtl="0">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Gives you space to hang out with friends and family without thinking you are cheating.</a:t>
            </a:r>
            <a:endParaRPr sz="2400">
              <a:solidFill>
                <a:srgbClr val="000000"/>
              </a:solidFill>
              <a:latin typeface="Times New Roman"/>
              <a:ea typeface="Times New Roman"/>
              <a:cs typeface="Times New Roman"/>
              <a:sym typeface="Times New Roman"/>
            </a:endParaRPr>
          </a:p>
          <a:p>
            <a:pPr marL="914400" lvl="1" indent="-381000" algn="l" rtl="0">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Does not take your money or tell you what to buy.</a:t>
            </a:r>
            <a:endParaRPr sz="2400">
              <a:solidFill>
                <a:srgbClr val="000000"/>
              </a:solidFill>
              <a:latin typeface="Times New Roman"/>
              <a:ea typeface="Times New Roman"/>
              <a:cs typeface="Times New Roman"/>
              <a:sym typeface="Times New Roman"/>
            </a:endParaRPr>
          </a:p>
          <a:p>
            <a:pPr marL="914400" lvl="1" indent="-381000" algn="l" rtl="0">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Never threatens to out you to people.</a:t>
            </a:r>
            <a:endParaRPr sz="2400">
              <a:solidFill>
                <a:srgbClr val="000000"/>
              </a:solidFill>
              <a:latin typeface="Times New Roman"/>
              <a:ea typeface="Times New Roman"/>
              <a:cs typeface="Times New Roman"/>
              <a:sym typeface="Times New Roman"/>
            </a:endParaRPr>
          </a:p>
          <a:p>
            <a:pPr marL="914400" lvl="1" indent="-381000" algn="l" rtl="0">
              <a:spcBef>
                <a:spcPts val="0"/>
              </a:spcBef>
              <a:spcAft>
                <a:spcPts val="0"/>
              </a:spcAft>
              <a:buClr>
                <a:srgbClr val="000000"/>
              </a:buClr>
              <a:buSzPts val="2400"/>
              <a:buFont typeface="Times New Roman"/>
              <a:buChar char="•"/>
            </a:pPr>
            <a:r>
              <a:rPr lang="en-US" sz="2400">
                <a:solidFill>
                  <a:srgbClr val="000000"/>
                </a:solidFill>
                <a:latin typeface="Times New Roman"/>
                <a:ea typeface="Times New Roman"/>
                <a:cs typeface="Times New Roman"/>
                <a:sym typeface="Times New Roman"/>
              </a:rPr>
              <a:t>Never tells you you’re not a real lesbian, gay man, trans person, or whatever you identify as because you do not have sex the way they want you to.</a:t>
            </a:r>
            <a:endParaRPr sz="2400">
              <a:solidFill>
                <a:srgbClr val="000000"/>
              </a:solidFill>
              <a:latin typeface="Times New Roman"/>
              <a:ea typeface="Times New Roman"/>
              <a:cs typeface="Times New Roman"/>
              <a:sym typeface="Times New Roman"/>
            </a:endParaRPr>
          </a:p>
        </p:txBody>
      </p:sp>
      <p:pic>
        <p:nvPicPr>
          <p:cNvPr id="130" name="Google Shape;130;g5b61167853_0_13" descr="Related image"/>
          <p:cNvPicPr preferRelativeResize="0"/>
          <p:nvPr/>
        </p:nvPicPr>
        <p:blipFill>
          <a:blip r:embed="rId3">
            <a:alphaModFix/>
          </a:blip>
          <a:stretch>
            <a:fillRect/>
          </a:stretch>
        </p:blipFill>
        <p:spPr>
          <a:xfrm>
            <a:off x="3681525" y="5670700"/>
            <a:ext cx="1780950" cy="1187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5"/>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Signs of Abuse</a:t>
            </a:r>
            <a:endParaRPr>
              <a:latin typeface="Times New Roman"/>
              <a:ea typeface="Times New Roman"/>
              <a:cs typeface="Times New Roman"/>
              <a:sym typeface="Times New Roman"/>
            </a:endParaRPr>
          </a:p>
        </p:txBody>
      </p:sp>
      <p:sp>
        <p:nvSpPr>
          <p:cNvPr id="137" name="Google Shape;137;p5"/>
          <p:cNvSpPr txBox="1">
            <a:spLocks noGrp="1"/>
          </p:cNvSpPr>
          <p:nvPr>
            <p:ph type="body" idx="1"/>
          </p:nvPr>
        </p:nvSpPr>
        <p:spPr>
          <a:xfrm>
            <a:off x="152400" y="1447800"/>
            <a:ext cx="8610600" cy="5410200"/>
          </a:xfrm>
          <a:prstGeom prst="rect">
            <a:avLst/>
          </a:prstGeom>
          <a:noFill/>
          <a:ln>
            <a:noFill/>
          </a:ln>
        </p:spPr>
        <p:txBody>
          <a:bodyPr spcFirstLastPara="1" wrap="square" lIns="91425" tIns="45700" rIns="91425" bIns="45700" anchor="t" anchorCtr="0">
            <a:normAutofit/>
          </a:bodyPr>
          <a:lstStyle/>
          <a:p>
            <a:pPr marL="182880" lvl="0" indent="-182880" algn="l" rtl="0">
              <a:spcBef>
                <a:spcPts val="0"/>
              </a:spcBef>
              <a:spcAft>
                <a:spcPts val="0"/>
              </a:spcAft>
              <a:buClr>
                <a:srgbClr val="000000"/>
              </a:buClr>
              <a:buSzPts val="2380"/>
              <a:buChar char="•"/>
            </a:pPr>
            <a:r>
              <a:rPr lang="en-US" sz="2800">
                <a:solidFill>
                  <a:srgbClr val="000000"/>
                </a:solidFill>
                <a:latin typeface="Times New Roman"/>
                <a:ea typeface="Times New Roman"/>
                <a:cs typeface="Times New Roman"/>
                <a:sym typeface="Times New Roman"/>
              </a:rPr>
              <a:t>Use these warning signs of abuse to see if your relationship is going in the wrong direction:</a:t>
            </a:r>
            <a:endParaRPr>
              <a:solidFill>
                <a:srgbClr val="000000"/>
              </a:solidFill>
            </a:endParaRPr>
          </a:p>
          <a:p>
            <a:pPr marL="457200" lvl="1" indent="-182880" algn="l" rtl="0">
              <a:spcBef>
                <a:spcPts val="480"/>
              </a:spcBef>
              <a:spcAft>
                <a:spcPts val="0"/>
              </a:spcAft>
              <a:buClr>
                <a:srgbClr val="000000"/>
              </a:buClr>
              <a:buSzPts val="2040"/>
              <a:buChar char="•"/>
            </a:pPr>
            <a:r>
              <a:rPr lang="en-US" sz="2400">
                <a:solidFill>
                  <a:srgbClr val="000000"/>
                </a:solidFill>
                <a:latin typeface="Times New Roman"/>
                <a:ea typeface="Times New Roman"/>
                <a:cs typeface="Times New Roman"/>
                <a:sym typeface="Times New Roman"/>
              </a:rPr>
              <a:t>Checking your cell phone or email without permission</a:t>
            </a:r>
            <a:endParaRPr>
              <a:solidFill>
                <a:srgbClr val="000000"/>
              </a:solidFill>
            </a:endParaRPr>
          </a:p>
          <a:p>
            <a:pPr marL="457200" lvl="1" indent="-182880" algn="l" rtl="0">
              <a:spcBef>
                <a:spcPts val="480"/>
              </a:spcBef>
              <a:spcAft>
                <a:spcPts val="0"/>
              </a:spcAft>
              <a:buClr>
                <a:srgbClr val="000000"/>
              </a:buClr>
              <a:buSzPts val="2040"/>
              <a:buChar char="•"/>
            </a:pPr>
            <a:r>
              <a:rPr lang="en-US" sz="2400">
                <a:solidFill>
                  <a:srgbClr val="000000"/>
                </a:solidFill>
                <a:latin typeface="Times New Roman"/>
                <a:ea typeface="Times New Roman"/>
                <a:cs typeface="Times New Roman"/>
                <a:sym typeface="Times New Roman"/>
              </a:rPr>
              <a:t>Constantly putting you down</a:t>
            </a:r>
            <a:endParaRPr>
              <a:solidFill>
                <a:srgbClr val="000000"/>
              </a:solidFill>
            </a:endParaRPr>
          </a:p>
          <a:p>
            <a:pPr marL="457200" lvl="1" indent="-182880" algn="l" rtl="0">
              <a:spcBef>
                <a:spcPts val="480"/>
              </a:spcBef>
              <a:spcAft>
                <a:spcPts val="0"/>
              </a:spcAft>
              <a:buClr>
                <a:srgbClr val="000000"/>
              </a:buClr>
              <a:buSzPts val="2040"/>
              <a:buChar char="•"/>
            </a:pPr>
            <a:r>
              <a:rPr lang="en-US" sz="2400">
                <a:solidFill>
                  <a:srgbClr val="000000"/>
                </a:solidFill>
                <a:latin typeface="Times New Roman"/>
                <a:ea typeface="Times New Roman"/>
                <a:cs typeface="Times New Roman"/>
                <a:sym typeface="Times New Roman"/>
              </a:rPr>
              <a:t>Extreme jealousy or insecurity</a:t>
            </a:r>
            <a:endParaRPr>
              <a:solidFill>
                <a:srgbClr val="000000"/>
              </a:solidFill>
            </a:endParaRPr>
          </a:p>
          <a:p>
            <a:pPr marL="457200" lvl="1" indent="-182880" algn="l" rtl="0">
              <a:spcBef>
                <a:spcPts val="480"/>
              </a:spcBef>
              <a:spcAft>
                <a:spcPts val="0"/>
              </a:spcAft>
              <a:buClr>
                <a:srgbClr val="000000"/>
              </a:buClr>
              <a:buSzPts val="2040"/>
              <a:buChar char="•"/>
            </a:pPr>
            <a:r>
              <a:rPr lang="en-US" sz="2400">
                <a:solidFill>
                  <a:srgbClr val="000000"/>
                </a:solidFill>
                <a:latin typeface="Times New Roman"/>
                <a:ea typeface="Times New Roman"/>
                <a:cs typeface="Times New Roman"/>
                <a:sym typeface="Times New Roman"/>
              </a:rPr>
              <a:t>Explosive temper</a:t>
            </a:r>
            <a:endParaRPr>
              <a:solidFill>
                <a:srgbClr val="000000"/>
              </a:solidFill>
            </a:endParaRPr>
          </a:p>
          <a:p>
            <a:pPr marL="457200" lvl="1" indent="-182880" algn="l" rtl="0">
              <a:spcBef>
                <a:spcPts val="480"/>
              </a:spcBef>
              <a:spcAft>
                <a:spcPts val="0"/>
              </a:spcAft>
              <a:buClr>
                <a:srgbClr val="000000"/>
              </a:buClr>
              <a:buSzPts val="2040"/>
              <a:buChar char="•"/>
            </a:pPr>
            <a:r>
              <a:rPr lang="en-US" sz="2400">
                <a:solidFill>
                  <a:srgbClr val="000000"/>
                </a:solidFill>
                <a:latin typeface="Times New Roman"/>
                <a:ea typeface="Times New Roman"/>
                <a:cs typeface="Times New Roman"/>
                <a:sym typeface="Times New Roman"/>
              </a:rPr>
              <a:t>Isolating you from family or friends</a:t>
            </a:r>
            <a:endParaRPr sz="2400">
              <a:solidFill>
                <a:srgbClr val="000000"/>
              </a:solidFill>
              <a:latin typeface="Times New Roman"/>
              <a:ea typeface="Times New Roman"/>
              <a:cs typeface="Times New Roman"/>
              <a:sym typeface="Times New Roman"/>
            </a:endParaRPr>
          </a:p>
          <a:p>
            <a:pPr marL="457200" lvl="1" indent="-182880" algn="l" rtl="0">
              <a:spcBef>
                <a:spcPts val="480"/>
              </a:spcBef>
              <a:spcAft>
                <a:spcPts val="0"/>
              </a:spcAft>
              <a:buClr>
                <a:srgbClr val="000000"/>
              </a:buClr>
              <a:buSzPts val="2040"/>
              <a:buChar char="•"/>
            </a:pPr>
            <a:r>
              <a:rPr lang="en-US" sz="2400">
                <a:solidFill>
                  <a:srgbClr val="000000"/>
                </a:solidFill>
                <a:latin typeface="Times New Roman"/>
                <a:ea typeface="Times New Roman"/>
                <a:cs typeface="Times New Roman"/>
                <a:sym typeface="Times New Roman"/>
              </a:rPr>
              <a:t>Making false accusations</a:t>
            </a:r>
            <a:endParaRPr>
              <a:solidFill>
                <a:srgbClr val="000000"/>
              </a:solidFill>
            </a:endParaRPr>
          </a:p>
          <a:p>
            <a:pPr marL="457200" lvl="1" indent="-182880" algn="l" rtl="0">
              <a:spcBef>
                <a:spcPts val="480"/>
              </a:spcBef>
              <a:spcAft>
                <a:spcPts val="0"/>
              </a:spcAft>
              <a:buClr>
                <a:srgbClr val="000000"/>
              </a:buClr>
              <a:buSzPts val="2040"/>
              <a:buChar char="•"/>
            </a:pPr>
            <a:r>
              <a:rPr lang="en-US" sz="2400">
                <a:solidFill>
                  <a:srgbClr val="000000"/>
                </a:solidFill>
                <a:latin typeface="Times New Roman"/>
                <a:ea typeface="Times New Roman"/>
                <a:cs typeface="Times New Roman"/>
                <a:sym typeface="Times New Roman"/>
              </a:rPr>
              <a:t>Mood swings</a:t>
            </a:r>
            <a:endParaRPr>
              <a:solidFill>
                <a:srgbClr val="000000"/>
              </a:solidFill>
            </a:endParaRPr>
          </a:p>
          <a:p>
            <a:pPr marL="457200" lvl="1" indent="-182880" algn="l" rtl="0">
              <a:spcBef>
                <a:spcPts val="480"/>
              </a:spcBef>
              <a:spcAft>
                <a:spcPts val="0"/>
              </a:spcAft>
              <a:buClr>
                <a:srgbClr val="000000"/>
              </a:buClr>
              <a:buSzPts val="2040"/>
              <a:buChar char="•"/>
            </a:pPr>
            <a:r>
              <a:rPr lang="en-US" sz="2400">
                <a:solidFill>
                  <a:srgbClr val="000000"/>
                </a:solidFill>
                <a:latin typeface="Times New Roman"/>
                <a:ea typeface="Times New Roman"/>
                <a:cs typeface="Times New Roman"/>
                <a:sym typeface="Times New Roman"/>
              </a:rPr>
              <a:t>Physically hurting you in any way</a:t>
            </a:r>
            <a:endParaRPr>
              <a:solidFill>
                <a:srgbClr val="000000"/>
              </a:solidFill>
            </a:endParaRPr>
          </a:p>
          <a:p>
            <a:pPr marL="457200" lvl="1" indent="-182880" algn="l" rtl="0">
              <a:spcBef>
                <a:spcPts val="480"/>
              </a:spcBef>
              <a:spcAft>
                <a:spcPts val="0"/>
              </a:spcAft>
              <a:buClr>
                <a:srgbClr val="000000"/>
              </a:buClr>
              <a:buSzPts val="2040"/>
              <a:buChar char="•"/>
            </a:pPr>
            <a:r>
              <a:rPr lang="en-US" sz="2400">
                <a:solidFill>
                  <a:srgbClr val="000000"/>
                </a:solidFill>
                <a:latin typeface="Times New Roman"/>
                <a:ea typeface="Times New Roman"/>
                <a:cs typeface="Times New Roman"/>
                <a:sym typeface="Times New Roman"/>
              </a:rPr>
              <a:t>Possessiveness</a:t>
            </a:r>
            <a:endParaRPr>
              <a:solidFill>
                <a:srgbClr val="000000"/>
              </a:solidFill>
            </a:endParaRPr>
          </a:p>
          <a:p>
            <a:pPr marL="457200" lvl="1" indent="-182880" algn="l" rtl="0">
              <a:spcBef>
                <a:spcPts val="480"/>
              </a:spcBef>
              <a:spcAft>
                <a:spcPts val="0"/>
              </a:spcAft>
              <a:buClr>
                <a:srgbClr val="000000"/>
              </a:buClr>
              <a:buSzPts val="2040"/>
              <a:buChar char="•"/>
            </a:pPr>
            <a:r>
              <a:rPr lang="en-US" sz="2400">
                <a:solidFill>
                  <a:srgbClr val="000000"/>
                </a:solidFill>
                <a:latin typeface="Times New Roman"/>
                <a:ea typeface="Times New Roman"/>
                <a:cs typeface="Times New Roman"/>
                <a:sym typeface="Times New Roman"/>
              </a:rPr>
              <a:t>Telling you what to do or what to wear  </a:t>
            </a:r>
            <a:endParaRPr>
              <a:solidFill>
                <a:srgbClr val="000000"/>
              </a:solidFill>
            </a:endParaRPr>
          </a:p>
          <a:p>
            <a:pPr marL="182880" lvl="0" indent="-53339" algn="l" rtl="0">
              <a:spcBef>
                <a:spcPts val="480"/>
              </a:spcBef>
              <a:spcAft>
                <a:spcPts val="0"/>
              </a:spcAft>
              <a:buSzPts val="2040"/>
              <a:buNone/>
            </a:pPr>
            <a:endParaRPr>
              <a:latin typeface="Times New Roman"/>
              <a:ea typeface="Times New Roman"/>
              <a:cs typeface="Times New Roman"/>
              <a:sym typeface="Times New Roman"/>
            </a:endParaRPr>
          </a:p>
        </p:txBody>
      </p:sp>
      <p:pic>
        <p:nvPicPr>
          <p:cNvPr id="138" name="Google Shape;138;p5" descr="Image result for unhealthy relationships"/>
          <p:cNvPicPr preferRelativeResize="0"/>
          <p:nvPr/>
        </p:nvPicPr>
        <p:blipFill rotWithShape="1">
          <a:blip r:embed="rId3">
            <a:alphaModFix/>
          </a:blip>
          <a:srcRect/>
          <a:stretch/>
        </p:blipFill>
        <p:spPr>
          <a:xfrm>
            <a:off x="5257800" y="2819400"/>
            <a:ext cx="3429000" cy="3429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Sexual Abuse</a:t>
            </a:r>
            <a:endParaRPr>
              <a:latin typeface="Times New Roman"/>
              <a:ea typeface="Times New Roman"/>
              <a:cs typeface="Times New Roman"/>
              <a:sym typeface="Times New Roman"/>
            </a:endParaRPr>
          </a:p>
        </p:txBody>
      </p:sp>
      <p:sp>
        <p:nvSpPr>
          <p:cNvPr id="145" name="Google Shape;145;p6"/>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040"/>
              <a:buNone/>
            </a:pPr>
            <a:r>
              <a:rPr lang="en-US">
                <a:solidFill>
                  <a:srgbClr val="000000"/>
                </a:solidFill>
                <a:latin typeface="Times New Roman"/>
                <a:ea typeface="Times New Roman"/>
                <a:cs typeface="Times New Roman"/>
                <a:sym typeface="Times New Roman"/>
              </a:rPr>
              <a:t>Some examples of sexual assault and abuse are:</a:t>
            </a:r>
            <a:endParaRPr>
              <a:solidFill>
                <a:srgbClr val="000000"/>
              </a:solidFill>
            </a:endParaRPr>
          </a:p>
          <a:p>
            <a:pPr marL="182880" lvl="0" indent="-182880" algn="l" rtl="0">
              <a:spcBef>
                <a:spcPts val="480"/>
              </a:spcBef>
              <a:spcAft>
                <a:spcPts val="0"/>
              </a:spcAft>
              <a:buClr>
                <a:srgbClr val="000000"/>
              </a:buClr>
              <a:buSzPts val="2040"/>
              <a:buChar char="•"/>
            </a:pPr>
            <a:r>
              <a:rPr lang="en-US">
                <a:solidFill>
                  <a:srgbClr val="000000"/>
                </a:solidFill>
                <a:latin typeface="Times New Roman"/>
                <a:ea typeface="Times New Roman"/>
                <a:cs typeface="Times New Roman"/>
                <a:sym typeface="Times New Roman"/>
              </a:rPr>
              <a:t>Unwanted kissing or touching.</a:t>
            </a:r>
            <a:endParaRPr>
              <a:solidFill>
                <a:srgbClr val="000000"/>
              </a:solidFill>
            </a:endParaRPr>
          </a:p>
          <a:p>
            <a:pPr marL="182880" lvl="0" indent="-182880" algn="l" rtl="0">
              <a:spcBef>
                <a:spcPts val="480"/>
              </a:spcBef>
              <a:spcAft>
                <a:spcPts val="0"/>
              </a:spcAft>
              <a:buClr>
                <a:srgbClr val="000000"/>
              </a:buClr>
              <a:buSzPts val="2040"/>
              <a:buChar char="•"/>
            </a:pPr>
            <a:r>
              <a:rPr lang="en-US">
                <a:solidFill>
                  <a:srgbClr val="000000"/>
                </a:solidFill>
                <a:latin typeface="Times New Roman"/>
                <a:ea typeface="Times New Roman"/>
                <a:cs typeface="Times New Roman"/>
                <a:sym typeface="Times New Roman"/>
              </a:rPr>
              <a:t>Unwanted rough or violent sexual activity.</a:t>
            </a:r>
            <a:endParaRPr>
              <a:solidFill>
                <a:srgbClr val="000000"/>
              </a:solidFill>
            </a:endParaRPr>
          </a:p>
          <a:p>
            <a:pPr marL="182880" lvl="0" indent="-182880" algn="l" rtl="0">
              <a:spcBef>
                <a:spcPts val="480"/>
              </a:spcBef>
              <a:spcAft>
                <a:spcPts val="0"/>
              </a:spcAft>
              <a:buClr>
                <a:srgbClr val="000000"/>
              </a:buClr>
              <a:buSzPts val="2040"/>
              <a:buChar char="•"/>
            </a:pPr>
            <a:r>
              <a:rPr lang="en-US">
                <a:solidFill>
                  <a:srgbClr val="000000"/>
                </a:solidFill>
                <a:latin typeface="Times New Roman"/>
                <a:ea typeface="Times New Roman"/>
                <a:cs typeface="Times New Roman"/>
                <a:sym typeface="Times New Roman"/>
              </a:rPr>
              <a:t>Rape or attempted rape.</a:t>
            </a:r>
            <a:endParaRPr>
              <a:solidFill>
                <a:srgbClr val="000000"/>
              </a:solidFill>
            </a:endParaRPr>
          </a:p>
          <a:p>
            <a:pPr marL="182880" lvl="0" indent="-182880" algn="l" rtl="0">
              <a:spcBef>
                <a:spcPts val="480"/>
              </a:spcBef>
              <a:spcAft>
                <a:spcPts val="0"/>
              </a:spcAft>
              <a:buClr>
                <a:srgbClr val="000000"/>
              </a:buClr>
              <a:buSzPts val="2040"/>
              <a:buChar char="•"/>
            </a:pPr>
            <a:r>
              <a:rPr lang="en-US">
                <a:solidFill>
                  <a:srgbClr val="000000"/>
                </a:solidFill>
                <a:latin typeface="Times New Roman"/>
                <a:ea typeface="Times New Roman"/>
                <a:cs typeface="Times New Roman"/>
                <a:sym typeface="Times New Roman"/>
              </a:rPr>
              <a:t>Keeping someone from protecting themselves from sexually transmitted infections (STIs).</a:t>
            </a:r>
            <a:endParaRPr>
              <a:solidFill>
                <a:srgbClr val="000000"/>
              </a:solidFill>
            </a:endParaRPr>
          </a:p>
          <a:p>
            <a:pPr marL="182880" lvl="0" indent="-182880" algn="l" rtl="0">
              <a:spcBef>
                <a:spcPts val="480"/>
              </a:spcBef>
              <a:spcAft>
                <a:spcPts val="0"/>
              </a:spcAft>
              <a:buClr>
                <a:srgbClr val="000000"/>
              </a:buClr>
              <a:buSzPts val="2040"/>
              <a:buChar char="•"/>
            </a:pPr>
            <a:r>
              <a:rPr lang="en-US">
                <a:solidFill>
                  <a:srgbClr val="000000"/>
                </a:solidFill>
                <a:latin typeface="Times New Roman"/>
                <a:ea typeface="Times New Roman"/>
                <a:cs typeface="Times New Roman"/>
                <a:sym typeface="Times New Roman"/>
              </a:rPr>
              <a:t>Sexual contact with someone who is very drunk, drugged, unconscious, or otherwise unable to give a clear and informed “yes” or “no.”</a:t>
            </a:r>
            <a:endParaRPr>
              <a:solidFill>
                <a:srgbClr val="000000"/>
              </a:solidFill>
            </a:endParaRPr>
          </a:p>
          <a:p>
            <a:pPr marL="182880" lvl="0" indent="-182880" algn="l" rtl="0">
              <a:spcBef>
                <a:spcPts val="480"/>
              </a:spcBef>
              <a:spcAft>
                <a:spcPts val="0"/>
              </a:spcAft>
              <a:buClr>
                <a:srgbClr val="000000"/>
              </a:buClr>
              <a:buSzPts val="2040"/>
              <a:buChar char="•"/>
            </a:pPr>
            <a:r>
              <a:rPr lang="en-US">
                <a:solidFill>
                  <a:srgbClr val="000000"/>
                </a:solidFill>
                <a:latin typeface="Times New Roman"/>
                <a:ea typeface="Times New Roman"/>
                <a:cs typeface="Times New Roman"/>
                <a:sym typeface="Times New Roman"/>
              </a:rPr>
              <a:t>Threatening or pressuring someone into unwanted sexual activity.</a:t>
            </a:r>
            <a:endParaRPr>
              <a:solidFill>
                <a:srgbClr val="000000"/>
              </a:solidFill>
            </a:endParaRPr>
          </a:p>
          <a:p>
            <a:pPr marL="182880" lvl="0" indent="-53339" algn="l" rtl="0">
              <a:spcBef>
                <a:spcPts val="480"/>
              </a:spcBef>
              <a:spcAft>
                <a:spcPts val="0"/>
              </a:spcAft>
              <a:buSzPts val="204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5b61167853_0_19"/>
          <p:cNvSpPr txBox="1">
            <a:spLocks noGrp="1"/>
          </p:cNvSpPr>
          <p:nvPr>
            <p:ph type="title"/>
          </p:nvPr>
        </p:nvSpPr>
        <p:spPr>
          <a:xfrm>
            <a:off x="549925" y="533400"/>
            <a:ext cx="8136900" cy="990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LGBTQ Abusive Relationships</a:t>
            </a:r>
            <a:endParaRPr>
              <a:latin typeface="Times New Roman"/>
              <a:ea typeface="Times New Roman"/>
              <a:cs typeface="Times New Roman"/>
              <a:sym typeface="Times New Roman"/>
            </a:endParaRPr>
          </a:p>
        </p:txBody>
      </p:sp>
      <p:sp>
        <p:nvSpPr>
          <p:cNvPr id="152" name="Google Shape;152;g5b61167853_0_19"/>
          <p:cNvSpPr txBox="1">
            <a:spLocks noGrp="1"/>
          </p:cNvSpPr>
          <p:nvPr>
            <p:ph type="body" idx="1"/>
          </p:nvPr>
        </p:nvSpPr>
        <p:spPr>
          <a:xfrm>
            <a:off x="95575" y="1794475"/>
            <a:ext cx="9045600" cy="5421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u="sng">
                <a:solidFill>
                  <a:srgbClr val="000000"/>
                </a:solidFill>
                <a:latin typeface="Times New Roman"/>
                <a:ea typeface="Times New Roman"/>
                <a:cs typeface="Times New Roman"/>
                <a:sym typeface="Times New Roman"/>
              </a:rPr>
              <a:t>May face obstacles when asking for help:</a:t>
            </a:r>
            <a:endParaRPr u="sng">
              <a:solidFill>
                <a:srgbClr val="000000"/>
              </a:solidFill>
              <a:latin typeface="Times New Roman"/>
              <a:ea typeface="Times New Roman"/>
              <a:cs typeface="Times New Roman"/>
              <a:sym typeface="Times New Roman"/>
            </a:endParaRPr>
          </a:p>
          <a:p>
            <a:pPr marL="457200" lvl="0" indent="-342900" algn="l" rtl="0">
              <a:spcBef>
                <a:spcPts val="360"/>
              </a:spcBef>
              <a:spcAft>
                <a:spcPts val="0"/>
              </a:spcAft>
              <a:buClr>
                <a:srgbClr val="000000"/>
              </a:buClr>
              <a:buSzPts val="1800"/>
              <a:buFont typeface="Times New Roman"/>
              <a:buChar char="●"/>
            </a:pPr>
            <a:r>
              <a:rPr lang="en-US" sz="1800" b="1">
                <a:solidFill>
                  <a:srgbClr val="000000"/>
                </a:solidFill>
                <a:latin typeface="Times New Roman"/>
                <a:ea typeface="Times New Roman"/>
                <a:cs typeface="Times New Roman"/>
                <a:sym typeface="Times New Roman"/>
              </a:rPr>
              <a:t>Shame or embarrassment. </a:t>
            </a:r>
            <a:endParaRPr sz="1800" b="1">
              <a:solidFill>
                <a:srgbClr val="000000"/>
              </a:solidFill>
              <a:latin typeface="Times New Roman"/>
              <a:ea typeface="Times New Roman"/>
              <a:cs typeface="Times New Roman"/>
              <a:sym typeface="Times New Roman"/>
            </a:endParaRPr>
          </a:p>
          <a:p>
            <a:pPr marL="914400" lvl="1" indent="-342900" algn="l" rtl="0">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You may be struggling with your own internalized homophobia or shame about your sexual orientation or gender identity. Your abusive partner may try to use this shame to exert power and control over you.</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US" sz="1800" b="1">
                <a:solidFill>
                  <a:srgbClr val="000000"/>
                </a:solidFill>
                <a:latin typeface="Times New Roman"/>
                <a:ea typeface="Times New Roman"/>
                <a:cs typeface="Times New Roman"/>
                <a:sym typeface="Times New Roman"/>
              </a:rPr>
              <a:t>Fear of not being believed or taken seriously. </a:t>
            </a:r>
            <a:endParaRPr sz="1800" b="1">
              <a:solidFill>
                <a:srgbClr val="000000"/>
              </a:solidFill>
              <a:latin typeface="Times New Roman"/>
              <a:ea typeface="Times New Roman"/>
              <a:cs typeface="Times New Roman"/>
              <a:sym typeface="Times New Roman"/>
            </a:endParaRPr>
          </a:p>
          <a:p>
            <a:pPr marL="914400" lvl="1" indent="-325755" algn="l" rtl="0">
              <a:spcBef>
                <a:spcPts val="0"/>
              </a:spcBef>
              <a:spcAft>
                <a:spcPts val="0"/>
              </a:spcAft>
              <a:buClr>
                <a:srgbClr val="000000"/>
              </a:buClr>
              <a:buSzPts val="1530"/>
              <a:buFont typeface="Times New Roman"/>
              <a:buChar char="○"/>
            </a:pPr>
            <a:r>
              <a:rPr lang="en-US" sz="1800">
                <a:solidFill>
                  <a:srgbClr val="000000"/>
                </a:solidFill>
                <a:latin typeface="Times New Roman"/>
                <a:ea typeface="Times New Roman"/>
                <a:cs typeface="Times New Roman"/>
                <a:sym typeface="Times New Roman"/>
              </a:rPr>
              <a:t>You may worry that if you report abuse, you will encounter stereotypes like violence between LGBTQ partners is mutual, abuse doesn’t occur in lesbian relationships, only the physically bigger partner can be abusive or LGBTQ relationships are inherently unhealthy. Your partner may exploit this fear, trying to convince you that no one will take an LGBTQ victim seriously.</a:t>
            </a:r>
            <a:endParaRPr sz="1800">
              <a:solidFill>
                <a:srgbClr val="000000"/>
              </a:solidFill>
              <a:latin typeface="Times New Roman"/>
              <a:ea typeface="Times New Roman"/>
              <a:cs typeface="Times New Roman"/>
              <a:sym typeface="Times New Roman"/>
            </a:endParaRPr>
          </a:p>
          <a:p>
            <a:pPr marL="457200" lvl="0" indent="-325755" algn="l" rtl="0">
              <a:spcBef>
                <a:spcPts val="0"/>
              </a:spcBef>
              <a:spcAft>
                <a:spcPts val="0"/>
              </a:spcAft>
              <a:buClr>
                <a:srgbClr val="000000"/>
              </a:buClr>
              <a:buSzPts val="1530"/>
              <a:buFont typeface="Times New Roman"/>
              <a:buChar char="●"/>
            </a:pPr>
            <a:r>
              <a:rPr lang="en-US" sz="1800" b="1">
                <a:solidFill>
                  <a:srgbClr val="000000"/>
                </a:solidFill>
                <a:latin typeface="Times New Roman"/>
                <a:ea typeface="Times New Roman"/>
                <a:cs typeface="Times New Roman"/>
                <a:sym typeface="Times New Roman"/>
              </a:rPr>
              <a:t>Fear of retaliation, harassment, rejection, or bullying. Bullying.</a:t>
            </a:r>
            <a:r>
              <a:rPr lang="en-US" b="1">
                <a:solidFill>
                  <a:srgbClr val="000000"/>
                </a:solidFill>
                <a:latin typeface="Times New Roman"/>
                <a:ea typeface="Times New Roman"/>
                <a:cs typeface="Times New Roman"/>
                <a:sym typeface="Times New Roman"/>
              </a:rPr>
              <a:t> </a:t>
            </a:r>
            <a:endParaRPr b="1">
              <a:solidFill>
                <a:srgbClr val="000000"/>
              </a:solidFill>
              <a:latin typeface="Times New Roman"/>
              <a:ea typeface="Times New Roman"/>
              <a:cs typeface="Times New Roman"/>
              <a:sym typeface="Times New Roman"/>
            </a:endParaRPr>
          </a:p>
          <a:p>
            <a:pPr marL="914400" lvl="1" indent="-325755" algn="l" rtl="0">
              <a:spcBef>
                <a:spcPts val="0"/>
              </a:spcBef>
              <a:spcAft>
                <a:spcPts val="0"/>
              </a:spcAft>
              <a:buClr>
                <a:srgbClr val="000000"/>
              </a:buClr>
              <a:buSzPts val="1530"/>
              <a:buFont typeface="Times New Roman"/>
              <a:buChar char="○"/>
            </a:pPr>
            <a:r>
              <a:rPr lang="en-US" sz="1800">
                <a:solidFill>
                  <a:srgbClr val="000000"/>
                </a:solidFill>
                <a:latin typeface="Times New Roman"/>
                <a:ea typeface="Times New Roman"/>
                <a:cs typeface="Times New Roman"/>
                <a:sym typeface="Times New Roman"/>
              </a:rPr>
              <a:t>If you are not yet “out” to everyone, your abusive partner may threaten to tell your secret to people. You may also fear that seeking help will make you a target of public ridicule, retaliation, harassment or bullying. Your abusive partner may exploit these fears to isolate you and keep you in the relationship.</a:t>
            </a:r>
            <a:endParaRPr sz="1800" b="1">
              <a:solidFill>
                <a:srgbClr val="000000"/>
              </a:solidFill>
            </a:endParaRPr>
          </a:p>
        </p:txBody>
      </p:sp>
      <p:pic>
        <p:nvPicPr>
          <p:cNvPr id="153" name="Google Shape;153;g5b61167853_0_19" descr="Image result for unhealthy lgbtq relationships"/>
          <p:cNvPicPr preferRelativeResize="0"/>
          <p:nvPr/>
        </p:nvPicPr>
        <p:blipFill>
          <a:blip r:embed="rId3">
            <a:alphaModFix/>
          </a:blip>
          <a:stretch>
            <a:fillRect/>
          </a:stretch>
        </p:blipFill>
        <p:spPr>
          <a:xfrm>
            <a:off x="7129400" y="533396"/>
            <a:ext cx="1793950" cy="1261076"/>
          </a:xfrm>
          <a:prstGeom prst="rect">
            <a:avLst/>
          </a:prstGeom>
          <a:noFill/>
          <a:ln>
            <a:noFill/>
          </a:ln>
        </p:spPr>
      </p:pic>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2049</Words>
  <Application>Microsoft Macintosh PowerPoint</Application>
  <PresentationFormat>On-screen Show (4:3)</PresentationFormat>
  <Paragraphs>172</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Clarity</vt:lpstr>
      <vt:lpstr>RELATIONSHIPS</vt:lpstr>
      <vt:lpstr>Relationships</vt:lpstr>
      <vt:lpstr>Relationship Competence</vt:lpstr>
      <vt:lpstr>3 Conditions for a Healthy Relationship</vt:lpstr>
      <vt:lpstr>Healthy Relationships</vt:lpstr>
      <vt:lpstr>Healthy LGBTQ Relationships</vt:lpstr>
      <vt:lpstr>Signs of Abuse</vt:lpstr>
      <vt:lpstr>Sexual Abuse</vt:lpstr>
      <vt:lpstr>LGBTQ Abusive Relationships</vt:lpstr>
      <vt:lpstr>Keep in Mind</vt:lpstr>
      <vt:lpstr>What to do next?</vt:lpstr>
      <vt:lpstr>Texting and Sexting</vt:lpstr>
      <vt:lpstr>Stalking</vt:lpstr>
      <vt:lpstr>What can I do?</vt:lpstr>
      <vt:lpstr>What to do in an unhealthy relationship?</vt:lpstr>
      <vt:lpstr>Breaking Up</vt:lpstr>
      <vt:lpstr>After Breaking Up</vt:lpstr>
      <vt:lpstr>Can I stop being abusive?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RELATIONSHIPS</dc:title>
  <dc:creator>JFSuser</dc:creator>
  <cp:lastModifiedBy>Kimberly McNulty</cp:lastModifiedBy>
  <cp:revision>1</cp:revision>
  <dcterms:created xsi:type="dcterms:W3CDTF">2019-06-06T15:45:38Z</dcterms:created>
  <dcterms:modified xsi:type="dcterms:W3CDTF">2019-07-24T19:48:19Z</dcterms:modified>
</cp:coreProperties>
</file>