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6" r:id="rId2"/>
    <p:sldId id="263" r:id="rId3"/>
    <p:sldId id="280" r:id="rId4"/>
    <p:sldId id="287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8" autoAdjust="0"/>
    <p:restoredTop sz="96964" autoAdjust="0"/>
  </p:normalViewPr>
  <p:slideViewPr>
    <p:cSldViewPr showGuides="1">
      <p:cViewPr>
        <p:scale>
          <a:sx n="82" d="100"/>
          <a:sy n="82" d="100"/>
        </p:scale>
        <p:origin x="-2096" y="-232"/>
      </p:cViewPr>
      <p:guideLst>
        <p:guide orient="horz" pos="2160"/>
        <p:guide pos="2880"/>
        <p:guide pos="4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7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ACF6-C82B-4E3F-99EE-E687135A55C3}" type="datetimeFigureOut">
              <a:rPr lang="nl-NL" smtClean="0"/>
              <a:t>16-06-15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1BCB-05E7-40D7-A596-AC38C326450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82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0"/>
            <a:ext cx="8353425" cy="1052736"/>
          </a:xfrm>
        </p:spPr>
        <p:txBody>
          <a:bodyPr lIns="0" rIns="0">
            <a:normAutofit/>
          </a:bodyPr>
          <a:lstStyle>
            <a:lvl1pPr marL="0" indent="0" algn="l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5" b="52175"/>
          <a:stretch/>
        </p:blipFill>
        <p:spPr>
          <a:xfrm>
            <a:off x="0" y="5301208"/>
            <a:ext cx="1619672" cy="1556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567333"/>
            <a:ext cx="7896225" cy="4525963"/>
          </a:xfrm>
        </p:spPr>
        <p:txBody>
          <a:bodyPr lIns="0" rIns="0"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74000" y="6381328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  <a:r>
              <a:rPr lang="nl-NL" sz="1300" b="1" dirty="0" smtClean="0">
                <a:solidFill>
                  <a:schemeClr val="accent4"/>
                </a:solidFill>
              </a:rPr>
              <a:t>CyberSpace</a:t>
            </a:r>
            <a:r>
              <a:rPr lang="nl-NL" sz="1300" dirty="0" smtClean="0">
                <a:solidFill>
                  <a:schemeClr val="accent4"/>
                </a:solidFill>
              </a:rPr>
              <a:t>2015</a:t>
            </a: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  <a:r>
              <a:rPr lang="nl-NL" sz="1300" b="1" dirty="0" smtClean="0">
                <a:solidFill>
                  <a:schemeClr val="accent4"/>
                </a:solidFill>
              </a:rPr>
              <a:t>CyberSpace</a:t>
            </a:r>
            <a:r>
              <a:rPr lang="nl-NL" sz="1300" dirty="0" smtClean="0">
                <a:solidFill>
                  <a:schemeClr val="accent4"/>
                </a:solidFill>
              </a:rPr>
              <a:t>2015</a:t>
            </a: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</a:p>
          <a:p>
            <a:endParaRPr lang="nl-NL" sz="13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7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CE91-60A4-4513-BD1A-396468F956C8}" type="datetimeFigureOut">
              <a:rPr lang="nl-NL" smtClean="0"/>
              <a:t>16-06-15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98D-27AF-4D8E-8AF1-6BDC85385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28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CE91-60A4-4513-BD1A-396468F956C8}" type="datetimeFigureOut">
              <a:rPr lang="nl-NL" smtClean="0"/>
              <a:t>16-06-15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98D-27AF-4D8E-8AF1-6BDC85385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7579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CE91-60A4-4513-BD1A-396468F956C8}" type="datetimeFigureOut">
              <a:rPr lang="nl-NL" smtClean="0"/>
              <a:t>16-06-15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98D-27AF-4D8E-8AF1-6BDC85385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08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CE91-60A4-4513-BD1A-396468F956C8}" type="datetimeFigureOut">
              <a:rPr lang="nl-NL" smtClean="0"/>
              <a:t>16-06-15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98D-27AF-4D8E-8AF1-6BDC85385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6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CE91-60A4-4513-BD1A-396468F956C8}" type="datetimeFigureOut">
              <a:rPr lang="nl-NL" smtClean="0"/>
              <a:t>16-06-15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98D-27AF-4D8E-8AF1-6BDC85385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6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0"/>
            <a:ext cx="8353425" cy="1052736"/>
          </a:xfrm>
        </p:spPr>
        <p:txBody>
          <a:bodyPr lIns="0" rIns="0">
            <a:normAutofit/>
          </a:bodyPr>
          <a:lstStyle>
            <a:lvl1pPr marL="0" indent="0" algn="l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5" b="52175"/>
          <a:stretch/>
        </p:blipFill>
        <p:spPr>
          <a:xfrm>
            <a:off x="0" y="5301208"/>
            <a:ext cx="1619672" cy="1556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567333"/>
            <a:ext cx="7896225" cy="4525963"/>
          </a:xfrm>
        </p:spPr>
        <p:txBody>
          <a:bodyPr lIns="0" rIns="0"/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74000" y="6381328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  <a:r>
              <a:rPr lang="nl-NL" sz="1300" b="1" dirty="0" smtClean="0">
                <a:solidFill>
                  <a:schemeClr val="accent4"/>
                </a:solidFill>
              </a:rPr>
              <a:t>CyberSpace</a:t>
            </a:r>
            <a:r>
              <a:rPr lang="nl-NL" sz="1300" dirty="0" smtClean="0">
                <a:solidFill>
                  <a:schemeClr val="accent4"/>
                </a:solidFill>
              </a:rPr>
              <a:t>2015</a:t>
            </a: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  <a:r>
              <a:rPr lang="nl-NL" sz="1300" b="1" dirty="0" smtClean="0">
                <a:solidFill>
                  <a:schemeClr val="accent4"/>
                </a:solidFill>
              </a:rPr>
              <a:t>CyberSpace</a:t>
            </a:r>
            <a:r>
              <a:rPr lang="nl-NL" sz="1300" dirty="0" smtClean="0">
                <a:solidFill>
                  <a:schemeClr val="accent4"/>
                </a:solidFill>
              </a:rPr>
              <a:t>2015</a:t>
            </a: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</a:p>
          <a:p>
            <a:endParaRPr lang="nl-NL" sz="13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0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0"/>
            <a:ext cx="8353425" cy="1052736"/>
          </a:xfrm>
        </p:spPr>
        <p:txBody>
          <a:bodyPr lIns="0" rIns="0">
            <a:normAutofit/>
          </a:bodyPr>
          <a:lstStyle>
            <a:lvl1pPr marL="0" indent="0" algn="l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5" b="52175"/>
          <a:stretch/>
        </p:blipFill>
        <p:spPr>
          <a:xfrm>
            <a:off x="0" y="5301208"/>
            <a:ext cx="1619672" cy="1556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567333"/>
            <a:ext cx="7896225" cy="4525963"/>
          </a:xfrm>
        </p:spPr>
        <p:txBody>
          <a:bodyPr lIns="0" rIns="0"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74000" y="6381328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  <a:r>
              <a:rPr lang="nl-NL" sz="1300" b="1" dirty="0" smtClean="0">
                <a:solidFill>
                  <a:schemeClr val="accent4"/>
                </a:solidFill>
              </a:rPr>
              <a:t>CyberSpace</a:t>
            </a:r>
            <a:r>
              <a:rPr lang="nl-NL" sz="1300" dirty="0" smtClean="0">
                <a:solidFill>
                  <a:schemeClr val="accent4"/>
                </a:solidFill>
              </a:rPr>
              <a:t>2015</a:t>
            </a: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  <a:r>
              <a:rPr lang="nl-NL" sz="1300" b="1" dirty="0" smtClean="0">
                <a:solidFill>
                  <a:schemeClr val="accent4"/>
                </a:solidFill>
              </a:rPr>
              <a:t>CyberSpace</a:t>
            </a:r>
            <a:r>
              <a:rPr lang="nl-NL" sz="1300" dirty="0" smtClean="0">
                <a:solidFill>
                  <a:schemeClr val="accent4"/>
                </a:solidFill>
              </a:rPr>
              <a:t>2015</a:t>
            </a: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</a:p>
          <a:p>
            <a:endParaRPr lang="nl-NL" sz="13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79" y="3681313"/>
            <a:ext cx="7883153" cy="1979935"/>
          </a:xfrm>
        </p:spPr>
        <p:txBody>
          <a:bodyPr anchor="t">
            <a:noAutofit/>
          </a:bodyPr>
          <a:lstStyle>
            <a:lvl1pPr algn="l">
              <a:defRPr sz="3000" b="1" cap="none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3666"/>
            <a:ext cx="2664296" cy="144306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-108520" y="6237312"/>
            <a:ext cx="9577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CyberSpace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2015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CyberSpace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2015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Cy</a:t>
            </a:r>
            <a:endParaRPr lang="nl-NL" sz="1300" dirty="0" smtClean="0">
              <a:solidFill>
                <a:schemeClr val="bg2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279" y="3681313"/>
            <a:ext cx="7883153" cy="1979935"/>
          </a:xfrm>
        </p:spPr>
        <p:txBody>
          <a:bodyPr anchor="t">
            <a:normAutofit/>
          </a:bodyPr>
          <a:lstStyle>
            <a:lvl1pPr algn="l">
              <a:defRPr sz="30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3666"/>
            <a:ext cx="2664296" cy="144306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-108520" y="6237312"/>
            <a:ext cx="9577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CyberSpace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2015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CyberSpace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2015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Cy</a:t>
            </a:r>
            <a:endParaRPr lang="nl-NL" sz="1300" dirty="0" smtClean="0">
              <a:solidFill>
                <a:schemeClr val="bg2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279" y="3681313"/>
            <a:ext cx="7883153" cy="1979935"/>
          </a:xfrm>
        </p:spPr>
        <p:txBody>
          <a:bodyPr anchor="t">
            <a:normAutofit/>
          </a:bodyPr>
          <a:lstStyle>
            <a:lvl1pPr algn="l">
              <a:defRPr sz="30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3666"/>
            <a:ext cx="2664296" cy="144306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-108520" y="6237312"/>
            <a:ext cx="95770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CyberSpace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2015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CyberSpace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2015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GlobalConference</a:t>
            </a:r>
            <a:r>
              <a:rPr lang="nl-NL" sz="1300" dirty="0" smtClean="0">
                <a:solidFill>
                  <a:schemeClr val="bg2">
                    <a:alpha val="50000"/>
                  </a:schemeClr>
                </a:solidFill>
              </a:rPr>
              <a:t>on</a:t>
            </a:r>
            <a:r>
              <a:rPr lang="nl-NL" sz="1300" b="1" dirty="0" smtClean="0">
                <a:solidFill>
                  <a:schemeClr val="bg2">
                    <a:alpha val="50000"/>
                  </a:schemeClr>
                </a:solidFill>
              </a:rPr>
              <a:t>Cy</a:t>
            </a:r>
            <a:endParaRPr lang="nl-NL" sz="1300" dirty="0" smtClean="0">
              <a:solidFill>
                <a:schemeClr val="bg2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7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5" b="52175"/>
          <a:stretch/>
        </p:blipFill>
        <p:spPr>
          <a:xfrm>
            <a:off x="0" y="5301208"/>
            <a:ext cx="1619672" cy="1556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268760"/>
            <a:ext cx="3421386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491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5" b="52175"/>
          <a:stretch/>
        </p:blipFill>
        <p:spPr>
          <a:xfrm>
            <a:off x="0" y="5301208"/>
            <a:ext cx="1619672" cy="155679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90574" y="0"/>
            <a:ext cx="8353425" cy="1052736"/>
          </a:xfrm>
        </p:spPr>
        <p:txBody>
          <a:bodyPr lIns="0" rIns="0">
            <a:normAutofit/>
          </a:bodyPr>
          <a:lstStyle>
            <a:lvl1pPr marL="0" indent="0" algn="l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674000" y="6381328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  <a:r>
              <a:rPr lang="nl-NL" sz="1300" b="1" dirty="0" smtClean="0">
                <a:solidFill>
                  <a:schemeClr val="accent4"/>
                </a:solidFill>
              </a:rPr>
              <a:t>CyberSpace</a:t>
            </a:r>
            <a:r>
              <a:rPr lang="nl-NL" sz="1300" dirty="0" smtClean="0">
                <a:solidFill>
                  <a:schemeClr val="accent4"/>
                </a:solidFill>
              </a:rPr>
              <a:t>2015</a:t>
            </a: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  <a:r>
              <a:rPr lang="nl-NL" sz="1300" b="1" dirty="0" smtClean="0">
                <a:solidFill>
                  <a:schemeClr val="accent4"/>
                </a:solidFill>
              </a:rPr>
              <a:t>CyberSpace</a:t>
            </a:r>
            <a:r>
              <a:rPr lang="nl-NL" sz="1300" dirty="0" smtClean="0">
                <a:solidFill>
                  <a:schemeClr val="accent4"/>
                </a:solidFill>
              </a:rPr>
              <a:t>2015</a:t>
            </a:r>
            <a:r>
              <a:rPr lang="nl-NL" sz="1300" b="1" dirty="0" smtClean="0">
                <a:solidFill>
                  <a:schemeClr val="accent4"/>
                </a:solidFill>
              </a:rPr>
              <a:t>GlobalConference</a:t>
            </a:r>
            <a:r>
              <a:rPr lang="nl-NL" sz="1300" dirty="0" smtClean="0">
                <a:solidFill>
                  <a:schemeClr val="accent4"/>
                </a:solidFill>
              </a:rPr>
              <a:t>on</a:t>
            </a:r>
          </a:p>
          <a:p>
            <a:endParaRPr lang="nl-NL" sz="13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1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CE91-60A4-4513-BD1A-396468F956C8}" type="datetimeFigureOut">
              <a:rPr lang="nl-NL" smtClean="0"/>
              <a:t>16-06-15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98D-27AF-4D8E-8AF1-6BDC85385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41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0"/>
            <a:ext cx="7896225" cy="105273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574" y="1600200"/>
            <a:ext cx="7896225" cy="45259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CE91-60A4-4513-BD1A-396468F956C8}" type="datetimeFigureOut">
              <a:rPr lang="nl-NL" smtClean="0"/>
              <a:t>16-06-15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298D-27AF-4D8E-8AF1-6BDC85385B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2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1000"/>
        </a:spcAft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47675" indent="-228600" algn="l" defTabSz="914400" rtl="0" eaLnBrk="1" latinLnBrk="0" hangingPunct="1">
        <a:spcBef>
          <a:spcPts val="0"/>
        </a:spcBef>
        <a:spcAft>
          <a:spcPts val="5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269875" algn="l" defTabSz="914400" rtl="0" eaLnBrk="1" latinLnBrk="0" hangingPunct="1">
        <a:spcBef>
          <a:spcPts val="0"/>
        </a:spcBef>
        <a:spcAft>
          <a:spcPts val="50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KzAdQ1Uc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b="0" dirty="0">
                <a:solidFill>
                  <a:prstClr val="white"/>
                </a:solidFill>
              </a:rPr>
              <a:t>Global Forum on Cyber Expertise (GFCE</a:t>
            </a:r>
            <a:r>
              <a:rPr lang="nl-NL" b="0" dirty="0" smtClean="0">
                <a:solidFill>
                  <a:prstClr val="white"/>
                </a:solidFill>
              </a:rPr>
              <a:t>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896225" cy="416592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nl-NL" dirty="0"/>
              <a:t>The </a:t>
            </a:r>
            <a:r>
              <a:rPr lang="nl-NL" b="1" dirty="0"/>
              <a:t>Global Forum on Cyber Expertise (GFCE) </a:t>
            </a:r>
            <a:r>
              <a:rPr lang="nl-NL" dirty="0"/>
              <a:t>was </a:t>
            </a:r>
            <a:r>
              <a:rPr lang="nl-NL" dirty="0" err="1"/>
              <a:t>officially</a:t>
            </a:r>
            <a:r>
              <a:rPr lang="nl-NL" dirty="0"/>
              <a:t> </a:t>
            </a:r>
            <a:r>
              <a:rPr lang="nl-NL" dirty="0" err="1" smtClean="0"/>
              <a:t>launched</a:t>
            </a:r>
            <a:r>
              <a:rPr lang="nl-NL" dirty="0" smtClean="0"/>
              <a:t> </a:t>
            </a:r>
            <a:r>
              <a:rPr lang="nl-NL" dirty="0"/>
              <a:t>April 16th, </a:t>
            </a:r>
            <a:r>
              <a:rPr lang="nl-NL" dirty="0" smtClean="0"/>
              <a:t>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A </a:t>
            </a:r>
            <a:r>
              <a:rPr lang="nl-NL" b="1" dirty="0" smtClean="0"/>
              <a:t>platform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/>
              <a:t>on shared </a:t>
            </a:r>
            <a:r>
              <a:rPr lang="nl-NL" dirty="0" err="1"/>
              <a:t>understanding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cyber </a:t>
            </a:r>
            <a:r>
              <a:rPr lang="nl-NL" dirty="0" err="1"/>
              <a:t>capacity</a:t>
            </a:r>
            <a:r>
              <a:rPr lang="nl-NL" dirty="0"/>
              <a:t> building is in the interest of partners well-</a:t>
            </a:r>
            <a:r>
              <a:rPr lang="nl-NL" dirty="0" err="1"/>
              <a:t>advanced</a:t>
            </a:r>
            <a:r>
              <a:rPr lang="nl-NL" dirty="0"/>
              <a:t> in cyber, </a:t>
            </a:r>
            <a:r>
              <a:rPr lang="nl-NL" dirty="0" err="1"/>
              <a:t>and</a:t>
            </a:r>
            <a:r>
              <a:rPr lang="nl-NL" dirty="0"/>
              <a:t> partners </a:t>
            </a:r>
            <a:r>
              <a:rPr lang="nl-NL" dirty="0" err="1"/>
              <a:t>who</a:t>
            </a:r>
            <a:r>
              <a:rPr lang="nl-NL" dirty="0"/>
              <a:t> are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 smtClean="0"/>
              <a:t>advanced</a:t>
            </a:r>
            <a:r>
              <a:rPr lang="nl-NL" dirty="0" smtClean="0"/>
              <a:t>.</a:t>
            </a:r>
            <a:endParaRPr lang="nl-NL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Underlying</a:t>
            </a:r>
            <a:r>
              <a:rPr lang="nl-NL" dirty="0" smtClean="0"/>
              <a:t> </a:t>
            </a:r>
            <a:r>
              <a:rPr lang="nl-NL" dirty="0" err="1" smtClean="0"/>
              <a:t>documents</a:t>
            </a:r>
            <a:r>
              <a:rPr lang="nl-NL" dirty="0" smtClean="0"/>
              <a:t>: </a:t>
            </a:r>
            <a:r>
              <a:rPr lang="nl-NL" i="1" dirty="0" smtClean="0"/>
              <a:t>The </a:t>
            </a:r>
            <a:r>
              <a:rPr lang="nl-NL" b="1" i="1" dirty="0"/>
              <a:t>Hague </a:t>
            </a:r>
            <a:r>
              <a:rPr lang="nl-NL" b="1" i="1" dirty="0" err="1"/>
              <a:t>Declaration</a:t>
            </a:r>
            <a:r>
              <a:rPr lang="nl-NL" i="1" dirty="0"/>
              <a:t> on the </a:t>
            </a:r>
            <a:r>
              <a:rPr lang="nl-NL" i="1" dirty="0" smtClean="0"/>
              <a:t>GFCE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the </a:t>
            </a:r>
            <a:r>
              <a:rPr lang="nl-NL" dirty="0" err="1" smtClean="0"/>
              <a:t>accompanying</a:t>
            </a:r>
            <a:r>
              <a:rPr lang="nl-NL" i="1" dirty="0" smtClean="0"/>
              <a:t> </a:t>
            </a:r>
            <a:r>
              <a:rPr lang="nl-NL" b="1" i="1" dirty="0" smtClean="0"/>
              <a:t>Framework Document</a:t>
            </a:r>
            <a:endParaRPr lang="nl-NL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 smtClean="0"/>
              <a:t>Initiatives</a:t>
            </a:r>
            <a:r>
              <a:rPr lang="nl-NL" dirty="0" smtClean="0"/>
              <a:t> taken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groups</a:t>
            </a:r>
            <a:r>
              <a:rPr lang="nl-NL" dirty="0" smtClean="0"/>
              <a:t> of </a:t>
            </a:r>
            <a:r>
              <a:rPr lang="nl-NL" dirty="0" err="1" smtClean="0"/>
              <a:t>countries</a:t>
            </a:r>
            <a:r>
              <a:rPr lang="nl-NL" dirty="0" smtClean="0"/>
              <a:t>,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interest.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/>
              <a:t>Database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ongoing</a:t>
            </a:r>
            <a:r>
              <a:rPr lang="nl-NL" dirty="0"/>
              <a:t> </a:t>
            </a:r>
            <a:r>
              <a:rPr lang="nl-NL" dirty="0" err="1"/>
              <a:t>capacity</a:t>
            </a:r>
            <a:r>
              <a:rPr lang="nl-NL" dirty="0"/>
              <a:t> building </a:t>
            </a:r>
            <a:r>
              <a:rPr lang="nl-NL" dirty="0" err="1"/>
              <a:t>efforts</a:t>
            </a:r>
            <a:r>
              <a:rPr lang="nl-NL" dirty="0"/>
              <a:t> &gt; Oxford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u="sng" dirty="0">
                <a:solidFill>
                  <a:srgbClr val="1F497D"/>
                </a:solidFill>
                <a:latin typeface="Calibri"/>
                <a:ea typeface="Calibri"/>
                <a:hlinkClick r:id="rId2"/>
              </a:rPr>
              <a:t>https://www.youtube.com/watch?v=cKzAdQ1Uc98</a:t>
            </a:r>
            <a:endParaRPr lang="en-US" dirty="0"/>
          </a:p>
          <a:p>
            <a:endParaRPr lang="nl-NL" u="sng" dirty="0" smtClean="0">
              <a:solidFill>
                <a:srgbClr val="1F497D"/>
              </a:solidFill>
              <a:latin typeface="Calibri"/>
              <a:ea typeface="Calibri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474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b="0" dirty="0">
                <a:solidFill>
                  <a:prstClr val="white"/>
                </a:solidFill>
              </a:rPr>
              <a:t>Global Forum on Cyber Expertise (GFCE)</a:t>
            </a:r>
            <a:r>
              <a:rPr lang="nl-NL" sz="2000" b="0" dirty="0">
                <a:solidFill>
                  <a:prstClr val="white"/>
                </a:solidFill>
              </a:rPr>
              <a:t/>
            </a:r>
            <a:br>
              <a:rPr lang="nl-NL" sz="2000" b="0" dirty="0">
                <a:solidFill>
                  <a:prstClr val="white"/>
                </a:solidFill>
              </a:rPr>
            </a:br>
            <a:r>
              <a:rPr lang="nl-NL" b="0" dirty="0" smtClean="0">
                <a:solidFill>
                  <a:prstClr val="white"/>
                </a:solidFill>
              </a:rPr>
              <a:t>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39" y="1412776"/>
            <a:ext cx="7896225" cy="4525963"/>
          </a:xfrm>
        </p:spPr>
        <p:txBody>
          <a:bodyPr/>
          <a:lstStyle/>
          <a:p>
            <a:r>
              <a:rPr lang="nl-NL" b="1" dirty="0" smtClean="0"/>
              <a:t>Goals</a:t>
            </a:r>
            <a:endParaRPr lang="nl-NL" b="1" dirty="0"/>
          </a:p>
          <a:p>
            <a:r>
              <a:rPr lang="en-US" dirty="0"/>
              <a:t>I </a:t>
            </a:r>
            <a:r>
              <a:rPr lang="en-US" dirty="0" smtClean="0"/>
              <a:t>	To </a:t>
            </a:r>
            <a:r>
              <a:rPr lang="en-US" dirty="0"/>
              <a:t>create </a:t>
            </a:r>
            <a:r>
              <a:rPr lang="en-US" b="1" dirty="0"/>
              <a:t>new political momentum </a:t>
            </a:r>
            <a:r>
              <a:rPr lang="en-US" dirty="0"/>
              <a:t>for capacity </a:t>
            </a:r>
            <a:r>
              <a:rPr lang="en-US" dirty="0" smtClean="0"/>
              <a:t>	building</a:t>
            </a:r>
          </a:p>
          <a:p>
            <a:r>
              <a:rPr lang="en-US" dirty="0"/>
              <a:t>II 	</a:t>
            </a:r>
            <a:r>
              <a:rPr lang="en-US" dirty="0" smtClean="0"/>
              <a:t>To </a:t>
            </a:r>
            <a:r>
              <a:rPr lang="en-US" dirty="0"/>
              <a:t>promote </a:t>
            </a:r>
            <a:r>
              <a:rPr lang="en-US" b="1" dirty="0"/>
              <a:t>new </a:t>
            </a:r>
            <a:r>
              <a:rPr lang="en-US" b="1" dirty="0" smtClean="0"/>
              <a:t>initiatives</a:t>
            </a:r>
            <a:r>
              <a:rPr lang="en-US" dirty="0" smtClean="0"/>
              <a:t>, that provide sharing of 	knowledge and expertise,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to provide </a:t>
            </a:r>
            <a:r>
              <a:rPr lang="en-US" dirty="0" smtClean="0"/>
              <a:t>a dynamic 	</a:t>
            </a:r>
            <a:r>
              <a:rPr lang="en-US" b="1" dirty="0" smtClean="0"/>
              <a:t>inventory </a:t>
            </a:r>
            <a:r>
              <a:rPr lang="en-US" b="1" dirty="0"/>
              <a:t>of </a:t>
            </a:r>
            <a:r>
              <a:rPr lang="en-US" b="1" dirty="0" smtClean="0"/>
              <a:t>existing efforts</a:t>
            </a:r>
          </a:p>
          <a:p>
            <a:r>
              <a:rPr lang="en-US" dirty="0"/>
              <a:t>III 	</a:t>
            </a:r>
            <a:r>
              <a:rPr lang="en-US" dirty="0" smtClean="0"/>
              <a:t>To </a:t>
            </a:r>
            <a:r>
              <a:rPr lang="en-US" dirty="0"/>
              <a:t>create a platform for high level </a:t>
            </a:r>
            <a:r>
              <a:rPr lang="en-US" b="1" dirty="0"/>
              <a:t>policy </a:t>
            </a:r>
            <a:r>
              <a:rPr lang="en-US" b="1" dirty="0" smtClean="0"/>
              <a:t>discussion </a:t>
            </a:r>
            <a:r>
              <a:rPr lang="en-US" dirty="0" smtClean="0"/>
              <a:t>on 	capacity </a:t>
            </a:r>
            <a:r>
              <a:rPr lang="en-US" dirty="0"/>
              <a:t>building</a:t>
            </a:r>
            <a:r>
              <a:rPr lang="nl-NL" dirty="0"/>
              <a:t/>
            </a:r>
            <a:br>
              <a:rPr lang="nl-NL" dirty="0"/>
            </a:br>
            <a:endParaRPr lang="en-US" dirty="0"/>
          </a:p>
          <a:p>
            <a:r>
              <a:rPr lang="en-US" dirty="0"/>
              <a:t>NB: no duplication of other, ongoing efforts</a:t>
            </a:r>
          </a:p>
          <a:p>
            <a:r>
              <a:rPr lang="en-US" dirty="0"/>
              <a:t>NB: Important to also have active involvement of the </a:t>
            </a:r>
            <a:r>
              <a:rPr lang="en-US" i="1" dirty="0"/>
              <a:t>private sector </a:t>
            </a:r>
            <a:r>
              <a:rPr lang="en-US" dirty="0"/>
              <a:t>in cyber capacity building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608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b="0" dirty="0"/>
              <a:t>Global Forum on Cyber Expertise (GFCE)</a:t>
            </a:r>
            <a:r>
              <a:rPr lang="nl-NL" sz="2000" b="0" dirty="0"/>
              <a:t/>
            </a:r>
            <a:br>
              <a:rPr lang="nl-NL" sz="2000" b="0" dirty="0"/>
            </a:br>
            <a:r>
              <a:rPr lang="nl-NL" b="0" smtClean="0"/>
              <a:t>Set-up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 smtClean="0"/>
              <a:t>Membership</a:t>
            </a:r>
            <a:r>
              <a:rPr lang="nl-NL" dirty="0" smtClean="0"/>
              <a:t> is open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countries</a:t>
            </a:r>
            <a:r>
              <a:rPr lang="nl-NL" dirty="0" smtClean="0"/>
              <a:t>, </a:t>
            </a:r>
            <a:r>
              <a:rPr lang="nl-NL" dirty="0" err="1" smtClean="0"/>
              <a:t>intergovernmental</a:t>
            </a:r>
            <a:r>
              <a:rPr lang="nl-NL" dirty="0" smtClean="0"/>
              <a:t> </a:t>
            </a:r>
            <a:r>
              <a:rPr lang="nl-NL" dirty="0" err="1" smtClean="0"/>
              <a:t>organisations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private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GFCE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/>
              <a:t> </a:t>
            </a:r>
            <a:r>
              <a:rPr lang="nl-NL" dirty="0" err="1" smtClean="0"/>
              <a:t>closely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b="1" dirty="0" err="1" smtClean="0"/>
              <a:t>civil</a:t>
            </a:r>
            <a:r>
              <a:rPr lang="nl-NL" b="1" dirty="0" smtClean="0"/>
              <a:t> society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tech</a:t>
            </a:r>
            <a:r>
              <a:rPr lang="nl-NL" b="1" dirty="0" smtClean="0"/>
              <a:t>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/>
              <a:t>Four</a:t>
            </a:r>
            <a:r>
              <a:rPr lang="nl-NL" b="1" dirty="0"/>
              <a:t> </a:t>
            </a:r>
            <a:r>
              <a:rPr lang="nl-NL" b="1" dirty="0" err="1"/>
              <a:t>main</a:t>
            </a:r>
            <a:r>
              <a:rPr lang="nl-NL" b="1" dirty="0"/>
              <a:t> </a:t>
            </a:r>
            <a:r>
              <a:rPr lang="nl-NL" b="1" dirty="0" err="1"/>
              <a:t>themes</a:t>
            </a:r>
            <a:r>
              <a:rPr lang="nl-NL" dirty="0"/>
              <a:t>: 1. cyber crime; 2. cyber security; 3. data </a:t>
            </a:r>
            <a:r>
              <a:rPr lang="nl-NL" dirty="0" err="1"/>
              <a:t>protection</a:t>
            </a:r>
            <a:r>
              <a:rPr lang="nl-NL" dirty="0"/>
              <a:t>; 4. </a:t>
            </a:r>
            <a:r>
              <a:rPr lang="nl-NL" dirty="0" smtClean="0"/>
              <a:t>e-</a:t>
            </a:r>
            <a:r>
              <a:rPr lang="nl-NL" dirty="0" err="1" smtClean="0"/>
              <a:t>governance</a:t>
            </a:r>
            <a:endParaRPr lang="nl-NL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GFCE was </a:t>
            </a:r>
            <a:r>
              <a:rPr lang="nl-NL" dirty="0" err="1" smtClean="0"/>
              <a:t>launched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 </a:t>
            </a:r>
            <a:r>
              <a:rPr lang="nl-NL" dirty="0" err="1" smtClean="0"/>
              <a:t>limited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of </a:t>
            </a:r>
            <a:r>
              <a:rPr lang="nl-NL" b="1" dirty="0" err="1" smtClean="0"/>
              <a:t>participants</a:t>
            </a:r>
            <a:r>
              <a:rPr lang="nl-NL" b="1" dirty="0" smtClean="0"/>
              <a:t> (42)</a:t>
            </a:r>
            <a:r>
              <a:rPr lang="nl-NL" dirty="0" smtClean="0"/>
              <a:t>. </a:t>
            </a:r>
            <a:r>
              <a:rPr lang="nl-NL" dirty="0" err="1" smtClean="0"/>
              <a:t>Now</a:t>
            </a:r>
            <a:r>
              <a:rPr lang="nl-NL" dirty="0" smtClean="0"/>
              <a:t> open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who</a:t>
            </a:r>
            <a:r>
              <a:rPr lang="nl-NL" dirty="0" smtClean="0"/>
              <a:t> </a:t>
            </a:r>
            <a:r>
              <a:rPr lang="nl-NL" dirty="0" err="1" smtClean="0"/>
              <a:t>wish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join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Support </a:t>
            </a:r>
            <a:r>
              <a:rPr lang="nl-NL" dirty="0" err="1"/>
              <a:t>structure</a:t>
            </a:r>
            <a:r>
              <a:rPr lang="nl-NL" dirty="0"/>
              <a:t>: </a:t>
            </a:r>
            <a:r>
              <a:rPr lang="nl-NL" b="1" dirty="0" err="1"/>
              <a:t>Secretariat</a:t>
            </a:r>
            <a:r>
              <a:rPr lang="nl-NL" dirty="0"/>
              <a:t>, </a:t>
            </a:r>
            <a:r>
              <a:rPr lang="nl-NL" dirty="0" err="1"/>
              <a:t>based</a:t>
            </a:r>
            <a:r>
              <a:rPr lang="nl-NL" dirty="0"/>
              <a:t> in The </a:t>
            </a:r>
            <a:r>
              <a:rPr lang="nl-NL" dirty="0" smtClean="0"/>
              <a:t>Hague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676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b="0" dirty="0" err="1" smtClean="0"/>
              <a:t>Challenges</a:t>
            </a:r>
            <a:r>
              <a:rPr lang="nl-NL" b="0" dirty="0" smtClean="0"/>
              <a:t> / </a:t>
            </a:r>
            <a:r>
              <a:rPr lang="nl-NL" b="0" dirty="0" err="1" smtClean="0"/>
              <a:t>developments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Broad</a:t>
            </a:r>
            <a:r>
              <a:rPr lang="nl-NL" dirty="0" smtClean="0"/>
              <a:t> scope: cyber crime/security </a:t>
            </a:r>
            <a:r>
              <a:rPr lang="nl-NL" dirty="0" smtClean="0">
                <a:sym typeface="Wingdings"/>
              </a:rPr>
              <a:t> </a:t>
            </a:r>
            <a:r>
              <a:rPr lang="nl-NL" dirty="0" smtClean="0"/>
              <a:t> cyberspace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National approach </a:t>
            </a:r>
            <a:r>
              <a:rPr lang="nl-NL" dirty="0" smtClean="0">
                <a:sym typeface="Wingdings"/>
              </a:rPr>
              <a:t></a:t>
            </a:r>
            <a:r>
              <a:rPr lang="nl-NL" dirty="0" smtClean="0"/>
              <a:t> </a:t>
            </a:r>
            <a:r>
              <a:rPr lang="nl-NL" dirty="0" err="1" smtClean="0"/>
              <a:t>international</a:t>
            </a:r>
            <a:r>
              <a:rPr lang="nl-NL" dirty="0" smtClean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Integrated</a:t>
            </a:r>
            <a:r>
              <a:rPr lang="nl-NL" dirty="0" smtClean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Flexibility: </a:t>
            </a:r>
            <a:r>
              <a:rPr lang="nl-NL" dirty="0" err="1" smtClean="0"/>
              <a:t>threats</a:t>
            </a:r>
            <a:r>
              <a:rPr lang="nl-NL" dirty="0" smtClean="0"/>
              <a:t> / </a:t>
            </a:r>
            <a:r>
              <a:rPr lang="nl-NL" dirty="0" err="1" smtClean="0"/>
              <a:t>solutions</a:t>
            </a:r>
            <a:r>
              <a:rPr lang="nl-NL" dirty="0" smtClean="0"/>
              <a:t> are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ongoing</a:t>
            </a:r>
            <a:r>
              <a:rPr lang="nl-NL" dirty="0" smtClean="0"/>
              <a:t> </a:t>
            </a:r>
            <a:r>
              <a:rPr lang="nl-NL" dirty="0" err="1" smtClean="0"/>
              <a:t>technological</a:t>
            </a:r>
            <a:r>
              <a:rPr lang="nl-NL" dirty="0" smtClean="0"/>
              <a:t> </a:t>
            </a:r>
            <a:r>
              <a:rPr lang="nl-NL" dirty="0" err="1" smtClean="0"/>
              <a:t>developments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2" descr="P:\R. GCCS2015\04a. Thema Capacity Building\Beeld en visueel materiaal\GFCE_HORIZONTA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41168"/>
            <a:ext cx="362175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3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CCS_2014">
      <a:dk1>
        <a:sysClr val="windowText" lastClr="000000"/>
      </a:dk1>
      <a:lt1>
        <a:sysClr val="window" lastClr="FFFFFF"/>
      </a:lt1>
      <a:dk2>
        <a:srgbClr val="00AEEF"/>
      </a:dk2>
      <a:lt2>
        <a:srgbClr val="FFFFFF"/>
      </a:lt2>
      <a:accent1>
        <a:srgbClr val="00AEEF"/>
      </a:accent1>
      <a:accent2>
        <a:srgbClr val="F37321"/>
      </a:accent2>
      <a:accent3>
        <a:srgbClr val="401663"/>
      </a:accent3>
      <a:accent4>
        <a:srgbClr val="7DCEF1"/>
      </a:accent4>
      <a:accent5>
        <a:srgbClr val="CBCBFF"/>
      </a:accent5>
      <a:accent6>
        <a:srgbClr val="EBF1DD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226</Words>
  <Application>Microsoft Macintosh PowerPoint</Application>
  <PresentationFormat>Diavoorstelling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Office Theme</vt:lpstr>
      <vt:lpstr>Global Forum on Cyber Expertise (GFCE)</vt:lpstr>
      <vt:lpstr>Global Forum on Cyber Expertise (GFCE) Goals</vt:lpstr>
      <vt:lpstr>Global Forum on Cyber Expertise (GFCE) Set-up </vt:lpstr>
      <vt:lpstr>Challenges / developments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 desktop</dc:creator>
  <cp:lastModifiedBy>David Duren Van</cp:lastModifiedBy>
  <cp:revision>142</cp:revision>
  <dcterms:created xsi:type="dcterms:W3CDTF">2014-10-11T15:28:52Z</dcterms:created>
  <dcterms:modified xsi:type="dcterms:W3CDTF">2015-06-16T21:24:47Z</dcterms:modified>
</cp:coreProperties>
</file>