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11" r:id="rId3"/>
    <p:sldId id="312" r:id="rId4"/>
    <p:sldId id="310" r:id="rId5"/>
    <p:sldId id="313" r:id="rId6"/>
    <p:sldId id="314" r:id="rId7"/>
    <p:sldId id="323" r:id="rId8"/>
    <p:sldId id="318" r:id="rId9"/>
    <p:sldId id="315" r:id="rId10"/>
    <p:sldId id="257" r:id="rId11"/>
    <p:sldId id="307" r:id="rId12"/>
    <p:sldId id="308" r:id="rId13"/>
    <p:sldId id="306" r:id="rId14"/>
    <p:sldId id="309" r:id="rId15"/>
    <p:sldId id="319" r:id="rId16"/>
    <p:sldId id="291" r:id="rId17"/>
    <p:sldId id="287" r:id="rId18"/>
    <p:sldId id="288" r:id="rId19"/>
    <p:sldId id="289" r:id="rId20"/>
    <p:sldId id="290" r:id="rId21"/>
    <p:sldId id="293" r:id="rId22"/>
    <p:sldId id="276" r:id="rId23"/>
    <p:sldId id="281" r:id="rId24"/>
    <p:sldId id="283" r:id="rId25"/>
    <p:sldId id="286" r:id="rId26"/>
    <p:sldId id="275" r:id="rId27"/>
    <p:sldId id="267" r:id="rId28"/>
    <p:sldId id="274" r:id="rId29"/>
    <p:sldId id="279" r:id="rId30"/>
    <p:sldId id="292" r:id="rId31"/>
    <p:sldId id="269" r:id="rId32"/>
    <p:sldId id="271" r:id="rId33"/>
    <p:sldId id="321" r:id="rId34"/>
    <p:sldId id="322" r:id="rId35"/>
    <p:sldId id="266" r:id="rId36"/>
    <p:sldId id="305" r:id="rId37"/>
    <p:sldId id="272" r:id="rId38"/>
    <p:sldId id="303" r:id="rId39"/>
    <p:sldId id="258" r:id="rId40"/>
    <p:sldId id="320" r:id="rId41"/>
    <p:sldId id="259" r:id="rId42"/>
    <p:sldId id="260" r:id="rId43"/>
    <p:sldId id="261" r:id="rId44"/>
    <p:sldId id="262" r:id="rId45"/>
    <p:sldId id="264" r:id="rId46"/>
    <p:sldId id="263" r:id="rId47"/>
    <p:sldId id="297" r:id="rId48"/>
    <p:sldId id="32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7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324F7-4C8F-834E-A358-B09B318E40B2}" type="datetimeFigureOut">
              <a:rPr lang="en-US" smtClean="0"/>
              <a:t>2012/09/05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4789B-6050-9646-8DAC-E81593338B36}" type="slidenum">
              <a:rPr lang="en-US" smtClean="0"/>
              <a:t>‹#›</a:t>
            </a:fld>
            <a:endParaRPr lang="en-US"/>
          </a:p>
        </p:txBody>
      </p:sp>
    </p:spTree>
    <p:extLst>
      <p:ext uri="{BB962C8B-B14F-4D97-AF65-F5344CB8AC3E}">
        <p14:creationId xmlns:p14="http://schemas.microsoft.com/office/powerpoint/2010/main" val="21986726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90000"/>
              </a:lnSpc>
              <a:spcBef>
                <a:spcPts val="0"/>
              </a:spcBef>
              <a:spcAft>
                <a:spcPts val="0"/>
              </a:spcAft>
              <a:buClrTx/>
              <a:buSzTx/>
              <a:buFontTx/>
              <a:buNone/>
              <a:tabLst/>
              <a:defRPr/>
            </a:pPr>
            <a:r>
              <a:rPr lang="en-US" dirty="0" smtClean="0"/>
              <a:t>Exploratory - Suggests directions and feasibility of future research,</a:t>
            </a:r>
            <a:r>
              <a:rPr lang="en-US" baseline="0" dirty="0" smtClean="0"/>
              <a:t> </a:t>
            </a:r>
            <a:r>
              <a:rPr lang="en-US" dirty="0" smtClean="0"/>
              <a:t>Usually focused on the “what,” not the “why”. Frequently uses qualitative techniques to develop initial data and ideas</a:t>
            </a:r>
          </a:p>
          <a:p>
            <a:pPr>
              <a:lnSpc>
                <a:spcPct val="90000"/>
              </a:lnSpc>
            </a:pPr>
            <a:endParaRPr lang="en-US" dirty="0" smtClean="0"/>
          </a:p>
          <a:p>
            <a:endParaRPr lang="en-US" dirty="0" smtClean="0"/>
          </a:p>
          <a:p>
            <a:endParaRPr lang="en-US" dirty="0" smtClean="0"/>
          </a:p>
          <a:p>
            <a:r>
              <a:rPr lang="en-US" dirty="0" smtClean="0"/>
              <a:t>Descriptive</a:t>
            </a:r>
            <a:r>
              <a:rPr lang="en-US" baseline="0" dirty="0" smtClean="0"/>
              <a:t> </a:t>
            </a:r>
            <a:r>
              <a:rPr lang="en-US" dirty="0" smtClean="0"/>
              <a:t>- Presents a picture with specific details of the situation or behavior,</a:t>
            </a:r>
            <a:r>
              <a:rPr lang="en-US" baseline="0" dirty="0" smtClean="0"/>
              <a:t> </a:t>
            </a:r>
            <a:r>
              <a:rPr lang="en-US" dirty="0" smtClean="0"/>
              <a:t>Requires a focused research question/topic,</a:t>
            </a:r>
            <a:r>
              <a:rPr lang="en-US" baseline="0" dirty="0" smtClean="0"/>
              <a:t> </a:t>
            </a:r>
            <a:r>
              <a:rPr lang="en-US" dirty="0" smtClean="0"/>
              <a:t>Often blurs with/follows exploratory research</a:t>
            </a:r>
          </a:p>
          <a:p>
            <a:r>
              <a:rPr lang="en-US" dirty="0" smtClean="0"/>
              <a:t>Focuses on “how” and “who” questions,</a:t>
            </a:r>
            <a:r>
              <a:rPr lang="en-US" baseline="0" dirty="0" smtClean="0"/>
              <a:t> </a:t>
            </a:r>
            <a:r>
              <a:rPr lang="en-US" dirty="0" smtClean="0"/>
              <a:t>Is necessary for good explanatory research</a:t>
            </a:r>
          </a:p>
          <a:p>
            <a:endParaRPr lang="en-US" dirty="0" smtClean="0"/>
          </a:p>
          <a:p>
            <a:r>
              <a:rPr lang="en-US" dirty="0" smtClean="0"/>
              <a:t>Explanatory -Focuses on “why”, or the reason a situation or behavior occurs,</a:t>
            </a:r>
            <a:r>
              <a:rPr lang="en-US" baseline="0" dirty="0" smtClean="0"/>
              <a:t> </a:t>
            </a:r>
            <a:r>
              <a:rPr lang="en-US" dirty="0" smtClean="0"/>
              <a:t>Builds on exploratory and descriptive research, and other explanatory research</a:t>
            </a:r>
          </a:p>
          <a:p>
            <a:r>
              <a:rPr lang="en-US" dirty="0" smtClean="0"/>
              <a:t>Uses theory,</a:t>
            </a:r>
            <a:r>
              <a:rPr lang="en-US" baseline="0" dirty="0" smtClean="0"/>
              <a:t> </a:t>
            </a:r>
            <a:r>
              <a:rPr lang="en-US" dirty="0" smtClean="0"/>
              <a:t>Much of the research published in journals is explanatory</a:t>
            </a:r>
          </a:p>
          <a:p>
            <a:endParaRPr lang="en-US" dirty="0"/>
          </a:p>
        </p:txBody>
      </p:sp>
      <p:sp>
        <p:nvSpPr>
          <p:cNvPr id="4" name="Slide Number Placeholder 3"/>
          <p:cNvSpPr>
            <a:spLocks noGrp="1"/>
          </p:cNvSpPr>
          <p:nvPr>
            <p:ph type="sldNum" sz="quarter" idx="10"/>
          </p:nvPr>
        </p:nvSpPr>
        <p:spPr/>
        <p:txBody>
          <a:bodyPr/>
          <a:lstStyle/>
          <a:p>
            <a:fld id="{DC687023-E8EB-FD4A-A765-691C947C7C71}"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dirty="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fld id="{06040A78-2A4B-4566-8626-79DE0D4C1085}" type="datetimeFigureOut">
              <a:rPr lang="en-US" smtClean="0"/>
              <a:t>2012/09/05</a:t>
            </a:fld>
            <a:endParaRPr lang="en-US"/>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endParaRPr lang="en-US"/>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spcBef>
                <a:spcPts val="600"/>
              </a:spcBef>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2012/09/05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spcBef>
                <a:spcPts val="600"/>
              </a:spcBef>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2012/09/05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2012/09/05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2012/09/05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26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2012/09/05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fld id="{06040A78-2A4B-4566-8626-79DE0D4C1085}" type="datetimeFigureOut">
              <a:rPr lang="en-US" smtClean="0"/>
              <a:t>2012/09/05</a:t>
            </a:fld>
            <a:endParaRPr lang="en-US"/>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endParaRPr lang="en-US"/>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040A78-2A4B-4566-8626-79DE0D4C1085}" type="datetimeFigureOut">
              <a:rPr lang="en-US" smtClean="0"/>
              <a:t>2012/09/05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6040A78-2A4B-4566-8626-79DE0D4C1085}" type="datetimeFigureOut">
              <a:rPr lang="en-US" smtClean="0"/>
              <a:t>2012/09/05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6040A78-2A4B-4566-8626-79DE0D4C1085}" type="datetimeFigureOut">
              <a:rPr lang="en-US" smtClean="0"/>
              <a:t>2012/09/05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526B6-F861-4D54-BBE9-4BB519D3F342}" type="slidenum">
              <a:rPr lang="en-US" smtClean="0"/>
              <a:t>‹#›</a:t>
            </a:fld>
            <a:endParaRPr lang="en-US"/>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6040A78-2A4B-4566-8626-79DE0D4C1085}" type="datetimeFigureOut">
              <a:rPr lang="en-US" smtClean="0"/>
              <a:t>2012/09/05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06040A78-2A4B-4566-8626-79DE0D4C1085}" type="datetimeFigureOut">
              <a:rPr lang="en-US" smtClean="0"/>
              <a:t>2012/09/05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spcBef>
                <a:spcPts val="6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2012/09/05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fld id="{3EC526B6-F861-4D54-BBE9-4BB519D3F3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fld id="{06040A78-2A4B-4566-8626-79DE0D4C1085}" type="datetimeFigureOut">
              <a:rPr lang="en-US" smtClean="0"/>
              <a:t>2012/09/05</a:t>
            </a:fld>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fld id="{3EC526B6-F861-4D54-BBE9-4BB519D3F342}" type="slidenum">
              <a:rPr lang="en-US" smtClean="0"/>
              <a:t>‹#›</a:t>
            </a:fld>
            <a:endParaRPr lang="en-US"/>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055813" indent="-344488" algn="l" defTabSz="914400" rtl="0" eaLnBrk="1" latinLnBrk="0" hangingPunct="1">
        <a:spcBef>
          <a:spcPct val="20000"/>
        </a:spcBef>
        <a:buFont typeface="Arial" pitchFamily="34" charset="0"/>
        <a:buChar char="•"/>
        <a:defRPr lang="en-US" sz="2000" kern="1200" dirty="0" smtClean="0">
          <a:solidFill>
            <a:schemeClr val="tx2"/>
          </a:solidFill>
          <a:latin typeface="+mn-lt"/>
          <a:ea typeface="+mn-ea"/>
          <a:cs typeface="+mn-cs"/>
        </a:defRPr>
      </a:lvl6pPr>
      <a:lvl7pPr marL="2398713" indent="-344488" algn="l" defTabSz="914400" rtl="0" eaLnBrk="1" latinLnBrk="0" hangingPunct="1">
        <a:spcBef>
          <a:spcPct val="20000"/>
        </a:spcBef>
        <a:buClr>
          <a:schemeClr val="accent1">
            <a:lumMod val="60000"/>
            <a:lumOff val="40000"/>
          </a:schemeClr>
        </a:buClr>
        <a:buFont typeface="Arial" pitchFamily="34" charset="0"/>
        <a:buChar char="•"/>
        <a:defRPr lang="en-US" sz="2000" kern="1200" dirty="0" smtClean="0">
          <a:solidFill>
            <a:schemeClr val="tx2"/>
          </a:solidFill>
          <a:latin typeface="+mn-lt"/>
          <a:ea typeface="+mn-ea"/>
          <a:cs typeface="+mn-cs"/>
        </a:defRPr>
      </a:lvl7pPr>
      <a:lvl8pPr marL="2743200" indent="-344488" algn="l" defTabSz="914400" rtl="0" eaLnBrk="1" latinLnBrk="0" hangingPunct="1">
        <a:spcBef>
          <a:spcPct val="20000"/>
        </a:spcBef>
        <a:buFont typeface="Arial" pitchFamily="34" charset="0"/>
        <a:buChar char="•"/>
        <a:defRPr lang="en-US" sz="2000" kern="1200" dirty="0" smtClean="0">
          <a:solidFill>
            <a:schemeClr val="tx2"/>
          </a:solidFill>
          <a:latin typeface="+mn-lt"/>
          <a:ea typeface="+mn-ea"/>
          <a:cs typeface="+mn-cs"/>
        </a:defRPr>
      </a:lvl8pPr>
      <a:lvl9pPr marL="3087688" indent="-344488" algn="l" defTabSz="914400" rtl="0" eaLnBrk="1" latinLnBrk="0" hangingPunct="1">
        <a:spcBef>
          <a:spcPct val="20000"/>
        </a:spcBef>
        <a:buClr>
          <a:schemeClr val="accent1">
            <a:lumMod val="60000"/>
            <a:lumOff val="40000"/>
          </a:schemeClr>
        </a:buClr>
        <a:buFont typeface="Arial" pitchFamily="34" charset="0"/>
        <a:buChar char="•"/>
        <a:defRPr lang="en-US" sz="2000" kern="1200" dirty="0" smtClean="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3.png"/><Relationship Id="rId5" Type="http://schemas.openxmlformats.org/officeDocument/2006/relationships/package" Target="../embeddings/Microsoft_Word_Document2.docx"/><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x-dictionary:r:m_en_us1264175:com.apple.dictionary.NOA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Science" TargetMode="External"/><Relationship Id="rId4" Type="http://schemas.openxmlformats.org/officeDocument/2006/relationships/hyperlink" Target="http://en.wikipedia.org/wiki/Discipline" TargetMode="External"/><Relationship Id="rId5" Type="http://schemas.openxmlformats.org/officeDocument/2006/relationships/hyperlink" Target="http://en.wikipedia.org/wiki/Epistemology" TargetMode="External"/><Relationship Id="rId1" Type="http://schemas.openxmlformats.org/officeDocument/2006/relationships/slideLayout" Target="../slideLayouts/slideLayout2.xml"/><Relationship Id="rId2" Type="http://schemas.openxmlformats.org/officeDocument/2006/relationships/hyperlink" Target="http://en.wikipedia.org/wiki/Wikipedia:IPA_for_Englis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Ontology, </a:t>
            </a:r>
            <a:r>
              <a:rPr lang="en-US" dirty="0" err="1" smtClean="0"/>
              <a:t>Epistomology</a:t>
            </a:r>
            <a:r>
              <a:rPr lang="en-US" dirty="0" smtClean="0"/>
              <a:t> Methodology</a:t>
            </a:r>
            <a:br>
              <a:rPr lang="en-US" dirty="0" smtClean="0"/>
            </a:br>
            <a:r>
              <a:rPr lang="en-US" dirty="0" smtClean="0"/>
              <a:t>Paradigms in research</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Rica Viljoen</a:t>
            </a:r>
            <a:endParaRPr lang="en-US" dirty="0"/>
          </a:p>
        </p:txBody>
      </p:sp>
    </p:spTree>
    <p:extLst>
      <p:ext uri="{BB962C8B-B14F-4D97-AF65-F5344CB8AC3E}">
        <p14:creationId xmlns:p14="http://schemas.microsoft.com/office/powerpoint/2010/main" val="426102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Guba</a:t>
            </a:r>
            <a:r>
              <a:rPr lang="en-US" dirty="0" smtClean="0"/>
              <a:t> and Lincoln (1994)</a:t>
            </a:r>
            <a:endParaRPr lang="en-US" dirty="0"/>
          </a:p>
        </p:txBody>
      </p:sp>
      <p:sp>
        <p:nvSpPr>
          <p:cNvPr id="3" name="Content Placeholder 2"/>
          <p:cNvSpPr>
            <a:spLocks noGrp="1"/>
          </p:cNvSpPr>
          <p:nvPr>
            <p:ph idx="1"/>
          </p:nvPr>
        </p:nvSpPr>
        <p:spPr/>
        <p:txBody>
          <a:bodyPr/>
          <a:lstStyle/>
          <a:p>
            <a:r>
              <a:rPr lang="en-US" dirty="0" smtClean="0"/>
              <a:t>Ontology:</a:t>
            </a:r>
          </a:p>
          <a:p>
            <a:pPr lvl="1"/>
            <a:r>
              <a:rPr lang="en-US" dirty="0" smtClean="0"/>
              <a:t>Assumptions about the nature of reality</a:t>
            </a:r>
          </a:p>
          <a:p>
            <a:r>
              <a:rPr lang="en-US" dirty="0" smtClean="0"/>
              <a:t>Epistemology:</a:t>
            </a:r>
          </a:p>
          <a:p>
            <a:pPr lvl="1"/>
            <a:r>
              <a:rPr lang="en-US" dirty="0" smtClean="0"/>
              <a:t>How the researcher comes to know that reality</a:t>
            </a:r>
          </a:p>
          <a:p>
            <a:r>
              <a:rPr lang="en-US" dirty="0" smtClean="0"/>
              <a:t>Methodology</a:t>
            </a:r>
          </a:p>
          <a:p>
            <a:pPr lvl="1"/>
            <a:r>
              <a:rPr lang="en-US" dirty="0" smtClean="0"/>
              <a:t>How the researcher access and report what is learned about the reality </a:t>
            </a:r>
          </a:p>
          <a:p>
            <a:pPr lvl="1"/>
            <a:endParaRPr lang="en-US" dirty="0"/>
          </a:p>
        </p:txBody>
      </p:sp>
    </p:spTree>
    <p:extLst>
      <p:ext uri="{BB962C8B-B14F-4D97-AF65-F5344CB8AC3E}">
        <p14:creationId xmlns:p14="http://schemas.microsoft.com/office/powerpoint/2010/main" val="418635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31199" y="1418014"/>
            <a:ext cx="8721346" cy="4630559"/>
          </a:xfrm>
        </p:spPr>
        <p:txBody>
          <a:bodyPr>
            <a:noAutofit/>
          </a:bodyPr>
          <a:lstStyle/>
          <a:p>
            <a:r>
              <a:rPr lang="en-US" sz="1800" dirty="0"/>
              <a:t>Ontological assumption: There is a reality that can be apprehended. We can determine “the way things are” and, often, discover the cause effect relations behind social reality. At the least, we can find meaningful indicators of what is “really” happening.</a:t>
            </a:r>
          </a:p>
          <a:p>
            <a:r>
              <a:rPr lang="en-US" sz="1800" dirty="0"/>
              <a:t>Epistemological assumption: The investigator and the object of investigation are independent from each other and the object can be researched without being influenced by the researcher. Any possible researcher influence can be anticipated, detected, and accounted for (controlled).</a:t>
            </a:r>
          </a:p>
          <a:p>
            <a:r>
              <a:rPr lang="en-US" sz="1800" dirty="0"/>
              <a:t>Axiological assumption: Values are excluded from the research process. They are considered confounding variables-phenomena that cloud our view of reality.</a:t>
            </a:r>
          </a:p>
          <a:p>
            <a:r>
              <a:rPr lang="en-US" sz="1800" dirty="0"/>
              <a:t>Methodological assumption: The most prevalent methods used include experiments, quasi-experiments, and other hypothesis-testing techniques. Meaningful phenomena are operationalized by determining variables that can be accurately measured.</a:t>
            </a:r>
          </a:p>
          <a:p>
            <a:r>
              <a:rPr lang="en-US" sz="1800" dirty="0"/>
              <a:t>Rhetorical assumption: The research is </a:t>
            </a:r>
            <a:r>
              <a:rPr lang="en-US" sz="1800" dirty="0" smtClean="0"/>
              <a:t>written </a:t>
            </a:r>
            <a:r>
              <a:rPr lang="en-US" sz="1800" dirty="0"/>
              <a:t>from the perspective of the </a:t>
            </a:r>
            <a:r>
              <a:rPr lang="en-US" sz="1800" dirty="0" smtClean="0"/>
              <a:t>disinterested </a:t>
            </a:r>
            <a:r>
              <a:rPr lang="en-US" sz="1800" dirty="0"/>
              <a:t>scientist. Typically, our report is couched in mathematical terms. </a:t>
            </a:r>
          </a:p>
        </p:txBody>
      </p:sp>
    </p:spTree>
    <p:extLst>
      <p:ext uri="{BB962C8B-B14F-4D97-AF65-F5344CB8AC3E}">
        <p14:creationId xmlns:p14="http://schemas.microsoft.com/office/powerpoint/2010/main" val="47294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Chalmers (2002) </a:t>
            </a:r>
            <a:endParaRPr lang="en-US" dirty="0"/>
          </a:p>
        </p:txBody>
      </p:sp>
      <p:sp>
        <p:nvSpPr>
          <p:cNvPr id="3" name="Content Placeholder 2"/>
          <p:cNvSpPr>
            <a:spLocks noGrp="1"/>
          </p:cNvSpPr>
          <p:nvPr>
            <p:ph idx="1"/>
          </p:nvPr>
        </p:nvSpPr>
        <p:spPr/>
        <p:txBody>
          <a:bodyPr>
            <a:normAutofit fontScale="85000" lnSpcReduction="20000"/>
          </a:bodyPr>
          <a:lstStyle/>
          <a:p>
            <a:r>
              <a:rPr lang="en-US" dirty="0"/>
              <a:t> Ontology is the study of beings or their being – what is; </a:t>
            </a:r>
          </a:p>
          <a:p>
            <a:r>
              <a:rPr lang="en-US" dirty="0"/>
              <a:t> Epistemology is the study of knowledge – how we know; </a:t>
            </a:r>
          </a:p>
          <a:p>
            <a:r>
              <a:rPr lang="en-US" dirty="0"/>
              <a:t> Logic is the study of valid reasoning – how we reason; </a:t>
            </a:r>
          </a:p>
          <a:p>
            <a:r>
              <a:rPr lang="en-US" dirty="0"/>
              <a:t> Ethics is the study of right and wrong – how we should act; and </a:t>
            </a:r>
          </a:p>
          <a:p>
            <a:r>
              <a:rPr lang="en-US" dirty="0"/>
              <a:t> </a:t>
            </a:r>
            <a:r>
              <a:rPr lang="en-US" b="1" dirty="0"/>
              <a:t>Phenomenology is the study of our experience – how we experience </a:t>
            </a:r>
            <a:endParaRPr lang="en-US" dirty="0"/>
          </a:p>
          <a:p>
            <a:pPr marL="0" indent="0">
              <a:buNone/>
            </a:pPr>
            <a:endParaRPr lang="en-US" dirty="0"/>
          </a:p>
        </p:txBody>
      </p:sp>
    </p:spTree>
    <p:extLst>
      <p:ext uri="{BB962C8B-B14F-4D97-AF65-F5344CB8AC3E}">
        <p14:creationId xmlns:p14="http://schemas.microsoft.com/office/powerpoint/2010/main" val="101139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8" name="Picture 7"/>
          <p:cNvPicPr>
            <a:picLocks noChangeAspect="1"/>
          </p:cNvPicPr>
          <p:nvPr/>
        </p:nvPicPr>
        <p:blipFill>
          <a:blip r:embed="rId2"/>
          <a:stretch>
            <a:fillRect/>
          </a:stretch>
        </p:blipFill>
        <p:spPr>
          <a:xfrm>
            <a:off x="444500" y="1765300"/>
            <a:ext cx="8255000" cy="4460254"/>
          </a:xfrm>
          <a:prstGeom prst="rect">
            <a:avLst/>
          </a:prstGeom>
        </p:spPr>
      </p:pic>
    </p:spTree>
    <p:extLst>
      <p:ext uri="{BB962C8B-B14F-4D97-AF65-F5344CB8AC3E}">
        <p14:creationId xmlns:p14="http://schemas.microsoft.com/office/powerpoint/2010/main" val="276888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68178815"/>
              </p:ext>
            </p:extLst>
          </p:nvPr>
        </p:nvGraphicFramePr>
        <p:xfrm>
          <a:off x="1504950" y="787400"/>
          <a:ext cx="6134100" cy="5283200"/>
        </p:xfrm>
        <a:graphic>
          <a:graphicData uri="http://schemas.openxmlformats.org/presentationml/2006/ole">
            <mc:AlternateContent xmlns:mc="http://schemas.openxmlformats.org/markup-compatibility/2006">
              <mc:Choice xmlns:v="urn:schemas-microsoft-com:vml" Requires="v">
                <p:oleObj spid="_x0000_s3090" name="Document" r:id="rId3" imgW="6134100" imgH="5283200" progId="Word.Document.12">
                  <p:embed/>
                </p:oleObj>
              </mc:Choice>
              <mc:Fallback>
                <p:oleObj name="Document" r:id="rId3" imgW="6134100" imgH="5283200" progId="Word.Document.12">
                  <p:embed/>
                  <p:pic>
                    <p:nvPicPr>
                      <p:cNvPr id="0" name=""/>
                      <p:cNvPicPr/>
                      <p:nvPr/>
                    </p:nvPicPr>
                    <p:blipFill>
                      <a:blip r:embed="rId4"/>
                      <a:stretch>
                        <a:fillRect/>
                      </a:stretch>
                    </p:blipFill>
                    <p:spPr>
                      <a:xfrm>
                        <a:off x="1504950" y="787400"/>
                        <a:ext cx="6134100" cy="5283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87774534"/>
              </p:ext>
            </p:extLst>
          </p:nvPr>
        </p:nvGraphicFramePr>
        <p:xfrm>
          <a:off x="0" y="40341"/>
          <a:ext cx="9144001" cy="6997027"/>
        </p:xfrm>
        <a:graphic>
          <a:graphicData uri="http://schemas.openxmlformats.org/presentationml/2006/ole">
            <mc:AlternateContent xmlns:mc="http://schemas.openxmlformats.org/markup-compatibility/2006">
              <mc:Choice xmlns:v="urn:schemas-microsoft-com:vml" Requires="v">
                <p:oleObj spid="_x0000_s3091" name="Document" r:id="rId5" imgW="6134100" imgH="5283200" progId="Word.Document.12">
                  <p:embed/>
                </p:oleObj>
              </mc:Choice>
              <mc:Fallback>
                <p:oleObj name="Document" r:id="rId5" imgW="6134100" imgH="5283200" progId="Word.Document.12">
                  <p:embed/>
                  <p:pic>
                    <p:nvPicPr>
                      <p:cNvPr id="0" name=""/>
                      <p:cNvPicPr/>
                      <p:nvPr/>
                    </p:nvPicPr>
                    <p:blipFill>
                      <a:blip r:embed="rId4"/>
                      <a:stretch>
                        <a:fillRect/>
                      </a:stretch>
                    </p:blipFill>
                    <p:spPr>
                      <a:xfrm>
                        <a:off x="0" y="40341"/>
                        <a:ext cx="9144001" cy="6997027"/>
                      </a:xfrm>
                      <a:prstGeom prst="rect">
                        <a:avLst/>
                      </a:prstGeom>
                    </p:spPr>
                  </p:pic>
                </p:oleObj>
              </mc:Fallback>
            </mc:AlternateContent>
          </a:graphicData>
        </a:graphic>
      </p:graphicFrame>
      <p:sp>
        <p:nvSpPr>
          <p:cNvPr id="6" name="Rectangle 5"/>
          <p:cNvSpPr/>
          <p:nvPr/>
        </p:nvSpPr>
        <p:spPr>
          <a:xfrm>
            <a:off x="-1" y="0"/>
            <a:ext cx="9144001" cy="787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rPr>
              <a:t>Research Onion</a:t>
            </a:r>
            <a:endParaRPr lang="en-US" sz="4000" dirty="0">
              <a:solidFill>
                <a:schemeClr val="tx1"/>
              </a:solidFill>
            </a:endParaRPr>
          </a:p>
        </p:txBody>
      </p:sp>
    </p:spTree>
    <p:extLst>
      <p:ext uri="{BB962C8B-B14F-4D97-AF65-F5344CB8AC3E}">
        <p14:creationId xmlns:p14="http://schemas.microsoft.com/office/powerpoint/2010/main" val="139207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dirty="0"/>
              <a:t>ORIGIN early 18th cent.: from modern Latin</a:t>
            </a:r>
            <a:r>
              <a:rPr lang="en-US" b="1" i="1" dirty="0"/>
              <a:t> </a:t>
            </a:r>
            <a:r>
              <a:rPr lang="en-US" b="1" i="1" dirty="0" err="1"/>
              <a:t>ontologia</a:t>
            </a:r>
            <a:r>
              <a:rPr lang="en-US" dirty="0"/>
              <a:t>, from Greek</a:t>
            </a:r>
            <a:r>
              <a:rPr lang="en-US" b="1" i="1" dirty="0"/>
              <a:t> </a:t>
            </a:r>
            <a:r>
              <a:rPr lang="en-US" b="1" i="1" dirty="0" err="1"/>
              <a:t>ōn</a:t>
            </a:r>
            <a:r>
              <a:rPr lang="en-US" dirty="0"/>
              <a:t>,</a:t>
            </a:r>
            <a:r>
              <a:rPr lang="en-US" b="1" i="1" dirty="0"/>
              <a:t> </a:t>
            </a:r>
            <a:r>
              <a:rPr lang="en-US" b="1" i="1" dirty="0" err="1"/>
              <a:t>ont</a:t>
            </a:r>
            <a:r>
              <a:rPr lang="en-US" b="1" i="1" dirty="0"/>
              <a:t>- ‘being’</a:t>
            </a:r>
            <a:r>
              <a:rPr lang="en-US" dirty="0"/>
              <a:t> + </a:t>
            </a:r>
            <a:r>
              <a:rPr lang="en-US" b="1" dirty="0">
                <a:hlinkClick r:id="rId2"/>
              </a:rPr>
              <a:t>-logy</a:t>
            </a:r>
            <a:r>
              <a:rPr lang="en-US" dirty="0">
                <a:hlinkClick r:id="rId2"/>
              </a:rPr>
              <a:t>.</a:t>
            </a:r>
            <a:endParaRPr lang="en-US" dirty="0" smtClean="0"/>
          </a:p>
          <a:p>
            <a:pPr marL="0" indent="0" algn="ctr">
              <a:buNone/>
            </a:pPr>
            <a:endParaRPr lang="en-US" dirty="0"/>
          </a:p>
          <a:p>
            <a:pPr marL="0" indent="0" algn="ctr">
              <a:buNone/>
            </a:pPr>
            <a:r>
              <a:rPr lang="en-US" dirty="0" smtClean="0"/>
              <a:t>Ontology </a:t>
            </a:r>
            <a:r>
              <a:rPr lang="en-US" dirty="0"/>
              <a:t>is the starting point of </a:t>
            </a:r>
            <a:r>
              <a:rPr lang="en-US" dirty="0" smtClean="0"/>
              <a:t>all research</a:t>
            </a:r>
            <a:r>
              <a:rPr lang="en-US" dirty="0"/>
              <a:t>, after which </a:t>
            </a:r>
            <a:r>
              <a:rPr lang="en-US" dirty="0" smtClean="0"/>
              <a:t>one’s epistemological </a:t>
            </a:r>
            <a:r>
              <a:rPr lang="en-US" dirty="0"/>
              <a:t>and </a:t>
            </a:r>
            <a:r>
              <a:rPr lang="en-US" dirty="0" smtClean="0"/>
              <a:t>methodological positions </a:t>
            </a:r>
            <a:r>
              <a:rPr lang="en-US" dirty="0"/>
              <a:t>logically follow. A </a:t>
            </a:r>
            <a:r>
              <a:rPr lang="en-US" dirty="0" smtClean="0"/>
              <a:t>dictionary definition </a:t>
            </a:r>
            <a:r>
              <a:rPr lang="en-US" dirty="0"/>
              <a:t>of the term may describe </a:t>
            </a:r>
            <a:r>
              <a:rPr lang="en-US" dirty="0" smtClean="0"/>
              <a:t>it as </a:t>
            </a:r>
            <a:r>
              <a:rPr lang="en-US" dirty="0"/>
              <a:t>the image of social reality </a:t>
            </a:r>
            <a:r>
              <a:rPr lang="en-US" dirty="0" smtClean="0"/>
              <a:t>upon which </a:t>
            </a:r>
            <a:r>
              <a:rPr lang="en-US" dirty="0"/>
              <a:t>a theory is </a:t>
            </a:r>
            <a:r>
              <a:rPr lang="en-US" dirty="0" smtClean="0"/>
              <a:t>based.</a:t>
            </a:r>
            <a:endParaRPr lang="en-US" dirty="0"/>
          </a:p>
          <a:p>
            <a:endParaRPr lang="en-US" dirty="0"/>
          </a:p>
          <a:p>
            <a:endParaRPr lang="en-US" dirty="0"/>
          </a:p>
        </p:txBody>
      </p:sp>
    </p:spTree>
    <p:extLst>
      <p:ext uri="{BB962C8B-B14F-4D97-AF65-F5344CB8AC3E}">
        <p14:creationId xmlns:p14="http://schemas.microsoft.com/office/powerpoint/2010/main" val="133574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a:t>
            </a:r>
            <a:endParaRPr lang="en-US" dirty="0"/>
          </a:p>
        </p:txBody>
      </p:sp>
      <p:sp>
        <p:nvSpPr>
          <p:cNvPr id="3" name="Content Placeholder 2"/>
          <p:cNvSpPr>
            <a:spLocks noGrp="1"/>
          </p:cNvSpPr>
          <p:nvPr>
            <p:ph idx="1"/>
          </p:nvPr>
        </p:nvSpPr>
        <p:spPr/>
        <p:txBody>
          <a:bodyPr/>
          <a:lstStyle/>
          <a:p>
            <a:r>
              <a:rPr lang="en-GB" dirty="0" err="1"/>
              <a:t>Denzin</a:t>
            </a:r>
            <a:r>
              <a:rPr lang="en-GB" dirty="0"/>
              <a:t> and Lincoln (1994) point out that it is crucial to consider the researcher’s personal sentiments, beliefs and relationship to the subject matter, as this may have a bearing on the method chosen, i.e. the researcher’s Ontological persuasion</a:t>
            </a:r>
            <a:r>
              <a:rPr lang="en-US" dirty="0"/>
              <a:t> </a:t>
            </a:r>
          </a:p>
        </p:txBody>
      </p:sp>
    </p:spTree>
    <p:extLst>
      <p:ext uri="{BB962C8B-B14F-4D97-AF65-F5344CB8AC3E}">
        <p14:creationId xmlns:p14="http://schemas.microsoft.com/office/powerpoint/2010/main" val="124717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a:t>
            </a:r>
            <a:endParaRPr lang="en-US" dirty="0"/>
          </a:p>
        </p:txBody>
      </p:sp>
      <p:sp>
        <p:nvSpPr>
          <p:cNvPr id="3" name="Content Placeholder 2"/>
          <p:cNvSpPr>
            <a:spLocks noGrp="1"/>
          </p:cNvSpPr>
          <p:nvPr>
            <p:ph idx="1"/>
          </p:nvPr>
        </p:nvSpPr>
        <p:spPr/>
        <p:txBody>
          <a:bodyPr>
            <a:normAutofit lnSpcReduction="10000"/>
          </a:bodyPr>
          <a:lstStyle/>
          <a:p>
            <a:r>
              <a:rPr lang="en-GB" dirty="0"/>
              <a:t>According to </a:t>
            </a:r>
            <a:r>
              <a:rPr lang="en-GB" dirty="0" err="1"/>
              <a:t>Bryman</a:t>
            </a:r>
            <a:r>
              <a:rPr lang="en-GB" dirty="0"/>
              <a:t> (2008:18) the ontological issues are having to do with whether the social entities can and should be considered objective entities that have a reality external to social actors, or whether they can and should be considered social constructions built up from the perception and actions of social actors. These opposite points of view are referred to as Objectivism and Constructivism respectively.</a:t>
            </a:r>
            <a:endParaRPr lang="en-US" dirty="0"/>
          </a:p>
          <a:p>
            <a:endParaRPr lang="en-US" dirty="0"/>
          </a:p>
        </p:txBody>
      </p:sp>
    </p:spTree>
    <p:extLst>
      <p:ext uri="{BB962C8B-B14F-4D97-AF65-F5344CB8AC3E}">
        <p14:creationId xmlns:p14="http://schemas.microsoft.com/office/powerpoint/2010/main" val="418013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Objectivism</a:t>
            </a:r>
            <a:endParaRPr lang="en-US" dirty="0"/>
          </a:p>
        </p:txBody>
      </p:sp>
      <p:sp>
        <p:nvSpPr>
          <p:cNvPr id="3" name="Content Placeholder 2"/>
          <p:cNvSpPr>
            <a:spLocks noGrp="1"/>
          </p:cNvSpPr>
          <p:nvPr>
            <p:ph idx="1"/>
          </p:nvPr>
        </p:nvSpPr>
        <p:spPr/>
        <p:txBody>
          <a:bodyPr>
            <a:normAutofit fontScale="92500" lnSpcReduction="20000"/>
          </a:bodyPr>
          <a:lstStyle/>
          <a:p>
            <a:r>
              <a:rPr lang="en-GB" dirty="0"/>
              <a:t>This ontological position implies that social phenomenon is regarded as a ‘</a:t>
            </a:r>
            <a:r>
              <a:rPr lang="en-GB" i="1" dirty="0"/>
              <a:t>fait accompli’</a:t>
            </a:r>
            <a:r>
              <a:rPr lang="en-GB" dirty="0"/>
              <a:t>, and that those external facts are beyond our reach and therefore influence. A typical example is that of an organisation. The organisation can be regarded as a “persona” having rule and regulation, there is a system, there is a hierarchy, and from the outside looking in, the member needs to adapt and align to the workings of the organisation if he/she wants to survive. In this instant, the organisation exhibits a constraining force that acts upon and inhibits its members</a:t>
            </a:r>
            <a:r>
              <a:rPr lang="en-US" dirty="0"/>
              <a:t> </a:t>
            </a:r>
          </a:p>
        </p:txBody>
      </p:sp>
    </p:spTree>
    <p:extLst>
      <p:ext uri="{BB962C8B-B14F-4D97-AF65-F5344CB8AC3E}">
        <p14:creationId xmlns:p14="http://schemas.microsoft.com/office/powerpoint/2010/main" val="68050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Objectivism</a:t>
            </a:r>
            <a:endParaRPr lang="en-US" dirty="0"/>
          </a:p>
        </p:txBody>
      </p:sp>
      <p:sp>
        <p:nvSpPr>
          <p:cNvPr id="3" name="Content Placeholder 2"/>
          <p:cNvSpPr>
            <a:spLocks noGrp="1"/>
          </p:cNvSpPr>
          <p:nvPr>
            <p:ph idx="1"/>
          </p:nvPr>
        </p:nvSpPr>
        <p:spPr/>
        <p:txBody>
          <a:bodyPr/>
          <a:lstStyle/>
          <a:p>
            <a:r>
              <a:rPr lang="en-GB" dirty="0"/>
              <a:t>Objectivism presupposes that social reality has an autonomous existence outside the knower (researcher)</a:t>
            </a:r>
            <a:r>
              <a:rPr lang="en-GB" dirty="0" smtClean="0"/>
              <a:t>.</a:t>
            </a:r>
          </a:p>
          <a:p>
            <a:pPr marL="0" indent="0" algn="r">
              <a:buNone/>
            </a:pPr>
            <a:r>
              <a:rPr lang="en-GB" sz="1800" dirty="0" smtClean="0"/>
              <a:t>Eriksson </a:t>
            </a:r>
            <a:r>
              <a:rPr lang="en-GB" sz="1800" dirty="0"/>
              <a:t>&amp; </a:t>
            </a:r>
            <a:r>
              <a:rPr lang="en-GB" sz="1800" dirty="0" err="1" smtClean="0"/>
              <a:t>Kovalainen</a:t>
            </a:r>
            <a:r>
              <a:rPr lang="en-GB" sz="1800" dirty="0"/>
              <a:t> (</a:t>
            </a:r>
            <a:r>
              <a:rPr lang="en-GB" sz="1800" dirty="0" smtClean="0"/>
              <a:t>2008)</a:t>
            </a:r>
          </a:p>
          <a:p>
            <a:pPr marL="0" indent="0" algn="r">
              <a:buNone/>
            </a:pPr>
            <a:r>
              <a:rPr lang="en-GB" sz="1800" dirty="0" err="1" smtClean="0"/>
              <a:t>Bryman</a:t>
            </a:r>
            <a:r>
              <a:rPr lang="en-GB" sz="1800" dirty="0" smtClean="0"/>
              <a:t> </a:t>
            </a:r>
            <a:r>
              <a:rPr lang="en-GB" sz="1800" dirty="0"/>
              <a:t>&amp; </a:t>
            </a:r>
            <a:r>
              <a:rPr lang="en-GB" sz="1800" dirty="0" smtClean="0"/>
              <a:t>Bell</a:t>
            </a:r>
            <a:r>
              <a:rPr lang="en-GB" sz="1800" dirty="0"/>
              <a:t> </a:t>
            </a:r>
            <a:r>
              <a:rPr lang="en-GB" sz="1800" dirty="0" smtClean="0"/>
              <a:t>(2007</a:t>
            </a:r>
            <a:r>
              <a:rPr lang="en-GB" sz="1800" dirty="0"/>
              <a:t>).</a:t>
            </a:r>
            <a:r>
              <a:rPr lang="en-US" sz="1800" dirty="0"/>
              <a:t> </a:t>
            </a:r>
          </a:p>
        </p:txBody>
      </p:sp>
    </p:spTree>
    <p:extLst>
      <p:ext uri="{BB962C8B-B14F-4D97-AF65-F5344CB8AC3E}">
        <p14:creationId xmlns:p14="http://schemas.microsoft.com/office/powerpoint/2010/main" val="183187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paradigms and Logic of Research</a:t>
            </a:r>
            <a:endParaRPr lang="en-US" dirty="0"/>
          </a:p>
        </p:txBody>
      </p:sp>
      <p:pic>
        <p:nvPicPr>
          <p:cNvPr id="6" name="Picture 5"/>
          <p:cNvPicPr>
            <a:picLocks noChangeAspect="1"/>
          </p:cNvPicPr>
          <p:nvPr/>
        </p:nvPicPr>
        <p:blipFill>
          <a:blip r:embed="rId2"/>
          <a:stretch>
            <a:fillRect/>
          </a:stretch>
        </p:blipFill>
        <p:spPr>
          <a:xfrm>
            <a:off x="397933" y="1600200"/>
            <a:ext cx="4190999" cy="5120038"/>
          </a:xfrm>
          <a:prstGeom prst="rect">
            <a:avLst/>
          </a:prstGeom>
        </p:spPr>
      </p:pic>
      <p:sp>
        <p:nvSpPr>
          <p:cNvPr id="7" name="Rectangle 6"/>
          <p:cNvSpPr/>
          <p:nvPr/>
        </p:nvSpPr>
        <p:spPr>
          <a:xfrm>
            <a:off x="4690535" y="1452282"/>
            <a:ext cx="4572000" cy="5909311"/>
          </a:xfrm>
          <a:prstGeom prst="rect">
            <a:avLst/>
          </a:prstGeom>
        </p:spPr>
        <p:txBody>
          <a:bodyPr>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Plato</a:t>
            </a:r>
          </a:p>
          <a:p>
            <a:r>
              <a:rPr lang="en-US" dirty="0" smtClean="0"/>
              <a:t>c</a:t>
            </a:r>
            <a:r>
              <a:rPr lang="en-US" dirty="0"/>
              <a:t>. 348–347 BC</a:t>
            </a:r>
          </a:p>
          <a:p>
            <a:endParaRPr lang="en-US" dirty="0" smtClean="0"/>
          </a:p>
          <a:p>
            <a:r>
              <a:rPr lang="en-US" dirty="0" smtClean="0"/>
              <a:t>Logic/ Ethics</a:t>
            </a:r>
          </a:p>
          <a:p>
            <a:endParaRPr lang="en-US" dirty="0"/>
          </a:p>
          <a:p>
            <a:r>
              <a:rPr lang="en-US" i="1" dirty="0" smtClean="0"/>
              <a:t>“Objects are inherently good, just”</a:t>
            </a:r>
          </a:p>
          <a:p>
            <a:endParaRPr lang="en-US" i="1" dirty="0"/>
          </a:p>
          <a:p>
            <a:r>
              <a:rPr lang="en-US" i="1" dirty="0" smtClean="0"/>
              <a:t>“Things are beautiful, unified, equal”</a:t>
            </a:r>
          </a:p>
          <a:p>
            <a:endParaRPr lang="en-US" dirty="0"/>
          </a:p>
          <a:p>
            <a:r>
              <a:rPr lang="en-US" dirty="0" smtClean="0"/>
              <a:t> </a:t>
            </a:r>
            <a:endParaRPr lang="en-US" dirty="0"/>
          </a:p>
        </p:txBody>
      </p:sp>
    </p:spTree>
    <p:extLst>
      <p:ext uri="{BB962C8B-B14F-4D97-AF65-F5344CB8AC3E}">
        <p14:creationId xmlns:p14="http://schemas.microsoft.com/office/powerpoint/2010/main" val="45358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Constructivism</a:t>
            </a:r>
            <a:endParaRPr lang="en-US" dirty="0"/>
          </a:p>
        </p:txBody>
      </p:sp>
      <p:sp>
        <p:nvSpPr>
          <p:cNvPr id="3" name="Content Placeholder 2"/>
          <p:cNvSpPr>
            <a:spLocks noGrp="1"/>
          </p:cNvSpPr>
          <p:nvPr>
            <p:ph idx="1"/>
          </p:nvPr>
        </p:nvSpPr>
        <p:spPr>
          <a:xfrm>
            <a:off x="792162" y="1761565"/>
            <a:ext cx="7570787" cy="4817951"/>
          </a:xfrm>
        </p:spPr>
        <p:txBody>
          <a:bodyPr>
            <a:normAutofit fontScale="77500" lnSpcReduction="20000"/>
          </a:bodyPr>
          <a:lstStyle/>
          <a:p>
            <a:pPr marL="0" indent="0">
              <a:buNone/>
            </a:pPr>
            <a:r>
              <a:rPr lang="en-GB" dirty="0"/>
              <a:t>Constructionism (also known as subjectivism) is an ontological position asserting that social phenomenon and their meaning are continually being accomplished by social actors, and that they are in constant construction and revision. (</a:t>
            </a:r>
            <a:r>
              <a:rPr lang="en-GB" dirty="0" err="1"/>
              <a:t>Bryman</a:t>
            </a:r>
            <a:r>
              <a:rPr lang="en-GB" dirty="0"/>
              <a:t>, 2008:19). </a:t>
            </a:r>
            <a:endParaRPr lang="en-GB" dirty="0" smtClean="0"/>
          </a:p>
          <a:p>
            <a:pPr marL="0" indent="0">
              <a:buNone/>
            </a:pPr>
            <a:r>
              <a:rPr lang="en-GB" dirty="0" smtClean="0"/>
              <a:t>Taking </a:t>
            </a:r>
            <a:r>
              <a:rPr lang="en-GB" dirty="0"/>
              <a:t>an organisation and culture again as examples, constructivism infers the continuous change, updating and rejuvenating of the existing social structures. (Becker 1982:521 as quoted by </a:t>
            </a:r>
            <a:r>
              <a:rPr lang="en-GB" dirty="0" err="1"/>
              <a:t>Bryman</a:t>
            </a:r>
            <a:r>
              <a:rPr lang="en-GB" dirty="0"/>
              <a:t> 2008:20)</a:t>
            </a:r>
            <a:r>
              <a:rPr lang="en-GB" dirty="0" smtClean="0"/>
              <a:t>.</a:t>
            </a:r>
          </a:p>
          <a:p>
            <a:pPr marL="0" indent="0">
              <a:buNone/>
            </a:pPr>
            <a:r>
              <a:rPr lang="en-GB" dirty="0" smtClean="0"/>
              <a:t>People</a:t>
            </a:r>
            <a:r>
              <a:rPr lang="en-GB" dirty="0"/>
              <a:t>, individuals and/or groups are definitely able to influence existing structures that at first seem external and alien. After all, the organisation and culture itself should be viewed rather as a collective extension of the individuals wants, needs and meaning, </a:t>
            </a:r>
            <a:r>
              <a:rPr lang="en-GB" dirty="0" err="1"/>
              <a:t>cohorted</a:t>
            </a:r>
            <a:r>
              <a:rPr lang="en-GB" dirty="0"/>
              <a:t> into an assemblage that eventually is known as an enterprise or a particular culture. </a:t>
            </a:r>
            <a:endParaRPr lang="en-US" dirty="0"/>
          </a:p>
        </p:txBody>
      </p:sp>
    </p:spTree>
    <p:extLst>
      <p:ext uri="{BB962C8B-B14F-4D97-AF65-F5344CB8AC3E}">
        <p14:creationId xmlns:p14="http://schemas.microsoft.com/office/powerpoint/2010/main" val="2074119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 </a:t>
            </a:r>
            <a:br>
              <a:rPr lang="en-GB" i="1" dirty="0" smtClean="0"/>
            </a:br>
            <a:r>
              <a:rPr lang="en-GB" i="1" dirty="0" err="1" smtClean="0"/>
              <a:t>Bryman</a:t>
            </a:r>
            <a:r>
              <a:rPr lang="en-GB" i="1" dirty="0" smtClean="0"/>
              <a:t> </a:t>
            </a:r>
            <a:r>
              <a:rPr lang="en-GB" i="1" dirty="0"/>
              <a:t>(2008:22)</a:t>
            </a:r>
            <a:r>
              <a:rPr lang="en-US" dirty="0"/>
              <a:t/>
            </a:r>
            <a:br>
              <a:rPr lang="en-US" dirty="0"/>
            </a:br>
            <a:endParaRPr lang="en-US" dirty="0"/>
          </a:p>
        </p:txBody>
      </p:sp>
      <p:pic>
        <p:nvPicPr>
          <p:cNvPr id="4" name="Content Placeholder 3"/>
          <p:cNvPicPr>
            <a:picLocks noGrp="1" noChangeAspect="1"/>
          </p:cNvPicPr>
          <p:nvPr>
            <p:ph idx="1"/>
          </p:nvPr>
        </p:nvPicPr>
        <p:blipFill>
          <a:blip r:embed="rId2"/>
          <a:srcRect t="8081" b="8081"/>
          <a:stretch>
            <a:fillRect/>
          </a:stretch>
        </p:blipFill>
        <p:spPr/>
      </p:pic>
    </p:spTree>
    <p:extLst>
      <p:ext uri="{BB962C8B-B14F-4D97-AF65-F5344CB8AC3E}">
        <p14:creationId xmlns:p14="http://schemas.microsoft.com/office/powerpoint/2010/main" val="3293829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Epistemology</a:t>
            </a:r>
            <a:endParaRPr lang="en-US" dirty="0"/>
          </a:p>
        </p:txBody>
      </p:sp>
      <p:sp>
        <p:nvSpPr>
          <p:cNvPr id="3" name="Content Placeholder 2"/>
          <p:cNvSpPr>
            <a:spLocks noGrp="1"/>
          </p:cNvSpPr>
          <p:nvPr>
            <p:ph idx="1"/>
          </p:nvPr>
        </p:nvSpPr>
        <p:spPr/>
        <p:txBody>
          <a:bodyPr>
            <a:normAutofit/>
          </a:bodyPr>
          <a:lstStyle/>
          <a:p>
            <a:r>
              <a:rPr lang="en-US" dirty="0"/>
              <a:t>ORIGIN mid 19th cent.: from Greek</a:t>
            </a:r>
            <a:r>
              <a:rPr lang="en-US" b="1" i="1" dirty="0"/>
              <a:t> </a:t>
            </a:r>
            <a:r>
              <a:rPr lang="en-US" b="1" i="1" dirty="0" err="1"/>
              <a:t>epistēmē</a:t>
            </a:r>
            <a:r>
              <a:rPr lang="en-US" b="1" i="1" dirty="0"/>
              <a:t> ‘knowledge,’</a:t>
            </a:r>
            <a:r>
              <a:rPr lang="en-US" dirty="0"/>
              <a:t> from </a:t>
            </a:r>
            <a:r>
              <a:rPr lang="en-US" b="1" i="1" dirty="0" err="1"/>
              <a:t>epistasthai</a:t>
            </a:r>
            <a:r>
              <a:rPr lang="en-US" b="1" i="1" dirty="0"/>
              <a:t> ‘know, know how to do.</a:t>
            </a:r>
            <a:r>
              <a:rPr lang="en-US" b="1" i="1" dirty="0" smtClean="0"/>
              <a:t>’</a:t>
            </a:r>
            <a:endParaRPr lang="en-GB" dirty="0"/>
          </a:p>
          <a:p>
            <a:r>
              <a:rPr lang="en-GB" dirty="0" smtClean="0"/>
              <a:t>Epistemology </a:t>
            </a:r>
            <a:r>
              <a:rPr lang="en-GB" dirty="0"/>
              <a:t>is the branch of Philosophy that studies knowledge, by attempting to distinguish between ‘True’ (and adequate) knowledge and ‘False’ (inadequate) knowledge. (Erikson and </a:t>
            </a:r>
            <a:r>
              <a:rPr lang="en-GB" dirty="0" err="1"/>
              <a:t>Kovalainen</a:t>
            </a:r>
            <a:r>
              <a:rPr lang="en-GB" dirty="0"/>
              <a:t>, (2008:14).</a:t>
            </a:r>
            <a:r>
              <a:rPr lang="en-US" dirty="0"/>
              <a:t> </a:t>
            </a:r>
          </a:p>
        </p:txBody>
      </p:sp>
    </p:spTree>
    <p:extLst>
      <p:ext uri="{BB962C8B-B14F-4D97-AF65-F5344CB8AC3E}">
        <p14:creationId xmlns:p14="http://schemas.microsoft.com/office/powerpoint/2010/main" val="1335466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Realism</a:t>
            </a:r>
            <a:endParaRPr lang="en-US" dirty="0"/>
          </a:p>
        </p:txBody>
      </p:sp>
      <p:sp>
        <p:nvSpPr>
          <p:cNvPr id="3" name="Content Placeholder 2"/>
          <p:cNvSpPr>
            <a:spLocks noGrp="1"/>
          </p:cNvSpPr>
          <p:nvPr>
            <p:ph idx="1"/>
          </p:nvPr>
        </p:nvSpPr>
        <p:spPr/>
        <p:txBody>
          <a:bodyPr>
            <a:normAutofit fontScale="92500" lnSpcReduction="20000"/>
          </a:bodyPr>
          <a:lstStyle/>
          <a:p>
            <a:r>
              <a:rPr lang="en-GB" dirty="0" err="1" smtClean="0"/>
              <a:t>Emergencesince</a:t>
            </a:r>
            <a:r>
              <a:rPr lang="en-GB" dirty="0" smtClean="0"/>
              <a:t> </a:t>
            </a:r>
            <a:r>
              <a:rPr lang="en-GB" dirty="0"/>
              <a:t>the 1960’s of a second philosophical position within the epistemological discourse, that of realism, and in particular, Critical Realism. Critical Realism takes the view that change can only take place if the structures responsible for the events and discourses are known and influenced. As </a:t>
            </a:r>
            <a:r>
              <a:rPr lang="en-GB" dirty="0" err="1"/>
              <a:t>Bhaskar</a:t>
            </a:r>
            <a:r>
              <a:rPr lang="en-GB" dirty="0"/>
              <a:t> (1989:2) points out: </a:t>
            </a:r>
            <a:endParaRPr lang="en-US" dirty="0"/>
          </a:p>
          <a:p>
            <a:r>
              <a:rPr lang="en-GB" i="1" dirty="0"/>
              <a:t>These structures are not spontaneously apparent in the observable patterns of events. They can only be identified through the practical and theoretical work of the social sciences. </a:t>
            </a:r>
            <a:endParaRPr lang="en-US" dirty="0"/>
          </a:p>
          <a:p>
            <a:endParaRPr lang="en-US" dirty="0"/>
          </a:p>
        </p:txBody>
      </p:sp>
    </p:spTree>
    <p:extLst>
      <p:ext uri="{BB962C8B-B14F-4D97-AF65-F5344CB8AC3E}">
        <p14:creationId xmlns:p14="http://schemas.microsoft.com/office/powerpoint/2010/main" val="2471846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Interpretevism</a:t>
            </a:r>
            <a:r>
              <a:rPr lang="en-US" dirty="0"/>
              <a:t> </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err="1" smtClean="0"/>
              <a:t>Interpretivism</a:t>
            </a:r>
            <a:r>
              <a:rPr lang="en-GB" dirty="0"/>
              <a:t>, (also known as Post-positivism), is a term given to a contrasting epistemology to that of Positivism. (</a:t>
            </a:r>
            <a:r>
              <a:rPr lang="en-GB" dirty="0" err="1"/>
              <a:t>Bryman</a:t>
            </a:r>
            <a:r>
              <a:rPr lang="en-GB" dirty="0"/>
              <a:t> 2008:16). It concerns the theory and method of the interpretation of Human Action. While positivist’s point of departure is to </a:t>
            </a:r>
            <a:r>
              <a:rPr lang="en-GB" i="1" dirty="0"/>
              <a:t>explain</a:t>
            </a:r>
            <a:r>
              <a:rPr lang="en-GB" dirty="0"/>
              <a:t> human behaviour, the social sciences are more concerned about </a:t>
            </a:r>
            <a:r>
              <a:rPr lang="en-GB" i="1" dirty="0"/>
              <a:t>understanding</a:t>
            </a:r>
            <a:r>
              <a:rPr lang="en-GB" dirty="0"/>
              <a:t> human behaviour. </a:t>
            </a:r>
            <a:endParaRPr lang="en-GB" dirty="0" smtClean="0"/>
          </a:p>
          <a:p>
            <a:pPr marL="0" indent="0">
              <a:buNone/>
            </a:pPr>
            <a:r>
              <a:rPr lang="en-GB" dirty="0" smtClean="0"/>
              <a:t>As </a:t>
            </a:r>
            <a:r>
              <a:rPr lang="en-GB" dirty="0"/>
              <a:t>Max Weber (1864-1920) pointed out, time has come for us to “Understand” social dynamics, (Translated from the German word of ‘</a:t>
            </a:r>
            <a:r>
              <a:rPr lang="en-GB" dirty="0" err="1"/>
              <a:t>Verstehen</a:t>
            </a:r>
            <a:r>
              <a:rPr lang="en-GB" dirty="0"/>
              <a:t>’, meaning “to understand”) and not simply to “measure” it. </a:t>
            </a:r>
            <a:endParaRPr lang="en-US" dirty="0"/>
          </a:p>
          <a:p>
            <a:endParaRPr lang="en-US" dirty="0"/>
          </a:p>
        </p:txBody>
      </p:sp>
    </p:spTree>
    <p:extLst>
      <p:ext uri="{BB962C8B-B14F-4D97-AF65-F5344CB8AC3E}">
        <p14:creationId xmlns:p14="http://schemas.microsoft.com/office/powerpoint/2010/main" val="2069824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Interpretevism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err="1" smtClean="0"/>
              <a:t>Interpretevism</a:t>
            </a:r>
            <a:r>
              <a:rPr lang="en-GB" dirty="0" smtClean="0"/>
              <a:t> </a:t>
            </a:r>
            <a:r>
              <a:rPr lang="en-GB" dirty="0"/>
              <a:t>as a philosophical position within an epistemological stance that treats reality as being fluid, knowledge is subjective, everyone has a ‘common sense thinking’ and the truth lies within the interpretation of the persons reality, upon which he/she accordingly acts, reacts and interacts with that ‘reality’. </a:t>
            </a:r>
            <a:endParaRPr lang="en-GB" dirty="0" smtClean="0"/>
          </a:p>
          <a:p>
            <a:pPr marL="0" indent="0">
              <a:buNone/>
            </a:pPr>
            <a:r>
              <a:rPr lang="en-GB" dirty="0" smtClean="0"/>
              <a:t>This </a:t>
            </a:r>
            <a:r>
              <a:rPr lang="en-GB" dirty="0"/>
              <a:t>phenomenon is subject to the person’s beliefs, values, culture, standing, language, shared meaning and consciousness. (</a:t>
            </a:r>
            <a:r>
              <a:rPr lang="en-GB" dirty="0" err="1"/>
              <a:t>Bryman</a:t>
            </a:r>
            <a:r>
              <a:rPr lang="en-GB" dirty="0"/>
              <a:t>, 2008:17; </a:t>
            </a:r>
            <a:r>
              <a:rPr lang="en-GB" dirty="0" err="1"/>
              <a:t>Grbich</a:t>
            </a:r>
            <a:r>
              <a:rPr lang="en-GB" dirty="0"/>
              <a:t>, 2010; Meyers, </a:t>
            </a:r>
            <a:endParaRPr lang="en-US" dirty="0"/>
          </a:p>
        </p:txBody>
      </p:sp>
    </p:spTree>
    <p:extLst>
      <p:ext uri="{BB962C8B-B14F-4D97-AF65-F5344CB8AC3E}">
        <p14:creationId xmlns:p14="http://schemas.microsoft.com/office/powerpoint/2010/main" val="852688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Interpretevism</a:t>
            </a:r>
            <a:endParaRPr lang="en-US" dirty="0"/>
          </a:p>
        </p:txBody>
      </p:sp>
      <p:sp>
        <p:nvSpPr>
          <p:cNvPr id="3" name="Content Placeholder 2"/>
          <p:cNvSpPr>
            <a:spLocks noGrp="1"/>
          </p:cNvSpPr>
          <p:nvPr>
            <p:ph idx="1"/>
          </p:nvPr>
        </p:nvSpPr>
        <p:spPr/>
        <p:txBody>
          <a:bodyPr/>
          <a:lstStyle/>
          <a:p>
            <a:r>
              <a:rPr lang="en-GB" dirty="0" err="1"/>
              <a:t>Interpretevism</a:t>
            </a:r>
            <a:r>
              <a:rPr lang="en-GB" dirty="0"/>
              <a:t> or interpretive theory as per </a:t>
            </a:r>
            <a:r>
              <a:rPr lang="en-GB" dirty="0" err="1"/>
              <a:t>Charmaz</a:t>
            </a:r>
            <a:r>
              <a:rPr lang="en-GB" dirty="0"/>
              <a:t>, (2006:126), calls for the imaginative understanding of the studied phenomenon. This type of theory assumes emergent, multiple realities; indeterminacy; facts and values as linked; truth as provisional and social life as </a:t>
            </a:r>
            <a:r>
              <a:rPr lang="en-GB" dirty="0" err="1"/>
              <a:t>processual</a:t>
            </a:r>
            <a:r>
              <a:rPr lang="en-GB" dirty="0"/>
              <a:t>.</a:t>
            </a:r>
            <a:endParaRPr lang="en-US" dirty="0"/>
          </a:p>
          <a:p>
            <a:endParaRPr lang="en-US" dirty="0"/>
          </a:p>
        </p:txBody>
      </p:sp>
    </p:spTree>
    <p:extLst>
      <p:ext uri="{BB962C8B-B14F-4D97-AF65-F5344CB8AC3E}">
        <p14:creationId xmlns:p14="http://schemas.microsoft.com/office/powerpoint/2010/main" val="3950281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Existentialism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following assumptions emerge:</a:t>
            </a:r>
          </a:p>
          <a:p>
            <a:pPr lvl="1"/>
            <a:r>
              <a:rPr lang="en-US" dirty="0" smtClean="0"/>
              <a:t>Existence is always particular and individual</a:t>
            </a:r>
          </a:p>
          <a:p>
            <a:pPr lvl="1"/>
            <a:r>
              <a:rPr lang="en-US" dirty="0" smtClean="0"/>
              <a:t>It is the problem of the mode of being and therefore also an investigation of the meaning of being</a:t>
            </a:r>
          </a:p>
          <a:p>
            <a:pPr lvl="1"/>
            <a:r>
              <a:rPr lang="en-US" dirty="0" smtClean="0"/>
              <a:t>The investigation is continually faced with diverse possibilities, among which the individual must make a selection and commit himself to</a:t>
            </a:r>
          </a:p>
          <a:p>
            <a:pPr lvl="1"/>
            <a:r>
              <a:rPr lang="en-US" dirty="0" smtClean="0"/>
              <a:t>Because these possibilities are determined by the individual’s relationships with other human beings and things, existence is always a situation that limits or conditions choice</a:t>
            </a:r>
          </a:p>
          <a:p>
            <a:pPr lvl="1"/>
            <a:r>
              <a:rPr lang="en-US" dirty="0" err="1" smtClean="0"/>
              <a:t>Versfeld</a:t>
            </a:r>
            <a:r>
              <a:rPr lang="en-US" dirty="0" smtClean="0"/>
              <a:t> (1992), Existentialism, 2011</a:t>
            </a:r>
            <a:endParaRPr lang="en-US" dirty="0"/>
          </a:p>
        </p:txBody>
      </p:sp>
    </p:spTree>
    <p:extLst>
      <p:ext uri="{BB962C8B-B14F-4D97-AF65-F5344CB8AC3E}">
        <p14:creationId xmlns:p14="http://schemas.microsoft.com/office/powerpoint/2010/main" val="3070742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Constructivism</a:t>
            </a:r>
            <a:endParaRPr lang="en-US" dirty="0"/>
          </a:p>
        </p:txBody>
      </p:sp>
      <p:sp>
        <p:nvSpPr>
          <p:cNvPr id="3" name="Content Placeholder 2"/>
          <p:cNvSpPr>
            <a:spLocks noGrp="1"/>
          </p:cNvSpPr>
          <p:nvPr>
            <p:ph idx="1"/>
          </p:nvPr>
        </p:nvSpPr>
        <p:spPr/>
        <p:txBody>
          <a:bodyPr/>
          <a:lstStyle/>
          <a:p>
            <a:r>
              <a:rPr lang="en-GB" dirty="0"/>
              <a:t>Constructionism or a constructivist grounded theory approach places priority on the phenomenon of study and sees both data and analysis as created from shared experiences and relationships with participants. (</a:t>
            </a:r>
            <a:r>
              <a:rPr lang="en-GB" dirty="0" err="1"/>
              <a:t>Charmaz</a:t>
            </a:r>
            <a:r>
              <a:rPr lang="en-GB" dirty="0"/>
              <a:t>, 2006:130).</a:t>
            </a:r>
            <a:endParaRPr lang="en-US" dirty="0"/>
          </a:p>
          <a:p>
            <a:endParaRPr lang="en-US" dirty="0"/>
          </a:p>
        </p:txBody>
      </p:sp>
    </p:spTree>
    <p:extLst>
      <p:ext uri="{BB962C8B-B14F-4D97-AF65-F5344CB8AC3E}">
        <p14:creationId xmlns:p14="http://schemas.microsoft.com/office/powerpoint/2010/main" val="1833953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Positivism </a:t>
            </a:r>
            <a:endParaRPr lang="en-US" dirty="0"/>
          </a:p>
        </p:txBody>
      </p:sp>
      <p:sp>
        <p:nvSpPr>
          <p:cNvPr id="3" name="Content Placeholder 2"/>
          <p:cNvSpPr>
            <a:spLocks noGrp="1"/>
          </p:cNvSpPr>
          <p:nvPr>
            <p:ph idx="1"/>
          </p:nvPr>
        </p:nvSpPr>
        <p:spPr/>
        <p:txBody>
          <a:bodyPr>
            <a:normAutofit lnSpcReduction="10000"/>
          </a:bodyPr>
          <a:lstStyle/>
          <a:p>
            <a:r>
              <a:rPr lang="en-GB" dirty="0"/>
              <a:t>One of the central questions in epistemology is the question of whether the social world can, and in fact should be, studied according to the same principles, procedures and ethos as the natural sciences. (</a:t>
            </a:r>
            <a:r>
              <a:rPr lang="en-GB" dirty="0" err="1"/>
              <a:t>Bryman</a:t>
            </a:r>
            <a:r>
              <a:rPr lang="en-GB" dirty="0"/>
              <a:t> 2008; Meyers, 2010; Eriksson &amp; </a:t>
            </a:r>
            <a:r>
              <a:rPr lang="en-GB" dirty="0" err="1"/>
              <a:t>Kovalainen</a:t>
            </a:r>
            <a:r>
              <a:rPr lang="en-GB" dirty="0"/>
              <a:t>, 2008; </a:t>
            </a:r>
            <a:r>
              <a:rPr lang="en-GB" dirty="0" err="1"/>
              <a:t>Bryman</a:t>
            </a:r>
            <a:r>
              <a:rPr lang="en-GB" dirty="0"/>
              <a:t> &amp; Bell, 2007). When assuming an epistemological position based on the natural sciences, i.e. the composition of reality from observable material objects, it is known as Positivism.</a:t>
            </a:r>
            <a:endParaRPr lang="en-US" dirty="0"/>
          </a:p>
          <a:p>
            <a:endParaRPr lang="en-US" dirty="0"/>
          </a:p>
        </p:txBody>
      </p:sp>
    </p:spTree>
    <p:extLst>
      <p:ext uri="{BB962C8B-B14F-4D97-AF65-F5344CB8AC3E}">
        <p14:creationId xmlns:p14="http://schemas.microsoft.com/office/powerpoint/2010/main" val="249489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paradigms and Logic of Research</a:t>
            </a:r>
            <a:endParaRPr lang="en-US" dirty="0"/>
          </a:p>
        </p:txBody>
      </p:sp>
      <p:sp>
        <p:nvSpPr>
          <p:cNvPr id="7" name="Rectangle 6"/>
          <p:cNvSpPr/>
          <p:nvPr/>
        </p:nvSpPr>
        <p:spPr>
          <a:xfrm>
            <a:off x="4572000" y="1600200"/>
            <a:ext cx="4572000" cy="5632312"/>
          </a:xfrm>
          <a:prstGeom prst="rect">
            <a:avLst/>
          </a:prstGeom>
        </p:spPr>
        <p:txBody>
          <a:bodyPr>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Socrates</a:t>
            </a:r>
          </a:p>
          <a:p>
            <a:r>
              <a:rPr lang="en-US" dirty="0" smtClean="0"/>
              <a:t>c</a:t>
            </a:r>
            <a:r>
              <a:rPr lang="en-US" dirty="0"/>
              <a:t>. 469 / 470 </a:t>
            </a:r>
            <a:r>
              <a:rPr lang="en-US" dirty="0" smtClean="0"/>
              <a:t>BC</a:t>
            </a:r>
            <a:endParaRPr lang="en-US" dirty="0" smtClean="0"/>
          </a:p>
          <a:p>
            <a:endParaRPr lang="en-US" dirty="0"/>
          </a:p>
          <a:p>
            <a:r>
              <a:rPr lang="en-US" dirty="0" smtClean="0"/>
              <a:t>Contribution to Epistemology, Ethics, Logic:</a:t>
            </a:r>
          </a:p>
          <a:p>
            <a:endParaRPr lang="en-US" dirty="0"/>
          </a:p>
          <a:p>
            <a:pPr algn="ctr"/>
            <a:r>
              <a:rPr lang="en-US" dirty="0" smtClean="0"/>
              <a:t>“</a:t>
            </a:r>
            <a:r>
              <a:rPr lang="en-US" dirty="0" smtClean="0">
                <a:latin typeface="Apple Chancery"/>
                <a:cs typeface="Apple Chancery"/>
              </a:rPr>
              <a:t>I know that I know nothing”</a:t>
            </a:r>
          </a:p>
          <a:p>
            <a:pPr algn="ctr"/>
            <a:endParaRPr lang="en-US" dirty="0" smtClean="0">
              <a:latin typeface="Apple Chancery"/>
              <a:cs typeface="Apple Chancery"/>
            </a:endParaRPr>
          </a:p>
          <a:p>
            <a:pPr algn="ctr"/>
            <a:r>
              <a:rPr lang="en-US" dirty="0" smtClean="0">
                <a:latin typeface="Apple Chancery"/>
                <a:cs typeface="Apple Chancery"/>
              </a:rPr>
              <a:t>“</a:t>
            </a:r>
            <a:r>
              <a:rPr lang="en-US" dirty="0">
                <a:latin typeface="Apple Chancery"/>
                <a:cs typeface="Apple Chancery"/>
              </a:rPr>
              <a:t>K</a:t>
            </a:r>
            <a:r>
              <a:rPr lang="en-US" dirty="0" smtClean="0">
                <a:latin typeface="Apple Chancery"/>
                <a:cs typeface="Apple Chancery"/>
              </a:rPr>
              <a:t>nowledge </a:t>
            </a:r>
            <a:r>
              <a:rPr lang="en-US" dirty="0">
                <a:latin typeface="Apple Chancery"/>
                <a:cs typeface="Apple Chancery"/>
              </a:rPr>
              <a:t>is always proportionate to the realm from which it is </a:t>
            </a:r>
            <a:r>
              <a:rPr lang="en-US" i="1" dirty="0">
                <a:latin typeface="Apple Chancery"/>
                <a:cs typeface="Apple Chancery"/>
              </a:rPr>
              <a:t>gained</a:t>
            </a:r>
            <a:r>
              <a:rPr lang="en-US" i="1" dirty="0" smtClean="0"/>
              <a:t>.”</a:t>
            </a:r>
            <a:endParaRPr lang="en-US" i="1" dirty="0" smtClean="0">
              <a:latin typeface="Apple Chancery"/>
              <a:cs typeface="Apple Chancery"/>
            </a:endParaRPr>
          </a:p>
          <a:p>
            <a:pPr algn="ctr"/>
            <a:endParaRPr lang="en-US" dirty="0">
              <a:latin typeface="Apple Chancery"/>
              <a:cs typeface="Apple Chancery"/>
            </a:endParaRPr>
          </a:p>
          <a:p>
            <a:r>
              <a:rPr lang="en-US" dirty="0" smtClean="0"/>
              <a:t> </a:t>
            </a:r>
            <a:endParaRPr lang="en-US" dirty="0"/>
          </a:p>
        </p:txBody>
      </p:sp>
      <p:pic>
        <p:nvPicPr>
          <p:cNvPr id="3" name="Picture 2"/>
          <p:cNvPicPr>
            <a:picLocks noChangeAspect="1"/>
          </p:cNvPicPr>
          <p:nvPr/>
        </p:nvPicPr>
        <p:blipFill>
          <a:blip r:embed="rId2"/>
          <a:stretch>
            <a:fillRect/>
          </a:stretch>
        </p:blipFill>
        <p:spPr>
          <a:xfrm>
            <a:off x="567266" y="1600200"/>
            <a:ext cx="3852334" cy="5116690"/>
          </a:xfrm>
          <a:prstGeom prst="rect">
            <a:avLst/>
          </a:prstGeom>
        </p:spPr>
      </p:pic>
    </p:spTree>
    <p:extLst>
      <p:ext uri="{BB962C8B-B14F-4D97-AF65-F5344CB8AC3E}">
        <p14:creationId xmlns:p14="http://schemas.microsoft.com/office/powerpoint/2010/main" val="1772741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Positivism </a:t>
            </a:r>
            <a:endParaRPr lang="en-US" dirty="0"/>
          </a:p>
        </p:txBody>
      </p:sp>
      <p:sp>
        <p:nvSpPr>
          <p:cNvPr id="3" name="Content Placeholder 2"/>
          <p:cNvSpPr>
            <a:spLocks noGrp="1"/>
          </p:cNvSpPr>
          <p:nvPr>
            <p:ph idx="1"/>
          </p:nvPr>
        </p:nvSpPr>
        <p:spPr/>
        <p:txBody>
          <a:bodyPr>
            <a:normAutofit lnSpcReduction="10000"/>
          </a:bodyPr>
          <a:lstStyle/>
          <a:p>
            <a:r>
              <a:rPr lang="en-GB" dirty="0"/>
              <a:t>Positivism adopts a quantitative approach to investigating phenomena, assuming an Epistemological position that advocates the application of the methods of the natural sciences to the study of social reality, as opposed to post-positivist approaches, which aim to describe and explore in-depth phenomena from a qualitative perspective, according to Proctor (1998) and </a:t>
            </a:r>
            <a:r>
              <a:rPr lang="en-GB" dirty="0" err="1"/>
              <a:t>Bryman</a:t>
            </a:r>
            <a:r>
              <a:rPr lang="en-GB" dirty="0"/>
              <a:t> (2008).</a:t>
            </a:r>
            <a:endParaRPr lang="en-US" dirty="0"/>
          </a:p>
          <a:p>
            <a:endParaRPr lang="en-US" dirty="0"/>
          </a:p>
        </p:txBody>
      </p:sp>
    </p:spTree>
    <p:extLst>
      <p:ext uri="{BB962C8B-B14F-4D97-AF65-F5344CB8AC3E}">
        <p14:creationId xmlns:p14="http://schemas.microsoft.com/office/powerpoint/2010/main" val="832200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Phenomenology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Despite the fact that phenomenology has a theoretical orientation, it does not generate deductions from propositions that may be empirically tested (</a:t>
            </a:r>
            <a:r>
              <a:rPr lang="en-US" dirty="0" err="1"/>
              <a:t>Darroch</a:t>
            </a:r>
            <a:r>
              <a:rPr lang="en-US" dirty="0"/>
              <a:t> &amp; Silvers 1982). </a:t>
            </a:r>
            <a:endParaRPr lang="en-US" dirty="0" smtClean="0"/>
          </a:p>
          <a:p>
            <a:r>
              <a:rPr lang="en-US" dirty="0" smtClean="0"/>
              <a:t>Phenomenology </a:t>
            </a:r>
            <a:r>
              <a:rPr lang="en-US" dirty="0"/>
              <a:t>operates more on a meta-level, and demonstrates its premises through descriptive analyses of the procedures of the self, and the situational and the social setting. Phenomenology is the study of the contents of consciousness – phenomenon – and phenomenological methods are ways in which these contents may be described and </a:t>
            </a:r>
            <a:r>
              <a:rPr lang="en-US" dirty="0" err="1"/>
              <a:t>analysed</a:t>
            </a:r>
            <a:r>
              <a:rPr lang="en-US" dirty="0"/>
              <a:t> (</a:t>
            </a:r>
            <a:r>
              <a:rPr lang="en-US" dirty="0" err="1"/>
              <a:t>Sokolowski</a:t>
            </a:r>
            <a:r>
              <a:rPr lang="en-US" dirty="0"/>
              <a:t>, 2000). </a:t>
            </a:r>
          </a:p>
          <a:p>
            <a:endParaRPr lang="en-US" dirty="0"/>
          </a:p>
        </p:txBody>
      </p:sp>
    </p:spTree>
    <p:extLst>
      <p:ext uri="{BB962C8B-B14F-4D97-AF65-F5344CB8AC3E}">
        <p14:creationId xmlns:p14="http://schemas.microsoft.com/office/powerpoint/2010/main" val="195148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341"/>
            <a:ext cx="9144000" cy="1411941"/>
          </a:xfrm>
        </p:spPr>
        <p:txBody>
          <a:bodyPr/>
          <a:lstStyle/>
          <a:p>
            <a:r>
              <a:rPr lang="en-US" dirty="0" smtClean="0"/>
              <a:t>Philosophical underpinning</a:t>
            </a:r>
            <a:endParaRPr lang="en-US" dirty="0"/>
          </a:p>
        </p:txBody>
      </p:sp>
      <p:sp>
        <p:nvSpPr>
          <p:cNvPr id="3" name="Content Placeholder 2"/>
          <p:cNvSpPr>
            <a:spLocks noGrp="1"/>
          </p:cNvSpPr>
          <p:nvPr>
            <p:ph idx="1"/>
          </p:nvPr>
        </p:nvSpPr>
        <p:spPr/>
        <p:txBody>
          <a:bodyPr/>
          <a:lstStyle/>
          <a:p>
            <a:pPr marL="2743200" lvl="8" indent="0">
              <a:buNone/>
            </a:pPr>
            <a:endParaRPr lang="en-US" dirty="0"/>
          </a:p>
          <a:p>
            <a:r>
              <a:rPr lang="en-GB" dirty="0"/>
              <a:t>At the heart of all research, is an endeavour to find out, to investigate, confirm, probe, test, see or view, measure, correlate, compare, evaluate, find meaning, gain understanding, or to discover new emerging properties</a:t>
            </a:r>
            <a:r>
              <a:rPr lang="en-GB" dirty="0" smtClean="0"/>
              <a:t>.</a:t>
            </a:r>
          </a:p>
          <a:p>
            <a:pPr marL="0" indent="0">
              <a:buNone/>
            </a:pPr>
            <a:r>
              <a:rPr lang="en-GB" dirty="0" smtClean="0"/>
              <a:t> </a:t>
            </a:r>
            <a:r>
              <a:rPr lang="en-GB" dirty="0"/>
              <a:t> </a:t>
            </a:r>
            <a:r>
              <a:rPr lang="en-GB" dirty="0" smtClean="0"/>
              <a:t>                                    </a:t>
            </a:r>
            <a:r>
              <a:rPr lang="en-GB" dirty="0" smtClean="0"/>
              <a:t>Bless</a:t>
            </a:r>
            <a:r>
              <a:rPr lang="en-GB" dirty="0"/>
              <a:t>, </a:t>
            </a:r>
            <a:r>
              <a:rPr lang="en-GB" dirty="0" err="1"/>
              <a:t>Higson</a:t>
            </a:r>
            <a:r>
              <a:rPr lang="en-GB" dirty="0"/>
              <a:t> &amp; </a:t>
            </a:r>
            <a:r>
              <a:rPr lang="en-GB" dirty="0" err="1" smtClean="0"/>
              <a:t>Kagee</a:t>
            </a:r>
            <a:r>
              <a:rPr lang="en-GB" dirty="0"/>
              <a:t> </a:t>
            </a:r>
            <a:r>
              <a:rPr lang="en-GB" dirty="0" smtClean="0"/>
              <a:t>(2006)</a:t>
            </a:r>
            <a:endParaRPr lang="en-US" dirty="0"/>
          </a:p>
        </p:txBody>
      </p:sp>
    </p:spTree>
    <p:extLst>
      <p:ext uri="{BB962C8B-B14F-4D97-AF65-F5344CB8AC3E}">
        <p14:creationId xmlns:p14="http://schemas.microsoft.com/office/powerpoint/2010/main" val="3442907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0" y="0"/>
            <a:ext cx="9133885" cy="6858000"/>
          </a:xfrm>
          <a:prstGeom prst="rect">
            <a:avLst/>
          </a:prstGeom>
        </p:spPr>
      </p:pic>
    </p:spTree>
    <p:extLst>
      <p:ext uri="{BB962C8B-B14F-4D97-AF65-F5344CB8AC3E}">
        <p14:creationId xmlns:p14="http://schemas.microsoft.com/office/powerpoint/2010/main" val="682900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9133885" cy="6858000"/>
          </a:xfrm>
          <a:prstGeom prst="rect">
            <a:avLst/>
          </a:prstGeom>
        </p:spPr>
      </p:pic>
    </p:spTree>
    <p:extLst>
      <p:ext uri="{BB962C8B-B14F-4D97-AF65-F5344CB8AC3E}">
        <p14:creationId xmlns:p14="http://schemas.microsoft.com/office/powerpoint/2010/main" val="598829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Sparkes</a:t>
            </a:r>
            <a:r>
              <a:rPr lang="en-US" dirty="0" smtClean="0"/>
              <a:t>, 2007</a:t>
            </a:r>
            <a:endParaRPr lang="en-US" dirty="0"/>
          </a:p>
        </p:txBody>
      </p:sp>
      <p:sp>
        <p:nvSpPr>
          <p:cNvPr id="3" name="Content Placeholder 2"/>
          <p:cNvSpPr>
            <a:spLocks noGrp="1"/>
          </p:cNvSpPr>
          <p:nvPr>
            <p:ph idx="1"/>
          </p:nvPr>
        </p:nvSpPr>
        <p:spPr/>
        <p:txBody>
          <a:bodyPr>
            <a:normAutofit/>
          </a:bodyPr>
          <a:lstStyle/>
          <a:p>
            <a:r>
              <a:rPr lang="en-US" dirty="0" smtClean="0"/>
              <a:t>All researchers who plan to explore objectives should explain their worldview, “since it uses a methodology of the heart to some extent and at least begs for consideration”</a:t>
            </a:r>
          </a:p>
        </p:txBody>
      </p:sp>
    </p:spTree>
    <p:extLst>
      <p:ext uri="{BB962C8B-B14F-4D97-AF65-F5344CB8AC3E}">
        <p14:creationId xmlns:p14="http://schemas.microsoft.com/office/powerpoint/2010/main" val="2544364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43615" y="884606"/>
            <a:ext cx="1321178" cy="487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solidFill>
                  <a:srgbClr val="000000"/>
                </a:solidFill>
              </a:rPr>
              <a:t>Assumptions of Approach</a:t>
            </a:r>
            <a:endParaRPr lang="en-US" sz="1100" dirty="0">
              <a:solidFill>
                <a:srgbClr val="000000"/>
              </a:solidFill>
            </a:endParaRPr>
          </a:p>
        </p:txBody>
      </p:sp>
      <p:sp>
        <p:nvSpPr>
          <p:cNvPr id="15" name="Rounded Rectangle 14"/>
          <p:cNvSpPr/>
          <p:nvPr/>
        </p:nvSpPr>
        <p:spPr>
          <a:xfrm>
            <a:off x="133868" y="589468"/>
            <a:ext cx="3427845" cy="7030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idx="4294967295"/>
          </p:nvPr>
        </p:nvSpPr>
        <p:spPr>
          <a:xfrm>
            <a:off x="497110" y="-295137"/>
            <a:ext cx="8229600" cy="884605"/>
          </a:xfrm>
          <a:prstGeom prst="rect">
            <a:avLst/>
          </a:prstGeom>
        </p:spPr>
        <p:txBody>
          <a:bodyPr>
            <a:normAutofit/>
          </a:bodyPr>
          <a:lstStyle/>
          <a:p>
            <a:r>
              <a:rPr lang="en-US" sz="2000" b="1" dirty="0" smtClean="0"/>
              <a:t>Mixed Methods</a:t>
            </a:r>
            <a:endParaRPr lang="en-US" sz="2000" b="1" dirty="0"/>
          </a:p>
        </p:txBody>
      </p:sp>
      <p:sp>
        <p:nvSpPr>
          <p:cNvPr id="8" name="TextBox 7"/>
          <p:cNvSpPr txBox="1"/>
          <p:nvPr/>
        </p:nvSpPr>
        <p:spPr>
          <a:xfrm>
            <a:off x="72735" y="589468"/>
            <a:ext cx="3511683" cy="584776"/>
          </a:xfrm>
          <a:prstGeom prst="rect">
            <a:avLst/>
          </a:prstGeom>
          <a:noFill/>
        </p:spPr>
        <p:txBody>
          <a:bodyPr wrap="square" rtlCol="0">
            <a:spAutoFit/>
          </a:bodyPr>
          <a:lstStyle/>
          <a:p>
            <a:pPr algn="ctr"/>
            <a:r>
              <a:rPr lang="en-US" sz="1600" dirty="0" smtClean="0"/>
              <a:t>Researchers Worldview about nature of knowledge - epistemology  </a:t>
            </a:r>
            <a:endParaRPr lang="en-US" sz="1600" dirty="0"/>
          </a:p>
        </p:txBody>
      </p:sp>
      <p:sp>
        <p:nvSpPr>
          <p:cNvPr id="23" name="Rounded Rectangle 22"/>
          <p:cNvSpPr/>
          <p:nvPr/>
        </p:nvSpPr>
        <p:spPr>
          <a:xfrm>
            <a:off x="381000" y="4779481"/>
            <a:ext cx="3009131" cy="9657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60000"/>
              </a:lnSpc>
              <a:spcAft>
                <a:spcPts val="1200"/>
              </a:spcAft>
            </a:pPr>
            <a:r>
              <a:rPr lang="en-US" sz="1200" dirty="0" smtClean="0"/>
              <a:t>Approaches and techniques</a:t>
            </a:r>
          </a:p>
          <a:p>
            <a:pPr algn="ctr">
              <a:lnSpc>
                <a:spcPct val="60000"/>
              </a:lnSpc>
              <a:spcAft>
                <a:spcPts val="1200"/>
              </a:spcAft>
            </a:pPr>
            <a:r>
              <a:rPr lang="en-US" sz="1200" dirty="0" smtClean="0"/>
              <a:t>And way in which questions are formulated, data is collected and analyzed</a:t>
            </a:r>
          </a:p>
          <a:p>
            <a:pPr algn="ctr">
              <a:spcAft>
                <a:spcPts val="1200"/>
              </a:spcAft>
            </a:pPr>
            <a:endParaRPr lang="en-US" sz="1200" dirty="0" smtClean="0"/>
          </a:p>
        </p:txBody>
      </p:sp>
      <p:sp>
        <p:nvSpPr>
          <p:cNvPr id="28" name="Rectangle 27"/>
          <p:cNvSpPr/>
          <p:nvPr/>
        </p:nvSpPr>
        <p:spPr>
          <a:xfrm>
            <a:off x="4160550" y="1552512"/>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Ontological Perceptions of reality</a:t>
            </a:r>
            <a:endParaRPr lang="en-US" sz="1000" dirty="0"/>
          </a:p>
        </p:txBody>
      </p:sp>
      <p:sp>
        <p:nvSpPr>
          <p:cNvPr id="42" name="Rounded Rectangle 41"/>
          <p:cNvSpPr/>
          <p:nvPr/>
        </p:nvSpPr>
        <p:spPr>
          <a:xfrm>
            <a:off x="72735" y="1601135"/>
            <a:ext cx="747976" cy="39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70000"/>
              </a:lnSpc>
            </a:pPr>
            <a:r>
              <a:rPr lang="en-US" sz="800" dirty="0" smtClean="0">
                <a:solidFill>
                  <a:srgbClr val="000000"/>
                </a:solidFill>
                <a:latin typeface="Arial Narrow"/>
                <a:cs typeface="Arial Narrow"/>
              </a:rPr>
              <a:t>Positivism</a:t>
            </a:r>
            <a:endParaRPr lang="en-US" sz="800" dirty="0">
              <a:solidFill>
                <a:srgbClr val="000000"/>
              </a:solidFill>
              <a:latin typeface="Arial Narrow"/>
              <a:cs typeface="Arial Narrow"/>
            </a:endParaRPr>
          </a:p>
        </p:txBody>
      </p:sp>
      <p:sp>
        <p:nvSpPr>
          <p:cNvPr id="56" name="Rounded Rectangle 55"/>
          <p:cNvSpPr/>
          <p:nvPr/>
        </p:nvSpPr>
        <p:spPr>
          <a:xfrm>
            <a:off x="599597" y="1599286"/>
            <a:ext cx="747976" cy="39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70000"/>
              </a:lnSpc>
            </a:pPr>
            <a:r>
              <a:rPr lang="en-US" sz="800" dirty="0" smtClean="0">
                <a:solidFill>
                  <a:srgbClr val="000000"/>
                </a:solidFill>
                <a:latin typeface="Arial Narrow"/>
                <a:cs typeface="Arial Narrow"/>
              </a:rPr>
              <a:t>Post Positivism</a:t>
            </a:r>
            <a:endParaRPr lang="en-US" sz="800" dirty="0">
              <a:solidFill>
                <a:srgbClr val="000000"/>
              </a:solidFill>
              <a:latin typeface="Arial Narrow"/>
              <a:cs typeface="Arial Narrow"/>
            </a:endParaRPr>
          </a:p>
        </p:txBody>
      </p:sp>
      <p:sp>
        <p:nvSpPr>
          <p:cNvPr id="57" name="Rounded Rectangle 56"/>
          <p:cNvSpPr/>
          <p:nvPr/>
        </p:nvSpPr>
        <p:spPr>
          <a:xfrm>
            <a:off x="1145957" y="1601135"/>
            <a:ext cx="747976" cy="39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70000"/>
              </a:lnSpc>
            </a:pPr>
            <a:r>
              <a:rPr lang="en-US" sz="800" dirty="0" smtClean="0">
                <a:solidFill>
                  <a:srgbClr val="000000"/>
                </a:solidFill>
                <a:latin typeface="Arial Narrow"/>
                <a:cs typeface="Arial Narrow"/>
              </a:rPr>
              <a:t>Critical Theory</a:t>
            </a:r>
            <a:endParaRPr lang="en-US" sz="800" dirty="0">
              <a:solidFill>
                <a:srgbClr val="000000"/>
              </a:solidFill>
              <a:latin typeface="Arial Narrow"/>
              <a:cs typeface="Arial Narrow"/>
            </a:endParaRPr>
          </a:p>
        </p:txBody>
      </p:sp>
      <p:sp>
        <p:nvSpPr>
          <p:cNvPr id="58" name="Rounded Rectangle 57"/>
          <p:cNvSpPr/>
          <p:nvPr/>
        </p:nvSpPr>
        <p:spPr>
          <a:xfrm>
            <a:off x="1600199" y="1599286"/>
            <a:ext cx="822859" cy="39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70000"/>
              </a:lnSpc>
            </a:pPr>
            <a:r>
              <a:rPr lang="en-US" sz="700" dirty="0" smtClean="0">
                <a:solidFill>
                  <a:srgbClr val="000000"/>
                </a:solidFill>
                <a:latin typeface="Arial Narrow"/>
                <a:cs typeface="Arial Narrow"/>
              </a:rPr>
              <a:t>Constructivism</a:t>
            </a:r>
            <a:endParaRPr lang="en-US" sz="700" dirty="0">
              <a:solidFill>
                <a:srgbClr val="000000"/>
              </a:solidFill>
              <a:latin typeface="Arial Narrow"/>
              <a:cs typeface="Arial Narrow"/>
            </a:endParaRPr>
          </a:p>
        </p:txBody>
      </p:sp>
      <p:sp>
        <p:nvSpPr>
          <p:cNvPr id="59" name="Rounded Rectangle 58"/>
          <p:cNvSpPr/>
          <p:nvPr/>
        </p:nvSpPr>
        <p:spPr>
          <a:xfrm>
            <a:off x="2209800" y="1601135"/>
            <a:ext cx="747976" cy="39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70000"/>
              </a:lnSpc>
            </a:pPr>
            <a:r>
              <a:rPr lang="en-US" sz="800" dirty="0" smtClean="0">
                <a:solidFill>
                  <a:srgbClr val="000000"/>
                </a:solidFill>
                <a:latin typeface="Arial Narrow"/>
                <a:cs typeface="Arial Narrow"/>
              </a:rPr>
              <a:t>Participatory</a:t>
            </a:r>
            <a:endParaRPr lang="en-US" sz="800" dirty="0">
              <a:solidFill>
                <a:srgbClr val="000000"/>
              </a:solidFill>
              <a:latin typeface="Arial Narrow"/>
              <a:cs typeface="Arial Narrow"/>
            </a:endParaRPr>
          </a:p>
        </p:txBody>
      </p:sp>
      <p:sp>
        <p:nvSpPr>
          <p:cNvPr id="60" name="Rounded Rectangle 59"/>
          <p:cNvSpPr/>
          <p:nvPr/>
        </p:nvSpPr>
        <p:spPr>
          <a:xfrm>
            <a:off x="133868" y="2129822"/>
            <a:ext cx="3371331" cy="1206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spcAft>
                <a:spcPts val="1200"/>
              </a:spcAft>
            </a:pPr>
            <a:endParaRPr lang="en-US" sz="800" dirty="0" smtClean="0"/>
          </a:p>
          <a:p>
            <a:pPr algn="ctr">
              <a:lnSpc>
                <a:spcPct val="50000"/>
              </a:lnSpc>
              <a:spcAft>
                <a:spcPts val="1200"/>
              </a:spcAft>
            </a:pPr>
            <a:endParaRPr lang="en-US" sz="1000" dirty="0" smtClean="0"/>
          </a:p>
          <a:p>
            <a:pPr algn="ctr">
              <a:lnSpc>
                <a:spcPct val="50000"/>
              </a:lnSpc>
              <a:spcAft>
                <a:spcPts val="1200"/>
              </a:spcAft>
            </a:pPr>
            <a:r>
              <a:rPr lang="en-US" sz="1000" dirty="0" smtClean="0"/>
              <a:t>Worldviews influence </a:t>
            </a:r>
            <a:r>
              <a:rPr lang="en-US" sz="1000" dirty="0"/>
              <a:t>basic beliefs of </a:t>
            </a:r>
            <a:endParaRPr lang="en-US" sz="1000" dirty="0" smtClean="0"/>
          </a:p>
          <a:p>
            <a:pPr algn="ctr">
              <a:lnSpc>
                <a:spcPct val="50000"/>
              </a:lnSpc>
              <a:spcAft>
                <a:spcPts val="1200"/>
              </a:spcAft>
            </a:pPr>
            <a:r>
              <a:rPr lang="en-US" sz="1000" dirty="0" smtClean="0"/>
              <a:t>who </a:t>
            </a:r>
            <a:r>
              <a:rPr lang="en-US" sz="1000" dirty="0"/>
              <a:t>informs</a:t>
            </a:r>
            <a:r>
              <a:rPr lang="en-US" sz="1000" dirty="0" smtClean="0"/>
              <a:t>,</a:t>
            </a:r>
          </a:p>
          <a:p>
            <a:pPr algn="ctr">
              <a:lnSpc>
                <a:spcPct val="50000"/>
              </a:lnSpc>
              <a:spcAft>
                <a:spcPts val="1200"/>
              </a:spcAft>
            </a:pPr>
            <a:r>
              <a:rPr lang="en-US" sz="1000" dirty="0" smtClean="0"/>
              <a:t> </a:t>
            </a:r>
            <a:r>
              <a:rPr lang="en-US" sz="1000" dirty="0"/>
              <a:t>who forms </a:t>
            </a:r>
            <a:endParaRPr lang="en-US" sz="1000" dirty="0" smtClean="0"/>
          </a:p>
          <a:p>
            <a:pPr algn="ctr">
              <a:lnSpc>
                <a:spcPct val="50000"/>
              </a:lnSpc>
              <a:spcAft>
                <a:spcPts val="1200"/>
              </a:spcAft>
            </a:pPr>
            <a:r>
              <a:rPr lang="en-US" sz="1000" dirty="0" smtClean="0"/>
              <a:t>and </a:t>
            </a:r>
            <a:r>
              <a:rPr lang="en-US" sz="1000" dirty="0"/>
              <a:t>who benefit from the </a:t>
            </a:r>
            <a:r>
              <a:rPr lang="en-US" sz="1000" dirty="0" smtClean="0"/>
              <a:t>inquiry</a:t>
            </a:r>
          </a:p>
          <a:p>
            <a:pPr algn="ctr">
              <a:lnSpc>
                <a:spcPct val="50000"/>
              </a:lnSpc>
              <a:spcAft>
                <a:spcPts val="1200"/>
              </a:spcAft>
            </a:pPr>
            <a:r>
              <a:rPr lang="en-US" sz="1000" dirty="0"/>
              <a:t>Also influences mode or strategy or research tradition</a:t>
            </a:r>
          </a:p>
          <a:p>
            <a:pPr algn="ctr">
              <a:spcAft>
                <a:spcPts val="1200"/>
              </a:spcAft>
            </a:pPr>
            <a:endParaRPr lang="en-US" sz="1000" dirty="0"/>
          </a:p>
        </p:txBody>
      </p:sp>
      <p:sp>
        <p:nvSpPr>
          <p:cNvPr id="61" name="Rounded Rectangle 60"/>
          <p:cNvSpPr/>
          <p:nvPr/>
        </p:nvSpPr>
        <p:spPr>
          <a:xfrm>
            <a:off x="159268" y="3505200"/>
            <a:ext cx="1075486" cy="99060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80000"/>
              </a:lnSpc>
            </a:pPr>
            <a:r>
              <a:rPr lang="en-US" sz="1100" dirty="0" smtClean="0">
                <a:solidFill>
                  <a:srgbClr val="000000"/>
                </a:solidFill>
              </a:rPr>
              <a:t>Quantitative</a:t>
            </a:r>
          </a:p>
          <a:p>
            <a:pPr algn="ctr">
              <a:lnSpc>
                <a:spcPct val="80000"/>
              </a:lnSpc>
            </a:pPr>
            <a:r>
              <a:rPr lang="en-US" sz="1000" dirty="0" smtClean="0">
                <a:solidFill>
                  <a:srgbClr val="000000"/>
                </a:solidFill>
              </a:rPr>
              <a:t>Arising mainly from positivism &amp; post positivism</a:t>
            </a:r>
            <a:endParaRPr lang="en-US" sz="1000" dirty="0">
              <a:solidFill>
                <a:srgbClr val="000000"/>
              </a:solidFill>
            </a:endParaRPr>
          </a:p>
        </p:txBody>
      </p:sp>
      <p:sp>
        <p:nvSpPr>
          <p:cNvPr id="62" name="Rounded Rectangle 61"/>
          <p:cNvSpPr/>
          <p:nvPr/>
        </p:nvSpPr>
        <p:spPr>
          <a:xfrm>
            <a:off x="1347573" y="3505200"/>
            <a:ext cx="1075486"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80000"/>
              </a:lnSpc>
            </a:pPr>
            <a:r>
              <a:rPr lang="en-US" sz="1100" dirty="0" smtClean="0">
                <a:solidFill>
                  <a:srgbClr val="000000"/>
                </a:solidFill>
              </a:rPr>
              <a:t>Qualitative</a:t>
            </a:r>
          </a:p>
          <a:p>
            <a:pPr algn="ctr">
              <a:lnSpc>
                <a:spcPct val="80000"/>
              </a:lnSpc>
            </a:pPr>
            <a:r>
              <a:rPr lang="en-US" sz="1000" dirty="0" smtClean="0">
                <a:solidFill>
                  <a:srgbClr val="000000"/>
                </a:solidFill>
              </a:rPr>
              <a:t>Mainly coming from critical theory, constructivism &amp; participatory paradigms</a:t>
            </a:r>
            <a:endParaRPr lang="en-US" sz="1000" dirty="0">
              <a:solidFill>
                <a:srgbClr val="000000"/>
              </a:solidFill>
            </a:endParaRPr>
          </a:p>
        </p:txBody>
      </p:sp>
      <p:sp>
        <p:nvSpPr>
          <p:cNvPr id="63" name="Rounded Rectangle 62"/>
          <p:cNvSpPr/>
          <p:nvPr/>
        </p:nvSpPr>
        <p:spPr>
          <a:xfrm>
            <a:off x="2508932" y="3505200"/>
            <a:ext cx="1075486"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80000"/>
              </a:lnSpc>
            </a:pPr>
            <a:r>
              <a:rPr lang="en-US" sz="1100" dirty="0" smtClean="0">
                <a:solidFill>
                  <a:srgbClr val="000000"/>
                </a:solidFill>
              </a:rPr>
              <a:t>Mixed Methods</a:t>
            </a:r>
            <a:endParaRPr lang="en-US" sz="1100" dirty="0">
              <a:solidFill>
                <a:srgbClr val="000000"/>
              </a:solidFill>
            </a:endParaRPr>
          </a:p>
          <a:p>
            <a:pPr algn="ctr">
              <a:lnSpc>
                <a:spcPct val="80000"/>
              </a:lnSpc>
            </a:pPr>
            <a:r>
              <a:rPr lang="en-US" sz="1000" dirty="0" smtClean="0">
                <a:solidFill>
                  <a:srgbClr val="000000"/>
                </a:solidFill>
              </a:rPr>
              <a:t>From the pragmatic paradigm</a:t>
            </a:r>
            <a:endParaRPr lang="en-US" sz="1000" dirty="0">
              <a:solidFill>
                <a:srgbClr val="000000"/>
              </a:solidFill>
            </a:endParaRPr>
          </a:p>
        </p:txBody>
      </p:sp>
      <p:sp>
        <p:nvSpPr>
          <p:cNvPr id="3" name="TextBox 2"/>
          <p:cNvSpPr txBox="1"/>
          <p:nvPr/>
        </p:nvSpPr>
        <p:spPr>
          <a:xfrm>
            <a:off x="5382111" y="381000"/>
            <a:ext cx="1941557" cy="646331"/>
          </a:xfrm>
          <a:prstGeom prst="rect">
            <a:avLst/>
          </a:prstGeom>
          <a:noFill/>
        </p:spPr>
        <p:txBody>
          <a:bodyPr wrap="none" rtlCol="0">
            <a:spAutoFit/>
          </a:bodyPr>
          <a:lstStyle/>
          <a:p>
            <a:r>
              <a:rPr lang="en-US" dirty="0" smtClean="0"/>
              <a:t>Research Methods</a:t>
            </a:r>
            <a:endParaRPr lang="en-US" dirty="0"/>
          </a:p>
          <a:p>
            <a:endParaRPr lang="en-US" dirty="0"/>
          </a:p>
        </p:txBody>
      </p:sp>
      <p:sp>
        <p:nvSpPr>
          <p:cNvPr id="67" name="Rectangle 66"/>
          <p:cNvSpPr/>
          <p:nvPr/>
        </p:nvSpPr>
        <p:spPr>
          <a:xfrm>
            <a:off x="5600099" y="884606"/>
            <a:ext cx="1321178" cy="487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solidFill>
                  <a:srgbClr val="000000"/>
                </a:solidFill>
              </a:rPr>
              <a:t>Qualitative Research Paradigm</a:t>
            </a:r>
            <a:endParaRPr lang="en-US" sz="1100" dirty="0">
              <a:solidFill>
                <a:srgbClr val="000000"/>
              </a:solidFill>
            </a:endParaRPr>
          </a:p>
        </p:txBody>
      </p:sp>
      <p:sp>
        <p:nvSpPr>
          <p:cNvPr id="68" name="Rectangle 67"/>
          <p:cNvSpPr/>
          <p:nvPr/>
        </p:nvSpPr>
        <p:spPr>
          <a:xfrm>
            <a:off x="7039428" y="884606"/>
            <a:ext cx="1321178" cy="487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solidFill>
                  <a:srgbClr val="000000"/>
                </a:solidFill>
              </a:rPr>
              <a:t>Quantitative Research Paradigm</a:t>
            </a:r>
            <a:endParaRPr lang="en-US" sz="1100" dirty="0">
              <a:solidFill>
                <a:srgbClr val="000000"/>
              </a:solidFill>
            </a:endParaRPr>
          </a:p>
        </p:txBody>
      </p:sp>
      <p:sp>
        <p:nvSpPr>
          <p:cNvPr id="69" name="Rectangle 68"/>
          <p:cNvSpPr/>
          <p:nvPr/>
        </p:nvSpPr>
        <p:spPr>
          <a:xfrm>
            <a:off x="5600099" y="1533947"/>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Multiple subjectively derived realities co-exist</a:t>
            </a:r>
            <a:endParaRPr lang="en-US" sz="900" dirty="0"/>
          </a:p>
        </p:txBody>
      </p:sp>
      <p:sp>
        <p:nvSpPr>
          <p:cNvPr id="70" name="Rectangle 69"/>
          <p:cNvSpPr/>
          <p:nvPr/>
        </p:nvSpPr>
        <p:spPr>
          <a:xfrm>
            <a:off x="7039428" y="1540936"/>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Single objective world</a:t>
            </a:r>
            <a:endParaRPr lang="en-US" sz="1000" dirty="0"/>
          </a:p>
        </p:txBody>
      </p:sp>
      <p:sp>
        <p:nvSpPr>
          <p:cNvPr id="71" name="Rectangle 70"/>
          <p:cNvSpPr/>
          <p:nvPr/>
        </p:nvSpPr>
        <p:spPr>
          <a:xfrm>
            <a:off x="4160549" y="2209800"/>
            <a:ext cx="1321178"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Epistemological Theory of knowledge</a:t>
            </a:r>
            <a:endParaRPr lang="en-US" sz="1000" dirty="0"/>
          </a:p>
        </p:txBody>
      </p:sp>
      <p:sp>
        <p:nvSpPr>
          <p:cNvPr id="72" name="Rectangle 71"/>
          <p:cNvSpPr/>
          <p:nvPr/>
        </p:nvSpPr>
        <p:spPr>
          <a:xfrm>
            <a:off x="5600098" y="2191234"/>
            <a:ext cx="1321178" cy="5519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Researchers interact with phenomenon (personal investment)</a:t>
            </a:r>
            <a:endParaRPr lang="en-US" sz="900" dirty="0"/>
          </a:p>
        </p:txBody>
      </p:sp>
      <p:sp>
        <p:nvSpPr>
          <p:cNvPr id="73" name="Rectangle 72"/>
          <p:cNvSpPr/>
          <p:nvPr/>
        </p:nvSpPr>
        <p:spPr>
          <a:xfrm>
            <a:off x="7039427" y="2198224"/>
            <a:ext cx="1321178" cy="544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t>Researchers are independent from the variables under study (detached)</a:t>
            </a:r>
            <a:endParaRPr lang="en-US" sz="800" dirty="0"/>
          </a:p>
        </p:txBody>
      </p:sp>
      <p:sp>
        <p:nvSpPr>
          <p:cNvPr id="74" name="Rectangle 73"/>
          <p:cNvSpPr/>
          <p:nvPr/>
        </p:nvSpPr>
        <p:spPr>
          <a:xfrm>
            <a:off x="4160549" y="2895600"/>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Axiological</a:t>
            </a:r>
          </a:p>
          <a:p>
            <a:pPr algn="ctr"/>
            <a:r>
              <a:rPr lang="en-US" sz="1000" dirty="0" smtClean="0"/>
              <a:t>Study of underlying values</a:t>
            </a:r>
            <a:endParaRPr lang="en-US" sz="1000" dirty="0"/>
          </a:p>
        </p:txBody>
      </p:sp>
      <p:sp>
        <p:nvSpPr>
          <p:cNvPr id="75" name="Rectangle 74"/>
          <p:cNvSpPr/>
          <p:nvPr/>
        </p:nvSpPr>
        <p:spPr>
          <a:xfrm>
            <a:off x="5600098" y="2877035"/>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Researchers act in a value-laden and biased fashion</a:t>
            </a:r>
            <a:endParaRPr lang="en-US" sz="900" dirty="0"/>
          </a:p>
        </p:txBody>
      </p:sp>
      <p:sp>
        <p:nvSpPr>
          <p:cNvPr id="76" name="Rectangle 75"/>
          <p:cNvSpPr/>
          <p:nvPr/>
        </p:nvSpPr>
        <p:spPr>
          <a:xfrm>
            <a:off x="7039427" y="2884024"/>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Researchers act in a value-free and unbiased manner</a:t>
            </a:r>
            <a:endParaRPr lang="en-US" sz="900" dirty="0"/>
          </a:p>
        </p:txBody>
      </p:sp>
      <p:sp>
        <p:nvSpPr>
          <p:cNvPr id="77" name="Rectangle 76"/>
          <p:cNvSpPr/>
          <p:nvPr/>
        </p:nvSpPr>
        <p:spPr>
          <a:xfrm>
            <a:off x="4152082" y="3532232"/>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Rhetorical </a:t>
            </a:r>
          </a:p>
          <a:p>
            <a:pPr algn="ctr"/>
            <a:r>
              <a:rPr lang="en-US" sz="1000" dirty="0" smtClean="0"/>
              <a:t>Use of language</a:t>
            </a:r>
            <a:endParaRPr lang="en-US" sz="1000" dirty="0"/>
          </a:p>
        </p:txBody>
      </p:sp>
      <p:sp>
        <p:nvSpPr>
          <p:cNvPr id="78" name="Rectangle 77"/>
          <p:cNvSpPr/>
          <p:nvPr/>
        </p:nvSpPr>
        <p:spPr>
          <a:xfrm>
            <a:off x="5591631" y="3513667"/>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Use personalized, informal and context-based language</a:t>
            </a:r>
            <a:endParaRPr lang="en-US" sz="900" dirty="0"/>
          </a:p>
        </p:txBody>
      </p:sp>
      <p:sp>
        <p:nvSpPr>
          <p:cNvPr id="79" name="Rectangle 78"/>
          <p:cNvSpPr/>
          <p:nvPr/>
        </p:nvSpPr>
        <p:spPr>
          <a:xfrm>
            <a:off x="7030960" y="3520656"/>
            <a:ext cx="1321178" cy="458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Use impersonal, formal and rule-based text</a:t>
            </a:r>
            <a:endParaRPr lang="en-US" sz="900" dirty="0"/>
          </a:p>
        </p:txBody>
      </p:sp>
      <p:sp>
        <p:nvSpPr>
          <p:cNvPr id="80" name="Rectangle 79"/>
          <p:cNvSpPr/>
          <p:nvPr/>
        </p:nvSpPr>
        <p:spPr>
          <a:xfrm>
            <a:off x="4160549" y="4190999"/>
            <a:ext cx="1321178" cy="533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Methodological</a:t>
            </a:r>
            <a:endParaRPr lang="en-US" sz="1000" dirty="0"/>
          </a:p>
        </p:txBody>
      </p:sp>
      <p:sp>
        <p:nvSpPr>
          <p:cNvPr id="81" name="Rectangle 80"/>
          <p:cNvSpPr/>
          <p:nvPr/>
        </p:nvSpPr>
        <p:spPr>
          <a:xfrm>
            <a:off x="5600098" y="4172434"/>
            <a:ext cx="1321178" cy="5519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Researchers use induction, multi-process interventions, context-specific methods</a:t>
            </a:r>
            <a:endParaRPr lang="en-US" sz="900" dirty="0"/>
          </a:p>
        </p:txBody>
      </p:sp>
      <p:sp>
        <p:nvSpPr>
          <p:cNvPr id="82" name="Rectangle 81"/>
          <p:cNvSpPr/>
          <p:nvPr/>
        </p:nvSpPr>
        <p:spPr>
          <a:xfrm>
            <a:off x="7039427" y="4179424"/>
            <a:ext cx="1321178" cy="544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t>Researchers use deduction, cause-and-effect relationship and context-free methods</a:t>
            </a:r>
            <a:endParaRPr lang="en-US" sz="800" dirty="0"/>
          </a:p>
        </p:txBody>
      </p:sp>
      <p:sp>
        <p:nvSpPr>
          <p:cNvPr id="83" name="Rectangle 82"/>
          <p:cNvSpPr/>
          <p:nvPr/>
        </p:nvSpPr>
        <p:spPr>
          <a:xfrm>
            <a:off x="5600099" y="5211842"/>
            <a:ext cx="2752039" cy="533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MIXED METHODS</a:t>
            </a:r>
            <a:endParaRPr lang="en-US" sz="1200" dirty="0"/>
          </a:p>
        </p:txBody>
      </p:sp>
      <p:sp>
        <p:nvSpPr>
          <p:cNvPr id="84" name="Rounded Rectangle 83"/>
          <p:cNvSpPr/>
          <p:nvPr/>
        </p:nvSpPr>
        <p:spPr>
          <a:xfrm>
            <a:off x="2813737" y="1597387"/>
            <a:ext cx="691463" cy="39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70000"/>
              </a:lnSpc>
            </a:pPr>
            <a:r>
              <a:rPr lang="en-US" sz="800" dirty="0" smtClean="0">
                <a:solidFill>
                  <a:srgbClr val="000000"/>
                </a:solidFill>
                <a:latin typeface="Arial Narrow"/>
                <a:cs typeface="Arial Narrow"/>
              </a:rPr>
              <a:t>Pragmatism</a:t>
            </a:r>
            <a:endParaRPr lang="en-US" sz="800" dirty="0">
              <a:solidFill>
                <a:srgbClr val="000000"/>
              </a:solidFill>
              <a:latin typeface="Arial Narrow"/>
              <a:cs typeface="Arial Narrow"/>
            </a:endParaRPr>
          </a:p>
        </p:txBody>
      </p:sp>
      <p:cxnSp>
        <p:nvCxnSpPr>
          <p:cNvPr id="6" name="Straight Arrow Connector 5"/>
          <p:cNvCxnSpPr/>
          <p:nvPr/>
        </p:nvCxnSpPr>
        <p:spPr>
          <a:xfrm>
            <a:off x="1828800" y="1292483"/>
            <a:ext cx="0" cy="225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1828800" y="1938716"/>
            <a:ext cx="0" cy="225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60" idx="2"/>
          </p:cNvCxnSpPr>
          <p:nvPr/>
        </p:nvCxnSpPr>
        <p:spPr>
          <a:xfrm rot="16200000" flipH="1">
            <a:off x="1739503" y="3415902"/>
            <a:ext cx="169329" cy="9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a:xfrm rot="16200000" flipH="1">
            <a:off x="519566" y="3442934"/>
            <a:ext cx="169329" cy="9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rot="16200000" flipH="1">
            <a:off x="2877745" y="3442935"/>
            <a:ext cx="169329" cy="9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1819534" y="4554449"/>
            <a:ext cx="0" cy="225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rot="16200000" flipH="1">
            <a:off x="5850076" y="4965123"/>
            <a:ext cx="493437"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rot="16200000" flipH="1">
            <a:off x="7525682" y="4971118"/>
            <a:ext cx="493437"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6" name="Curved Connector 145"/>
          <p:cNvCxnSpPr/>
          <p:nvPr/>
        </p:nvCxnSpPr>
        <p:spPr>
          <a:xfrm rot="16200000" flipH="1">
            <a:off x="2594428" y="2739569"/>
            <a:ext cx="3916443" cy="2094903"/>
          </a:xfrm>
          <a:prstGeom prst="curvedConnector3">
            <a:avLst>
              <a:gd name="adj1" fmla="val 101235"/>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12114" y="6017342"/>
            <a:ext cx="3231886" cy="369332"/>
          </a:xfrm>
          <a:prstGeom prst="rect">
            <a:avLst/>
          </a:prstGeom>
          <a:noFill/>
        </p:spPr>
        <p:txBody>
          <a:bodyPr wrap="square" rtlCol="0">
            <a:spAutoFit/>
          </a:bodyPr>
          <a:lstStyle/>
          <a:p>
            <a:r>
              <a:rPr lang="en-US" dirty="0" err="1" smtClean="0"/>
              <a:t>Booyse</a:t>
            </a:r>
            <a:r>
              <a:rPr lang="en-US" dirty="0" smtClean="0"/>
              <a:t>, 2012</a:t>
            </a:r>
            <a:endParaRPr lang="en-US" dirty="0"/>
          </a:p>
        </p:txBody>
      </p:sp>
    </p:spTree>
    <p:extLst>
      <p:ext uri="{BB962C8B-B14F-4D97-AF65-F5344CB8AC3E}">
        <p14:creationId xmlns:p14="http://schemas.microsoft.com/office/powerpoint/2010/main" val="3770659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4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iterate type="lt">
                                    <p:tmAbs val="0"/>
                                  </p:iterate>
                                  <p:childTnLst>
                                    <p:set>
                                      <p:cBhvr>
                                        <p:cTn id="142" dur="1" fill="hold">
                                          <p:stCondLst>
                                            <p:cond delay="0"/>
                                          </p:stCondLst>
                                        </p:cTn>
                                        <p:tgtEl>
                                          <p:spTgt spid="8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4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34" presetClass="emph" presetSubtype="0" fill="hold" grpId="1" nodeType="clickEffect">
                                  <p:stCondLst>
                                    <p:cond delay="0"/>
                                  </p:stCondLst>
                                  <p:iterate type="lt">
                                    <p:tmPct val="10000"/>
                                  </p:iterate>
                                  <p:childTnLst>
                                    <p:animMotion origin="layout" path="M 0.0 0.0 L 0.0 -0.07213" pathEditMode="relative" ptsTypes="">
                                      <p:cBhvr>
                                        <p:cTn id="150" dur="250" accel="50000" decel="50000" autoRev="1" fill="hold">
                                          <p:stCondLst>
                                            <p:cond delay="0"/>
                                          </p:stCondLst>
                                        </p:cTn>
                                        <p:tgtEl>
                                          <p:spTgt spid="83"/>
                                        </p:tgtEl>
                                        <p:attrNameLst>
                                          <p:attrName>ppt_x</p:attrName>
                                          <p:attrName>ppt_y</p:attrName>
                                        </p:attrNameLst>
                                      </p:cBhvr>
                                    </p:animMotion>
                                    <p:animRot by="1500000">
                                      <p:cBhvr>
                                        <p:cTn id="151" dur="125" fill="hold">
                                          <p:stCondLst>
                                            <p:cond delay="0"/>
                                          </p:stCondLst>
                                        </p:cTn>
                                        <p:tgtEl>
                                          <p:spTgt spid="83"/>
                                        </p:tgtEl>
                                        <p:attrNameLst>
                                          <p:attrName>r</p:attrName>
                                        </p:attrNameLst>
                                      </p:cBhvr>
                                    </p:animRot>
                                    <p:animRot by="-1500000">
                                      <p:cBhvr>
                                        <p:cTn id="152" dur="125" fill="hold">
                                          <p:stCondLst>
                                            <p:cond delay="125"/>
                                          </p:stCondLst>
                                        </p:cTn>
                                        <p:tgtEl>
                                          <p:spTgt spid="83"/>
                                        </p:tgtEl>
                                        <p:attrNameLst>
                                          <p:attrName>r</p:attrName>
                                        </p:attrNameLst>
                                      </p:cBhvr>
                                    </p:animRot>
                                    <p:animRot by="-1500000">
                                      <p:cBhvr>
                                        <p:cTn id="153" dur="125" fill="hold">
                                          <p:stCondLst>
                                            <p:cond delay="250"/>
                                          </p:stCondLst>
                                        </p:cTn>
                                        <p:tgtEl>
                                          <p:spTgt spid="83"/>
                                        </p:tgtEl>
                                        <p:attrNameLst>
                                          <p:attrName>r</p:attrName>
                                        </p:attrNameLst>
                                      </p:cBhvr>
                                    </p:animRot>
                                    <p:animRot by="1500000">
                                      <p:cBhvr>
                                        <p:cTn id="154" dur="125" fill="hold">
                                          <p:stCondLst>
                                            <p:cond delay="375"/>
                                          </p:stCondLst>
                                        </p:cTn>
                                        <p:tgtEl>
                                          <p:spTgt spid="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8" grpId="0"/>
      <p:bldP spid="23" grpId="0" animBg="1"/>
      <p:bldP spid="28" grpId="0" animBg="1"/>
      <p:bldP spid="42" grpId="0" animBg="1"/>
      <p:bldP spid="56" grpId="0" animBg="1"/>
      <p:bldP spid="57" grpId="0" animBg="1"/>
      <p:bldP spid="58" grpId="0" animBg="1"/>
      <p:bldP spid="59" grpId="0" animBg="1"/>
      <p:bldP spid="60" grpId="0" animBg="1"/>
      <p:bldP spid="61" grpId="0" animBg="1"/>
      <p:bldP spid="61" grpId="1" animBg="1"/>
      <p:bldP spid="62" grpId="0" animBg="1"/>
      <p:bldP spid="63" grpId="0" animBg="1"/>
      <p:bldP spid="3" grpId="0"/>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3" grpId="1" animBg="1"/>
      <p:bldP spid="8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GB" dirty="0"/>
              <a:t>Mouton (1996:28) simply states that: </a:t>
            </a:r>
            <a:r>
              <a:rPr lang="en-GB" i="1" dirty="0"/>
              <a:t>the predominant purpose of all research is to arrive at results that are as close to the truth as possible.</a:t>
            </a:r>
            <a:endParaRPr lang="en-US" dirty="0"/>
          </a:p>
          <a:p>
            <a:endParaRPr lang="en-US" dirty="0"/>
          </a:p>
        </p:txBody>
      </p:sp>
    </p:spTree>
    <p:extLst>
      <p:ext uri="{BB962C8B-B14F-4D97-AF65-F5344CB8AC3E}">
        <p14:creationId xmlns:p14="http://schemas.microsoft.com/office/powerpoint/2010/main" val="2200379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a:t>
            </a:r>
            <a:endParaRPr lang="en-US" dirty="0"/>
          </a:p>
        </p:txBody>
      </p:sp>
      <p:sp>
        <p:nvSpPr>
          <p:cNvPr id="3" name="Content Placeholder 2"/>
          <p:cNvSpPr>
            <a:spLocks noGrp="1"/>
          </p:cNvSpPr>
          <p:nvPr>
            <p:ph idx="1"/>
          </p:nvPr>
        </p:nvSpPr>
        <p:spPr/>
        <p:txBody>
          <a:bodyPr>
            <a:normAutofit fontScale="92500"/>
          </a:bodyPr>
          <a:lstStyle/>
          <a:p>
            <a:r>
              <a:rPr lang="en-US" dirty="0"/>
              <a:t>Cooper and Schindler (2011: 139, 727) concur that a research design is “an activity- and time-based plan; a blueprint for fulfilling </a:t>
            </a:r>
            <a:r>
              <a:rPr lang="en-US" dirty="0" smtClean="0"/>
              <a:t>research objectives </a:t>
            </a:r>
            <a:r>
              <a:rPr lang="en-US" dirty="0"/>
              <a:t>and answering question”. </a:t>
            </a:r>
            <a:endParaRPr lang="en-US" dirty="0" smtClean="0"/>
          </a:p>
          <a:p>
            <a:endParaRPr lang="en-US" dirty="0"/>
          </a:p>
          <a:p>
            <a:r>
              <a:rPr lang="en-US" dirty="0"/>
              <a:t>A research design can be likened to a house plan, which shows on paper what the final house is going to look like and guides a builder on how the house should be built (Mouton: 2001). </a:t>
            </a:r>
          </a:p>
        </p:txBody>
      </p:sp>
    </p:spTree>
    <p:extLst>
      <p:ext uri="{BB962C8B-B14F-4D97-AF65-F5344CB8AC3E}">
        <p14:creationId xmlns:p14="http://schemas.microsoft.com/office/powerpoint/2010/main" val="1771951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Lynham</a:t>
            </a:r>
            <a:r>
              <a:rPr lang="en-US" dirty="0" smtClean="0"/>
              <a:t> (2002)</a:t>
            </a:r>
            <a:endParaRPr lang="en-US" dirty="0"/>
          </a:p>
        </p:txBody>
      </p:sp>
      <p:sp>
        <p:nvSpPr>
          <p:cNvPr id="3" name="Content Placeholder 2"/>
          <p:cNvSpPr>
            <a:spLocks noGrp="1"/>
          </p:cNvSpPr>
          <p:nvPr>
            <p:ph idx="1"/>
          </p:nvPr>
        </p:nvSpPr>
        <p:spPr/>
        <p:txBody>
          <a:bodyPr/>
          <a:lstStyle/>
          <a:p>
            <a:r>
              <a:rPr lang="en-US" dirty="0" smtClean="0"/>
              <a:t>Two common theory building strategies</a:t>
            </a:r>
          </a:p>
          <a:p>
            <a:pPr lvl="1"/>
            <a:r>
              <a:rPr lang="en-US" dirty="0" smtClean="0"/>
              <a:t>Research-to theory strategy</a:t>
            </a:r>
          </a:p>
          <a:p>
            <a:pPr lvl="1"/>
            <a:r>
              <a:rPr lang="en-US" dirty="0" smtClean="0"/>
              <a:t>Theory-to-research strategy</a:t>
            </a:r>
          </a:p>
          <a:p>
            <a:pPr lvl="2"/>
            <a:r>
              <a:rPr lang="en-US" dirty="0" smtClean="0"/>
              <a:t>Inductive-deductive nature</a:t>
            </a:r>
          </a:p>
          <a:p>
            <a:pPr lvl="2"/>
            <a:r>
              <a:rPr lang="en-US" dirty="0" smtClean="0"/>
              <a:t>Well applied to </a:t>
            </a:r>
            <a:r>
              <a:rPr lang="en-US" dirty="0" err="1" smtClean="0"/>
              <a:t>behavioural</a:t>
            </a:r>
            <a:r>
              <a:rPr lang="en-US" dirty="0" smtClean="0"/>
              <a:t> and human sciences</a:t>
            </a:r>
          </a:p>
          <a:p>
            <a:pPr lvl="2"/>
            <a:r>
              <a:rPr lang="en-US" dirty="0" smtClean="0"/>
              <a:t>Post modernistic</a:t>
            </a:r>
          </a:p>
          <a:p>
            <a:pPr lvl="2"/>
            <a:r>
              <a:rPr lang="en-US" dirty="0" smtClean="0"/>
              <a:t>“data does not create theory or models, humans do”  </a:t>
            </a:r>
            <a:r>
              <a:rPr lang="en-US" dirty="0" err="1" smtClean="0"/>
              <a:t>Mintzberg</a:t>
            </a:r>
            <a:r>
              <a:rPr lang="en-US" dirty="0" smtClean="0"/>
              <a:t> in </a:t>
            </a:r>
            <a:r>
              <a:rPr lang="en-US" dirty="0" err="1" smtClean="0"/>
              <a:t>Saha</a:t>
            </a:r>
            <a:r>
              <a:rPr lang="en-US" dirty="0" smtClean="0"/>
              <a:t> &amp; Corley (2006)</a:t>
            </a:r>
          </a:p>
          <a:p>
            <a:pPr lvl="1"/>
            <a:endParaRPr lang="en-US" dirty="0"/>
          </a:p>
        </p:txBody>
      </p:sp>
    </p:spTree>
    <p:extLst>
      <p:ext uri="{BB962C8B-B14F-4D97-AF65-F5344CB8AC3E}">
        <p14:creationId xmlns:p14="http://schemas.microsoft.com/office/powerpoint/2010/main" val="157594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paradigms and logic of research</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Implications for Qualitative research</a:t>
            </a:r>
          </a:p>
          <a:p>
            <a:endParaRPr lang="en-US" dirty="0"/>
          </a:p>
          <a:p>
            <a:r>
              <a:rPr lang="en-US" dirty="0" err="1" smtClean="0"/>
              <a:t>Dr</a:t>
            </a:r>
            <a:r>
              <a:rPr lang="en-US" dirty="0" smtClean="0"/>
              <a:t> Rica </a:t>
            </a:r>
            <a:r>
              <a:rPr lang="en-US" dirty="0" err="1" smtClean="0"/>
              <a:t>VIljoen</a:t>
            </a:r>
            <a:r>
              <a:rPr lang="en-US" dirty="0" smtClean="0"/>
              <a:t> </a:t>
            </a:r>
            <a:endParaRPr lang="en-US" dirty="0"/>
          </a:p>
        </p:txBody>
      </p:sp>
    </p:spTree>
    <p:extLst>
      <p:ext uri="{BB962C8B-B14F-4D97-AF65-F5344CB8AC3E}">
        <p14:creationId xmlns:p14="http://schemas.microsoft.com/office/powerpoint/2010/main" val="2332848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0" y="0"/>
            <a:ext cx="9133885" cy="6858000"/>
          </a:xfrm>
          <a:prstGeom prst="rect">
            <a:avLst/>
          </a:prstGeom>
        </p:spPr>
      </p:pic>
    </p:spTree>
    <p:extLst>
      <p:ext uri="{BB962C8B-B14F-4D97-AF65-F5344CB8AC3E}">
        <p14:creationId xmlns:p14="http://schemas.microsoft.com/office/powerpoint/2010/main" val="839728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Lynham</a:t>
            </a:r>
            <a:r>
              <a:rPr lang="en-US" dirty="0" smtClean="0"/>
              <a:t> (2002)</a:t>
            </a:r>
            <a:endParaRPr lang="en-US" dirty="0"/>
          </a:p>
        </p:txBody>
      </p:sp>
      <p:sp>
        <p:nvSpPr>
          <p:cNvPr id="3" name="Content Placeholder 2"/>
          <p:cNvSpPr>
            <a:spLocks noGrp="1"/>
          </p:cNvSpPr>
          <p:nvPr>
            <p:ph idx="1"/>
          </p:nvPr>
        </p:nvSpPr>
        <p:spPr/>
        <p:txBody>
          <a:bodyPr/>
          <a:lstStyle/>
          <a:p>
            <a:r>
              <a:rPr lang="en-US" dirty="0" smtClean="0"/>
              <a:t>5 phases:</a:t>
            </a:r>
          </a:p>
          <a:p>
            <a:pPr lvl="1"/>
            <a:r>
              <a:rPr lang="en-US" dirty="0" smtClean="0"/>
              <a:t>Conceptual development</a:t>
            </a:r>
          </a:p>
          <a:p>
            <a:pPr lvl="1"/>
            <a:r>
              <a:rPr lang="en-US" dirty="0" err="1" smtClean="0"/>
              <a:t>Operationalisation</a:t>
            </a:r>
            <a:endParaRPr lang="en-US" dirty="0" smtClean="0"/>
          </a:p>
          <a:p>
            <a:pPr lvl="1"/>
            <a:r>
              <a:rPr lang="en-US" dirty="0" smtClean="0"/>
              <a:t>Application</a:t>
            </a:r>
          </a:p>
          <a:p>
            <a:pPr lvl="1"/>
            <a:r>
              <a:rPr lang="en-US" dirty="0" smtClean="0"/>
              <a:t>Confirmation or disconfirmation</a:t>
            </a:r>
          </a:p>
          <a:p>
            <a:pPr lvl="1"/>
            <a:r>
              <a:rPr lang="en-US" dirty="0" smtClean="0"/>
              <a:t>Continues refinement and development</a:t>
            </a:r>
            <a:endParaRPr lang="en-US" dirty="0"/>
          </a:p>
        </p:txBody>
      </p:sp>
    </p:spTree>
    <p:extLst>
      <p:ext uri="{BB962C8B-B14F-4D97-AF65-F5344CB8AC3E}">
        <p14:creationId xmlns:p14="http://schemas.microsoft.com/office/powerpoint/2010/main" val="1969380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Lynham</a:t>
            </a:r>
            <a:r>
              <a:rPr lang="en-US" dirty="0" smtClean="0"/>
              <a:t> (2002)</a:t>
            </a:r>
            <a:endParaRPr lang="en-US" dirty="0"/>
          </a:p>
        </p:txBody>
      </p:sp>
      <p:sp>
        <p:nvSpPr>
          <p:cNvPr id="3" name="Content Placeholder 2"/>
          <p:cNvSpPr>
            <a:spLocks noGrp="1"/>
          </p:cNvSpPr>
          <p:nvPr>
            <p:ph idx="1"/>
          </p:nvPr>
        </p:nvSpPr>
        <p:spPr/>
        <p:txBody>
          <a:bodyPr/>
          <a:lstStyle/>
          <a:p>
            <a:r>
              <a:rPr lang="en-US" dirty="0" smtClean="0"/>
              <a:t>Phase 1:</a:t>
            </a:r>
          </a:p>
          <a:p>
            <a:pPr lvl="1"/>
            <a:r>
              <a:rPr lang="en-US" dirty="0" smtClean="0"/>
              <a:t>Conceptual development</a:t>
            </a:r>
          </a:p>
          <a:p>
            <a:pPr lvl="2"/>
            <a:r>
              <a:rPr lang="en-US" dirty="0" err="1" smtClean="0"/>
              <a:t>Cresswell</a:t>
            </a:r>
            <a:r>
              <a:rPr lang="en-US" dirty="0" smtClean="0"/>
              <a:t> (2008) </a:t>
            </a:r>
          </a:p>
          <a:p>
            <a:pPr lvl="3"/>
            <a:r>
              <a:rPr lang="en-US" dirty="0" smtClean="0"/>
              <a:t>Use literature to identify themes and patterns in definitions and use of the concept to obtain clarification in previous studies</a:t>
            </a:r>
          </a:p>
          <a:p>
            <a:pPr lvl="2"/>
            <a:r>
              <a:rPr lang="en-US" dirty="0" smtClean="0"/>
              <a:t>Develop an informed conceptual framework that </a:t>
            </a:r>
            <a:r>
              <a:rPr lang="en-US" dirty="0" err="1" smtClean="0"/>
              <a:t>povides</a:t>
            </a:r>
            <a:r>
              <a:rPr lang="en-US" dirty="0" smtClean="0"/>
              <a:t> an initial understanding and explanation of the </a:t>
            </a:r>
            <a:r>
              <a:rPr lang="en-US" dirty="0" err="1" smtClean="0"/>
              <a:t>natiure</a:t>
            </a:r>
            <a:r>
              <a:rPr lang="en-US" dirty="0" smtClean="0"/>
              <a:t> and dynamics of the </a:t>
            </a:r>
            <a:r>
              <a:rPr lang="en-US" dirty="0" err="1" smtClean="0"/>
              <a:t>phenomonon</a:t>
            </a:r>
            <a:endParaRPr lang="en-US" dirty="0" smtClean="0"/>
          </a:p>
          <a:p>
            <a:pPr marL="1035050" lvl="3" indent="0">
              <a:buNone/>
            </a:pPr>
            <a:endParaRPr lang="en-US" dirty="0"/>
          </a:p>
        </p:txBody>
      </p:sp>
    </p:spTree>
    <p:extLst>
      <p:ext uri="{BB962C8B-B14F-4D97-AF65-F5344CB8AC3E}">
        <p14:creationId xmlns:p14="http://schemas.microsoft.com/office/powerpoint/2010/main" val="2460860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Lynham</a:t>
            </a:r>
            <a:r>
              <a:rPr lang="en-US" dirty="0" smtClean="0"/>
              <a:t> (2002)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Phase 2:</a:t>
            </a:r>
          </a:p>
          <a:p>
            <a:pPr lvl="1"/>
            <a:r>
              <a:rPr lang="en-US" dirty="0" err="1" smtClean="0"/>
              <a:t>Operationalisation</a:t>
            </a:r>
            <a:endParaRPr lang="en-US" dirty="0" smtClean="0"/>
          </a:p>
          <a:p>
            <a:pPr lvl="2"/>
            <a:r>
              <a:rPr lang="en-US" dirty="0" smtClean="0"/>
              <a:t>Explicit connection between the </a:t>
            </a:r>
            <a:r>
              <a:rPr lang="en-US" dirty="0" err="1" smtClean="0"/>
              <a:t>conceptualisation</a:t>
            </a:r>
            <a:r>
              <a:rPr lang="en-US" dirty="0" smtClean="0"/>
              <a:t> </a:t>
            </a:r>
            <a:r>
              <a:rPr lang="en-US" dirty="0" err="1" smtClean="0"/>
              <a:t>phace</a:t>
            </a:r>
            <a:r>
              <a:rPr lang="en-US" dirty="0" smtClean="0"/>
              <a:t> and practice</a:t>
            </a:r>
          </a:p>
          <a:p>
            <a:pPr lvl="2"/>
            <a:r>
              <a:rPr lang="en-US" dirty="0" smtClean="0"/>
              <a:t>Link </a:t>
            </a:r>
            <a:r>
              <a:rPr lang="en-US" dirty="0" err="1" smtClean="0"/>
              <a:t>theoretial</a:t>
            </a:r>
            <a:r>
              <a:rPr lang="en-US" dirty="0" smtClean="0"/>
              <a:t> ideas, </a:t>
            </a:r>
            <a:r>
              <a:rPr lang="en-US" dirty="0" err="1" smtClean="0"/>
              <a:t>conepts</a:t>
            </a:r>
            <a:r>
              <a:rPr lang="en-US" dirty="0" smtClean="0"/>
              <a:t>, models to practice </a:t>
            </a:r>
          </a:p>
          <a:p>
            <a:pPr lvl="2"/>
            <a:r>
              <a:rPr lang="en-US" dirty="0" smtClean="0"/>
              <a:t>Form theoretical </a:t>
            </a:r>
            <a:r>
              <a:rPr lang="en-US" dirty="0" err="1" smtClean="0"/>
              <a:t>frameowk</a:t>
            </a:r>
            <a:r>
              <a:rPr lang="en-US" dirty="0" smtClean="0"/>
              <a:t> of the model to be build</a:t>
            </a:r>
          </a:p>
          <a:p>
            <a:pPr lvl="2"/>
            <a:r>
              <a:rPr lang="en-US" dirty="0" smtClean="0"/>
              <a:t>Include design and explanation of the model that could be applied in practice</a:t>
            </a:r>
          </a:p>
          <a:p>
            <a:pPr lvl="1"/>
            <a:r>
              <a:rPr lang="en-US" dirty="0" smtClean="0"/>
              <a:t>You continue until no substantively different information could be found and saturation thus experienced (Shah and Corley, 2006)</a:t>
            </a:r>
          </a:p>
          <a:p>
            <a:pPr marL="1035050" lvl="3" indent="0">
              <a:buNone/>
            </a:pPr>
            <a:endParaRPr lang="en-US" dirty="0"/>
          </a:p>
        </p:txBody>
      </p:sp>
    </p:spTree>
    <p:extLst>
      <p:ext uri="{BB962C8B-B14F-4D97-AF65-F5344CB8AC3E}">
        <p14:creationId xmlns:p14="http://schemas.microsoft.com/office/powerpoint/2010/main" val="260564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Lynham</a:t>
            </a:r>
            <a:r>
              <a:rPr lang="en-US" dirty="0" smtClean="0"/>
              <a:t> (2002)</a:t>
            </a:r>
            <a:endParaRPr lang="en-US" dirty="0"/>
          </a:p>
        </p:txBody>
      </p:sp>
      <p:sp>
        <p:nvSpPr>
          <p:cNvPr id="3" name="Content Placeholder 2"/>
          <p:cNvSpPr>
            <a:spLocks noGrp="1"/>
          </p:cNvSpPr>
          <p:nvPr>
            <p:ph idx="1"/>
          </p:nvPr>
        </p:nvSpPr>
        <p:spPr/>
        <p:txBody>
          <a:bodyPr/>
          <a:lstStyle/>
          <a:p>
            <a:r>
              <a:rPr lang="en-US" dirty="0" smtClean="0"/>
              <a:t>Phase 3:</a:t>
            </a:r>
          </a:p>
          <a:p>
            <a:pPr lvl="1"/>
            <a:r>
              <a:rPr lang="en-US" dirty="0" smtClean="0"/>
              <a:t>Confirmation or disconfirmation</a:t>
            </a:r>
          </a:p>
          <a:p>
            <a:pPr lvl="2"/>
            <a:r>
              <a:rPr lang="en-US" dirty="0" smtClean="0"/>
              <a:t>This involves the planning, design, implementation and evaluation of a research agenda</a:t>
            </a:r>
          </a:p>
          <a:p>
            <a:pPr lvl="1"/>
            <a:r>
              <a:rPr lang="en-US" dirty="0" smtClean="0"/>
              <a:t>Literature search and review focused on the envisioned model to be </a:t>
            </a:r>
            <a:r>
              <a:rPr lang="en-US" dirty="0" err="1" smtClean="0"/>
              <a:t>devloped</a:t>
            </a:r>
            <a:r>
              <a:rPr lang="en-US" dirty="0" smtClean="0"/>
              <a:t> t, to clarify and explain the model and to ensure that no reference suggest </a:t>
            </a:r>
            <a:r>
              <a:rPr lang="en-US" dirty="0" err="1" smtClean="0"/>
              <a:t>porobalbe</a:t>
            </a:r>
            <a:r>
              <a:rPr lang="en-US" dirty="0" smtClean="0"/>
              <a:t> falsification of theory behind model (Popper in </a:t>
            </a:r>
            <a:r>
              <a:rPr lang="en-US" dirty="0" err="1" smtClean="0"/>
              <a:t>Lynham</a:t>
            </a:r>
            <a:r>
              <a:rPr lang="en-US" dirty="0" smtClean="0"/>
              <a:t>, 2002)</a:t>
            </a:r>
          </a:p>
          <a:p>
            <a:pPr marL="1035050" lvl="3" indent="0">
              <a:buNone/>
            </a:pPr>
            <a:endParaRPr lang="en-US" dirty="0"/>
          </a:p>
        </p:txBody>
      </p:sp>
    </p:spTree>
    <p:extLst>
      <p:ext uri="{BB962C8B-B14F-4D97-AF65-F5344CB8AC3E}">
        <p14:creationId xmlns:p14="http://schemas.microsoft.com/office/powerpoint/2010/main" val="488906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Lynham</a:t>
            </a:r>
            <a:r>
              <a:rPr lang="en-US" dirty="0" smtClean="0"/>
              <a:t> (2002)</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Positivism</a:t>
            </a:r>
          </a:p>
          <a:p>
            <a:pPr lvl="1"/>
            <a:r>
              <a:rPr lang="en-US" dirty="0" smtClean="0"/>
              <a:t>If you believe that theories of phenomenon under </a:t>
            </a:r>
            <a:r>
              <a:rPr lang="en-US" dirty="0" err="1" smtClean="0"/>
              <a:t>studie</a:t>
            </a:r>
            <a:r>
              <a:rPr lang="en-US" dirty="0" smtClean="0"/>
              <a:t> do exist out there between the lines of scientist that use the concept but need to be </a:t>
            </a:r>
            <a:r>
              <a:rPr lang="en-US" dirty="0" err="1" smtClean="0"/>
              <a:t>fiound</a:t>
            </a:r>
            <a:r>
              <a:rPr lang="en-US" dirty="0" smtClean="0"/>
              <a:t>, also on more post modernistic lines, to be explained</a:t>
            </a:r>
          </a:p>
          <a:p>
            <a:r>
              <a:rPr lang="en-US" dirty="0" err="1" smtClean="0"/>
              <a:t>Greggor</a:t>
            </a:r>
            <a:r>
              <a:rPr lang="en-US" dirty="0" smtClean="0"/>
              <a:t> and Jones (20007)</a:t>
            </a:r>
          </a:p>
          <a:p>
            <a:r>
              <a:rPr lang="en-US" dirty="0" smtClean="0"/>
              <a:t>Any researcher will find more or less the same result, </a:t>
            </a:r>
            <a:r>
              <a:rPr lang="en-US" dirty="0" err="1" smtClean="0"/>
              <a:t>independet</a:t>
            </a:r>
            <a:r>
              <a:rPr lang="en-US" dirty="0" smtClean="0"/>
              <a:t> of their </a:t>
            </a:r>
            <a:r>
              <a:rPr lang="en-US" dirty="0" err="1" smtClean="0"/>
              <a:t>worldiew</a:t>
            </a:r>
            <a:endParaRPr lang="en-US" dirty="0" smtClean="0"/>
          </a:p>
          <a:p>
            <a:r>
              <a:rPr lang="en-US" dirty="0" err="1" smtClean="0"/>
              <a:t>Dubin</a:t>
            </a:r>
            <a:r>
              <a:rPr lang="en-US" dirty="0" smtClean="0"/>
              <a:t> (1978) explains that by constructing theory this way, the aim is to make sense of what is observed in the use of the concept, by ordering the relationships among elements in the focus of the study</a:t>
            </a:r>
            <a:endParaRPr lang="en-US" dirty="0"/>
          </a:p>
        </p:txBody>
      </p:sp>
    </p:spTree>
    <p:extLst>
      <p:ext uri="{BB962C8B-B14F-4D97-AF65-F5344CB8AC3E}">
        <p14:creationId xmlns:p14="http://schemas.microsoft.com/office/powerpoint/2010/main" val="2282387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Lynham</a:t>
            </a:r>
            <a:r>
              <a:rPr lang="en-US" dirty="0" smtClean="0"/>
              <a:t> (2002)</a:t>
            </a:r>
            <a:endParaRPr lang="en-US" dirty="0"/>
          </a:p>
        </p:txBody>
      </p:sp>
      <p:sp>
        <p:nvSpPr>
          <p:cNvPr id="3" name="Content Placeholder 2"/>
          <p:cNvSpPr>
            <a:spLocks noGrp="1"/>
          </p:cNvSpPr>
          <p:nvPr>
            <p:ph idx="1"/>
          </p:nvPr>
        </p:nvSpPr>
        <p:spPr/>
        <p:txBody>
          <a:bodyPr/>
          <a:lstStyle/>
          <a:p>
            <a:r>
              <a:rPr lang="en-US" dirty="0" smtClean="0"/>
              <a:t>Phase 4:</a:t>
            </a:r>
          </a:p>
          <a:p>
            <a:pPr lvl="1"/>
            <a:r>
              <a:rPr lang="en-US" dirty="0" smtClean="0"/>
              <a:t>Application and </a:t>
            </a:r>
            <a:r>
              <a:rPr lang="en-US" dirty="0" err="1" smtClean="0"/>
              <a:t>emperical</a:t>
            </a:r>
            <a:r>
              <a:rPr lang="en-US" dirty="0" smtClean="0"/>
              <a:t> testing</a:t>
            </a:r>
          </a:p>
          <a:p>
            <a:r>
              <a:rPr lang="en-US" dirty="0" smtClean="0"/>
              <a:t>Phase 5:  </a:t>
            </a:r>
            <a:r>
              <a:rPr lang="en-US" dirty="0" err="1" smtClean="0"/>
              <a:t>continous</a:t>
            </a:r>
            <a:r>
              <a:rPr lang="en-US" dirty="0" smtClean="0"/>
              <a:t> refinement</a:t>
            </a:r>
          </a:p>
          <a:p>
            <a:pPr lvl="1"/>
            <a:r>
              <a:rPr lang="en-US" dirty="0" err="1" smtClean="0"/>
              <a:t>Continoues</a:t>
            </a:r>
            <a:r>
              <a:rPr lang="en-US" dirty="0" smtClean="0"/>
              <a:t> </a:t>
            </a:r>
            <a:r>
              <a:rPr lang="en-US" dirty="0" err="1" smtClean="0"/>
              <a:t>leterature</a:t>
            </a:r>
            <a:r>
              <a:rPr lang="en-US" dirty="0" smtClean="0"/>
              <a:t> review progress</a:t>
            </a:r>
          </a:p>
        </p:txBody>
      </p:sp>
    </p:spTree>
    <p:extLst>
      <p:ext uri="{BB962C8B-B14F-4D97-AF65-F5344CB8AC3E}">
        <p14:creationId xmlns:p14="http://schemas.microsoft.com/office/powerpoint/2010/main" val="95440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Triangulation</a:t>
            </a:r>
            <a:endParaRPr lang="en-US" dirty="0"/>
          </a:p>
        </p:txBody>
      </p:sp>
      <p:sp>
        <p:nvSpPr>
          <p:cNvPr id="3" name="Content Placeholder 2"/>
          <p:cNvSpPr>
            <a:spLocks noGrp="1"/>
          </p:cNvSpPr>
          <p:nvPr>
            <p:ph idx="1"/>
          </p:nvPr>
        </p:nvSpPr>
        <p:spPr/>
        <p:txBody>
          <a:bodyPr>
            <a:normAutofit fontScale="77500" lnSpcReduction="20000"/>
          </a:bodyPr>
          <a:lstStyle/>
          <a:p>
            <a:r>
              <a:rPr lang="en-GB" dirty="0" err="1"/>
              <a:t>Easterby</a:t>
            </a:r>
            <a:r>
              <a:rPr lang="en-GB" dirty="0"/>
              <a:t>-Smith, Thorpe and Lowe (1991) as cited by Da Vinci (2009:14), define the following four types of triangulation:</a:t>
            </a:r>
            <a:endParaRPr lang="en-US" dirty="0"/>
          </a:p>
          <a:p>
            <a:r>
              <a:rPr lang="en-GB" dirty="0" smtClean="0"/>
              <a:t>Data </a:t>
            </a:r>
            <a:r>
              <a:rPr lang="en-GB" dirty="0"/>
              <a:t>Triangulation: Data is collected at different times and source and combined, or compared to increase confidence;</a:t>
            </a:r>
            <a:endParaRPr lang="en-US" dirty="0"/>
          </a:p>
          <a:p>
            <a:pPr lvl="0"/>
            <a:r>
              <a:rPr lang="en-GB" dirty="0"/>
              <a:t>Investigator Triangulation: data is gathered by different investigators, independently and compared/combined to increase confidence;</a:t>
            </a:r>
            <a:endParaRPr lang="en-US" dirty="0"/>
          </a:p>
          <a:p>
            <a:pPr lvl="0"/>
            <a:r>
              <a:rPr lang="en-GB" dirty="0"/>
              <a:t>Methodological Triangulation: Using both qualitative and quantitative methods to increase confidence, and</a:t>
            </a:r>
            <a:endParaRPr lang="en-US" dirty="0"/>
          </a:p>
          <a:p>
            <a:pPr lvl="0"/>
            <a:r>
              <a:rPr lang="en-GB" dirty="0"/>
              <a:t>Theories Triangulation: using two different theories to explain the same problem.</a:t>
            </a:r>
            <a:endParaRPr lang="en-US" dirty="0"/>
          </a:p>
          <a:p>
            <a:endParaRPr lang="en-US" dirty="0"/>
          </a:p>
        </p:txBody>
      </p:sp>
    </p:spTree>
    <p:extLst>
      <p:ext uri="{BB962C8B-B14F-4D97-AF65-F5344CB8AC3E}">
        <p14:creationId xmlns:p14="http://schemas.microsoft.com/office/powerpoint/2010/main" val="2477007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lgn="ctr">
              <a:buNone/>
            </a:pPr>
            <a:r>
              <a:rPr lang="en-US" dirty="0" err="1" smtClean="0"/>
              <a:t>Dr</a:t>
            </a:r>
            <a:r>
              <a:rPr lang="en-US" dirty="0" smtClean="0"/>
              <a:t> Rica Viljoen</a:t>
            </a:r>
          </a:p>
          <a:p>
            <a:pPr marL="0" indent="0" algn="ctr">
              <a:buNone/>
            </a:pPr>
            <a:r>
              <a:rPr lang="en-US" dirty="0" smtClean="0"/>
              <a:t>Mandala Consulting</a:t>
            </a:r>
          </a:p>
          <a:p>
            <a:pPr marL="0" indent="0" algn="ctr">
              <a:buNone/>
            </a:pPr>
            <a:r>
              <a:rPr lang="en-US" dirty="0" smtClean="0"/>
              <a:t>0824495846</a:t>
            </a:r>
          </a:p>
          <a:p>
            <a:pPr marL="0" indent="0" algn="ctr">
              <a:buNone/>
            </a:pPr>
            <a:r>
              <a:rPr lang="en-US" dirty="0" err="1" smtClean="0"/>
              <a:t>rica@mandalaconsulting.co.za</a:t>
            </a:r>
            <a:endParaRPr lang="en-US" dirty="0"/>
          </a:p>
        </p:txBody>
      </p:sp>
    </p:spTree>
    <p:extLst>
      <p:ext uri="{BB962C8B-B14F-4D97-AF65-F5344CB8AC3E}">
        <p14:creationId xmlns:p14="http://schemas.microsoft.com/office/powerpoint/2010/main" val="387832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paradigm?</a:t>
            </a:r>
            <a:endParaRPr lang="en-US" dirty="0"/>
          </a:p>
        </p:txBody>
      </p:sp>
      <p:sp>
        <p:nvSpPr>
          <p:cNvPr id="3" name="Content Placeholder 2"/>
          <p:cNvSpPr>
            <a:spLocks noGrp="1"/>
          </p:cNvSpPr>
          <p:nvPr>
            <p:ph idx="1"/>
          </p:nvPr>
        </p:nvSpPr>
        <p:spPr>
          <a:xfrm>
            <a:off x="792162" y="1761565"/>
            <a:ext cx="7570787" cy="4845673"/>
          </a:xfrm>
        </p:spPr>
        <p:txBody>
          <a:bodyPr>
            <a:normAutofit fontScale="70000" lnSpcReduction="20000"/>
          </a:bodyPr>
          <a:lstStyle/>
          <a:p>
            <a:pPr marL="0" indent="0">
              <a:buNone/>
            </a:pPr>
            <a:r>
              <a:rPr lang="en-US" dirty="0" smtClean="0"/>
              <a:t> </a:t>
            </a:r>
            <a:r>
              <a:rPr lang="en-US" dirty="0"/>
              <a:t>"universally </a:t>
            </a:r>
            <a:r>
              <a:rPr lang="en-US" dirty="0" err="1" smtClean="0"/>
              <a:t>recognised</a:t>
            </a:r>
            <a:r>
              <a:rPr lang="en-US" dirty="0" smtClean="0"/>
              <a:t> </a:t>
            </a:r>
            <a:r>
              <a:rPr lang="en-US" dirty="0"/>
              <a:t>scientific achievements that, for a time, provide model problems and solutions for a community of researchers", i.e.,</a:t>
            </a:r>
          </a:p>
          <a:p>
            <a:r>
              <a:rPr lang="en-US" i="1" dirty="0"/>
              <a:t>what</a:t>
            </a:r>
            <a:r>
              <a:rPr lang="en-US" dirty="0"/>
              <a:t> is to be observed and </a:t>
            </a:r>
            <a:r>
              <a:rPr lang="en-US" dirty="0" err="1" smtClean="0"/>
              <a:t>scrutinised</a:t>
            </a:r>
            <a:endParaRPr lang="en-US" dirty="0"/>
          </a:p>
          <a:p>
            <a:r>
              <a:rPr lang="en-US" dirty="0"/>
              <a:t>the kind of </a:t>
            </a:r>
            <a:r>
              <a:rPr lang="en-US" i="1" dirty="0"/>
              <a:t>questions</a:t>
            </a:r>
            <a:r>
              <a:rPr lang="en-US" dirty="0"/>
              <a:t> that are supposed to be asked and probed for answers in relation to this subject</a:t>
            </a:r>
          </a:p>
          <a:p>
            <a:r>
              <a:rPr lang="en-US" i="1" dirty="0"/>
              <a:t>how</a:t>
            </a:r>
            <a:r>
              <a:rPr lang="en-US" dirty="0"/>
              <a:t> these questions are to be structured</a:t>
            </a:r>
          </a:p>
          <a:p>
            <a:r>
              <a:rPr lang="en-US" i="1" dirty="0"/>
              <a:t>how</a:t>
            </a:r>
            <a:r>
              <a:rPr lang="en-US" dirty="0"/>
              <a:t> the results of scientific investigations should be interpreted</a:t>
            </a:r>
          </a:p>
          <a:p>
            <a:r>
              <a:rPr lang="en-US" i="1" dirty="0"/>
              <a:t>how</a:t>
            </a:r>
            <a:r>
              <a:rPr lang="en-US" dirty="0"/>
              <a:t> is an experiment to be conducted, and </a:t>
            </a:r>
            <a:r>
              <a:rPr lang="en-US" i="1" dirty="0"/>
              <a:t>what</a:t>
            </a:r>
            <a:r>
              <a:rPr lang="en-US" dirty="0"/>
              <a:t> equipment is available to conduct the experiment</a:t>
            </a:r>
            <a:r>
              <a:rPr lang="en-US" dirty="0" smtClean="0"/>
              <a:t>.</a:t>
            </a:r>
            <a:endParaRPr lang="en-US" dirty="0"/>
          </a:p>
          <a:p>
            <a:pPr marL="0" indent="0">
              <a:buNone/>
            </a:pPr>
            <a:r>
              <a:rPr lang="en-US" sz="1900" dirty="0"/>
              <a:t>Kuhn, T S (1970) </a:t>
            </a:r>
            <a:r>
              <a:rPr lang="en-US" sz="1900" i="1" dirty="0"/>
              <a:t>The Structure of Scientific Revolutions</a:t>
            </a:r>
            <a:r>
              <a:rPr lang="en-US" sz="1900" dirty="0"/>
              <a:t> (2nd Edition) University of Chicago Press. Section V, pages 43-51</a:t>
            </a:r>
          </a:p>
        </p:txBody>
      </p:sp>
    </p:spTree>
    <p:extLst>
      <p:ext uri="{BB962C8B-B14F-4D97-AF65-F5344CB8AC3E}">
        <p14:creationId xmlns:p14="http://schemas.microsoft.com/office/powerpoint/2010/main" val="216882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paradigm?</a:t>
            </a:r>
            <a:endParaRPr lang="en-US" dirty="0"/>
          </a:p>
        </p:txBody>
      </p:sp>
      <p:sp>
        <p:nvSpPr>
          <p:cNvPr id="3" name="Content Placeholder 2"/>
          <p:cNvSpPr>
            <a:spLocks noGrp="1"/>
          </p:cNvSpPr>
          <p:nvPr>
            <p:ph idx="1"/>
          </p:nvPr>
        </p:nvSpPr>
        <p:spPr>
          <a:xfrm>
            <a:off x="1160315" y="1761565"/>
            <a:ext cx="7570787" cy="4845673"/>
          </a:xfrm>
        </p:spPr>
        <p:txBody>
          <a:bodyPr>
            <a:normAutofit fontScale="92500" lnSpcReduction="20000"/>
          </a:bodyPr>
          <a:lstStyle/>
          <a:p>
            <a:pPr marL="0" indent="0">
              <a:buNone/>
            </a:pPr>
            <a:r>
              <a:rPr lang="en-US" dirty="0" smtClean="0"/>
              <a:t> </a:t>
            </a:r>
            <a:r>
              <a:rPr lang="en-US" sz="2000" dirty="0"/>
              <a:t>The word </a:t>
            </a:r>
            <a:r>
              <a:rPr lang="en-US" sz="2000" i="1" dirty="0"/>
              <a:t>paradigm</a:t>
            </a:r>
            <a:r>
              <a:rPr lang="en-US" sz="2000" dirty="0"/>
              <a:t> </a:t>
            </a:r>
            <a:r>
              <a:rPr lang="en-US" sz="2000" dirty="0" smtClean="0"/>
              <a:t> is used to:</a:t>
            </a:r>
          </a:p>
          <a:p>
            <a:pPr>
              <a:buFontTx/>
              <a:buChar char="-"/>
            </a:pPr>
            <a:r>
              <a:rPr lang="en-US" sz="2000" dirty="0" smtClean="0"/>
              <a:t>Indicate </a:t>
            </a:r>
            <a:r>
              <a:rPr lang="en-US" sz="2000" dirty="0"/>
              <a:t>a pattern or model or an outstandingly clear or typical example or </a:t>
            </a:r>
            <a:r>
              <a:rPr lang="en-US" sz="2000" dirty="0" smtClean="0"/>
              <a:t>archetype</a:t>
            </a:r>
          </a:p>
          <a:p>
            <a:pPr marL="0" indent="0">
              <a:buNone/>
            </a:pPr>
            <a:r>
              <a:rPr lang="en-US" sz="2000" dirty="0" smtClean="0"/>
              <a:t>Also:  </a:t>
            </a:r>
          </a:p>
          <a:p>
            <a:pPr>
              <a:buFontTx/>
              <a:buChar char="-"/>
            </a:pPr>
            <a:r>
              <a:rPr lang="en-US" sz="2000" dirty="0" smtClean="0"/>
              <a:t>cultural themes</a:t>
            </a:r>
          </a:p>
          <a:p>
            <a:pPr>
              <a:buFontTx/>
              <a:buChar char="-"/>
            </a:pPr>
            <a:r>
              <a:rPr lang="en-US" sz="2000" dirty="0" smtClean="0"/>
              <a:t> worldviews</a:t>
            </a:r>
          </a:p>
          <a:p>
            <a:pPr>
              <a:buFontTx/>
              <a:buChar char="-"/>
            </a:pPr>
            <a:r>
              <a:rPr lang="en-US" sz="2000" dirty="0" smtClean="0"/>
              <a:t>Ideologies</a:t>
            </a:r>
          </a:p>
          <a:p>
            <a:pPr>
              <a:buFontTx/>
              <a:buChar char="-"/>
            </a:pPr>
            <a:r>
              <a:rPr lang="en-US" sz="2000" dirty="0" smtClean="0"/>
              <a:t>mindsets. </a:t>
            </a:r>
            <a:endParaRPr lang="en-US" sz="2000" dirty="0"/>
          </a:p>
          <a:p>
            <a:pPr>
              <a:buFontTx/>
              <a:buChar char="-"/>
            </a:pPr>
            <a:r>
              <a:rPr lang="en-US" sz="2000" dirty="0" smtClean="0">
                <a:hlinkClick r:id="rId2"/>
              </a:rPr>
              <a:t>It  </a:t>
            </a:r>
            <a:r>
              <a:rPr lang="en-US" sz="2000" u="sng" dirty="0" smtClean="0">
                <a:solidFill>
                  <a:schemeClr val="tx1"/>
                </a:solidFill>
                <a:hlinkClick r:id="rId2"/>
              </a:rPr>
              <a:t>describes </a:t>
            </a:r>
            <a:r>
              <a:rPr lang="en-US" sz="2000" u="sng" dirty="0">
                <a:solidFill>
                  <a:schemeClr val="tx1"/>
                </a:solidFill>
                <a:hlinkClick r:id="rId2"/>
              </a:rPr>
              <a:t>distinct concepts or thought patterns in any </a:t>
            </a:r>
            <a:r>
              <a:rPr lang="en-US" sz="2000" u="sng" dirty="0">
                <a:solidFill>
                  <a:schemeClr val="tx1"/>
                </a:solidFill>
                <a:hlinkClick r:id="rId3"/>
              </a:rPr>
              <a:t>scientific </a:t>
            </a:r>
            <a:r>
              <a:rPr lang="en-US" sz="2000" dirty="0">
                <a:solidFill>
                  <a:schemeClr val="tx1"/>
                </a:solidFill>
                <a:hlinkClick r:id="rId4"/>
              </a:rPr>
              <a:t>discipline or other </a:t>
            </a:r>
            <a:r>
              <a:rPr lang="en-US" sz="2000" dirty="0">
                <a:solidFill>
                  <a:schemeClr val="tx1"/>
                </a:solidFill>
                <a:hlinkClick r:id="rId5"/>
              </a:rPr>
              <a:t>epistemological context</a:t>
            </a:r>
            <a:r>
              <a:rPr lang="en-US" sz="2000" dirty="0">
                <a:hlinkClick r:id="rId5"/>
              </a:rPr>
              <a:t>.</a:t>
            </a:r>
            <a:endParaRPr lang="en-US" sz="1900" dirty="0"/>
          </a:p>
        </p:txBody>
      </p:sp>
    </p:spTree>
    <p:extLst>
      <p:ext uri="{BB962C8B-B14F-4D97-AF65-F5344CB8AC3E}">
        <p14:creationId xmlns:p14="http://schemas.microsoft.com/office/powerpoint/2010/main" val="378688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Paradigm</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dirty="0"/>
              <a:t>ORIGIN late 15th cent.: via late Latin from Greek</a:t>
            </a:r>
            <a:r>
              <a:rPr lang="en-US" b="1" i="1" dirty="0"/>
              <a:t> </a:t>
            </a:r>
            <a:r>
              <a:rPr lang="en-US" b="1" i="1" dirty="0" err="1"/>
              <a:t>paradeigma</a:t>
            </a:r>
            <a:r>
              <a:rPr lang="en-US" dirty="0"/>
              <a:t>, from </a:t>
            </a:r>
            <a:r>
              <a:rPr lang="en-US" b="1" i="1" dirty="0" err="1"/>
              <a:t>paradeiknunai</a:t>
            </a:r>
            <a:r>
              <a:rPr lang="en-US" b="1" i="1" dirty="0"/>
              <a:t> ‘show side by side,’</a:t>
            </a:r>
            <a:r>
              <a:rPr lang="en-US" dirty="0"/>
              <a:t> from </a:t>
            </a:r>
            <a:r>
              <a:rPr lang="en-US" b="1" i="1" dirty="0" err="1"/>
              <a:t>para</a:t>
            </a:r>
            <a:r>
              <a:rPr lang="en-US" b="1" i="1" dirty="0"/>
              <a:t>- ‘beside’</a:t>
            </a:r>
            <a:r>
              <a:rPr lang="en-US" dirty="0"/>
              <a:t> + </a:t>
            </a:r>
            <a:r>
              <a:rPr lang="en-US" b="1" i="1" dirty="0" err="1"/>
              <a:t>deiknunai</a:t>
            </a:r>
            <a:r>
              <a:rPr lang="en-US" b="1" i="1" dirty="0"/>
              <a:t> ‘to show.’</a:t>
            </a:r>
            <a:endParaRPr lang="en-US" dirty="0"/>
          </a:p>
        </p:txBody>
      </p:sp>
    </p:spTree>
    <p:extLst>
      <p:ext uri="{BB962C8B-B14F-4D97-AF65-F5344CB8AC3E}">
        <p14:creationId xmlns:p14="http://schemas.microsoft.com/office/powerpoint/2010/main" val="406607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 of a Paradigm</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dirty="0" smtClean="0"/>
              <a:t>Ontology </a:t>
            </a:r>
          </a:p>
          <a:p>
            <a:pPr lvl="1"/>
            <a:r>
              <a:rPr lang="en-US" dirty="0" smtClean="0"/>
              <a:t>Concerned with Being</a:t>
            </a:r>
          </a:p>
          <a:p>
            <a:pPr lvl="1"/>
            <a:r>
              <a:rPr lang="en-US" dirty="0" smtClean="0"/>
              <a:t>How do you look at reality?</a:t>
            </a:r>
          </a:p>
          <a:p>
            <a:r>
              <a:rPr lang="en-US" dirty="0" smtClean="0"/>
              <a:t>Epistemology</a:t>
            </a:r>
          </a:p>
          <a:p>
            <a:pPr lvl="1"/>
            <a:r>
              <a:rPr lang="en-US" dirty="0" smtClean="0"/>
              <a:t>Branch of philosophy concerned with the origins, nature, methods and limits of knowledge?</a:t>
            </a:r>
          </a:p>
          <a:p>
            <a:r>
              <a:rPr lang="en-US" dirty="0" smtClean="0"/>
              <a:t>Methodology </a:t>
            </a:r>
            <a:endParaRPr lang="en-US" dirty="0"/>
          </a:p>
        </p:txBody>
      </p:sp>
    </p:spTree>
    <p:extLst>
      <p:ext uri="{BB962C8B-B14F-4D97-AF65-F5344CB8AC3E}">
        <p14:creationId xmlns:p14="http://schemas.microsoft.com/office/powerpoint/2010/main" val="82665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research?</a:t>
            </a:r>
            <a:endParaRPr lang="en-US" dirty="0"/>
          </a:p>
        </p:txBody>
      </p:sp>
      <p:sp>
        <p:nvSpPr>
          <p:cNvPr id="3" name="Content Placeholder 2"/>
          <p:cNvSpPr>
            <a:spLocks noGrp="1"/>
          </p:cNvSpPr>
          <p:nvPr>
            <p:ph idx="1"/>
          </p:nvPr>
        </p:nvSpPr>
        <p:spPr>
          <a:xfrm>
            <a:off x="1160315" y="1761565"/>
            <a:ext cx="7570787" cy="4845673"/>
          </a:xfrm>
        </p:spPr>
        <p:txBody>
          <a:bodyPr>
            <a:normAutofit/>
          </a:bodyPr>
          <a:lstStyle/>
          <a:p>
            <a:pPr marL="0" indent="0" algn="ctr">
              <a:buNone/>
            </a:pPr>
            <a:r>
              <a:rPr lang="en-US" dirty="0" smtClean="0"/>
              <a:t> </a:t>
            </a:r>
            <a:r>
              <a:rPr lang="en-US" sz="3200" dirty="0" smtClean="0"/>
              <a:t>“A studious inquiry or examination , especially a critical investigation or experimentation having for its aim the discovery of new facts and their correct interpretation, the revision of accepted conclusions, theories, or laws in the light of new discovered facts or the practical application of such conclusions, theories or laws.”</a:t>
            </a:r>
            <a:endParaRPr lang="en-US" sz="3200" dirty="0"/>
          </a:p>
        </p:txBody>
      </p:sp>
    </p:spTree>
    <p:extLst>
      <p:ext uri="{BB962C8B-B14F-4D97-AF65-F5344CB8AC3E}">
        <p14:creationId xmlns:p14="http://schemas.microsoft.com/office/powerpoint/2010/main" val="2973045254"/>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ＤＦＰ行書体"/>
        <a:font script="Hans" typeface="宋体"/>
        <a:font script="Hant" typeface="新細明體"/>
      </a:majorFont>
      <a:minorFont>
        <a:latin typeface="Candara"/>
        <a:ea typeface=""/>
        <a:cs typeface=""/>
        <a:font script="Jpan" typeface="メイリオ"/>
        <a:font script="Hans" typeface="宋体"/>
        <a:font script="Hant" typeface="新細明體"/>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17259</TotalTime>
  <Words>2920</Words>
  <Application>Microsoft Macintosh PowerPoint</Application>
  <PresentationFormat>On-screen Show (4:3)</PresentationFormat>
  <Paragraphs>270</Paragraphs>
  <Slides>48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Infusion</vt:lpstr>
      <vt:lpstr>Document</vt:lpstr>
      <vt:lpstr>Ontology, Epistomology Methodology Paradigms in research</vt:lpstr>
      <vt:lpstr>Research paradigms and Logic of Research</vt:lpstr>
      <vt:lpstr>Research paradigms and Logic of Research</vt:lpstr>
      <vt:lpstr>Research paradigms and logic of research</vt:lpstr>
      <vt:lpstr>What is a paradigm?</vt:lpstr>
      <vt:lpstr>What is a paradigm?</vt:lpstr>
      <vt:lpstr> Paradigm</vt:lpstr>
      <vt:lpstr>Main components of a Paradigm</vt:lpstr>
      <vt:lpstr>What is research?</vt:lpstr>
      <vt:lpstr>Guba and Lincoln (1994)</vt:lpstr>
      <vt:lpstr>Summary</vt:lpstr>
      <vt:lpstr>Chalmers (2002) </vt:lpstr>
      <vt:lpstr>Example</vt:lpstr>
      <vt:lpstr>PowerPoint Presentation</vt:lpstr>
      <vt:lpstr>Ontology </vt:lpstr>
      <vt:lpstr>Ontology</vt:lpstr>
      <vt:lpstr>Ontology</vt:lpstr>
      <vt:lpstr>Objectivism</vt:lpstr>
      <vt:lpstr>Objectivism</vt:lpstr>
      <vt:lpstr>Constructivism</vt:lpstr>
      <vt:lpstr>  Bryman (2008:22) </vt:lpstr>
      <vt:lpstr>Epistemology</vt:lpstr>
      <vt:lpstr>Realism</vt:lpstr>
      <vt:lpstr>Interpretevism </vt:lpstr>
      <vt:lpstr>Interpretevism</vt:lpstr>
      <vt:lpstr>Interpretevism</vt:lpstr>
      <vt:lpstr>Existentialism</vt:lpstr>
      <vt:lpstr>Constructivism</vt:lpstr>
      <vt:lpstr>Positivism </vt:lpstr>
      <vt:lpstr>Positivism </vt:lpstr>
      <vt:lpstr>Phenomenology</vt:lpstr>
      <vt:lpstr>Philosophical underpinning</vt:lpstr>
      <vt:lpstr>PowerPoint Presentation</vt:lpstr>
      <vt:lpstr>PowerPoint Presentation</vt:lpstr>
      <vt:lpstr>Sparkes, 2007</vt:lpstr>
      <vt:lpstr>Mixed Methods</vt:lpstr>
      <vt:lpstr>Research</vt:lpstr>
      <vt:lpstr>Research Design</vt:lpstr>
      <vt:lpstr>Lynham (2002)</vt:lpstr>
      <vt:lpstr>PowerPoint Presentation</vt:lpstr>
      <vt:lpstr>Lynham (2002)</vt:lpstr>
      <vt:lpstr>Lynham (2002)</vt:lpstr>
      <vt:lpstr>Lynham (2002)</vt:lpstr>
      <vt:lpstr>Lynham (2002)</vt:lpstr>
      <vt:lpstr>Lynham (2002)</vt:lpstr>
      <vt:lpstr>Lynham (2002)</vt:lpstr>
      <vt:lpstr>Triangulation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Ontology, Epistomology Methodology Paradigms in research</dc:title>
  <dc:creator>Rica Viljoen</dc:creator>
  <cp:lastModifiedBy>Rica Viljoen</cp:lastModifiedBy>
  <cp:revision>23</cp:revision>
  <dcterms:created xsi:type="dcterms:W3CDTF">2012-08-29T07:23:39Z</dcterms:created>
  <dcterms:modified xsi:type="dcterms:W3CDTF">2012-09-05T20:19:03Z</dcterms:modified>
</cp:coreProperties>
</file>