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notesMasterIdLst>
    <p:notesMasterId r:id="rId65"/>
  </p:notesMasterIdLst>
  <p:handoutMasterIdLst>
    <p:handoutMasterId r:id="rId66"/>
  </p:handoutMasterIdLst>
  <p:sldIdLst>
    <p:sldId id="256" r:id="rId2"/>
    <p:sldId id="308" r:id="rId3"/>
    <p:sldId id="400" r:id="rId4"/>
    <p:sldId id="403" r:id="rId5"/>
    <p:sldId id="402" r:id="rId6"/>
    <p:sldId id="328" r:id="rId7"/>
    <p:sldId id="329" r:id="rId8"/>
    <p:sldId id="409" r:id="rId9"/>
    <p:sldId id="267" r:id="rId10"/>
    <p:sldId id="268" r:id="rId11"/>
    <p:sldId id="271" r:id="rId12"/>
    <p:sldId id="269" r:id="rId13"/>
    <p:sldId id="292" r:id="rId14"/>
    <p:sldId id="372" r:id="rId15"/>
    <p:sldId id="393" r:id="rId16"/>
    <p:sldId id="392" r:id="rId17"/>
    <p:sldId id="381" r:id="rId18"/>
    <p:sldId id="416" r:id="rId19"/>
    <p:sldId id="396" r:id="rId20"/>
    <p:sldId id="412" r:id="rId21"/>
    <p:sldId id="384" r:id="rId22"/>
    <p:sldId id="386" r:id="rId23"/>
    <p:sldId id="413" r:id="rId24"/>
    <p:sldId id="415" r:id="rId25"/>
    <p:sldId id="382" r:id="rId26"/>
    <p:sldId id="375" r:id="rId27"/>
    <p:sldId id="394" r:id="rId28"/>
    <p:sldId id="397" r:id="rId29"/>
    <p:sldId id="410" r:id="rId30"/>
    <p:sldId id="333" r:id="rId31"/>
    <p:sldId id="257" r:id="rId32"/>
    <p:sldId id="258" r:id="rId33"/>
    <p:sldId id="411" r:id="rId34"/>
    <p:sldId id="299" r:id="rId35"/>
    <p:sldId id="283" r:id="rId36"/>
    <p:sldId id="322" r:id="rId37"/>
    <p:sldId id="414" r:id="rId38"/>
    <p:sldId id="282" r:id="rId39"/>
    <p:sldId id="327" r:id="rId40"/>
    <p:sldId id="419" r:id="rId41"/>
    <p:sldId id="259" r:id="rId42"/>
    <p:sldId id="421" r:id="rId43"/>
    <p:sldId id="300" r:id="rId44"/>
    <p:sldId id="303" r:id="rId45"/>
    <p:sldId id="377" r:id="rId46"/>
    <p:sldId id="388" r:id="rId47"/>
    <p:sldId id="417" r:id="rId48"/>
    <p:sldId id="390" r:id="rId49"/>
    <p:sldId id="291" r:id="rId50"/>
    <p:sldId id="406" r:id="rId51"/>
    <p:sldId id="320" r:id="rId52"/>
    <p:sldId id="294" r:id="rId53"/>
    <p:sldId id="408" r:id="rId54"/>
    <p:sldId id="286" r:id="rId55"/>
    <p:sldId id="395" r:id="rId56"/>
    <p:sldId id="295" r:id="rId57"/>
    <p:sldId id="298" r:id="rId58"/>
    <p:sldId id="296" r:id="rId59"/>
    <p:sldId id="418" r:id="rId60"/>
    <p:sldId id="391" r:id="rId61"/>
    <p:sldId id="325" r:id="rId62"/>
    <p:sldId id="261" r:id="rId63"/>
    <p:sldId id="420"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aig Walker" initials="CW" lastIdx="6" clrIdx="0"/>
  <p:cmAuthor id="2" name="Cora James" initials="" lastIdx="2" clrIdx="1"/>
  <p:cmAuthor id="3" name="Sarah Owens" initials="SO" lastIdx="55" clrIdx="2">
    <p:extLst>
      <p:ext uri="{19B8F6BF-5375-455C-9EA6-DF929625EA0E}">
        <p15:presenceInfo xmlns:p15="http://schemas.microsoft.com/office/powerpoint/2012/main" userId="S-1-5-21-3105621484-1315669831-298050114-53227" providerId="AD"/>
      </p:ext>
    </p:extLst>
  </p:cmAuthor>
  <p:cmAuthor id="4" name="Christina McCreary" initials="CM" lastIdx="12" clrIdx="3">
    <p:extLst>
      <p:ext uri="{19B8F6BF-5375-455C-9EA6-DF929625EA0E}">
        <p15:presenceInfo xmlns:p15="http://schemas.microsoft.com/office/powerpoint/2012/main" userId="S-1-5-21-3105621484-1315669831-298050114-638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EFB"/>
    <a:srgbClr val="002E8A"/>
    <a:srgbClr val="68C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9" autoAdjust="0"/>
    <p:restoredTop sz="71199" autoAdjust="0"/>
  </p:normalViewPr>
  <p:slideViewPr>
    <p:cSldViewPr>
      <p:cViewPr varScale="1">
        <p:scale>
          <a:sx n="77" d="100"/>
          <a:sy n="77" d="100"/>
        </p:scale>
        <p:origin x="196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24"/>
    </p:cViewPr>
  </p:sorterViewPr>
  <p:notesViewPr>
    <p:cSldViewPr>
      <p:cViewPr varScale="1">
        <p:scale>
          <a:sx n="65" d="100"/>
          <a:sy n="65" d="100"/>
        </p:scale>
        <p:origin x="-165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9-01-04T10:25:57.641" idx="53">
    <p:pos x="3865" y="3802"/>
    <p:text>Link to Calculator Policy</p:text>
    <p:extLst mod="1">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9-01-04T10:26:14.254" idx="54">
    <p:pos x="3287" y="2251"/>
    <p:text>Link to calculator policy</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675CCE-2A7E-405D-913C-AC53F2D1CA40}"/>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6F52FE6B-A30E-4D41-8959-23E84AB9BA5C}"/>
              </a:ext>
            </a:extLst>
          </p:cNvPr>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a:defRPr sz="1200"/>
            </a:lvl1pPr>
          </a:lstStyle>
          <a:p>
            <a:pPr>
              <a:defRPr/>
            </a:pPr>
            <a:endParaRPr lang="en-US"/>
          </a:p>
        </p:txBody>
      </p:sp>
      <p:sp>
        <p:nvSpPr>
          <p:cNvPr id="4" name="Footer Placeholder 3">
            <a:extLst>
              <a:ext uri="{FF2B5EF4-FFF2-40B4-BE49-F238E27FC236}">
                <a16:creationId xmlns:a16="http://schemas.microsoft.com/office/drawing/2014/main" id="{106A249B-CB47-4011-A804-A6F56E270C40}"/>
              </a:ext>
            </a:extLst>
          </p:cNvPr>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13871558-B3EE-4E69-B872-A61EDCCDA268}"/>
              </a:ext>
            </a:extLst>
          </p:cNvPr>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pPr>
              <a:defRPr/>
            </a:pPr>
            <a:fld id="{06981A6E-21ED-4B74-B06B-F4D0A4E4BB4A}" type="slidenum">
              <a:rPr lang="en-US" altLang="en-US"/>
              <a:pPr>
                <a:defRPr/>
              </a:pPr>
              <a:t>‹#›</a:t>
            </a:fld>
            <a:endParaRPr lang="en-US" altLang="en-US"/>
          </a:p>
        </p:txBody>
      </p:sp>
    </p:spTree>
    <p:extLst>
      <p:ext uri="{BB962C8B-B14F-4D97-AF65-F5344CB8AC3E}">
        <p14:creationId xmlns:p14="http://schemas.microsoft.com/office/powerpoint/2010/main" val="2102047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B025168-E71C-4CCC-818C-DE8C72148659}"/>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4339" name="Rectangle 3">
            <a:extLst>
              <a:ext uri="{FF2B5EF4-FFF2-40B4-BE49-F238E27FC236}">
                <a16:creationId xmlns:a16="http://schemas.microsoft.com/office/drawing/2014/main" id="{C881120D-0D72-425E-8DE6-48730EEDC7D1}"/>
              </a:ext>
            </a:extLst>
          </p:cNvPr>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148" name="Rectangle 4">
            <a:extLst>
              <a:ext uri="{FF2B5EF4-FFF2-40B4-BE49-F238E27FC236}">
                <a16:creationId xmlns:a16="http://schemas.microsoft.com/office/drawing/2014/main" id="{D5D335B4-7623-4DDC-BB5E-D90CB32E23AA}"/>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6346B320-2BCB-4D18-B3FD-7C0DDACEEB11}"/>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a:extLst>
              <a:ext uri="{FF2B5EF4-FFF2-40B4-BE49-F238E27FC236}">
                <a16:creationId xmlns:a16="http://schemas.microsoft.com/office/drawing/2014/main" id="{F702FD92-2469-444A-A269-C30387297F46}"/>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4343" name="Rectangle 7">
            <a:extLst>
              <a:ext uri="{FF2B5EF4-FFF2-40B4-BE49-F238E27FC236}">
                <a16:creationId xmlns:a16="http://schemas.microsoft.com/office/drawing/2014/main" id="{C5ED3CE5-8BF5-4ABF-96B5-9CB360EE18AC}"/>
              </a:ext>
            </a:extLst>
          </p:cNvPr>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BF777E66-259F-4596-8451-361AC2336B76}" type="slidenum">
              <a:rPr lang="en-US" altLang="en-US"/>
              <a:pPr>
                <a:defRPr/>
              </a:pPr>
              <a:t>‹#›</a:t>
            </a:fld>
            <a:endParaRPr lang="en-US" altLang="en-US"/>
          </a:p>
        </p:txBody>
      </p:sp>
    </p:spTree>
    <p:extLst>
      <p:ext uri="{BB962C8B-B14F-4D97-AF65-F5344CB8AC3E}">
        <p14:creationId xmlns:p14="http://schemas.microsoft.com/office/powerpoint/2010/main" val="2206038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3C82978-E0A1-43F7-8587-AEA6141363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A1FE37B-2A4A-4F49-9AE5-57BEC4614D55}" type="slidenum">
              <a:rPr lang="en-US" altLang="en-US" smtClean="0">
                <a:latin typeface="Arial" panose="020B0604020202020204" pitchFamily="34" charset="0"/>
              </a:rPr>
              <a:pPr/>
              <a:t>1</a:t>
            </a:fld>
            <a:endParaRPr lang="en-US" altLang="en-US">
              <a:latin typeface="Arial" panose="020B0604020202020204" pitchFamily="34" charset="0"/>
            </a:endParaRPr>
          </a:p>
        </p:txBody>
      </p:sp>
      <p:sp>
        <p:nvSpPr>
          <p:cNvPr id="9219" name="Rectangle 2">
            <a:extLst>
              <a:ext uri="{FF2B5EF4-FFF2-40B4-BE49-F238E27FC236}">
                <a16:creationId xmlns:a16="http://schemas.microsoft.com/office/drawing/2014/main" id="{BDD9C10E-6680-42A5-9E4D-55A8D1BC44FF}"/>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22B5DC8B-5972-4872-B52C-75EDE8306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Please note:  If you make changes to these slides</a:t>
            </a:r>
            <a:r>
              <a:rPr lang="en-US" altLang="en-US" baseline="0" dirty="0" smtClean="0">
                <a:latin typeface="Arial" panose="020B0604020202020204" pitchFamily="34" charset="0"/>
              </a:rPr>
              <a:t> for training purposes, then place a disclaimer that this slide deck has been altered from the Oklahoma State Department of Education Version.  Test Administrators may be trained utilizing the Test Administrator modules available for release on February 19, 2019 at the following location: https://oklahoma.onlinehelp.measuredprogress.org/training-modules/</a:t>
            </a:r>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63674B84-F60D-4F98-9DD4-6D1494DDABCD}"/>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EA5F7642-46B7-4105-8879-58EA080C61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8676" name="Slide Number Placeholder 3">
            <a:extLst>
              <a:ext uri="{FF2B5EF4-FFF2-40B4-BE49-F238E27FC236}">
                <a16:creationId xmlns:a16="http://schemas.microsoft.com/office/drawing/2014/main" id="{EABFCFEC-708E-4F4E-A35B-BF85E44D6E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9B676542-7DBA-4EA9-9510-BA6E3564E097}" type="slidenum">
              <a:rPr lang="en-US" altLang="en-US" smtClean="0">
                <a:latin typeface="Arial" panose="020B0604020202020204" pitchFamily="34" charset="0"/>
              </a:rPr>
              <a:pPr/>
              <a:t>13</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DD38A409-6A5B-460E-A1C8-01A3DE86BF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98B70BF-87B2-456A-ADAB-09DE898FC94E}" type="slidenum">
              <a:rPr lang="en-US" altLang="en-US" smtClean="0">
                <a:latin typeface="Arial" panose="020B0604020202020204" pitchFamily="34" charset="0"/>
              </a:rPr>
              <a:pPr/>
              <a:t>31</a:t>
            </a:fld>
            <a:endParaRPr lang="en-US" altLang="en-US">
              <a:latin typeface="Arial" panose="020B0604020202020204" pitchFamily="34" charset="0"/>
            </a:endParaRPr>
          </a:p>
        </p:txBody>
      </p:sp>
      <p:sp>
        <p:nvSpPr>
          <p:cNvPr id="44035" name="Rectangle 2">
            <a:extLst>
              <a:ext uri="{FF2B5EF4-FFF2-40B4-BE49-F238E27FC236}">
                <a16:creationId xmlns:a16="http://schemas.microsoft.com/office/drawing/2014/main" id="{1BFB295D-BC12-4598-88AA-B5F38979A38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5C1FE604-9530-49A9-BFD2-BEB431A902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08A8138-B42F-4764-9026-DCE1F43306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D7D2F9F-89F2-4F66-9449-5F39AB214DC1}" type="slidenum">
              <a:rPr lang="en-US" altLang="en-US" smtClean="0">
                <a:latin typeface="Arial" panose="020B0604020202020204" pitchFamily="34" charset="0"/>
              </a:rPr>
              <a:pPr/>
              <a:t>32</a:t>
            </a:fld>
            <a:endParaRPr lang="en-US" altLang="en-US">
              <a:latin typeface="Arial" panose="020B0604020202020204" pitchFamily="34" charset="0"/>
            </a:endParaRPr>
          </a:p>
        </p:txBody>
      </p:sp>
      <p:sp>
        <p:nvSpPr>
          <p:cNvPr id="46083" name="Rectangle 2">
            <a:extLst>
              <a:ext uri="{FF2B5EF4-FFF2-40B4-BE49-F238E27FC236}">
                <a16:creationId xmlns:a16="http://schemas.microsoft.com/office/drawing/2014/main" id="{935125A0-90E9-48A5-8FEC-3C71C43C28C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4308EA8-84F3-4ED3-98FC-FF6AFF9793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08A8138-B42F-4764-9026-DCE1F43306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D7D2F9F-89F2-4F66-9449-5F39AB214DC1}" type="slidenum">
              <a:rPr lang="en-US" altLang="en-US" smtClean="0">
                <a:latin typeface="Arial" panose="020B0604020202020204" pitchFamily="34" charset="0"/>
              </a:rPr>
              <a:pPr/>
              <a:t>33</a:t>
            </a:fld>
            <a:endParaRPr lang="en-US" altLang="en-US">
              <a:latin typeface="Arial" panose="020B0604020202020204" pitchFamily="34" charset="0"/>
            </a:endParaRPr>
          </a:p>
        </p:txBody>
      </p:sp>
      <p:sp>
        <p:nvSpPr>
          <p:cNvPr id="46083" name="Rectangle 2">
            <a:extLst>
              <a:ext uri="{FF2B5EF4-FFF2-40B4-BE49-F238E27FC236}">
                <a16:creationId xmlns:a16="http://schemas.microsoft.com/office/drawing/2014/main" id="{935125A0-90E9-48A5-8FEC-3C71C43C28C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4308EA8-84F3-4ED3-98FC-FF6AFF9793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10983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32236E6-41AB-482C-A3AE-4B5ABABB1CD7}"/>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DB75E89D-646F-4397-BC09-0483489541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8132" name="Slide Number Placeholder 3">
            <a:extLst>
              <a:ext uri="{FF2B5EF4-FFF2-40B4-BE49-F238E27FC236}">
                <a16:creationId xmlns:a16="http://schemas.microsoft.com/office/drawing/2014/main" id="{066F417F-018B-4E90-BC87-19177A0641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ECD8F67-3393-485E-B89E-F7D803801F98}" type="slidenum">
              <a:rPr lang="en-US" altLang="en-US" smtClean="0">
                <a:latin typeface="Arial" panose="020B0604020202020204" pitchFamily="34" charset="0"/>
              </a:rPr>
              <a:pPr/>
              <a:t>34</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526A2108-EAD1-4C16-9757-BF18C8108E68}"/>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F0101077-01CD-4E46-8F83-BA76C710FB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5DEA1143-0BC4-45D8-AE8A-641D150FBF2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664274E-A547-4BDE-B7F8-A311B5852231}" type="slidenum">
              <a:rPr lang="en-US" altLang="en-US" smtClean="0">
                <a:latin typeface="Arial" panose="020B0604020202020204" pitchFamily="34" charset="0"/>
              </a:rPr>
              <a:pPr/>
              <a:t>35</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B201EA7B-9A5A-4BF7-A3CC-3D327E154D42}"/>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DFC203BB-F56A-4951-A419-0E27AFCDEB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0420" name="Slide Number Placeholder 3">
            <a:extLst>
              <a:ext uri="{FF2B5EF4-FFF2-40B4-BE49-F238E27FC236}">
                <a16:creationId xmlns:a16="http://schemas.microsoft.com/office/drawing/2014/main" id="{C1156A74-6BFD-43D0-A464-E6C366824B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51E8CA4-C8BF-4484-9D61-64E1421803F2}" type="slidenum">
              <a:rPr lang="en-US" altLang="en-US" smtClean="0">
                <a:latin typeface="Arial" panose="020B0604020202020204" pitchFamily="34" charset="0"/>
              </a:rPr>
              <a:pPr/>
              <a:t>36</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B201EA7B-9A5A-4BF7-A3CC-3D327E154D42}"/>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DFC203BB-F56A-4951-A419-0E27AFCDEB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0420" name="Slide Number Placeholder 3">
            <a:extLst>
              <a:ext uri="{FF2B5EF4-FFF2-40B4-BE49-F238E27FC236}">
                <a16:creationId xmlns:a16="http://schemas.microsoft.com/office/drawing/2014/main" id="{C1156A74-6BFD-43D0-A464-E6C366824B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51E8CA4-C8BF-4484-9D61-64E1421803F2}" type="slidenum">
              <a:rPr lang="en-US" altLang="en-US" smtClean="0">
                <a:latin typeface="Arial" panose="020B0604020202020204" pitchFamily="34" charset="0"/>
              </a:rPr>
              <a:pPr/>
              <a:t>37</a:t>
            </a:fld>
            <a:endParaRPr lang="en-US" altLang="en-US">
              <a:latin typeface="Arial" panose="020B0604020202020204" pitchFamily="34" charset="0"/>
            </a:endParaRPr>
          </a:p>
        </p:txBody>
      </p:sp>
    </p:spTree>
    <p:extLst>
      <p:ext uri="{BB962C8B-B14F-4D97-AF65-F5344CB8AC3E}">
        <p14:creationId xmlns:p14="http://schemas.microsoft.com/office/powerpoint/2010/main" val="276193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9631A0E-1B73-40EC-A7DF-AFEDDF88C9B7}"/>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C74510DE-CA4F-42A5-ACD1-3744396AF7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0180" name="Slide Number Placeholder 3">
            <a:extLst>
              <a:ext uri="{FF2B5EF4-FFF2-40B4-BE49-F238E27FC236}">
                <a16:creationId xmlns:a16="http://schemas.microsoft.com/office/drawing/2014/main" id="{EB06F085-EFB6-436F-826B-EF85F8031D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EF744E2-FE05-425B-9B11-5851671F2E36}" type="slidenum">
              <a:rPr lang="en-US" altLang="en-US" smtClean="0">
                <a:latin typeface="Arial" panose="020B0604020202020204" pitchFamily="34" charset="0"/>
              </a:rPr>
              <a:pPr/>
              <a:t>38</a:t>
            </a:fld>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413BF0F8-D18F-4DC9-96E4-8057E8975E62}"/>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354066AD-C92B-40FC-AA61-4E65932B9A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4276" name="Slide Number Placeholder 3">
            <a:extLst>
              <a:ext uri="{FF2B5EF4-FFF2-40B4-BE49-F238E27FC236}">
                <a16:creationId xmlns:a16="http://schemas.microsoft.com/office/drawing/2014/main" id="{84278987-B19B-4B22-8C96-7604668D04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C91CFFA-0EC6-4783-B9D9-CD95BDF4AD84}" type="slidenum">
              <a:rPr lang="en-US" altLang="en-US" smtClean="0">
                <a:latin typeface="Arial" panose="020B0604020202020204" pitchFamily="34" charset="0"/>
              </a:rPr>
              <a:pPr/>
              <a:t>39</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8F715229-0F77-4F9C-A4F5-070FE84E8274}"/>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B1C3DE47-CACE-4D4E-81B5-A61A33997A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99EF6B48-6E65-4A1D-A07C-5119CA9AA6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9FF79E35-14A1-46C4-A335-A9B0E9CA6882}" type="slidenum">
              <a:rPr lang="en-US" altLang="en-US" smtClean="0">
                <a:latin typeface="Arial" panose="020B0604020202020204" pitchFamily="34" charset="0"/>
              </a:rPr>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413BF0F8-D18F-4DC9-96E4-8057E8975E62}"/>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354066AD-C92B-40FC-AA61-4E65932B9A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4276" name="Slide Number Placeholder 3">
            <a:extLst>
              <a:ext uri="{FF2B5EF4-FFF2-40B4-BE49-F238E27FC236}">
                <a16:creationId xmlns:a16="http://schemas.microsoft.com/office/drawing/2014/main" id="{84278987-B19B-4B22-8C96-7604668D04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C91CFFA-0EC6-4783-B9D9-CD95BDF4AD84}" type="slidenum">
              <a:rPr lang="en-US" altLang="en-US" smtClean="0">
                <a:latin typeface="Arial" panose="020B0604020202020204" pitchFamily="34" charset="0"/>
              </a:rPr>
              <a:pPr/>
              <a:t>40</a:t>
            </a:fld>
            <a:endParaRPr lang="en-US" altLang="en-US">
              <a:latin typeface="Arial" panose="020B0604020202020204" pitchFamily="34" charset="0"/>
            </a:endParaRPr>
          </a:p>
        </p:txBody>
      </p:sp>
    </p:spTree>
    <p:extLst>
      <p:ext uri="{BB962C8B-B14F-4D97-AF65-F5344CB8AC3E}">
        <p14:creationId xmlns:p14="http://schemas.microsoft.com/office/powerpoint/2010/main" val="2895727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E38B5B0-9D8D-48CC-96F8-6EBC9D5811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B0E720E-16F2-47C8-9BFE-BD066994EAB4}" type="slidenum">
              <a:rPr lang="en-US" altLang="en-US" smtClean="0">
                <a:latin typeface="Arial" panose="020B0604020202020204" pitchFamily="34" charset="0"/>
              </a:rPr>
              <a:pPr/>
              <a:t>41</a:t>
            </a:fld>
            <a:endParaRPr lang="en-US" altLang="en-US">
              <a:latin typeface="Arial" panose="020B0604020202020204" pitchFamily="34" charset="0"/>
            </a:endParaRPr>
          </a:p>
        </p:txBody>
      </p:sp>
      <p:sp>
        <p:nvSpPr>
          <p:cNvPr id="56323" name="Rectangle 2">
            <a:extLst>
              <a:ext uri="{FF2B5EF4-FFF2-40B4-BE49-F238E27FC236}">
                <a16:creationId xmlns:a16="http://schemas.microsoft.com/office/drawing/2014/main" id="{AE323D35-E430-4065-AC00-C1F906A6A314}"/>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D3952474-5776-498F-AB32-4F8D539E09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E43777BC-1328-489C-B16B-52F52B96B958}"/>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F78ABBA1-2DC4-420A-8764-2E862B5175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8372" name="Slide Number Placeholder 3">
            <a:extLst>
              <a:ext uri="{FF2B5EF4-FFF2-40B4-BE49-F238E27FC236}">
                <a16:creationId xmlns:a16="http://schemas.microsoft.com/office/drawing/2014/main" id="{6E6E84EC-8B89-43AC-8B52-9E52EFAAB6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14F09DC-9811-4CA9-AA96-814CFD543313}" type="slidenum">
              <a:rPr lang="en-US" altLang="en-US" smtClean="0">
                <a:latin typeface="Arial" panose="020B0604020202020204" pitchFamily="34" charset="0"/>
              </a:rPr>
              <a:pPr/>
              <a:t>43</a:t>
            </a:fld>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13D1F9D3-CEE9-4637-ACDF-5E9609C4FBB0}"/>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6BF364A7-11C5-45DE-BDE0-47D0E0DEF0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B7D1132E-7EAD-43FE-9F31-2420FDB72D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1FDD9F9-442D-47FA-855B-1E0043DE01CC}" type="slidenum">
              <a:rPr lang="en-US" altLang="en-US" smtClean="0">
                <a:latin typeface="Arial" panose="020B0604020202020204" pitchFamily="34" charset="0"/>
              </a:rPr>
              <a:pPr/>
              <a:t>44</a:t>
            </a:fld>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143638C6-7EA2-40F6-A16F-356463D0AD95}"/>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584D1655-D822-4668-919E-D575BC9283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5540" name="Slide Number Placeholder 3">
            <a:extLst>
              <a:ext uri="{FF2B5EF4-FFF2-40B4-BE49-F238E27FC236}">
                <a16:creationId xmlns:a16="http://schemas.microsoft.com/office/drawing/2014/main" id="{23514666-413A-4F1D-961E-49B7EACA86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38ABBCC-F9B0-46AF-8B9F-746F6442ECCD}" type="slidenum">
              <a:rPr lang="en-US" altLang="en-US" smtClean="0">
                <a:solidFill>
                  <a:srgbClr val="000000"/>
                </a:solidFill>
                <a:latin typeface="Arial" panose="020B0604020202020204" pitchFamily="34" charset="0"/>
              </a:rPr>
              <a:pPr/>
              <a:t>46</a:t>
            </a:fld>
            <a:endParaRPr lang="en-US" altLang="en-US">
              <a:solidFill>
                <a:srgbClr val="000000"/>
              </a:solidFill>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143638C6-7EA2-40F6-A16F-356463D0AD95}"/>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584D1655-D822-4668-919E-D575BC9283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5540" name="Slide Number Placeholder 3">
            <a:extLst>
              <a:ext uri="{FF2B5EF4-FFF2-40B4-BE49-F238E27FC236}">
                <a16:creationId xmlns:a16="http://schemas.microsoft.com/office/drawing/2014/main" id="{23514666-413A-4F1D-961E-49B7EACA86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38ABBCC-F9B0-46AF-8B9F-746F6442ECCD}" type="slidenum">
              <a:rPr lang="en-US" altLang="en-US" smtClean="0">
                <a:solidFill>
                  <a:srgbClr val="000000"/>
                </a:solidFill>
                <a:latin typeface="Arial" panose="020B0604020202020204" pitchFamily="34" charset="0"/>
              </a:rPr>
              <a:pPr/>
              <a:t>47</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2798354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C33A01F9-0930-4FC3-B6ED-373007F23739}"/>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CCCF02FE-21FA-45DA-87C4-D033C64005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0356" name="Slide Number Placeholder 3">
            <a:extLst>
              <a:ext uri="{FF2B5EF4-FFF2-40B4-BE49-F238E27FC236}">
                <a16:creationId xmlns:a16="http://schemas.microsoft.com/office/drawing/2014/main" id="{C4679960-D8F9-4FA0-9610-2ED8BFC4B6C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8D973CC-01E4-494C-AA49-515F33B75E55}" type="slidenum">
              <a:rPr lang="en-US" altLang="en-US" smtClean="0">
                <a:solidFill>
                  <a:srgbClr val="000000"/>
                </a:solidFill>
                <a:latin typeface="Arial" panose="020B0604020202020204" pitchFamily="34" charset="0"/>
              </a:rPr>
              <a:pPr/>
              <a:t>48</a:t>
            </a:fld>
            <a:endParaRPr lang="en-US" altLang="en-US">
              <a:solidFill>
                <a:srgbClr val="000000"/>
              </a:solidFill>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B3ACCA93-5F63-46FA-9271-B65D7430C628}"/>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B7892730-985C-4C14-BF9C-B0481E30CE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7588" name="Slide Number Placeholder 3">
            <a:extLst>
              <a:ext uri="{FF2B5EF4-FFF2-40B4-BE49-F238E27FC236}">
                <a16:creationId xmlns:a16="http://schemas.microsoft.com/office/drawing/2014/main" id="{D501B8D3-CBD5-4EAA-92C5-7C7FE378B9C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DE27C06-FB26-4E1A-9806-BDA325574F28}" type="slidenum">
              <a:rPr lang="en-US" altLang="en-US" smtClean="0">
                <a:latin typeface="Arial" panose="020B0604020202020204" pitchFamily="34" charset="0"/>
              </a:rPr>
              <a:pPr/>
              <a:t>49</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CB02D7D6-470A-40D6-B976-1DC6FE2541AF}"/>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1EA1B42D-9A13-44EB-B709-549C7C75D2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For TTS: If a test needs to be restarted because the accommodation was not selected, testing will have to  continue with a human reader.</a:t>
            </a:r>
          </a:p>
          <a:p>
            <a:r>
              <a:rPr lang="en-US" altLang="en-US">
                <a:latin typeface="Arial" panose="020B0604020202020204" pitchFamily="34" charset="0"/>
              </a:rPr>
              <a:t>For testing irregularity form – be careful with the STN.</a:t>
            </a:r>
          </a:p>
        </p:txBody>
      </p:sp>
      <p:sp>
        <p:nvSpPr>
          <p:cNvPr id="69636" name="Slide Number Placeholder 3">
            <a:extLst>
              <a:ext uri="{FF2B5EF4-FFF2-40B4-BE49-F238E27FC236}">
                <a16:creationId xmlns:a16="http://schemas.microsoft.com/office/drawing/2014/main" id="{4E0EB292-64EC-40EC-9A96-533A06A550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7AC9EE5-3F26-4879-9A20-0B6A80D26CB3}" type="slidenum">
              <a:rPr lang="en-US" altLang="en-US" smtClean="0">
                <a:solidFill>
                  <a:srgbClr val="000000"/>
                </a:solidFill>
                <a:latin typeface="Arial" panose="020B0604020202020204" pitchFamily="34" charset="0"/>
              </a:rPr>
              <a:pPr/>
              <a:t>50</a:t>
            </a:fld>
            <a:endParaRPr lang="en-US" altLang="en-US">
              <a:solidFill>
                <a:srgbClr val="000000"/>
              </a:solidFill>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39427AC2-D524-4A04-824B-A0162F47C554}"/>
              </a:ext>
            </a:extLst>
          </p:cNvPr>
          <p:cNvSpPr>
            <a:spLocks noGrp="1" noRot="1" noChangeAspect="1" noTextEdit="1"/>
          </p:cNvSpPr>
          <p:nvPr>
            <p:ph type="sldImg"/>
          </p:nvPr>
        </p:nvSpPr>
        <p:spPr>
          <a:ln/>
        </p:spPr>
      </p:sp>
      <p:sp>
        <p:nvSpPr>
          <p:cNvPr id="102403" name="Notes Placeholder 2">
            <a:extLst>
              <a:ext uri="{FF2B5EF4-FFF2-40B4-BE49-F238E27FC236}">
                <a16:creationId xmlns:a16="http://schemas.microsoft.com/office/drawing/2014/main" id="{546EAEB1-1EF5-42CA-9294-0F31FAC522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2404" name="Slide Number Placeholder 3">
            <a:extLst>
              <a:ext uri="{FF2B5EF4-FFF2-40B4-BE49-F238E27FC236}">
                <a16:creationId xmlns:a16="http://schemas.microsoft.com/office/drawing/2014/main" id="{95750F12-11FF-4F5E-9B3D-F802056B9B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CD0888C-1FBC-4C42-A93D-8AD805A5C7E9}" type="slidenum">
              <a:rPr lang="en-US" altLang="en-US" smtClean="0">
                <a:latin typeface="Arial" panose="020B0604020202020204" pitchFamily="34" charset="0"/>
              </a:rPr>
              <a:pPr/>
              <a:t>51</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5F07A01A-2722-429B-9C53-A7FB5707494E}"/>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82761429-B2F8-4877-B582-261AD4F374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364" name="Slide Number Placeholder 3">
            <a:extLst>
              <a:ext uri="{FF2B5EF4-FFF2-40B4-BE49-F238E27FC236}">
                <a16:creationId xmlns:a16="http://schemas.microsoft.com/office/drawing/2014/main" id="{B0AF18AC-34EF-4855-95E9-6117A4F75A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30472B0-C7C0-44BE-9CE2-4008CF72083C}" type="slidenum">
              <a:rPr lang="en-US" altLang="en-US" smtClean="0">
                <a:latin typeface="Arial" panose="020B0604020202020204" pitchFamily="34" charset="0"/>
              </a:rPr>
              <a:pPr/>
              <a:t>5</a:t>
            </a:fld>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A1DB61B5-8DDB-4353-BDB1-5C3A334E0C82}"/>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EEA01963-5A15-4FCD-B277-41F525ED22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1684" name="Slide Number Placeholder 3">
            <a:extLst>
              <a:ext uri="{FF2B5EF4-FFF2-40B4-BE49-F238E27FC236}">
                <a16:creationId xmlns:a16="http://schemas.microsoft.com/office/drawing/2014/main" id="{01F34FE5-B758-408D-9F9B-A76A6DF38B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A0D363F-A2C0-4337-9CD0-4C1E6CAFB2BD}" type="slidenum">
              <a:rPr lang="en-US" altLang="en-US" smtClean="0">
                <a:latin typeface="Arial" panose="020B0604020202020204" pitchFamily="34" charset="0"/>
              </a:rPr>
              <a:pPr/>
              <a:t>52</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039BD611-512F-4347-A711-A0D5FA0DED60}"/>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EFC0CF32-BE4D-49FC-96E9-B83FD48565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4756" name="Slide Number Placeholder 3">
            <a:extLst>
              <a:ext uri="{FF2B5EF4-FFF2-40B4-BE49-F238E27FC236}">
                <a16:creationId xmlns:a16="http://schemas.microsoft.com/office/drawing/2014/main" id="{19F39170-1D00-4A37-92E7-441D13464F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F70FBC5-C568-44DB-9CB1-D23B65A8B89B}" type="slidenum">
              <a:rPr lang="en-US" altLang="en-US" smtClean="0">
                <a:latin typeface="Arial" panose="020B0604020202020204" pitchFamily="34" charset="0"/>
              </a:rPr>
              <a:pPr/>
              <a:t>54</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E5C80194-0F95-4053-A796-FE9808662E97}"/>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E67625D5-4CF3-4810-9209-5D078A90F3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6804" name="Slide Number Placeholder 3">
            <a:extLst>
              <a:ext uri="{FF2B5EF4-FFF2-40B4-BE49-F238E27FC236}">
                <a16:creationId xmlns:a16="http://schemas.microsoft.com/office/drawing/2014/main" id="{F1C00BF8-6013-4DE5-AE33-A6E86C503F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0E5E86A-5B57-45C1-9B62-84782273D659}" type="slidenum">
              <a:rPr lang="en-US" altLang="en-US" smtClean="0">
                <a:latin typeface="Arial" panose="020B0604020202020204" pitchFamily="34" charset="0"/>
              </a:rPr>
              <a:pPr/>
              <a:t>55</a:t>
            </a:fld>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962D0B0C-A2B6-4C07-9511-1066020329A4}"/>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6D8CB920-1DD0-4EEF-950A-FC0B158FC7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8852" name="Slide Number Placeholder 3">
            <a:extLst>
              <a:ext uri="{FF2B5EF4-FFF2-40B4-BE49-F238E27FC236}">
                <a16:creationId xmlns:a16="http://schemas.microsoft.com/office/drawing/2014/main" id="{CA4FE9E2-88F1-4252-BDF2-0710C77A25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1D5D15C-092C-4E0B-8CA2-2A23945DB558}" type="slidenum">
              <a:rPr lang="en-US" altLang="en-US" smtClean="0">
                <a:latin typeface="Arial" panose="020B0604020202020204" pitchFamily="34" charset="0"/>
              </a:rPr>
              <a:pPr/>
              <a:t>56</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ABDB1FD0-AFCC-47C2-9A34-472E59566BE8}"/>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B23584D6-2269-4E73-8239-C2E13A98D6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0900" name="Slide Number Placeholder 3">
            <a:extLst>
              <a:ext uri="{FF2B5EF4-FFF2-40B4-BE49-F238E27FC236}">
                <a16:creationId xmlns:a16="http://schemas.microsoft.com/office/drawing/2014/main" id="{89B0E32F-4EE6-472B-B013-64541B19530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04E6624-F276-4DED-B9AB-042650D66B5E}" type="slidenum">
              <a:rPr lang="en-US" altLang="en-US" smtClean="0">
                <a:latin typeface="Arial" panose="020B0604020202020204" pitchFamily="34" charset="0"/>
              </a:rPr>
              <a:pPr/>
              <a:t>57</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DC7493FD-AA43-48C4-BDFF-329CB1FCEE9D}"/>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7859742C-6D15-45DC-A4BA-D08927D999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2948" name="Slide Number Placeholder 3">
            <a:extLst>
              <a:ext uri="{FF2B5EF4-FFF2-40B4-BE49-F238E27FC236}">
                <a16:creationId xmlns:a16="http://schemas.microsoft.com/office/drawing/2014/main" id="{1472F9C1-0C70-4477-A405-F30A48FE1E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9E4E2EA-8C10-41F3-AD6C-52AEBD9C9293}" type="slidenum">
              <a:rPr lang="en-US" altLang="en-US" smtClean="0">
                <a:latin typeface="Arial" panose="020B0604020202020204" pitchFamily="34" charset="0"/>
              </a:rPr>
              <a:pPr/>
              <a:t>58</a:t>
            </a:fld>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DC7493FD-AA43-48C4-BDFF-329CB1FCEE9D}"/>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7859742C-6D15-45DC-A4BA-D08927D999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2948" name="Slide Number Placeholder 3">
            <a:extLst>
              <a:ext uri="{FF2B5EF4-FFF2-40B4-BE49-F238E27FC236}">
                <a16:creationId xmlns:a16="http://schemas.microsoft.com/office/drawing/2014/main" id="{1472F9C1-0C70-4477-A405-F30A48FE1E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9E4E2EA-8C10-41F3-AD6C-52AEBD9C9293}" type="slidenum">
              <a:rPr lang="en-US" altLang="en-US" smtClean="0">
                <a:latin typeface="Arial" panose="020B0604020202020204" pitchFamily="34" charset="0"/>
              </a:rPr>
              <a:pPr/>
              <a:t>59</a:t>
            </a:fld>
            <a:endParaRPr lang="en-US" altLang="en-US">
              <a:latin typeface="Arial" panose="020B0604020202020204" pitchFamily="34" charset="0"/>
            </a:endParaRPr>
          </a:p>
        </p:txBody>
      </p:sp>
    </p:spTree>
    <p:extLst>
      <p:ext uri="{BB962C8B-B14F-4D97-AF65-F5344CB8AC3E}">
        <p14:creationId xmlns:p14="http://schemas.microsoft.com/office/powerpoint/2010/main" val="3301827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17E7E81C-BBED-4C59-986D-4248748072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62A091B-6D53-4713-9C3B-089238832263}" type="slidenum">
              <a:rPr lang="en-US" altLang="en-US" smtClean="0">
                <a:solidFill>
                  <a:srgbClr val="000000"/>
                </a:solidFill>
                <a:latin typeface="Arial" panose="020B0604020202020204" pitchFamily="34" charset="0"/>
              </a:rPr>
              <a:pPr/>
              <a:t>60</a:t>
            </a:fld>
            <a:endParaRPr lang="en-US" altLang="en-US">
              <a:solidFill>
                <a:srgbClr val="000000"/>
              </a:solidFill>
              <a:latin typeface="Arial" panose="020B0604020202020204" pitchFamily="34" charset="0"/>
            </a:endParaRPr>
          </a:p>
        </p:txBody>
      </p:sp>
      <p:sp>
        <p:nvSpPr>
          <p:cNvPr id="104451" name="Rectangle 2">
            <a:extLst>
              <a:ext uri="{FF2B5EF4-FFF2-40B4-BE49-F238E27FC236}">
                <a16:creationId xmlns:a16="http://schemas.microsoft.com/office/drawing/2014/main" id="{4CB19402-B0BA-4CDE-8D37-6242340484D2}"/>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E34323A9-83B4-45B3-B2CD-1505778405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CB58A3B7-35A3-421C-A130-DC703D7BE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C9A5853-64F5-45F1-AA15-E321DD0FC008}" type="slidenum">
              <a:rPr lang="en-US" altLang="en-US" smtClean="0">
                <a:latin typeface="Arial" panose="020B0604020202020204" pitchFamily="34" charset="0"/>
              </a:rPr>
              <a:pPr/>
              <a:t>61</a:t>
            </a:fld>
            <a:endParaRPr lang="en-US" altLang="en-US">
              <a:latin typeface="Arial" panose="020B0604020202020204" pitchFamily="34" charset="0"/>
            </a:endParaRPr>
          </a:p>
        </p:txBody>
      </p:sp>
      <p:sp>
        <p:nvSpPr>
          <p:cNvPr id="87043" name="Rectangle 2">
            <a:extLst>
              <a:ext uri="{FF2B5EF4-FFF2-40B4-BE49-F238E27FC236}">
                <a16:creationId xmlns:a16="http://schemas.microsoft.com/office/drawing/2014/main" id="{0D9B3CA7-E1D1-4D6C-A9D7-593AA76DA487}"/>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EA6C6B9A-5692-41E5-AE50-FE850B7324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014F19C1-A091-4F7F-99FA-4FCBC3404F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989D3EB-FF42-4D04-AD7A-99A9CE4EE050}" type="slidenum">
              <a:rPr lang="en-US" altLang="en-US" smtClean="0">
                <a:latin typeface="Arial" panose="020B0604020202020204" pitchFamily="34" charset="0"/>
              </a:rPr>
              <a:pPr/>
              <a:t>62</a:t>
            </a:fld>
            <a:endParaRPr lang="en-US" altLang="en-US">
              <a:latin typeface="Arial" panose="020B0604020202020204" pitchFamily="34" charset="0"/>
            </a:endParaRPr>
          </a:p>
        </p:txBody>
      </p:sp>
      <p:sp>
        <p:nvSpPr>
          <p:cNvPr id="91139" name="Rectangle 2">
            <a:extLst>
              <a:ext uri="{FF2B5EF4-FFF2-40B4-BE49-F238E27FC236}">
                <a16:creationId xmlns:a16="http://schemas.microsoft.com/office/drawing/2014/main" id="{D5572193-10D0-4741-918B-5F9D71E30B9A}"/>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6A1EDAB-37F0-41DA-8A3F-0748375DF6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CFFD7D45-E036-44DB-8F4F-D4018EAF0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B906303-3B41-4139-AFD1-B3EEF49038C7}" type="slidenum">
              <a:rPr lang="en-US" altLang="en-US" smtClean="0">
                <a:latin typeface="Arial" panose="020B0604020202020204" pitchFamily="34" charset="0"/>
              </a:rPr>
              <a:pPr/>
              <a:t>7</a:t>
            </a:fld>
            <a:endParaRPr lang="en-US" altLang="en-US">
              <a:latin typeface="Arial" panose="020B0604020202020204" pitchFamily="34" charset="0"/>
            </a:endParaRPr>
          </a:p>
        </p:txBody>
      </p:sp>
      <p:sp>
        <p:nvSpPr>
          <p:cNvPr id="18435" name="Rectangle 2">
            <a:extLst>
              <a:ext uri="{FF2B5EF4-FFF2-40B4-BE49-F238E27FC236}">
                <a16:creationId xmlns:a16="http://schemas.microsoft.com/office/drawing/2014/main" id="{4C4BB301-8018-4316-BF11-82DC3431DC85}"/>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9D59613E-8D92-4458-8E20-E1C1FFC7A8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CFFD7D45-E036-44DB-8F4F-D4018EAF0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B906303-3B41-4139-AFD1-B3EEF49038C7}" type="slidenum">
              <a:rPr lang="en-US" altLang="en-US" smtClean="0">
                <a:latin typeface="Arial" panose="020B0604020202020204" pitchFamily="34" charset="0"/>
              </a:rPr>
              <a:pPr/>
              <a:t>8</a:t>
            </a:fld>
            <a:endParaRPr lang="en-US" altLang="en-US">
              <a:latin typeface="Arial" panose="020B0604020202020204" pitchFamily="34" charset="0"/>
            </a:endParaRPr>
          </a:p>
        </p:txBody>
      </p:sp>
      <p:sp>
        <p:nvSpPr>
          <p:cNvPr id="18435" name="Rectangle 2">
            <a:extLst>
              <a:ext uri="{FF2B5EF4-FFF2-40B4-BE49-F238E27FC236}">
                <a16:creationId xmlns:a16="http://schemas.microsoft.com/office/drawing/2014/main" id="{4C4BB301-8018-4316-BF11-82DC3431DC85}"/>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9D59613E-8D92-4458-8E20-E1C1FFC7A8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566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CF5BB70-250A-4335-A553-9152D076F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1124DD6-1745-4E19-BA36-31375095CC48}" type="slidenum">
              <a:rPr lang="en-US" altLang="en-US" smtClean="0">
                <a:latin typeface="Arial" panose="020B0604020202020204" pitchFamily="34" charset="0"/>
              </a:rPr>
              <a:pPr/>
              <a:t>9</a:t>
            </a:fld>
            <a:endParaRPr lang="en-US" altLang="en-US">
              <a:latin typeface="Arial" panose="020B0604020202020204" pitchFamily="34" charset="0"/>
            </a:endParaRPr>
          </a:p>
        </p:txBody>
      </p:sp>
      <p:sp>
        <p:nvSpPr>
          <p:cNvPr id="20483" name="Rectangle 2">
            <a:extLst>
              <a:ext uri="{FF2B5EF4-FFF2-40B4-BE49-F238E27FC236}">
                <a16:creationId xmlns:a16="http://schemas.microsoft.com/office/drawing/2014/main" id="{A24E9019-7CCB-4587-961F-2B3E42403EEC}"/>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93B8CFA9-7700-402C-A5B0-C058AF2CA5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54F8CAA1-6A57-4BE4-AB33-43B8DEAB88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FFCFC6A-AF9B-4DC5-8AC3-F0D318ED7F2D}" type="slidenum">
              <a:rPr lang="en-US" altLang="en-US" smtClean="0">
                <a:latin typeface="Arial" panose="020B0604020202020204" pitchFamily="34" charset="0"/>
              </a:rPr>
              <a:pPr/>
              <a:t>10</a:t>
            </a:fld>
            <a:endParaRPr lang="en-US" altLang="en-US">
              <a:latin typeface="Arial" panose="020B0604020202020204" pitchFamily="34" charset="0"/>
            </a:endParaRPr>
          </a:p>
        </p:txBody>
      </p:sp>
      <p:sp>
        <p:nvSpPr>
          <p:cNvPr id="22531" name="Rectangle 2">
            <a:extLst>
              <a:ext uri="{FF2B5EF4-FFF2-40B4-BE49-F238E27FC236}">
                <a16:creationId xmlns:a16="http://schemas.microsoft.com/office/drawing/2014/main" id="{E4E24D05-1D70-4B06-8265-9944A5C6109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831ADD2-15B4-4130-9A56-4B24895CE1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5A92B09-3F99-4539-8817-C397A18E85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ED78F53-631B-4E85-8A38-411B9308F596}" type="slidenum">
              <a:rPr lang="en-US" altLang="en-US" smtClean="0">
                <a:latin typeface="Arial" panose="020B0604020202020204" pitchFamily="34" charset="0"/>
              </a:rPr>
              <a:pPr/>
              <a:t>11</a:t>
            </a:fld>
            <a:endParaRPr lang="en-US" altLang="en-US">
              <a:latin typeface="Arial" panose="020B0604020202020204" pitchFamily="34" charset="0"/>
            </a:endParaRPr>
          </a:p>
        </p:txBody>
      </p:sp>
      <p:sp>
        <p:nvSpPr>
          <p:cNvPr id="24579" name="Rectangle 2">
            <a:extLst>
              <a:ext uri="{FF2B5EF4-FFF2-40B4-BE49-F238E27FC236}">
                <a16:creationId xmlns:a16="http://schemas.microsoft.com/office/drawing/2014/main" id="{606C20B9-25E5-4BFF-9895-1309D4B1CF3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3662D7D-FA03-484B-A5F8-216F854E0E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9B7600B9-E86C-4860-A9FC-1EAED72DBB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A3193E7-FF72-4EF2-B656-89866CCB2E8D}" type="slidenum">
              <a:rPr lang="en-US" altLang="en-US" smtClean="0">
                <a:latin typeface="Arial" panose="020B0604020202020204" pitchFamily="34" charset="0"/>
              </a:rPr>
              <a:pPr/>
              <a:t>12</a:t>
            </a:fld>
            <a:endParaRPr lang="en-US" altLang="en-US">
              <a:latin typeface="Arial" panose="020B0604020202020204" pitchFamily="34" charset="0"/>
            </a:endParaRPr>
          </a:p>
        </p:txBody>
      </p:sp>
      <p:sp>
        <p:nvSpPr>
          <p:cNvPr id="26627" name="Rectangle 2">
            <a:extLst>
              <a:ext uri="{FF2B5EF4-FFF2-40B4-BE49-F238E27FC236}">
                <a16:creationId xmlns:a16="http://schemas.microsoft.com/office/drawing/2014/main" id="{AEE0E738-3491-42C5-A6AB-6BD162366D7F}"/>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31FA42E1-ED83-4B80-9525-A75984D633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F2C4F54-46C6-43C5-8D2A-290965E673F6}"/>
              </a:ext>
            </a:extLst>
          </p:cNvPr>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E37020A2-23E0-4008-B24F-8B7468B6C72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800E2D1-346C-41B6-B76A-F40C8272A55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1956C12-95D3-494C-830B-15F9A95678CF}"/>
              </a:ext>
            </a:extLst>
          </p:cNvPr>
          <p:cNvSpPr>
            <a:spLocks noGrp="1"/>
          </p:cNvSpPr>
          <p:nvPr>
            <p:ph type="sldNum" sz="quarter" idx="12"/>
          </p:nvPr>
        </p:nvSpPr>
        <p:spPr/>
        <p:txBody>
          <a:bodyPr/>
          <a:lstStyle>
            <a:lvl1pPr>
              <a:defRPr/>
            </a:lvl1pPr>
          </a:lstStyle>
          <a:p>
            <a:pPr>
              <a:defRPr/>
            </a:pPr>
            <a:fld id="{D73E83EF-9BA5-4126-926A-3623D87CF8F7}" type="slidenum">
              <a:rPr lang="en-US" altLang="en-US"/>
              <a:pPr>
                <a:defRPr/>
              </a:pPr>
              <a:t>‹#›</a:t>
            </a:fld>
            <a:endParaRPr lang="en-US" altLang="en-US"/>
          </a:p>
        </p:txBody>
      </p:sp>
    </p:spTree>
    <p:extLst>
      <p:ext uri="{BB962C8B-B14F-4D97-AF65-F5344CB8AC3E}">
        <p14:creationId xmlns:p14="http://schemas.microsoft.com/office/powerpoint/2010/main" val="204420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02916-3E75-4A9D-8E92-6F908CBA445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FC6782C-8F9F-47A6-BDE7-3FA1F50AB0B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0325AE3-ADE6-4896-87C1-69680F181F3F}"/>
              </a:ext>
            </a:extLst>
          </p:cNvPr>
          <p:cNvSpPr>
            <a:spLocks noGrp="1"/>
          </p:cNvSpPr>
          <p:nvPr>
            <p:ph type="sldNum" sz="quarter" idx="12"/>
          </p:nvPr>
        </p:nvSpPr>
        <p:spPr/>
        <p:txBody>
          <a:bodyPr/>
          <a:lstStyle>
            <a:lvl1pPr>
              <a:defRPr/>
            </a:lvl1pPr>
          </a:lstStyle>
          <a:p>
            <a:pPr>
              <a:defRPr/>
            </a:pPr>
            <a:fld id="{EE68A9F2-A100-4286-8B91-2FBCC38C421E}" type="slidenum">
              <a:rPr lang="en-US" altLang="en-US"/>
              <a:pPr>
                <a:defRPr/>
              </a:pPr>
              <a:t>‹#›</a:t>
            </a:fld>
            <a:endParaRPr lang="en-US" altLang="en-US"/>
          </a:p>
        </p:txBody>
      </p:sp>
    </p:spTree>
    <p:extLst>
      <p:ext uri="{BB962C8B-B14F-4D97-AF65-F5344CB8AC3E}">
        <p14:creationId xmlns:p14="http://schemas.microsoft.com/office/powerpoint/2010/main" val="161884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8356D19-D980-494F-9805-C57881D2D1F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13185DD-765D-4DF9-9CBC-632F1D1F405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4845F93-5BD9-4745-8D91-07A6BCB8B9B1}"/>
              </a:ext>
            </a:extLst>
          </p:cNvPr>
          <p:cNvSpPr>
            <a:spLocks noGrp="1"/>
          </p:cNvSpPr>
          <p:nvPr>
            <p:ph type="sldNum" sz="quarter" idx="12"/>
          </p:nvPr>
        </p:nvSpPr>
        <p:spPr/>
        <p:txBody>
          <a:bodyPr/>
          <a:lstStyle>
            <a:lvl1pPr>
              <a:defRPr/>
            </a:lvl1pPr>
          </a:lstStyle>
          <a:p>
            <a:pPr>
              <a:defRPr/>
            </a:pPr>
            <a:fld id="{9C4A986B-D662-4197-8730-2BA3A88ABA63}" type="slidenum">
              <a:rPr lang="en-US" altLang="en-US"/>
              <a:pPr>
                <a:defRPr/>
              </a:pPr>
              <a:t>‹#›</a:t>
            </a:fld>
            <a:endParaRPr lang="en-US" altLang="en-US"/>
          </a:p>
        </p:txBody>
      </p:sp>
    </p:spTree>
    <p:extLst>
      <p:ext uri="{BB962C8B-B14F-4D97-AF65-F5344CB8AC3E}">
        <p14:creationId xmlns:p14="http://schemas.microsoft.com/office/powerpoint/2010/main" val="343690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B67CC-5423-4AF1-915F-280358AB364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EC1F69F-F6FA-4A4A-BCD2-FA943796D1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CF6AB27-5F3B-4ABC-AF9E-84BA8BEC5533}"/>
              </a:ext>
            </a:extLst>
          </p:cNvPr>
          <p:cNvSpPr>
            <a:spLocks noGrp="1"/>
          </p:cNvSpPr>
          <p:nvPr>
            <p:ph type="sldNum" sz="quarter" idx="12"/>
          </p:nvPr>
        </p:nvSpPr>
        <p:spPr/>
        <p:txBody>
          <a:bodyPr/>
          <a:lstStyle>
            <a:lvl1pPr>
              <a:defRPr/>
            </a:lvl1pPr>
          </a:lstStyle>
          <a:p>
            <a:pPr>
              <a:defRPr/>
            </a:pPr>
            <a:fld id="{815A0A31-BACA-467B-A46E-F7ACD11E9971}" type="slidenum">
              <a:rPr lang="en-US" altLang="en-US"/>
              <a:pPr>
                <a:defRPr/>
              </a:pPr>
              <a:t>‹#›</a:t>
            </a:fld>
            <a:endParaRPr lang="en-US" altLang="en-US"/>
          </a:p>
        </p:txBody>
      </p:sp>
    </p:spTree>
    <p:extLst>
      <p:ext uri="{BB962C8B-B14F-4D97-AF65-F5344CB8AC3E}">
        <p14:creationId xmlns:p14="http://schemas.microsoft.com/office/powerpoint/2010/main" val="215653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709DF5C-7A46-44BA-A8B4-3E9F9BD85F15}"/>
              </a:ext>
            </a:extLst>
          </p:cNvPr>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93FE114C-9CD2-4C12-A11A-35E26C9004C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CCA3FC6-F88C-4D01-AFFD-3A394188CAF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B825FD6-70D1-4D87-AC59-3E929ED1E4BE}"/>
              </a:ext>
            </a:extLst>
          </p:cNvPr>
          <p:cNvSpPr>
            <a:spLocks noGrp="1"/>
          </p:cNvSpPr>
          <p:nvPr>
            <p:ph type="sldNum" sz="quarter" idx="12"/>
          </p:nvPr>
        </p:nvSpPr>
        <p:spPr/>
        <p:txBody>
          <a:bodyPr/>
          <a:lstStyle>
            <a:lvl1pPr>
              <a:defRPr/>
            </a:lvl1pPr>
          </a:lstStyle>
          <a:p>
            <a:pPr>
              <a:defRPr/>
            </a:pPr>
            <a:fld id="{DD8E2DAD-1235-4599-BD92-DDFF265145E2}" type="slidenum">
              <a:rPr lang="en-US" altLang="en-US"/>
              <a:pPr>
                <a:defRPr/>
              </a:pPr>
              <a:t>‹#›</a:t>
            </a:fld>
            <a:endParaRPr lang="en-US" altLang="en-US"/>
          </a:p>
        </p:txBody>
      </p:sp>
    </p:spTree>
    <p:extLst>
      <p:ext uri="{BB962C8B-B14F-4D97-AF65-F5344CB8AC3E}">
        <p14:creationId xmlns:p14="http://schemas.microsoft.com/office/powerpoint/2010/main" val="27351527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E21CF10-806B-4711-BC4C-B91EC9D4B76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22C339D-6757-4B7E-B58F-BA7C68B09BD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60536A2-CEBE-4152-B20C-1C3AC54BCCA9}"/>
              </a:ext>
            </a:extLst>
          </p:cNvPr>
          <p:cNvSpPr>
            <a:spLocks noGrp="1"/>
          </p:cNvSpPr>
          <p:nvPr>
            <p:ph type="sldNum" sz="quarter" idx="12"/>
          </p:nvPr>
        </p:nvSpPr>
        <p:spPr/>
        <p:txBody>
          <a:bodyPr/>
          <a:lstStyle>
            <a:lvl1pPr>
              <a:defRPr/>
            </a:lvl1pPr>
          </a:lstStyle>
          <a:p>
            <a:pPr>
              <a:defRPr/>
            </a:pPr>
            <a:fld id="{E6566D17-F97B-4E8D-85F9-A4E59377C5ED}" type="slidenum">
              <a:rPr lang="en-US" altLang="en-US"/>
              <a:pPr>
                <a:defRPr/>
              </a:pPr>
              <a:t>‹#›</a:t>
            </a:fld>
            <a:endParaRPr lang="en-US" altLang="en-US"/>
          </a:p>
        </p:txBody>
      </p:sp>
    </p:spTree>
    <p:extLst>
      <p:ext uri="{BB962C8B-B14F-4D97-AF65-F5344CB8AC3E}">
        <p14:creationId xmlns:p14="http://schemas.microsoft.com/office/powerpoint/2010/main" val="216402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C4BE6FD-50BC-440B-8375-D37A5C2AAA46}"/>
              </a:ext>
            </a:extLst>
          </p:cNvPr>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AA901C17-73B8-4BC7-8EF0-143F63303F82}"/>
              </a:ext>
            </a:extLst>
          </p:cNvPr>
          <p:cNvSpPr>
            <a:spLocks noGrp="1"/>
          </p:cNvSpPr>
          <p:nvPr>
            <p:ph type="dt" sz="half" idx="10"/>
          </p:nvPr>
        </p:nvSpPr>
        <p:spPr/>
        <p:txBody>
          <a:bodyPr/>
          <a:lstStyle>
            <a:lvl1pPr>
              <a:defRPr/>
            </a:lvl1pPr>
          </a:lstStyle>
          <a:p>
            <a:pPr>
              <a:defRPr/>
            </a:pPr>
            <a:endParaRPr lang="en-US"/>
          </a:p>
        </p:txBody>
      </p:sp>
      <p:sp>
        <p:nvSpPr>
          <p:cNvPr id="9" name="Footer Placeholder 7">
            <a:extLst>
              <a:ext uri="{FF2B5EF4-FFF2-40B4-BE49-F238E27FC236}">
                <a16:creationId xmlns:a16="http://schemas.microsoft.com/office/drawing/2014/main" id="{623E604A-609E-42EF-8964-28146A791FC4}"/>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97517B5B-C682-4780-9A46-9B7C1C44AE3F}"/>
              </a:ext>
            </a:extLst>
          </p:cNvPr>
          <p:cNvSpPr>
            <a:spLocks noGrp="1"/>
          </p:cNvSpPr>
          <p:nvPr>
            <p:ph type="sldNum" sz="quarter" idx="12"/>
          </p:nvPr>
        </p:nvSpPr>
        <p:spPr/>
        <p:txBody>
          <a:bodyPr/>
          <a:lstStyle>
            <a:lvl1pPr>
              <a:defRPr/>
            </a:lvl1pPr>
          </a:lstStyle>
          <a:p>
            <a:pPr>
              <a:defRPr/>
            </a:pPr>
            <a:fld id="{DC191EAD-5AE1-45E0-B1D2-B23FBF59AF0A}" type="slidenum">
              <a:rPr lang="en-US" altLang="en-US"/>
              <a:pPr>
                <a:defRPr/>
              </a:pPr>
              <a:t>‹#›</a:t>
            </a:fld>
            <a:endParaRPr lang="en-US" altLang="en-US"/>
          </a:p>
        </p:txBody>
      </p:sp>
    </p:spTree>
    <p:extLst>
      <p:ext uri="{BB962C8B-B14F-4D97-AF65-F5344CB8AC3E}">
        <p14:creationId xmlns:p14="http://schemas.microsoft.com/office/powerpoint/2010/main" val="216202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EFAD0A8-26FC-4D9B-B1D9-4FCBAAC01542}"/>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17948186-D77D-4620-9103-E9975AE023C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13E35B4-32F6-442A-9A5F-A22B1BA6182C}"/>
              </a:ext>
            </a:extLst>
          </p:cNvPr>
          <p:cNvSpPr>
            <a:spLocks noGrp="1"/>
          </p:cNvSpPr>
          <p:nvPr>
            <p:ph type="sldNum" sz="quarter" idx="12"/>
          </p:nvPr>
        </p:nvSpPr>
        <p:spPr/>
        <p:txBody>
          <a:bodyPr/>
          <a:lstStyle>
            <a:lvl1pPr>
              <a:defRPr/>
            </a:lvl1pPr>
          </a:lstStyle>
          <a:p>
            <a:pPr>
              <a:defRPr/>
            </a:pPr>
            <a:fld id="{0F6E8CCD-092A-44E4-8E86-A0C2BC3CBCB1}" type="slidenum">
              <a:rPr lang="en-US" altLang="en-US"/>
              <a:pPr>
                <a:defRPr/>
              </a:pPr>
              <a:t>‹#›</a:t>
            </a:fld>
            <a:endParaRPr lang="en-US" altLang="en-US"/>
          </a:p>
        </p:txBody>
      </p:sp>
    </p:spTree>
    <p:extLst>
      <p:ext uri="{BB962C8B-B14F-4D97-AF65-F5344CB8AC3E}">
        <p14:creationId xmlns:p14="http://schemas.microsoft.com/office/powerpoint/2010/main" val="363737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2833785-1CF3-4CC5-AA15-6B9C327C783F}"/>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992553A0-C340-4A28-A8BD-7866743AB9E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C87177E-C689-49B8-A720-BC814FA47418}"/>
              </a:ext>
            </a:extLst>
          </p:cNvPr>
          <p:cNvSpPr>
            <a:spLocks noGrp="1"/>
          </p:cNvSpPr>
          <p:nvPr>
            <p:ph type="sldNum" sz="quarter" idx="12"/>
          </p:nvPr>
        </p:nvSpPr>
        <p:spPr/>
        <p:txBody>
          <a:bodyPr/>
          <a:lstStyle>
            <a:lvl1pPr>
              <a:defRPr/>
            </a:lvl1pPr>
          </a:lstStyle>
          <a:p>
            <a:pPr>
              <a:defRPr/>
            </a:pPr>
            <a:fld id="{32B7BA3C-9C3A-477E-9EC0-9E2250447126}" type="slidenum">
              <a:rPr lang="en-US" altLang="en-US"/>
              <a:pPr>
                <a:defRPr/>
              </a:pPr>
              <a:t>‹#›</a:t>
            </a:fld>
            <a:endParaRPr lang="en-US" altLang="en-US"/>
          </a:p>
        </p:txBody>
      </p:sp>
    </p:spTree>
    <p:extLst>
      <p:ext uri="{BB962C8B-B14F-4D97-AF65-F5344CB8AC3E}">
        <p14:creationId xmlns:p14="http://schemas.microsoft.com/office/powerpoint/2010/main" val="102321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BAA4A3-9159-44FC-8430-7AC94B053552}"/>
              </a:ext>
            </a:extLst>
          </p:cNvPr>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A380D081-C830-4C6F-AA8A-DBDBA79B76BD}"/>
              </a:ext>
            </a:extLst>
          </p:cNvPr>
          <p:cNvSpPr>
            <a:spLocks noGrp="1"/>
          </p:cNvSpPr>
          <p:nvPr>
            <p:ph type="dt" sz="half" idx="10"/>
          </p:nvPr>
        </p:nvSpPr>
        <p:spPr/>
        <p:txBody>
          <a:bodyPr/>
          <a:lstStyle>
            <a:lvl1pPr>
              <a:defRPr/>
            </a:lvl1pPr>
          </a:lstStyle>
          <a:p>
            <a:pPr>
              <a:defRPr/>
            </a:pPr>
            <a:endParaRPr lang="en-US"/>
          </a:p>
        </p:txBody>
      </p:sp>
      <p:sp>
        <p:nvSpPr>
          <p:cNvPr id="7" name="Footer Placeholder 5">
            <a:extLst>
              <a:ext uri="{FF2B5EF4-FFF2-40B4-BE49-F238E27FC236}">
                <a16:creationId xmlns:a16="http://schemas.microsoft.com/office/drawing/2014/main" id="{43489FD3-41EB-481D-8817-786C6A449591}"/>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D8FA641A-30EC-4AFF-9032-ECE476269FC6}"/>
              </a:ext>
            </a:extLst>
          </p:cNvPr>
          <p:cNvSpPr>
            <a:spLocks noGrp="1"/>
          </p:cNvSpPr>
          <p:nvPr>
            <p:ph type="sldNum" sz="quarter" idx="12"/>
          </p:nvPr>
        </p:nvSpPr>
        <p:spPr/>
        <p:txBody>
          <a:bodyPr/>
          <a:lstStyle>
            <a:lvl1pPr>
              <a:defRPr/>
            </a:lvl1pPr>
          </a:lstStyle>
          <a:p>
            <a:pPr>
              <a:defRPr/>
            </a:pPr>
            <a:fld id="{FD5BFF17-5961-49F4-B4AA-E490B5CC9EC0}" type="slidenum">
              <a:rPr lang="en-US" altLang="en-US"/>
              <a:pPr>
                <a:defRPr/>
              </a:pPr>
              <a:t>‹#›</a:t>
            </a:fld>
            <a:endParaRPr lang="en-US" altLang="en-US"/>
          </a:p>
        </p:txBody>
      </p:sp>
    </p:spTree>
    <p:extLst>
      <p:ext uri="{BB962C8B-B14F-4D97-AF65-F5344CB8AC3E}">
        <p14:creationId xmlns:p14="http://schemas.microsoft.com/office/powerpoint/2010/main" val="130270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FE814EA-F777-4F78-AAF7-A38BC72D6D0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5CF69AC-F1F5-4318-A9C2-99BFAB975A0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8496274-1357-435D-9DDA-D751D808C67A}"/>
              </a:ext>
            </a:extLst>
          </p:cNvPr>
          <p:cNvSpPr>
            <a:spLocks noGrp="1"/>
          </p:cNvSpPr>
          <p:nvPr>
            <p:ph type="sldNum" sz="quarter" idx="12"/>
          </p:nvPr>
        </p:nvSpPr>
        <p:spPr/>
        <p:txBody>
          <a:bodyPr/>
          <a:lstStyle>
            <a:lvl1pPr>
              <a:defRPr/>
            </a:lvl1pPr>
          </a:lstStyle>
          <a:p>
            <a:pPr>
              <a:defRPr/>
            </a:pPr>
            <a:fld id="{BEA65771-4027-4857-89D7-EAB0AAAC3E14}" type="slidenum">
              <a:rPr lang="en-US" altLang="en-US"/>
              <a:pPr>
                <a:defRPr/>
              </a:pPr>
              <a:t>‹#›</a:t>
            </a:fld>
            <a:endParaRPr lang="en-US" altLang="en-US"/>
          </a:p>
        </p:txBody>
      </p:sp>
    </p:spTree>
    <p:extLst>
      <p:ext uri="{BB962C8B-B14F-4D97-AF65-F5344CB8AC3E}">
        <p14:creationId xmlns:p14="http://schemas.microsoft.com/office/powerpoint/2010/main" val="206003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EC4048-5E8E-4501-B25A-EF3D76574CAA}"/>
              </a:ext>
            </a:extLst>
          </p:cNvPr>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a:extLst>
              <a:ext uri="{FF2B5EF4-FFF2-40B4-BE49-F238E27FC236}">
                <a16:creationId xmlns:a16="http://schemas.microsoft.com/office/drawing/2014/main" id="{E92C8258-7E2A-4214-A728-F39B0653F3F0}"/>
              </a:ext>
            </a:extLst>
          </p:cNvPr>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a:extLst>
              <a:ext uri="{FF2B5EF4-FFF2-40B4-BE49-F238E27FC236}">
                <a16:creationId xmlns:a16="http://schemas.microsoft.com/office/drawing/2014/main" id="{707CD879-BF04-45F5-9402-B80A62209AED}"/>
              </a:ext>
            </a:extLst>
          </p:cNvPr>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0BD8766D-FF03-4C93-8548-27D78304E0B5}"/>
              </a:ext>
            </a:extLst>
          </p:cNvPr>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a:extLst>
              <a:ext uri="{FF2B5EF4-FFF2-40B4-BE49-F238E27FC236}">
                <a16:creationId xmlns:a16="http://schemas.microsoft.com/office/drawing/2014/main" id="{33F8FDDA-F733-48BC-BA26-567B11020201}"/>
              </a:ext>
            </a:extLst>
          </p:cNvPr>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p>
        </p:txBody>
      </p:sp>
      <p:sp>
        <p:nvSpPr>
          <p:cNvPr id="5" name="Footer Placeholder 4">
            <a:extLst>
              <a:ext uri="{FF2B5EF4-FFF2-40B4-BE49-F238E27FC236}">
                <a16:creationId xmlns:a16="http://schemas.microsoft.com/office/drawing/2014/main" id="{23D0506B-5AD7-4032-B43A-C3CE247E22B2}"/>
              </a:ext>
            </a:extLst>
          </p:cNvPr>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a:extLst>
              <a:ext uri="{FF2B5EF4-FFF2-40B4-BE49-F238E27FC236}">
                <a16:creationId xmlns:a16="http://schemas.microsoft.com/office/drawing/2014/main" id="{BBB435E4-33DF-41FE-8B6C-B0D26DF2C107}"/>
              </a:ext>
            </a:extLst>
          </p:cNvPr>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a:defRPr sz="1400" b="1">
                <a:solidFill>
                  <a:srgbClr val="FFFFFF"/>
                </a:solidFill>
              </a:defRPr>
            </a:lvl1pPr>
          </a:lstStyle>
          <a:p>
            <a:pPr>
              <a:defRPr/>
            </a:pPr>
            <a:fld id="{94ED0283-2695-4013-827E-6C592E6A5D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19" r:id="rId1"/>
    <p:sldLayoutId id="2147485012" r:id="rId2"/>
    <p:sldLayoutId id="2147485020" r:id="rId3"/>
    <p:sldLayoutId id="2147485013" r:id="rId4"/>
    <p:sldLayoutId id="2147485021" r:id="rId5"/>
    <p:sldLayoutId id="2147485014" r:id="rId6"/>
    <p:sldLayoutId id="2147485015" r:id="rId7"/>
    <p:sldLayoutId id="2147485022" r:id="rId8"/>
    <p:sldLayoutId id="2147485016" r:id="rId9"/>
    <p:sldLayoutId id="2147485017" r:id="rId10"/>
    <p:sldLayoutId id="2147485018" r:id="rId11"/>
  </p:sldLayoutIdLst>
  <p:hf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oklahoma.onlinehelp.measuredprogress.org/wp-content/uploads/sites/5/2019/01/Writers-Checklist.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oklahoma.onlinehelp.measuredprogress.org/math-formula-shee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oklahoma.onlinehelp.measuredprogress.org/math-reference-sheet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sde.ok.gov/documents/2014-08-11/ostp-accommodations-placehold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llegereadiness.collegeboard.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act.org/content/dam/act/secured/documents/pdfs/Admin-Manual-ACT-S&amp;D-Online-Secured.pdf" TargetMode="External"/><Relationship Id="rId5" Type="http://schemas.openxmlformats.org/officeDocument/2006/relationships/hyperlink" Target="http://www.act.org/content/act/en/products-and-services/state-and-district-solutions/oklahoma.html" TargetMode="External"/><Relationship Id="rId4" Type="http://schemas.openxmlformats.org/officeDocument/2006/relationships/hyperlink" Target="https://collegereadiness.collegeboard.org/sat/k12-educators/sat-school-day/download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7BD7FFF-8FAE-4943-AB3C-CFA8B01A46DF}"/>
              </a:ext>
            </a:extLst>
          </p:cNvPr>
          <p:cNvSpPr>
            <a:spLocks noGrp="1" noChangeArrowheads="1"/>
          </p:cNvSpPr>
          <p:nvPr>
            <p:ph type="ctrTitle"/>
          </p:nvPr>
        </p:nvSpPr>
        <p:spPr>
          <a:xfrm>
            <a:off x="619125" y="457201"/>
            <a:ext cx="7848600" cy="2819400"/>
          </a:xfrm>
        </p:spPr>
        <p:txBody>
          <a:bodyPr/>
          <a:lstStyle/>
          <a:p>
            <a:pPr algn="ctr" eaLnBrk="1" fontAlgn="auto" hangingPunct="1">
              <a:spcAft>
                <a:spcPts val="0"/>
              </a:spcAft>
              <a:defRPr/>
            </a:pPr>
            <a:r>
              <a:rPr lang="en-US" altLang="en-US" sz="3200" dirty="0" smtClean="0"/>
              <a:t>OSTP Test </a:t>
            </a:r>
            <a:r>
              <a:rPr lang="en-US" altLang="en-US" sz="3200" dirty="0"/>
              <a:t>Administrator </a:t>
            </a:r>
            <a:r>
              <a:rPr lang="en-US" altLang="en-US" sz="3200" dirty="0" smtClean="0"/>
              <a:t>Training: </a:t>
            </a:r>
            <a:br>
              <a:rPr lang="en-US" altLang="en-US" sz="3200" dirty="0" smtClean="0"/>
            </a:br>
            <a:r>
              <a:rPr lang="en-US" altLang="en-US" sz="3200" dirty="0" smtClean="0"/>
              <a:t>Grades </a:t>
            </a:r>
            <a:r>
              <a:rPr lang="en-US" altLang="en-US" sz="3200" dirty="0"/>
              <a:t>3-8 </a:t>
            </a:r>
            <a:r>
              <a:rPr lang="en-US" altLang="en-US" sz="3200" dirty="0" smtClean="0"/>
              <a:t/>
            </a:r>
            <a:br>
              <a:rPr lang="en-US" altLang="en-US" sz="3200" dirty="0" smtClean="0"/>
            </a:br>
            <a:r>
              <a:rPr lang="en-US" altLang="en-US" sz="3200" dirty="0" smtClean="0"/>
              <a:t>CCRA Science &amp; U.S. History</a:t>
            </a:r>
            <a:r>
              <a:rPr lang="en-US" altLang="en-US" sz="4000" dirty="0"/>
              <a:t/>
            </a:r>
            <a:br>
              <a:rPr lang="en-US" altLang="en-US" sz="4000" dirty="0"/>
            </a:br>
            <a:r>
              <a:rPr lang="en-US" altLang="en-US" sz="3200" dirty="0"/>
              <a:t> </a:t>
            </a:r>
            <a:r>
              <a:rPr lang="en-US" altLang="en-US" sz="2400" dirty="0" smtClean="0"/>
              <a:t>2018 </a:t>
            </a:r>
            <a:r>
              <a:rPr lang="en-US" altLang="en-US" sz="2400" dirty="0"/>
              <a:t>– </a:t>
            </a:r>
            <a:r>
              <a:rPr lang="en-US" altLang="en-US" sz="2400" dirty="0" smtClean="0"/>
              <a:t>2019</a:t>
            </a:r>
            <a:r>
              <a:rPr lang="en-US" altLang="en-US" sz="2400" dirty="0"/>
              <a:t/>
            </a:r>
            <a:br>
              <a:rPr lang="en-US" altLang="en-US" sz="2400" dirty="0"/>
            </a:br>
            <a:endParaRPr lang="en-US" altLang="en-US" sz="2400" dirty="0"/>
          </a:p>
        </p:txBody>
      </p:sp>
      <p:sp>
        <p:nvSpPr>
          <p:cNvPr id="3075" name="Rectangle 3">
            <a:extLst>
              <a:ext uri="{FF2B5EF4-FFF2-40B4-BE49-F238E27FC236}">
                <a16:creationId xmlns:a16="http://schemas.microsoft.com/office/drawing/2014/main" id="{1BDD9FA2-DDE7-4E9B-AE19-CDC32021F28D}"/>
              </a:ext>
            </a:extLst>
          </p:cNvPr>
          <p:cNvSpPr>
            <a:spLocks noGrp="1" noChangeArrowheads="1"/>
          </p:cNvSpPr>
          <p:nvPr>
            <p:ph type="subTitle" idx="1"/>
          </p:nvPr>
        </p:nvSpPr>
        <p:spPr/>
        <p:txBody>
          <a:bodyPr rtlCol="0">
            <a:normAutofit/>
          </a:bodyPr>
          <a:lstStyle/>
          <a:p>
            <a:pPr algn="ctr" eaLnBrk="1" fontAlgn="auto" hangingPunct="1">
              <a:spcAft>
                <a:spcPts val="0"/>
              </a:spcAft>
              <a:defRPr/>
            </a:pPr>
            <a:endParaRPr lang="en-US" altLang="en-US" dirty="0"/>
          </a:p>
          <a:p>
            <a:pPr algn="ctr" eaLnBrk="1" fontAlgn="auto" hangingPunct="1">
              <a:spcAft>
                <a:spcPts val="0"/>
              </a:spcAft>
              <a:defRPr/>
            </a:pPr>
            <a:endParaRPr lang="en-US" altLang="en-US" dirty="0"/>
          </a:p>
        </p:txBody>
      </p:sp>
      <p:pic>
        <p:nvPicPr>
          <p:cNvPr id="8196" name="Picture 1">
            <a:extLst>
              <a:ext uri="{FF2B5EF4-FFF2-40B4-BE49-F238E27FC236}">
                <a16:creationId xmlns:a16="http://schemas.microsoft.com/office/drawing/2014/main" id="{2369AF1C-036D-4EE1-BF80-86FEEEBB7F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962400"/>
            <a:ext cx="7143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336E562-4EE9-4E41-9234-8E3EC91C7AC9}"/>
              </a:ext>
            </a:extLst>
          </p:cNvPr>
          <p:cNvSpPr>
            <a:spLocks noGrp="1" noChangeArrowheads="1"/>
          </p:cNvSpPr>
          <p:nvPr>
            <p:ph type="title"/>
          </p:nvPr>
        </p:nvSpPr>
        <p:spPr/>
        <p:txBody>
          <a:bodyPr/>
          <a:lstStyle/>
          <a:p>
            <a:pPr eaLnBrk="1" fontAlgn="auto" hangingPunct="1">
              <a:spcAft>
                <a:spcPts val="0"/>
              </a:spcAft>
              <a:defRPr/>
            </a:pPr>
            <a:r>
              <a:rPr lang="en-US" altLang="en-US" dirty="0"/>
              <a:t>Test Security and Testing Violations</a:t>
            </a:r>
          </a:p>
        </p:txBody>
      </p:sp>
      <p:sp>
        <p:nvSpPr>
          <p:cNvPr id="11267" name="Rectangle 3">
            <a:extLst>
              <a:ext uri="{FF2B5EF4-FFF2-40B4-BE49-F238E27FC236}">
                <a16:creationId xmlns:a16="http://schemas.microsoft.com/office/drawing/2014/main" id="{B8E4DFE0-1D26-443F-878C-F0B9FD58BCBB}"/>
              </a:ext>
            </a:extLst>
          </p:cNvPr>
          <p:cNvSpPr>
            <a:spLocks noGrp="1" noChangeArrowheads="1"/>
          </p:cNvSpPr>
          <p:nvPr>
            <p:ph idx="1"/>
          </p:nvPr>
        </p:nvSpPr>
        <p:spPr>
          <a:xfrm>
            <a:off x="0" y="1524000"/>
            <a:ext cx="9144000" cy="5334000"/>
          </a:xfrm>
        </p:spPr>
        <p:txBody>
          <a:bodyPr/>
          <a:lstStyle/>
          <a:p>
            <a:pPr marL="0" indent="0" eaLnBrk="1" hangingPunct="1">
              <a:buFont typeface="Arial" charset="0"/>
              <a:buNone/>
              <a:defRPr/>
            </a:pPr>
            <a:r>
              <a:rPr lang="en-US" altLang="en-US" sz="2600" b="1" dirty="0"/>
              <a:t>All of the following actions are prohibited and represent violations of test security:</a:t>
            </a:r>
          </a:p>
          <a:p>
            <a:pPr eaLnBrk="1" hangingPunct="1">
              <a:spcAft>
                <a:spcPts val="600"/>
              </a:spcAft>
              <a:buFont typeface="Arial" charset="0"/>
              <a:buChar char="•"/>
              <a:defRPr/>
            </a:pPr>
            <a:r>
              <a:rPr lang="en-US" altLang="en-US" sz="2200" dirty="0"/>
              <a:t>Using secure test items as instructional tools or for student practice either verbatim or in reworded </a:t>
            </a:r>
            <a:r>
              <a:rPr lang="en-US" altLang="en-US" sz="2200" dirty="0" smtClean="0"/>
              <a:t>form.</a:t>
            </a:r>
          </a:p>
          <a:p>
            <a:pPr eaLnBrk="1" hangingPunct="1">
              <a:spcAft>
                <a:spcPts val="600"/>
              </a:spcAft>
              <a:buFont typeface="Arial" charset="0"/>
              <a:buChar char="•"/>
              <a:defRPr/>
            </a:pPr>
            <a:r>
              <a:rPr lang="en-US" altLang="en-US" sz="2200" dirty="0" smtClean="0"/>
              <a:t>Writing down, photocopying, or taking photos of test items.</a:t>
            </a:r>
          </a:p>
          <a:p>
            <a:pPr eaLnBrk="1" hangingPunct="1">
              <a:spcAft>
                <a:spcPts val="600"/>
              </a:spcAft>
              <a:buFont typeface="Arial" charset="0"/>
              <a:buChar char="•"/>
              <a:defRPr/>
            </a:pPr>
            <a:r>
              <a:rPr lang="en-US" altLang="en-US" sz="2200" dirty="0" smtClean="0"/>
              <a:t>Discussing specific test items or test forms including on the Internet or social media.</a:t>
            </a:r>
          </a:p>
          <a:p>
            <a:pPr eaLnBrk="1" hangingPunct="1">
              <a:spcAft>
                <a:spcPts val="600"/>
              </a:spcAft>
              <a:buFont typeface="Arial" charset="0"/>
              <a:buChar char="•"/>
              <a:defRPr/>
            </a:pPr>
            <a:r>
              <a:rPr lang="en-US" altLang="en-US" sz="2200" dirty="0" smtClean="0"/>
              <a:t>Deviating </a:t>
            </a:r>
            <a:r>
              <a:rPr lang="en-US" altLang="en-US" sz="2200" dirty="0"/>
              <a:t>from any instruction provided in the </a:t>
            </a:r>
            <a:r>
              <a:rPr lang="en-US" altLang="en-US" sz="2200" i="1" dirty="0"/>
              <a:t>Test Administration Manual.</a:t>
            </a:r>
            <a:endParaRPr lang="en-US" altLang="en-US" sz="2200" dirty="0"/>
          </a:p>
          <a:p>
            <a:pPr eaLnBrk="1" hangingPunct="1">
              <a:spcAft>
                <a:spcPts val="600"/>
              </a:spcAft>
              <a:buFont typeface="Arial" charset="0"/>
              <a:buChar char="•"/>
              <a:defRPr/>
            </a:pPr>
            <a:r>
              <a:rPr lang="en-US" altLang="en-US" sz="2200" dirty="0"/>
              <a:t>Providing answers to secure test items, which includes provision of cues, clues, hints, and/or actual answers in any form.</a:t>
            </a:r>
          </a:p>
          <a:p>
            <a:pPr eaLnBrk="1" hangingPunct="1">
              <a:buFont typeface="Arial" charset="0"/>
              <a:buChar char="•"/>
              <a:defRPr/>
            </a:pPr>
            <a:endParaRPr lang="en-US" altLang="en-US" sz="2000" dirty="0"/>
          </a:p>
        </p:txBody>
      </p:sp>
      <p:sp>
        <p:nvSpPr>
          <p:cNvPr id="21508" name="Slide Number Placeholder 1">
            <a:extLst>
              <a:ext uri="{FF2B5EF4-FFF2-40B4-BE49-F238E27FC236}">
                <a16:creationId xmlns:a16="http://schemas.microsoft.com/office/drawing/2014/main" id="{1BC98BFF-F0E5-4963-B730-C70611C226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62E356B-9B2B-4E99-A852-66CC22687DA9}" type="slidenum">
              <a:rPr lang="en-US" altLang="en-US" smtClean="0">
                <a:latin typeface="Arial" panose="020B0604020202020204" pitchFamily="34" charset="0"/>
              </a:rPr>
              <a:pPr/>
              <a:t>10</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A512901-D751-4E18-AB7B-83D9E11E8F72}"/>
              </a:ext>
            </a:extLst>
          </p:cNvPr>
          <p:cNvSpPr>
            <a:spLocks noGrp="1" noChangeArrowheads="1"/>
          </p:cNvSpPr>
          <p:nvPr>
            <p:ph type="title"/>
          </p:nvPr>
        </p:nvSpPr>
        <p:spPr>
          <a:xfrm>
            <a:off x="457200" y="381000"/>
            <a:ext cx="8229600" cy="1143000"/>
          </a:xfrm>
        </p:spPr>
        <p:txBody>
          <a:bodyPr/>
          <a:lstStyle/>
          <a:p>
            <a:pPr eaLnBrk="1" fontAlgn="auto" hangingPunct="1">
              <a:spcAft>
                <a:spcPts val="0"/>
              </a:spcAft>
              <a:defRPr/>
            </a:pPr>
            <a:r>
              <a:rPr lang="en-US" altLang="en-US" dirty="0"/>
              <a:t>Test Security and Testing Violations</a:t>
            </a:r>
          </a:p>
        </p:txBody>
      </p:sp>
      <p:sp>
        <p:nvSpPr>
          <p:cNvPr id="11267" name="Rectangle 3">
            <a:extLst>
              <a:ext uri="{FF2B5EF4-FFF2-40B4-BE49-F238E27FC236}">
                <a16:creationId xmlns:a16="http://schemas.microsoft.com/office/drawing/2014/main" id="{732C2769-E7B7-4955-A3C2-47E2CEB34C02}"/>
              </a:ext>
            </a:extLst>
          </p:cNvPr>
          <p:cNvSpPr>
            <a:spLocks noGrp="1" noChangeArrowheads="1"/>
          </p:cNvSpPr>
          <p:nvPr>
            <p:ph idx="1"/>
          </p:nvPr>
        </p:nvSpPr>
        <p:spPr>
          <a:xfrm>
            <a:off x="0" y="1600200"/>
            <a:ext cx="9144000" cy="5257800"/>
          </a:xfrm>
        </p:spPr>
        <p:txBody>
          <a:bodyPr rtlCol="0">
            <a:normAutofit lnSpcReduction="10000"/>
          </a:bodyPr>
          <a:lstStyle/>
          <a:p>
            <a:pPr marL="0" indent="0" eaLnBrk="1" fontAlgn="auto" hangingPunct="1">
              <a:spcAft>
                <a:spcPts val="0"/>
              </a:spcAft>
              <a:buNone/>
              <a:defRPr/>
            </a:pPr>
            <a:r>
              <a:rPr lang="en-US" altLang="en-US" sz="2800" b="1" dirty="0" smtClean="0"/>
              <a:t>Violations </a:t>
            </a:r>
            <a:r>
              <a:rPr lang="en-US" altLang="en-US" sz="2800" b="1" dirty="0"/>
              <a:t>of test </a:t>
            </a:r>
            <a:r>
              <a:rPr lang="en-US" altLang="en-US" sz="2800" b="1" dirty="0" smtClean="0"/>
              <a:t>security(cont.): </a:t>
            </a:r>
          </a:p>
          <a:p>
            <a:pPr marL="457517" lvl="1" indent="-182880" eaLnBrk="1" fontAlgn="auto" hangingPunct="1">
              <a:spcAft>
                <a:spcPts val="0"/>
              </a:spcAft>
              <a:defRPr/>
            </a:pPr>
            <a:r>
              <a:rPr lang="en-US" altLang="en-US" sz="2400" dirty="0"/>
              <a:t>Changing students’ responses to secure test items and/or influencing or encouraging students to change their answers or lengthen their constructed response answers at any time</a:t>
            </a:r>
            <a:r>
              <a:rPr lang="en-US" altLang="en-US" sz="2400" dirty="0" smtClean="0"/>
              <a:t>.</a:t>
            </a:r>
            <a:endParaRPr lang="en-US" altLang="en-US" sz="2200" dirty="0" smtClean="0"/>
          </a:p>
          <a:p>
            <a:pPr marL="457517" lvl="1" indent="-182880" eaLnBrk="1" fontAlgn="auto" hangingPunct="1">
              <a:spcAft>
                <a:spcPts val="0"/>
              </a:spcAft>
              <a:defRPr/>
            </a:pPr>
            <a:r>
              <a:rPr lang="en-US" altLang="en-US" sz="2400" dirty="0" smtClean="0"/>
              <a:t>Viewing/reading </a:t>
            </a:r>
            <a:r>
              <a:rPr lang="en-US" altLang="en-US" sz="2400" dirty="0"/>
              <a:t>the contents of the test or student responses, except for a legitimate reason (i.e., read-aloud, signing, or </a:t>
            </a:r>
            <a:r>
              <a:rPr lang="en-US" altLang="en-US" sz="2400" dirty="0" smtClean="0"/>
              <a:t>transcription).</a:t>
            </a:r>
            <a:endParaRPr lang="en-US" altLang="en-US" sz="2400" dirty="0"/>
          </a:p>
          <a:p>
            <a:pPr marL="457517" lvl="1" indent="-182880" eaLnBrk="1" fontAlgn="auto" hangingPunct="1">
              <a:spcAft>
                <a:spcPts val="0"/>
              </a:spcAft>
              <a:defRPr/>
            </a:pPr>
            <a:r>
              <a:rPr lang="en-US" altLang="en-US" sz="2400" dirty="0"/>
              <a:t>All test administration sessions shall be conducted according to the standardized procedures described in the </a:t>
            </a:r>
            <a:r>
              <a:rPr lang="en-US" altLang="en-US" sz="2400" i="1" dirty="0"/>
              <a:t>Test Administration Manual </a:t>
            </a:r>
            <a:r>
              <a:rPr lang="en-US" altLang="en-US" sz="2400" dirty="0"/>
              <a:t>and monitored by an adult other than the Test Administrator.</a:t>
            </a:r>
          </a:p>
          <a:p>
            <a:pPr marL="457517" lvl="1" indent="-182880" eaLnBrk="1" fontAlgn="auto" hangingPunct="1">
              <a:spcAft>
                <a:spcPts val="0"/>
              </a:spcAft>
              <a:defRPr/>
            </a:pPr>
            <a:r>
              <a:rPr lang="en-US" altLang="en-US" sz="2400" dirty="0"/>
              <a:t>Specific procedures for administering accommodations must be followed from the </a:t>
            </a:r>
            <a:r>
              <a:rPr lang="en-US" altLang="en-US" sz="2400" i="1" dirty="0"/>
              <a:t>OSTP IEP/504 </a:t>
            </a:r>
            <a:r>
              <a:rPr lang="en-US" altLang="en-US" sz="2400" dirty="0"/>
              <a:t>or</a:t>
            </a:r>
            <a:r>
              <a:rPr lang="en-US" altLang="en-US" sz="2400" i="1" dirty="0"/>
              <a:t> EL Accommodation Manuals</a:t>
            </a:r>
            <a:r>
              <a:rPr lang="en-US" altLang="en-US" sz="2200" dirty="0"/>
              <a:t>.</a:t>
            </a:r>
          </a:p>
          <a:p>
            <a:pPr marL="182880" indent="-182880" eaLnBrk="1" fontAlgn="auto" hangingPunct="1">
              <a:spcAft>
                <a:spcPts val="0"/>
              </a:spcAft>
              <a:defRPr/>
            </a:pPr>
            <a:endParaRPr lang="en-US" altLang="en-US" dirty="0"/>
          </a:p>
          <a:p>
            <a:pPr marL="182880" indent="-182880" eaLnBrk="1" fontAlgn="auto" hangingPunct="1">
              <a:spcAft>
                <a:spcPts val="0"/>
              </a:spcAft>
              <a:defRPr/>
            </a:pPr>
            <a:endParaRPr lang="en-US" altLang="en-US" sz="2600" dirty="0"/>
          </a:p>
        </p:txBody>
      </p:sp>
      <p:sp>
        <p:nvSpPr>
          <p:cNvPr id="23556" name="Slide Number Placeholder 1">
            <a:extLst>
              <a:ext uri="{FF2B5EF4-FFF2-40B4-BE49-F238E27FC236}">
                <a16:creationId xmlns:a16="http://schemas.microsoft.com/office/drawing/2014/main" id="{44F1211B-2939-45A9-90E3-41679F6010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1251596-C986-4594-AE02-BAB6CF024580}" type="slidenum">
              <a:rPr lang="en-US" altLang="en-US" smtClean="0">
                <a:latin typeface="Arial" panose="020B0604020202020204" pitchFamily="34" charset="0"/>
              </a:rPr>
              <a:pPr/>
              <a:t>11</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0F6CC2B-27E7-4B80-846C-8979EA94A4F0}"/>
              </a:ext>
            </a:extLst>
          </p:cNvPr>
          <p:cNvSpPr>
            <a:spLocks noGrp="1" noChangeArrowheads="1"/>
          </p:cNvSpPr>
          <p:nvPr>
            <p:ph type="title"/>
          </p:nvPr>
        </p:nvSpPr>
        <p:spPr/>
        <p:txBody>
          <a:bodyPr/>
          <a:lstStyle/>
          <a:p>
            <a:pPr eaLnBrk="1" fontAlgn="auto" hangingPunct="1">
              <a:spcAft>
                <a:spcPts val="0"/>
              </a:spcAft>
              <a:defRPr/>
            </a:pPr>
            <a:r>
              <a:rPr lang="en-US" altLang="en-US" dirty="0"/>
              <a:t>Test Security and Testing Violations</a:t>
            </a:r>
          </a:p>
        </p:txBody>
      </p:sp>
      <p:sp>
        <p:nvSpPr>
          <p:cNvPr id="25603" name="Rectangle 3">
            <a:extLst>
              <a:ext uri="{FF2B5EF4-FFF2-40B4-BE49-F238E27FC236}">
                <a16:creationId xmlns:a16="http://schemas.microsoft.com/office/drawing/2014/main" id="{DE7933C6-31D4-46E9-AB18-FE10C5C2DD42}"/>
              </a:ext>
            </a:extLst>
          </p:cNvPr>
          <p:cNvSpPr>
            <a:spLocks noGrp="1" noChangeArrowheads="1"/>
          </p:cNvSpPr>
          <p:nvPr>
            <p:ph idx="1"/>
          </p:nvPr>
        </p:nvSpPr>
        <p:spPr>
          <a:xfrm>
            <a:off x="0" y="1828800"/>
            <a:ext cx="9144000" cy="5029200"/>
          </a:xfrm>
        </p:spPr>
        <p:txBody>
          <a:bodyPr/>
          <a:lstStyle/>
          <a:p>
            <a:pPr eaLnBrk="1" hangingPunct="1">
              <a:lnSpc>
                <a:spcPct val="90000"/>
              </a:lnSpc>
            </a:pPr>
            <a:r>
              <a:rPr lang="en-US" altLang="en-US" dirty="0"/>
              <a:t>It is a violation to read secure test items orally to students at any time before, during, or after the test administration unless it is an Individual Education Program (IEP), Section 504 Plan, or English Learners (EL) accommodation.</a:t>
            </a:r>
          </a:p>
          <a:p>
            <a:pPr lvl="1" eaLnBrk="1" hangingPunct="1">
              <a:lnSpc>
                <a:spcPct val="90000"/>
              </a:lnSpc>
            </a:pPr>
            <a:endParaRPr lang="en-US" altLang="en-US" sz="2400" b="1" dirty="0"/>
          </a:p>
          <a:p>
            <a:pPr lvl="1" eaLnBrk="1" hangingPunct="1">
              <a:lnSpc>
                <a:spcPct val="90000"/>
              </a:lnSpc>
            </a:pPr>
            <a:r>
              <a:rPr lang="en-US" altLang="en-US" sz="2400" b="1" dirty="0"/>
              <a:t>The Grades 3 – 8 ELA </a:t>
            </a:r>
            <a:r>
              <a:rPr lang="en-US" altLang="en-US" sz="2400" b="1" u="sng" dirty="0"/>
              <a:t>multiple-choice </a:t>
            </a:r>
            <a:r>
              <a:rPr lang="en-US" altLang="en-US" sz="2400" b="1" dirty="0"/>
              <a:t>sections may </a:t>
            </a:r>
            <a:r>
              <a:rPr lang="en-US" altLang="en-US" sz="2400" b="1" u="sng" dirty="0"/>
              <a:t>only</a:t>
            </a:r>
            <a:r>
              <a:rPr lang="en-US" altLang="en-US" sz="2400" b="1" dirty="0"/>
              <a:t> be read aloud as an SDE-approved accommodation for students who qualify for the ELA read-aloud </a:t>
            </a:r>
            <a:r>
              <a:rPr lang="en-US" altLang="en-US" sz="2400" b="1" u="sng" dirty="0"/>
              <a:t>nonstandard accommodation</a:t>
            </a:r>
            <a:r>
              <a:rPr lang="en-US" altLang="en-US" sz="2400" b="1" dirty="0"/>
              <a:t>. This includes passages and items.</a:t>
            </a:r>
          </a:p>
        </p:txBody>
      </p:sp>
      <p:sp>
        <p:nvSpPr>
          <p:cNvPr id="25604" name="Slide Number Placeholder 1">
            <a:extLst>
              <a:ext uri="{FF2B5EF4-FFF2-40B4-BE49-F238E27FC236}">
                <a16:creationId xmlns:a16="http://schemas.microsoft.com/office/drawing/2014/main" id="{1E08AA11-B2F0-4296-A29B-84287A9CB5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A69936A-8676-4B23-9C31-B19CCDC4641C}" type="slidenum">
              <a:rPr lang="en-US" altLang="en-US" smtClean="0">
                <a:latin typeface="Arial" panose="020B0604020202020204" pitchFamily="34" charset="0"/>
              </a:rPr>
              <a:pPr/>
              <a:t>12</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4DD073C-EF66-4B72-98E5-7408BC997F03}"/>
              </a:ext>
            </a:extLst>
          </p:cNvPr>
          <p:cNvSpPr>
            <a:spLocks noGrp="1"/>
          </p:cNvSpPr>
          <p:nvPr>
            <p:ph type="title"/>
          </p:nvPr>
        </p:nvSpPr>
        <p:spPr/>
        <p:txBody>
          <a:bodyPr/>
          <a:lstStyle/>
          <a:p>
            <a:pPr eaLnBrk="1" fontAlgn="auto" hangingPunct="1">
              <a:spcAft>
                <a:spcPts val="0"/>
              </a:spcAft>
              <a:defRPr/>
            </a:pPr>
            <a:r>
              <a:rPr lang="en-US" altLang="en-US" dirty="0"/>
              <a:t>Test Security and Testing Violations</a:t>
            </a:r>
          </a:p>
        </p:txBody>
      </p:sp>
      <p:sp>
        <p:nvSpPr>
          <p:cNvPr id="3" name="Content Placeholder 2">
            <a:extLst>
              <a:ext uri="{FF2B5EF4-FFF2-40B4-BE49-F238E27FC236}">
                <a16:creationId xmlns:a16="http://schemas.microsoft.com/office/drawing/2014/main" id="{D7C4E230-8195-4EA6-BF7B-F1CC4459C1BB}"/>
              </a:ext>
            </a:extLst>
          </p:cNvPr>
          <p:cNvSpPr>
            <a:spLocks noGrp="1"/>
          </p:cNvSpPr>
          <p:nvPr>
            <p:ph idx="1"/>
          </p:nvPr>
        </p:nvSpPr>
        <p:spPr>
          <a:xfrm>
            <a:off x="0" y="1828800"/>
            <a:ext cx="9144000" cy="5029200"/>
          </a:xfrm>
        </p:spPr>
        <p:txBody>
          <a:bodyPr rtlCol="0">
            <a:normAutofit/>
          </a:bodyPr>
          <a:lstStyle/>
          <a:p>
            <a:pPr eaLnBrk="1" fontAlgn="auto" hangingPunct="1">
              <a:lnSpc>
                <a:spcPct val="80000"/>
              </a:lnSpc>
              <a:spcAft>
                <a:spcPts val="0"/>
              </a:spcAft>
              <a:buFont typeface="Arial" charset="0"/>
              <a:buChar char="•"/>
              <a:defRPr/>
            </a:pPr>
            <a:r>
              <a:rPr lang="en-US" altLang="en-US" dirty="0"/>
              <a:t>Violations in test administration and test security may result in a breach of testing security, and therefore an invalidation of the test and/or test results. </a:t>
            </a:r>
            <a:endParaRPr lang="en-US" altLang="en-US" dirty="0" smtClean="0"/>
          </a:p>
          <a:p>
            <a:pPr eaLnBrk="1" fontAlgn="auto" hangingPunct="1">
              <a:lnSpc>
                <a:spcPct val="80000"/>
              </a:lnSpc>
              <a:spcAft>
                <a:spcPts val="0"/>
              </a:spcAft>
              <a:buFont typeface="Arial" charset="0"/>
              <a:buChar char="•"/>
              <a:defRPr/>
            </a:pPr>
            <a:endParaRPr lang="en-US" altLang="en-US" i="1" dirty="0"/>
          </a:p>
          <a:p>
            <a:pPr eaLnBrk="1" fontAlgn="auto" hangingPunct="1">
              <a:lnSpc>
                <a:spcPct val="80000"/>
              </a:lnSpc>
              <a:spcAft>
                <a:spcPts val="0"/>
              </a:spcAft>
              <a:buFont typeface="Arial" charset="0"/>
              <a:buChar char="•"/>
              <a:defRPr/>
            </a:pPr>
            <a:r>
              <a:rPr lang="en-US" altLang="en-US" dirty="0" smtClean="0"/>
              <a:t>SDE conducts data forensics on all assessments and may conduct investigations as deemed necessary when test security and testing violations are suspected.</a:t>
            </a:r>
          </a:p>
          <a:p>
            <a:pPr marL="0" indent="0" eaLnBrk="1" fontAlgn="auto" hangingPunct="1">
              <a:lnSpc>
                <a:spcPct val="80000"/>
              </a:lnSpc>
              <a:spcAft>
                <a:spcPts val="0"/>
              </a:spcAft>
              <a:buFont typeface="Arial" charset="0"/>
              <a:buNone/>
              <a:defRPr/>
            </a:pPr>
            <a:endParaRPr lang="en-US" dirty="0" smtClean="0">
              <a:cs typeface="Arial" pitchFamily="34" charset="0"/>
            </a:endParaRPr>
          </a:p>
          <a:p>
            <a:pPr eaLnBrk="1" fontAlgn="auto" hangingPunct="1">
              <a:lnSpc>
                <a:spcPct val="80000"/>
              </a:lnSpc>
              <a:spcAft>
                <a:spcPts val="0"/>
              </a:spcAft>
              <a:buFont typeface="Arial" charset="0"/>
              <a:buChar char="•"/>
              <a:defRPr/>
            </a:pPr>
            <a:r>
              <a:rPr lang="en-US" dirty="0" smtClean="0">
                <a:cs typeface="Arial" pitchFamily="34" charset="0"/>
              </a:rPr>
              <a:t>Ensure </a:t>
            </a:r>
            <a:r>
              <a:rPr lang="en-US" dirty="0">
                <a:cs typeface="Arial" pitchFamily="34" charset="0"/>
              </a:rPr>
              <a:t>that all student information is handled according to FERPA guidelines.  Contact </a:t>
            </a:r>
            <a:r>
              <a:rPr lang="en-US" dirty="0" smtClean="0">
                <a:cs typeface="Arial" pitchFamily="34" charset="0"/>
              </a:rPr>
              <a:t>U.S Department of Education </a:t>
            </a:r>
            <a:r>
              <a:rPr lang="en-US" dirty="0">
                <a:cs typeface="Arial" pitchFamily="34" charset="0"/>
              </a:rPr>
              <a:t>Family Policy Compliance Office at (202) 260-3887 for more information.</a:t>
            </a:r>
          </a:p>
          <a:p>
            <a:pPr lvl="1" eaLnBrk="1" fontAlgn="auto" hangingPunct="1">
              <a:lnSpc>
                <a:spcPct val="80000"/>
              </a:lnSpc>
              <a:spcAft>
                <a:spcPts val="0"/>
              </a:spcAft>
              <a:buFont typeface="Arial" charset="0"/>
              <a:buChar char="•"/>
              <a:defRPr/>
            </a:pPr>
            <a:r>
              <a:rPr lang="en-US" dirty="0">
                <a:cs typeface="Arial" pitchFamily="34" charset="0"/>
              </a:rPr>
              <a:t>Example:  A party can be given to celebrate the end of </a:t>
            </a:r>
            <a:r>
              <a:rPr lang="en-US" dirty="0" smtClean="0">
                <a:cs typeface="Arial" pitchFamily="34" charset="0"/>
              </a:rPr>
              <a:t>testing.  A </a:t>
            </a:r>
            <a:r>
              <a:rPr lang="en-US" dirty="0">
                <a:cs typeface="Arial" pitchFamily="34" charset="0"/>
              </a:rPr>
              <a:t>party </a:t>
            </a:r>
            <a:r>
              <a:rPr lang="en-US" u="sng" dirty="0">
                <a:cs typeface="Arial" pitchFamily="34" charset="0"/>
              </a:rPr>
              <a:t>cannot</a:t>
            </a:r>
            <a:r>
              <a:rPr lang="en-US" dirty="0">
                <a:cs typeface="Arial" pitchFamily="34" charset="0"/>
              </a:rPr>
              <a:t> be given to reward only students who </a:t>
            </a:r>
            <a:r>
              <a:rPr lang="en-US" dirty="0" smtClean="0">
                <a:cs typeface="Arial" pitchFamily="34" charset="0"/>
              </a:rPr>
              <a:t>perform well on the test</a:t>
            </a:r>
            <a:r>
              <a:rPr lang="en-US" dirty="0">
                <a:cs typeface="Arial" pitchFamily="34" charset="0"/>
              </a:rPr>
              <a:t>, because that would identify those who did not </a:t>
            </a:r>
            <a:r>
              <a:rPr lang="en-US" dirty="0" smtClean="0">
                <a:cs typeface="Arial" pitchFamily="34" charset="0"/>
              </a:rPr>
              <a:t>perform well on </a:t>
            </a:r>
            <a:r>
              <a:rPr lang="en-US" dirty="0">
                <a:cs typeface="Arial" pitchFamily="34" charset="0"/>
              </a:rPr>
              <a:t>the test.</a:t>
            </a:r>
          </a:p>
          <a:p>
            <a:pPr marL="182880" indent="-182880" eaLnBrk="1" fontAlgn="auto" hangingPunct="1">
              <a:spcAft>
                <a:spcPts val="0"/>
              </a:spcAft>
              <a:buFont typeface="Wingdings" pitchFamily="2" charset="2"/>
              <a:buNone/>
              <a:defRPr/>
            </a:pPr>
            <a:endParaRPr lang="en-US" dirty="0"/>
          </a:p>
        </p:txBody>
      </p:sp>
      <p:sp>
        <p:nvSpPr>
          <p:cNvPr id="27652" name="Slide Number Placeholder 1">
            <a:extLst>
              <a:ext uri="{FF2B5EF4-FFF2-40B4-BE49-F238E27FC236}">
                <a16:creationId xmlns:a16="http://schemas.microsoft.com/office/drawing/2014/main" id="{8BF3FD61-C9F6-474E-B06D-5870CEDA5C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9290033C-2550-4FEB-8E46-2E64CDA31793}" type="slidenum">
              <a:rPr lang="en-US" altLang="en-US" smtClean="0">
                <a:latin typeface="Arial" panose="020B0604020202020204" pitchFamily="34" charset="0"/>
              </a:rPr>
              <a:pPr/>
              <a:t>13</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2">
            <a:extLst>
              <a:ext uri="{FF2B5EF4-FFF2-40B4-BE49-F238E27FC236}">
                <a16:creationId xmlns:a16="http://schemas.microsoft.com/office/drawing/2014/main" id="{1655F86D-8A7B-468B-817C-0770FE5FB29C}"/>
              </a:ext>
            </a:extLst>
          </p:cNvPr>
          <p:cNvSpPr>
            <a:spLocks noGrp="1"/>
          </p:cNvSpPr>
          <p:nvPr>
            <p:ph type="body" idx="1"/>
          </p:nvPr>
        </p:nvSpPr>
        <p:spPr>
          <a:xfrm>
            <a:off x="762000" y="2895600"/>
            <a:ext cx="7772400" cy="1208088"/>
          </a:xfrm>
        </p:spPr>
        <p:txBody>
          <a:bodyPr>
            <a:normAutofit/>
          </a:bodyPr>
          <a:lstStyle/>
          <a:p>
            <a:pPr algn="ctr" eaLnBrk="1" hangingPunct="1"/>
            <a:r>
              <a:rPr lang="en-US" altLang="en-US" sz="4000" dirty="0"/>
              <a:t>OSTP   Grades 3 – 8 </a:t>
            </a:r>
          </a:p>
        </p:txBody>
      </p:sp>
      <p:sp>
        <p:nvSpPr>
          <p:cNvPr id="30723" name="Slide Number Placeholder 1">
            <a:extLst>
              <a:ext uri="{FF2B5EF4-FFF2-40B4-BE49-F238E27FC236}">
                <a16:creationId xmlns:a16="http://schemas.microsoft.com/office/drawing/2014/main" id="{4EC9DC09-4211-46BF-A834-693524F8AD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887EF8B-5F4F-4D60-A6EB-53417AFC5FCF}" type="slidenum">
              <a:rPr lang="en-US" altLang="en-US" smtClean="0">
                <a:latin typeface="Arial" panose="020B0604020202020204" pitchFamily="34" charset="0"/>
              </a:rPr>
              <a:pPr/>
              <a:t>14</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9ADF-4ACA-4D8B-8783-48D50520626A}"/>
              </a:ext>
            </a:extLst>
          </p:cNvPr>
          <p:cNvSpPr>
            <a:spLocks noGrp="1"/>
          </p:cNvSpPr>
          <p:nvPr>
            <p:ph type="title"/>
          </p:nvPr>
        </p:nvSpPr>
        <p:spPr/>
        <p:txBody>
          <a:bodyPr/>
          <a:lstStyle/>
          <a:p>
            <a:pPr>
              <a:defRPr/>
            </a:pPr>
            <a:r>
              <a:rPr lang="en-US" dirty="0"/>
              <a:t>Time Schedule and Test Sequence</a:t>
            </a:r>
          </a:p>
        </p:txBody>
      </p:sp>
      <p:sp>
        <p:nvSpPr>
          <p:cNvPr id="15363" name="Content Placeholder 2">
            <a:extLst>
              <a:ext uri="{FF2B5EF4-FFF2-40B4-BE49-F238E27FC236}">
                <a16:creationId xmlns:a16="http://schemas.microsoft.com/office/drawing/2014/main" id="{E9B62869-D5C9-47E6-A6DF-2EC284CDC624}"/>
              </a:ext>
            </a:extLst>
          </p:cNvPr>
          <p:cNvSpPr>
            <a:spLocks noGrp="1"/>
          </p:cNvSpPr>
          <p:nvPr>
            <p:ph idx="1"/>
          </p:nvPr>
        </p:nvSpPr>
        <p:spPr>
          <a:xfrm>
            <a:off x="0" y="1600200"/>
            <a:ext cx="9144000" cy="5257800"/>
          </a:xfrm>
        </p:spPr>
        <p:txBody>
          <a:bodyPr/>
          <a:lstStyle/>
          <a:p>
            <a:pPr>
              <a:defRPr/>
            </a:pPr>
            <a:r>
              <a:rPr lang="en-US" altLang="en-US" dirty="0"/>
              <a:t>Under no circumstances should a test be started unless there is enough time to complete it on the same day.</a:t>
            </a:r>
          </a:p>
          <a:p>
            <a:pPr>
              <a:defRPr/>
            </a:pPr>
            <a:r>
              <a:rPr lang="en-US" altLang="en-US" b="1" dirty="0"/>
              <a:t>Students may only be given breaks, including lunch breaks or recess, between sections or sessions.</a:t>
            </a:r>
          </a:p>
          <a:p>
            <a:pPr>
              <a:defRPr/>
            </a:pPr>
            <a:r>
              <a:rPr lang="en-US" altLang="en-US" b="1" dirty="0"/>
              <a:t>Sections must be given in sequential order on </a:t>
            </a:r>
            <a:r>
              <a:rPr lang="en-US" altLang="en-US" b="1" dirty="0" smtClean="0"/>
              <a:t>consecutive instructional days</a:t>
            </a:r>
            <a:r>
              <a:rPr lang="en-US" altLang="en-US" dirty="0"/>
              <a:t>.</a:t>
            </a:r>
          </a:p>
          <a:p>
            <a:pPr lvl="1">
              <a:defRPr/>
            </a:pPr>
            <a:r>
              <a:rPr lang="en-US" altLang="en-US" dirty="0"/>
              <a:t>Ex Grade 5 ELA: </a:t>
            </a:r>
          </a:p>
          <a:p>
            <a:pPr>
              <a:defRPr/>
            </a:pPr>
            <a:endParaRPr lang="en-US" altLang="en-US" dirty="0"/>
          </a:p>
        </p:txBody>
      </p:sp>
      <p:sp>
        <p:nvSpPr>
          <p:cNvPr id="29700" name="Slide Number Placeholder 3">
            <a:extLst>
              <a:ext uri="{FF2B5EF4-FFF2-40B4-BE49-F238E27FC236}">
                <a16:creationId xmlns:a16="http://schemas.microsoft.com/office/drawing/2014/main" id="{17C5BE44-E932-4657-8468-9742228805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579A9E5-2AE0-4505-8F4D-B03599301EBE}" type="slidenum">
              <a:rPr lang="en-US" altLang="en-US" smtClean="0">
                <a:latin typeface="Arial" panose="020B0604020202020204" pitchFamily="34" charset="0"/>
              </a:rPr>
              <a:pPr/>
              <a:t>15</a:t>
            </a:fld>
            <a:endParaRPr lang="en-US" altLang="en-US" dirty="0">
              <a:latin typeface="Arial" panose="020B0604020202020204" pitchFamily="34" charset="0"/>
            </a:endParaRPr>
          </a:p>
        </p:txBody>
      </p:sp>
      <p:graphicFrame>
        <p:nvGraphicFramePr>
          <p:cNvPr id="3" name="Table 2">
            <a:extLst>
              <a:ext uri="{FF2B5EF4-FFF2-40B4-BE49-F238E27FC236}">
                <a16:creationId xmlns:a16="http://schemas.microsoft.com/office/drawing/2014/main" id="{2663B424-D559-46DC-8199-95EDC8E6EDFE}"/>
              </a:ext>
            </a:extLst>
          </p:cNvPr>
          <p:cNvGraphicFramePr>
            <a:graphicFrameLocks noGrp="1"/>
          </p:cNvGraphicFramePr>
          <p:nvPr/>
        </p:nvGraphicFramePr>
        <p:xfrm>
          <a:off x="1066800" y="4572000"/>
          <a:ext cx="6553200" cy="1482724"/>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553922154"/>
                    </a:ext>
                  </a:extLst>
                </a:gridCol>
                <a:gridCol w="1524000">
                  <a:extLst>
                    <a:ext uri="{9D8B030D-6E8A-4147-A177-3AD203B41FA5}">
                      <a16:colId xmlns:a16="http://schemas.microsoft.com/office/drawing/2014/main" val="4059844110"/>
                    </a:ext>
                  </a:extLst>
                </a:gridCol>
                <a:gridCol w="1600200">
                  <a:extLst>
                    <a:ext uri="{9D8B030D-6E8A-4147-A177-3AD203B41FA5}">
                      <a16:colId xmlns:a16="http://schemas.microsoft.com/office/drawing/2014/main" val="3210837120"/>
                    </a:ext>
                  </a:extLst>
                </a:gridCol>
                <a:gridCol w="1295400">
                  <a:extLst>
                    <a:ext uri="{9D8B030D-6E8A-4147-A177-3AD203B41FA5}">
                      <a16:colId xmlns:a16="http://schemas.microsoft.com/office/drawing/2014/main" val="711367425"/>
                    </a:ext>
                  </a:extLst>
                </a:gridCol>
              </a:tblGrid>
              <a:tr h="370681">
                <a:tc>
                  <a:txBody>
                    <a:bodyPr/>
                    <a:lstStyle/>
                    <a:p>
                      <a:pPr algn="ctr"/>
                      <a:r>
                        <a:rPr lang="en-US" sz="1800" dirty="0"/>
                        <a:t>Section 1-writing</a:t>
                      </a:r>
                    </a:p>
                  </a:txBody>
                  <a:tcPr marT="45700" marB="45700"/>
                </a:tc>
                <a:tc>
                  <a:txBody>
                    <a:bodyPr/>
                    <a:lstStyle/>
                    <a:p>
                      <a:pPr algn="ctr"/>
                      <a:r>
                        <a:rPr lang="en-US" sz="1800" dirty="0"/>
                        <a:t>Section 2</a:t>
                      </a:r>
                    </a:p>
                  </a:txBody>
                  <a:tcPr marT="45700" marB="45700"/>
                </a:tc>
                <a:tc>
                  <a:txBody>
                    <a:bodyPr/>
                    <a:lstStyle/>
                    <a:p>
                      <a:pPr algn="ctr"/>
                      <a:r>
                        <a:rPr lang="en-US" sz="1800" dirty="0"/>
                        <a:t>Section 3</a:t>
                      </a:r>
                    </a:p>
                  </a:txBody>
                  <a:tcPr marT="45700" marB="45700"/>
                </a:tc>
                <a:tc>
                  <a:txBody>
                    <a:bodyPr/>
                    <a:lstStyle/>
                    <a:p>
                      <a:endParaRPr lang="en-US" sz="1800"/>
                    </a:p>
                  </a:txBody>
                  <a:tcPr marT="45700" marB="45700"/>
                </a:tc>
                <a:extLst>
                  <a:ext uri="{0D108BD9-81ED-4DB2-BD59-A6C34878D82A}">
                    <a16:rowId xmlns:a16="http://schemas.microsoft.com/office/drawing/2014/main" val="1430993648"/>
                  </a:ext>
                </a:extLst>
              </a:tr>
              <a:tr h="370681">
                <a:tc>
                  <a:txBody>
                    <a:bodyPr/>
                    <a:lstStyle/>
                    <a:p>
                      <a:pPr algn="ctr"/>
                      <a:r>
                        <a:rPr lang="en-US" sz="1800" dirty="0"/>
                        <a:t>April 2</a:t>
                      </a:r>
                    </a:p>
                  </a:txBody>
                  <a:tcPr marT="45700" marB="45700"/>
                </a:tc>
                <a:tc>
                  <a:txBody>
                    <a:bodyPr/>
                    <a:lstStyle/>
                    <a:p>
                      <a:pPr algn="ctr"/>
                      <a:r>
                        <a:rPr lang="en-US" sz="1800" dirty="0"/>
                        <a:t>April 3</a:t>
                      </a:r>
                    </a:p>
                  </a:txBody>
                  <a:tcPr marT="45700" marB="45700"/>
                </a:tc>
                <a:tc>
                  <a:txBody>
                    <a:bodyPr/>
                    <a:lstStyle/>
                    <a:p>
                      <a:pPr algn="ctr"/>
                      <a:r>
                        <a:rPr lang="en-US" sz="1800" dirty="0"/>
                        <a:t>April 4</a:t>
                      </a:r>
                    </a:p>
                  </a:txBody>
                  <a:tcPr marT="45700" marB="45700"/>
                </a:tc>
                <a:tc>
                  <a:txBody>
                    <a:bodyPr/>
                    <a:lstStyle/>
                    <a:p>
                      <a:r>
                        <a:rPr lang="en-US" sz="1800" dirty="0">
                          <a:solidFill>
                            <a:srgbClr val="00B050"/>
                          </a:solidFill>
                        </a:rPr>
                        <a:t>YES</a:t>
                      </a:r>
                    </a:p>
                  </a:txBody>
                  <a:tcPr marT="45700" marB="45700"/>
                </a:tc>
                <a:extLst>
                  <a:ext uri="{0D108BD9-81ED-4DB2-BD59-A6C34878D82A}">
                    <a16:rowId xmlns:a16="http://schemas.microsoft.com/office/drawing/2014/main" val="1759996536"/>
                  </a:ext>
                </a:extLst>
              </a:tr>
              <a:tr h="370681">
                <a:tc>
                  <a:txBody>
                    <a:bodyPr/>
                    <a:lstStyle/>
                    <a:p>
                      <a:pPr algn="ctr"/>
                      <a:r>
                        <a:rPr lang="en-US" sz="1800" dirty="0"/>
                        <a:t>April 4</a:t>
                      </a:r>
                    </a:p>
                  </a:txBody>
                  <a:tcPr marT="45700" marB="45700"/>
                </a:tc>
                <a:tc>
                  <a:txBody>
                    <a:bodyPr/>
                    <a:lstStyle/>
                    <a:p>
                      <a:pPr algn="ctr"/>
                      <a:r>
                        <a:rPr lang="en-US" sz="1800" dirty="0"/>
                        <a:t>April 2</a:t>
                      </a:r>
                    </a:p>
                  </a:txBody>
                  <a:tcPr marT="45700" marB="45700"/>
                </a:tc>
                <a:tc>
                  <a:txBody>
                    <a:bodyPr/>
                    <a:lstStyle/>
                    <a:p>
                      <a:pPr algn="ctr"/>
                      <a:r>
                        <a:rPr lang="en-US" sz="1800" dirty="0"/>
                        <a:t>April 3</a:t>
                      </a:r>
                    </a:p>
                  </a:txBody>
                  <a:tcPr marT="45700" marB="45700"/>
                </a:tc>
                <a:tc>
                  <a:txBody>
                    <a:bodyPr/>
                    <a:lstStyle/>
                    <a:p>
                      <a:r>
                        <a:rPr lang="en-US" sz="1800" dirty="0">
                          <a:solidFill>
                            <a:srgbClr val="00B050"/>
                          </a:solidFill>
                        </a:rPr>
                        <a:t>YES</a:t>
                      </a:r>
                    </a:p>
                  </a:txBody>
                  <a:tcPr marT="45700" marB="45700"/>
                </a:tc>
                <a:extLst>
                  <a:ext uri="{0D108BD9-81ED-4DB2-BD59-A6C34878D82A}">
                    <a16:rowId xmlns:a16="http://schemas.microsoft.com/office/drawing/2014/main" val="3890195665"/>
                  </a:ext>
                </a:extLst>
              </a:tr>
              <a:tr h="370681">
                <a:tc>
                  <a:txBody>
                    <a:bodyPr/>
                    <a:lstStyle/>
                    <a:p>
                      <a:pPr algn="ctr"/>
                      <a:r>
                        <a:rPr lang="en-US" sz="1800" dirty="0"/>
                        <a:t>April 10</a:t>
                      </a:r>
                    </a:p>
                  </a:txBody>
                  <a:tcPr marT="45700" marB="45700"/>
                </a:tc>
                <a:tc>
                  <a:txBody>
                    <a:bodyPr/>
                    <a:lstStyle/>
                    <a:p>
                      <a:pPr algn="ctr"/>
                      <a:r>
                        <a:rPr lang="en-US" sz="1800" dirty="0"/>
                        <a:t>April 2</a:t>
                      </a:r>
                    </a:p>
                  </a:txBody>
                  <a:tcPr marT="45700" marB="45700"/>
                </a:tc>
                <a:tc>
                  <a:txBody>
                    <a:bodyPr/>
                    <a:lstStyle/>
                    <a:p>
                      <a:pPr algn="ctr"/>
                      <a:r>
                        <a:rPr lang="en-US" sz="1800" dirty="0"/>
                        <a:t>April 3</a:t>
                      </a:r>
                    </a:p>
                  </a:txBody>
                  <a:tcPr marT="45700" marB="45700"/>
                </a:tc>
                <a:tc>
                  <a:txBody>
                    <a:bodyPr/>
                    <a:lstStyle/>
                    <a:p>
                      <a:r>
                        <a:rPr lang="en-US" sz="1800" dirty="0">
                          <a:solidFill>
                            <a:srgbClr val="FF0000"/>
                          </a:solidFill>
                        </a:rPr>
                        <a:t>NO</a:t>
                      </a:r>
                    </a:p>
                  </a:txBody>
                  <a:tcPr marT="45700" marB="45700"/>
                </a:tc>
                <a:extLst>
                  <a:ext uri="{0D108BD9-81ED-4DB2-BD59-A6C34878D82A}">
                    <a16:rowId xmlns:a16="http://schemas.microsoft.com/office/drawing/2014/main" val="3326815029"/>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0B8C-0256-4777-8FA2-A7276C3EC0B1}"/>
              </a:ext>
            </a:extLst>
          </p:cNvPr>
          <p:cNvSpPr>
            <a:spLocks noGrp="1"/>
          </p:cNvSpPr>
          <p:nvPr>
            <p:ph type="title"/>
          </p:nvPr>
        </p:nvSpPr>
        <p:spPr/>
        <p:txBody>
          <a:bodyPr/>
          <a:lstStyle/>
          <a:p>
            <a:pPr algn="ctr">
              <a:defRPr/>
            </a:pPr>
            <a:r>
              <a:rPr lang="en-US" dirty="0"/>
              <a:t>Sections</a:t>
            </a:r>
          </a:p>
        </p:txBody>
      </p:sp>
      <p:sp>
        <p:nvSpPr>
          <p:cNvPr id="17411" name="Content Placeholder 2">
            <a:extLst>
              <a:ext uri="{FF2B5EF4-FFF2-40B4-BE49-F238E27FC236}">
                <a16:creationId xmlns:a16="http://schemas.microsoft.com/office/drawing/2014/main" id="{098C26FD-AD55-4893-BC0C-49228708A0D6}"/>
              </a:ext>
            </a:extLst>
          </p:cNvPr>
          <p:cNvSpPr>
            <a:spLocks noGrp="1"/>
          </p:cNvSpPr>
          <p:nvPr>
            <p:ph idx="1"/>
          </p:nvPr>
        </p:nvSpPr>
        <p:spPr>
          <a:xfrm>
            <a:off x="0" y="1600200"/>
            <a:ext cx="9144000" cy="5257800"/>
          </a:xfrm>
        </p:spPr>
        <p:txBody>
          <a:bodyPr/>
          <a:lstStyle/>
          <a:p>
            <a:pPr>
              <a:defRPr/>
            </a:pPr>
            <a:r>
              <a:rPr lang="en-US" altLang="en-US" dirty="0"/>
              <a:t>All assessments are broken into at least two sections. </a:t>
            </a:r>
          </a:p>
          <a:p>
            <a:pPr>
              <a:defRPr/>
            </a:pPr>
            <a:r>
              <a:rPr lang="en-US" altLang="en-US" dirty="0"/>
              <a:t>Students can take these assessments in multiple sessions, either on the same day or on </a:t>
            </a:r>
            <a:r>
              <a:rPr lang="en-US" altLang="en-US" b="1" u="sng" dirty="0"/>
              <a:t>consecutive</a:t>
            </a:r>
            <a:r>
              <a:rPr lang="en-US" altLang="en-US" dirty="0"/>
              <a:t> instructional days.</a:t>
            </a:r>
          </a:p>
          <a:p>
            <a:pPr marL="182563" lvl="1">
              <a:defRPr/>
            </a:pPr>
            <a:r>
              <a:rPr lang="en-US" altLang="en-US" sz="2400" dirty="0"/>
              <a:t>Sections must be given in sequential order on consecutive </a:t>
            </a:r>
            <a:r>
              <a:rPr lang="en-US" altLang="en-US" sz="2400" dirty="0" smtClean="0"/>
              <a:t>instructional </a:t>
            </a:r>
            <a:r>
              <a:rPr lang="en-US" altLang="en-US" sz="2400" dirty="0"/>
              <a:t>days, except for Grade 5 and 8 Section 1 which may be administered </a:t>
            </a:r>
            <a:r>
              <a:rPr lang="en-US" altLang="en-US" sz="2400" b="1" u="sng" dirty="0"/>
              <a:t>before or after </a:t>
            </a:r>
            <a:r>
              <a:rPr lang="en-US" altLang="en-US" sz="2400" dirty="0"/>
              <a:t>sections 2 and 3 on consecutive </a:t>
            </a:r>
            <a:r>
              <a:rPr lang="en-US" altLang="en-US" sz="2400" dirty="0" smtClean="0"/>
              <a:t>instructional </a:t>
            </a:r>
            <a:r>
              <a:rPr lang="en-US" altLang="en-US" sz="2400" dirty="0"/>
              <a:t>days.</a:t>
            </a:r>
          </a:p>
          <a:p>
            <a:pPr marL="273050" lvl="2" indent="0">
              <a:buFont typeface="Arial" panose="020B0604020202020204" pitchFamily="34" charset="0"/>
              <a:buNone/>
              <a:defRPr/>
            </a:pPr>
            <a:endParaRPr lang="en-US" altLang="en-US" sz="2200" dirty="0"/>
          </a:p>
          <a:p>
            <a:pPr marL="0" indent="0">
              <a:buFont typeface="Arial" panose="020B0604020202020204" pitchFamily="34" charset="0"/>
              <a:buNone/>
              <a:defRPr/>
            </a:pPr>
            <a:endParaRPr lang="en-US" altLang="en-US" dirty="0">
              <a:solidFill>
                <a:srgbClr val="FF0000"/>
              </a:solidFill>
            </a:endParaRPr>
          </a:p>
        </p:txBody>
      </p:sp>
      <p:sp>
        <p:nvSpPr>
          <p:cNvPr id="31748" name="Slide Number Placeholder 3">
            <a:extLst>
              <a:ext uri="{FF2B5EF4-FFF2-40B4-BE49-F238E27FC236}">
                <a16:creationId xmlns:a16="http://schemas.microsoft.com/office/drawing/2014/main" id="{8990119F-79C6-4BB0-B852-D80253D6BA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EC024F5-8C45-4638-B9EE-AB6D4FBC012E}" type="slidenum">
              <a:rPr lang="en-US" altLang="en-US">
                <a:latin typeface="Arial" panose="020B0604020202020204" pitchFamily="34" charset="0"/>
              </a:rPr>
              <a:pPr/>
              <a:t>16</a:t>
            </a:fld>
            <a:endParaRPr lang="en-US"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0D53-55B3-4789-A9A7-5C0B014DAD66}"/>
              </a:ext>
            </a:extLst>
          </p:cNvPr>
          <p:cNvSpPr>
            <a:spLocks noGrp="1"/>
          </p:cNvSpPr>
          <p:nvPr>
            <p:ph type="title"/>
          </p:nvPr>
        </p:nvSpPr>
        <p:spPr/>
        <p:txBody>
          <a:bodyPr/>
          <a:lstStyle/>
          <a:p>
            <a:pPr algn="ctr">
              <a:defRPr/>
            </a:pPr>
            <a:r>
              <a:rPr lang="en-US" dirty="0" smtClean="0"/>
              <a:t>Grades </a:t>
            </a:r>
            <a:r>
              <a:rPr lang="en-US" dirty="0"/>
              <a:t>5 &amp; 8 ELA</a:t>
            </a:r>
          </a:p>
        </p:txBody>
      </p:sp>
      <p:sp>
        <p:nvSpPr>
          <p:cNvPr id="32771" name="Content Placeholder 2">
            <a:extLst>
              <a:ext uri="{FF2B5EF4-FFF2-40B4-BE49-F238E27FC236}">
                <a16:creationId xmlns:a16="http://schemas.microsoft.com/office/drawing/2014/main" id="{71F7D533-664D-4CBD-BC32-59628BC4F1D9}"/>
              </a:ext>
            </a:extLst>
          </p:cNvPr>
          <p:cNvSpPr>
            <a:spLocks noGrp="1"/>
          </p:cNvSpPr>
          <p:nvPr>
            <p:ph idx="1"/>
          </p:nvPr>
        </p:nvSpPr>
        <p:spPr>
          <a:xfrm>
            <a:off x="0" y="1600200"/>
            <a:ext cx="9144000" cy="5257800"/>
          </a:xfrm>
        </p:spPr>
        <p:txBody>
          <a:bodyPr/>
          <a:lstStyle/>
          <a:p>
            <a:r>
              <a:rPr lang="en-US" altLang="en-US" dirty="0"/>
              <a:t>The ELA assessment is broken into three (3) sections.  Sections 2 and 3, which are the multiple-choice sections, must be given in order.  Section 1 is the Writing section and may be given before Section 2 or after Section 3.</a:t>
            </a:r>
          </a:p>
          <a:p>
            <a:r>
              <a:rPr lang="en-US" altLang="en-US" dirty="0"/>
              <a:t>Paper/Pencil </a:t>
            </a:r>
            <a:r>
              <a:rPr lang="en-US" altLang="en-US" dirty="0" smtClean="0"/>
              <a:t>accommodated assessments </a:t>
            </a:r>
            <a:r>
              <a:rPr lang="en-US" altLang="en-US" dirty="0"/>
              <a:t>(Grades 5 and 8):</a:t>
            </a:r>
          </a:p>
          <a:p>
            <a:pPr lvl="1"/>
            <a:r>
              <a:rPr lang="en-US" altLang="en-US" dirty="0"/>
              <a:t>ELA will have two test booklets:</a:t>
            </a:r>
          </a:p>
          <a:p>
            <a:pPr lvl="2"/>
            <a:r>
              <a:rPr lang="en-US" altLang="en-US" dirty="0"/>
              <a:t>ELA Book 1 will contain the writing prompt and associated materials.</a:t>
            </a:r>
          </a:p>
          <a:p>
            <a:pPr lvl="2"/>
            <a:r>
              <a:rPr lang="en-US" altLang="en-US" dirty="0"/>
              <a:t>ELA Book 2 will contain the two multiple choice sections.</a:t>
            </a:r>
          </a:p>
          <a:p>
            <a:r>
              <a:rPr lang="en-US" altLang="en-US" dirty="0"/>
              <a:t>Online assessment (</a:t>
            </a:r>
            <a:r>
              <a:rPr lang="en-US" altLang="en-US" dirty="0" smtClean="0"/>
              <a:t>Grades 5 and </a:t>
            </a:r>
            <a:r>
              <a:rPr lang="en-US" altLang="en-US" dirty="0"/>
              <a:t>8):</a:t>
            </a:r>
          </a:p>
          <a:p>
            <a:pPr lvl="1"/>
            <a:r>
              <a:rPr lang="en-US" altLang="en-US" dirty="0"/>
              <a:t>The online assessment will have three sections:</a:t>
            </a:r>
          </a:p>
          <a:p>
            <a:pPr lvl="2"/>
            <a:r>
              <a:rPr lang="en-US" altLang="en-US" dirty="0"/>
              <a:t>Section 1 will be the writing prompt.</a:t>
            </a:r>
          </a:p>
          <a:p>
            <a:pPr lvl="2"/>
            <a:r>
              <a:rPr lang="en-US" altLang="en-US" dirty="0"/>
              <a:t>Sections 2 and 3 will be the multiple-choice sections.</a:t>
            </a:r>
          </a:p>
          <a:p>
            <a:endParaRPr lang="en-US" altLang="en-US" dirty="0"/>
          </a:p>
        </p:txBody>
      </p:sp>
      <p:sp>
        <p:nvSpPr>
          <p:cNvPr id="32772" name="Slide Number Placeholder 3">
            <a:extLst>
              <a:ext uri="{FF2B5EF4-FFF2-40B4-BE49-F238E27FC236}">
                <a16:creationId xmlns:a16="http://schemas.microsoft.com/office/drawing/2014/main" id="{85300C40-436E-4A5E-BCC9-6CEF3503A5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AF7A4A3-1D64-42D6-AF64-BDD3133766BF}" type="slidenum">
              <a:rPr lang="en-US" altLang="en-US">
                <a:latin typeface="Arial" panose="020B0604020202020204" pitchFamily="34" charset="0"/>
              </a:rPr>
              <a:pPr/>
              <a:t>17</a:t>
            </a:fld>
            <a:endParaRPr lang="en-US"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1F2A-6792-45A6-97DE-D11C4B0C5D4F}"/>
              </a:ext>
            </a:extLst>
          </p:cNvPr>
          <p:cNvSpPr>
            <a:spLocks noGrp="1"/>
          </p:cNvSpPr>
          <p:nvPr>
            <p:ph type="title"/>
          </p:nvPr>
        </p:nvSpPr>
        <p:spPr/>
        <p:txBody>
          <a:bodyPr/>
          <a:lstStyle/>
          <a:p>
            <a:pPr algn="ctr">
              <a:defRPr/>
            </a:pPr>
            <a:r>
              <a:rPr lang="en-US" dirty="0" smtClean="0"/>
              <a:t>Grades </a:t>
            </a:r>
            <a:r>
              <a:rPr lang="en-US" dirty="0"/>
              <a:t>5 &amp; 8 ELA</a:t>
            </a:r>
          </a:p>
        </p:txBody>
      </p:sp>
      <p:sp>
        <p:nvSpPr>
          <p:cNvPr id="33795" name="Content Placeholder 2">
            <a:extLst>
              <a:ext uri="{FF2B5EF4-FFF2-40B4-BE49-F238E27FC236}">
                <a16:creationId xmlns:a16="http://schemas.microsoft.com/office/drawing/2014/main" id="{B82940DC-3881-48EA-9FCC-0011638B9B15}"/>
              </a:ext>
            </a:extLst>
          </p:cNvPr>
          <p:cNvSpPr>
            <a:spLocks noGrp="1"/>
          </p:cNvSpPr>
          <p:nvPr>
            <p:ph idx="1"/>
          </p:nvPr>
        </p:nvSpPr>
        <p:spPr>
          <a:xfrm>
            <a:off x="0" y="1600200"/>
            <a:ext cx="9144000" cy="5257800"/>
          </a:xfrm>
        </p:spPr>
        <p:txBody>
          <a:bodyPr/>
          <a:lstStyle/>
          <a:p>
            <a:pPr lvl="1" indent="-182245"/>
            <a:r>
              <a:rPr lang="en-US" altLang="en-US" sz="2400" dirty="0" smtClean="0">
                <a:cs typeface="Arial"/>
              </a:rPr>
              <a:t>For paper/pencil testers, a writer’s checklist will be provided for grades 5 and 8 ELA.  </a:t>
            </a:r>
          </a:p>
          <a:p>
            <a:pPr lvl="1" indent="-182245"/>
            <a:r>
              <a:rPr lang="en-US" altLang="en-US" sz="2400" dirty="0" smtClean="0">
                <a:cs typeface="Arial"/>
              </a:rPr>
              <a:t>Online testers will be provided the writer’s checklist within the online testing platform.</a:t>
            </a:r>
            <a:endParaRPr lang="en-US" altLang="en-US" sz="2200" dirty="0">
              <a:cs typeface="Arial"/>
            </a:endParaRPr>
          </a:p>
          <a:p>
            <a:pPr lvl="2" indent="-182245"/>
            <a:r>
              <a:rPr lang="en-US" altLang="en-US" sz="2200" dirty="0" smtClean="0">
                <a:cs typeface="Arial"/>
              </a:rPr>
              <a:t>Districts may elect to provide a paper copy of the writer’s checklist to online testers.  </a:t>
            </a:r>
          </a:p>
          <a:p>
            <a:pPr lvl="2" indent="-182245"/>
            <a:r>
              <a:rPr lang="en-US" altLang="en-US" sz="2200" dirty="0">
                <a:cs typeface="Arial"/>
              </a:rPr>
              <a:t>The approved </a:t>
            </a:r>
            <a:r>
              <a:rPr lang="en-US" altLang="en-US" sz="2200" dirty="0" smtClean="0">
                <a:cs typeface="Arial"/>
              </a:rPr>
              <a:t>writer’s checklist for </a:t>
            </a:r>
            <a:r>
              <a:rPr lang="en-US" altLang="en-US" sz="2200" dirty="0">
                <a:cs typeface="Arial"/>
              </a:rPr>
              <a:t>use on the OSTP </a:t>
            </a:r>
            <a:r>
              <a:rPr lang="en-US" altLang="en-US" sz="2200" dirty="0" smtClean="0">
                <a:cs typeface="Arial"/>
              </a:rPr>
              <a:t>may </a:t>
            </a:r>
            <a:r>
              <a:rPr lang="en-US" altLang="en-US" sz="2200" dirty="0">
                <a:cs typeface="Arial"/>
              </a:rPr>
              <a:t>be printed </a:t>
            </a:r>
            <a:r>
              <a:rPr lang="en-US" altLang="en-US" sz="2200" dirty="0" smtClean="0">
                <a:cs typeface="Arial"/>
              </a:rPr>
              <a:t>from the </a:t>
            </a:r>
            <a:r>
              <a:rPr lang="en-US" altLang="en-US" sz="2200" dirty="0" smtClean="0">
                <a:cs typeface="Arial"/>
                <a:hlinkClick r:id="rId2"/>
              </a:rPr>
              <a:t>Measured Progress Help &amp; Support site</a:t>
            </a:r>
            <a:r>
              <a:rPr lang="en-US" altLang="en-US" sz="2200" dirty="0" smtClean="0">
                <a:cs typeface="Arial"/>
              </a:rPr>
              <a:t>.</a:t>
            </a:r>
          </a:p>
          <a:p>
            <a:pPr marL="822643" lvl="3" indent="0">
              <a:buNone/>
            </a:pPr>
            <a:endParaRPr lang="en-US" altLang="en-US" sz="2000" dirty="0">
              <a:cs typeface="Arial"/>
            </a:endParaRPr>
          </a:p>
          <a:p>
            <a:pPr marL="548005" lvl="2" indent="0">
              <a:buNone/>
            </a:pPr>
            <a:endParaRPr lang="en-US" altLang="en-US" sz="2200" dirty="0" smtClean="0">
              <a:cs typeface="Arial"/>
            </a:endParaRPr>
          </a:p>
        </p:txBody>
      </p:sp>
      <p:sp>
        <p:nvSpPr>
          <p:cNvPr id="33796" name="Slide Number Placeholder 3">
            <a:extLst>
              <a:ext uri="{FF2B5EF4-FFF2-40B4-BE49-F238E27FC236}">
                <a16:creationId xmlns:a16="http://schemas.microsoft.com/office/drawing/2014/main" id="{5B1FD6B9-6220-48F6-A60D-E4EF0AAE59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E97513F-B65A-4925-865F-3CBE287A2901}" type="slidenum">
              <a:rPr lang="en-US" altLang="en-US">
                <a:latin typeface="Arial" panose="020B0604020202020204" pitchFamily="34" charset="0"/>
              </a:rPr>
              <a:pPr/>
              <a:t>18</a:t>
            </a:fld>
            <a:endParaRPr lang="en-US" altLang="en-US" dirty="0">
              <a:latin typeface="Arial" panose="020B0604020202020204" pitchFamily="34" charset="0"/>
            </a:endParaRPr>
          </a:p>
        </p:txBody>
      </p:sp>
    </p:spTree>
    <p:extLst>
      <p:ext uri="{BB962C8B-B14F-4D97-AF65-F5344CB8AC3E}">
        <p14:creationId xmlns:p14="http://schemas.microsoft.com/office/powerpoint/2010/main" val="791359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1F2A-6792-45A6-97DE-D11C4B0C5D4F}"/>
              </a:ext>
            </a:extLst>
          </p:cNvPr>
          <p:cNvSpPr>
            <a:spLocks noGrp="1"/>
          </p:cNvSpPr>
          <p:nvPr>
            <p:ph type="title"/>
          </p:nvPr>
        </p:nvSpPr>
        <p:spPr/>
        <p:txBody>
          <a:bodyPr/>
          <a:lstStyle/>
          <a:p>
            <a:pPr algn="ctr">
              <a:defRPr/>
            </a:pPr>
            <a:r>
              <a:rPr lang="en-US" dirty="0" smtClean="0"/>
              <a:t>Math </a:t>
            </a:r>
            <a:r>
              <a:rPr lang="en-US" dirty="0"/>
              <a:t>and Science</a:t>
            </a:r>
          </a:p>
        </p:txBody>
      </p:sp>
      <p:sp>
        <p:nvSpPr>
          <p:cNvPr id="33795" name="Content Placeholder 2">
            <a:extLst>
              <a:ext uri="{FF2B5EF4-FFF2-40B4-BE49-F238E27FC236}">
                <a16:creationId xmlns:a16="http://schemas.microsoft.com/office/drawing/2014/main" id="{B82940DC-3881-48EA-9FCC-0011638B9B15}"/>
              </a:ext>
            </a:extLst>
          </p:cNvPr>
          <p:cNvSpPr>
            <a:spLocks noGrp="1"/>
          </p:cNvSpPr>
          <p:nvPr>
            <p:ph idx="1"/>
          </p:nvPr>
        </p:nvSpPr>
        <p:spPr>
          <a:xfrm>
            <a:off x="0" y="1600200"/>
            <a:ext cx="9144000" cy="5257800"/>
          </a:xfrm>
        </p:spPr>
        <p:txBody>
          <a:bodyPr/>
          <a:lstStyle/>
          <a:p>
            <a:pPr marL="182245" indent="-182245"/>
            <a:r>
              <a:rPr lang="en-US" altLang="en-US" dirty="0">
                <a:cs typeface="Arial"/>
              </a:rPr>
              <a:t>Online testers will be provided an approved calculator within the testing platform.  Students may use the online version provided, a handheld calculator meeting their grade level requirements, or </a:t>
            </a:r>
            <a:r>
              <a:rPr lang="en-US" altLang="en-US" dirty="0" smtClean="0">
                <a:cs typeface="Arial"/>
              </a:rPr>
              <a:t>both.</a:t>
            </a:r>
            <a:endParaRPr lang="en-US" altLang="en-US" dirty="0">
              <a:cs typeface="Arial"/>
            </a:endParaRPr>
          </a:p>
          <a:p>
            <a:pPr marL="456882" lvl="1" indent="-182245"/>
            <a:r>
              <a:rPr lang="en-US" altLang="en-US" dirty="0" smtClean="0"/>
              <a:t>Grades </a:t>
            </a:r>
            <a:r>
              <a:rPr lang="en-US" altLang="en-US" dirty="0"/>
              <a:t>3–5 Mathematics: Calculators are only allowed as an approved accommodation for students on an IEP or 504 Plan, and only basic four-function calculators with square root and percent keys are allowed. </a:t>
            </a:r>
            <a:endParaRPr lang="en-US" dirty="0"/>
          </a:p>
          <a:p>
            <a:pPr marL="456882" lvl="1" indent="-182245"/>
            <a:r>
              <a:rPr lang="en-US" altLang="en-US" dirty="0" smtClean="0"/>
              <a:t>Grades </a:t>
            </a:r>
            <a:r>
              <a:rPr lang="en-US" altLang="en-US" dirty="0"/>
              <a:t>6–7 Mathematics: Basic four-function calculators that include square root and percent keys but do not include +/- keys are allowed. (Calculators with memory keys, including M+ and M-, are acceptable</a:t>
            </a:r>
            <a:r>
              <a:rPr lang="en-US" altLang="en-US" dirty="0" smtClean="0"/>
              <a:t>.) </a:t>
            </a:r>
            <a:endParaRPr lang="en-US" altLang="en-US" dirty="0">
              <a:cs typeface="Arial"/>
            </a:endParaRPr>
          </a:p>
          <a:p>
            <a:pPr marL="456882" lvl="1" indent="-182245"/>
            <a:r>
              <a:rPr lang="en-US" altLang="en-US" dirty="0" smtClean="0"/>
              <a:t>Grade </a:t>
            </a:r>
            <a:r>
              <a:rPr lang="en-US" altLang="en-US" dirty="0"/>
              <a:t>8 Mathematics and Science: Scientific calculators meeting general requirements </a:t>
            </a:r>
            <a:r>
              <a:rPr lang="en-US" altLang="en-US" dirty="0" smtClean="0"/>
              <a:t>of the Calculator Policy are </a:t>
            </a:r>
            <a:r>
              <a:rPr lang="en-US" altLang="en-US" dirty="0"/>
              <a:t>allowed</a:t>
            </a:r>
            <a:r>
              <a:rPr lang="en-US" altLang="en-US" dirty="0" smtClean="0"/>
              <a:t>.</a:t>
            </a:r>
          </a:p>
          <a:p>
            <a:pPr lvl="1" indent="-182245"/>
            <a:endParaRPr lang="en-US" altLang="en-US" dirty="0">
              <a:cs typeface="Arial"/>
            </a:endParaRPr>
          </a:p>
        </p:txBody>
      </p:sp>
      <p:sp>
        <p:nvSpPr>
          <p:cNvPr id="33796" name="Slide Number Placeholder 3">
            <a:extLst>
              <a:ext uri="{FF2B5EF4-FFF2-40B4-BE49-F238E27FC236}">
                <a16:creationId xmlns:a16="http://schemas.microsoft.com/office/drawing/2014/main" id="{5B1FD6B9-6220-48F6-A60D-E4EF0AAE59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E97513F-B65A-4925-865F-3CBE287A2901}" type="slidenum">
              <a:rPr lang="en-US" altLang="en-US">
                <a:latin typeface="Arial" panose="020B0604020202020204" pitchFamily="34" charset="0"/>
              </a:rPr>
              <a:pPr/>
              <a:t>19</a:t>
            </a:fld>
            <a:endParaRPr lang="en-US"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0B77DBE-F08C-4376-B397-FCDD4C1E007A}"/>
              </a:ext>
            </a:extLst>
          </p:cNvPr>
          <p:cNvSpPr>
            <a:spLocks noGrp="1"/>
          </p:cNvSpPr>
          <p:nvPr>
            <p:ph type="title"/>
          </p:nvPr>
        </p:nvSpPr>
        <p:spPr/>
        <p:txBody>
          <a:bodyPr/>
          <a:lstStyle/>
          <a:p>
            <a:pPr eaLnBrk="1" fontAlgn="auto" hangingPunct="1">
              <a:spcAft>
                <a:spcPts val="0"/>
              </a:spcAft>
              <a:defRPr/>
            </a:pPr>
            <a:r>
              <a:rPr lang="en-US" altLang="en-US" dirty="0"/>
              <a:t>Agenda</a:t>
            </a:r>
          </a:p>
        </p:txBody>
      </p:sp>
      <p:sp>
        <p:nvSpPr>
          <p:cNvPr id="10243" name="Content Placeholder 2">
            <a:extLst>
              <a:ext uri="{FF2B5EF4-FFF2-40B4-BE49-F238E27FC236}">
                <a16:creationId xmlns:a16="http://schemas.microsoft.com/office/drawing/2014/main" id="{DD2B5D1D-391F-4752-BF5F-B92EBCC8B480}"/>
              </a:ext>
            </a:extLst>
          </p:cNvPr>
          <p:cNvSpPr>
            <a:spLocks noGrp="1"/>
          </p:cNvSpPr>
          <p:nvPr>
            <p:ph idx="1"/>
          </p:nvPr>
        </p:nvSpPr>
        <p:spPr/>
        <p:txBody>
          <a:bodyPr/>
          <a:lstStyle/>
          <a:p>
            <a:pPr eaLnBrk="1" hangingPunct="1"/>
            <a:r>
              <a:rPr lang="en-US" altLang="en-US" sz="2600" b="1" dirty="0"/>
              <a:t>SAT/ACT </a:t>
            </a:r>
          </a:p>
          <a:p>
            <a:pPr eaLnBrk="1" hangingPunct="1"/>
            <a:r>
              <a:rPr lang="en-US" altLang="en-US" sz="2600" b="1" dirty="0"/>
              <a:t>Test Security and Testing Violations</a:t>
            </a:r>
          </a:p>
          <a:p>
            <a:pPr eaLnBrk="1" hangingPunct="1"/>
            <a:r>
              <a:rPr lang="en-US" altLang="en-US" sz="2600" b="1" dirty="0"/>
              <a:t>OSTP Grades 3 – 8 </a:t>
            </a:r>
          </a:p>
          <a:p>
            <a:pPr eaLnBrk="1" hangingPunct="1"/>
            <a:r>
              <a:rPr lang="en-US" altLang="en-US" sz="2600" b="1" dirty="0"/>
              <a:t>CCRA: </a:t>
            </a:r>
            <a:r>
              <a:rPr lang="en-US" altLang="en-US" sz="2600" b="1" dirty="0" smtClean="0"/>
              <a:t>Science Content and U.S. History </a:t>
            </a:r>
          </a:p>
          <a:p>
            <a:pPr eaLnBrk="1" hangingPunct="1"/>
            <a:r>
              <a:rPr lang="en-US" altLang="en-US" sz="2600" b="1" dirty="0" smtClean="0"/>
              <a:t>Testing </a:t>
            </a:r>
            <a:r>
              <a:rPr lang="en-US" altLang="en-US" sz="2600" b="1" dirty="0"/>
              <a:t>Accommodations </a:t>
            </a:r>
            <a:endParaRPr lang="en-US" altLang="en-US" sz="2600" b="1" dirty="0" smtClean="0"/>
          </a:p>
          <a:p>
            <a:pPr eaLnBrk="1" hangingPunct="1"/>
            <a:r>
              <a:rPr lang="en-US" altLang="en-US" sz="2600" b="1" dirty="0" smtClean="0"/>
              <a:t>Test </a:t>
            </a:r>
            <a:r>
              <a:rPr lang="en-US" altLang="en-US" sz="2600" b="1" dirty="0"/>
              <a:t>Administrator Training</a:t>
            </a:r>
          </a:p>
          <a:p>
            <a:pPr lvl="1" eaLnBrk="1" hangingPunct="1"/>
            <a:r>
              <a:rPr lang="en-US" altLang="en-US" sz="2200" dirty="0" smtClean="0"/>
              <a:t>Test </a:t>
            </a:r>
            <a:r>
              <a:rPr lang="en-US" altLang="en-US" sz="2200" dirty="0"/>
              <a:t>Administrator Responsibilities for All Assessments</a:t>
            </a:r>
          </a:p>
          <a:p>
            <a:pPr eaLnBrk="1" hangingPunct="1"/>
            <a:r>
              <a:rPr lang="en-US" altLang="en-US" sz="2600" b="1" dirty="0" smtClean="0"/>
              <a:t>Department of Education </a:t>
            </a:r>
            <a:r>
              <a:rPr lang="en-US" altLang="en-US" sz="2600" b="1" dirty="0"/>
              <a:t>Contact Information</a:t>
            </a:r>
          </a:p>
          <a:p>
            <a:pPr lvl="1" eaLnBrk="1" hangingPunct="1"/>
            <a:endParaRPr lang="en-US" altLang="en-US" dirty="0"/>
          </a:p>
          <a:p>
            <a:pPr lvl="1" eaLnBrk="1" hangingPunct="1"/>
            <a:endParaRPr lang="en-US" altLang="en-US" dirty="0"/>
          </a:p>
        </p:txBody>
      </p:sp>
      <p:sp>
        <p:nvSpPr>
          <p:cNvPr id="10244" name="Slide Number Placeholder 1">
            <a:extLst>
              <a:ext uri="{FF2B5EF4-FFF2-40B4-BE49-F238E27FC236}">
                <a16:creationId xmlns:a16="http://schemas.microsoft.com/office/drawing/2014/main" id="{6459FE1F-A422-478B-977E-2CF1BAB256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3F8A8CA-33B3-4892-BEC2-9BA3D701C1FD}" type="slidenum">
              <a:rPr lang="en-US" altLang="en-US" smtClean="0">
                <a:latin typeface="Arial" panose="020B0604020202020204" pitchFamily="34" charset="0"/>
              </a:rPr>
              <a:pPr/>
              <a:t>2</a:t>
            </a:fld>
            <a:endParaRPr lang="en-US"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1F2A-6792-45A6-97DE-D11C4B0C5D4F}"/>
              </a:ext>
            </a:extLst>
          </p:cNvPr>
          <p:cNvSpPr>
            <a:spLocks noGrp="1"/>
          </p:cNvSpPr>
          <p:nvPr>
            <p:ph type="title"/>
          </p:nvPr>
        </p:nvSpPr>
        <p:spPr/>
        <p:txBody>
          <a:bodyPr/>
          <a:lstStyle/>
          <a:p>
            <a:pPr algn="ctr">
              <a:defRPr/>
            </a:pPr>
            <a:r>
              <a:rPr lang="en-US" dirty="0" smtClean="0"/>
              <a:t>Math </a:t>
            </a:r>
            <a:r>
              <a:rPr lang="en-US" dirty="0"/>
              <a:t>and Science</a:t>
            </a:r>
          </a:p>
        </p:txBody>
      </p:sp>
      <p:sp>
        <p:nvSpPr>
          <p:cNvPr id="33795" name="Content Placeholder 2">
            <a:extLst>
              <a:ext uri="{FF2B5EF4-FFF2-40B4-BE49-F238E27FC236}">
                <a16:creationId xmlns:a16="http://schemas.microsoft.com/office/drawing/2014/main" id="{B82940DC-3881-48EA-9FCC-0011638B9B15}"/>
              </a:ext>
            </a:extLst>
          </p:cNvPr>
          <p:cNvSpPr>
            <a:spLocks noGrp="1"/>
          </p:cNvSpPr>
          <p:nvPr>
            <p:ph idx="1"/>
          </p:nvPr>
        </p:nvSpPr>
        <p:spPr>
          <a:xfrm>
            <a:off x="0" y="1600200"/>
            <a:ext cx="9144000" cy="5257800"/>
          </a:xfrm>
        </p:spPr>
        <p:txBody>
          <a:bodyPr/>
          <a:lstStyle/>
          <a:p>
            <a:pPr lvl="1" indent="-182245"/>
            <a:r>
              <a:rPr lang="en-US" altLang="en-US" sz="2400" dirty="0" smtClean="0">
                <a:cs typeface="Arial"/>
              </a:rPr>
              <a:t>For paper/pencil testers, a reference sheet will be provided for grades 6-8 math.  </a:t>
            </a:r>
          </a:p>
          <a:p>
            <a:pPr lvl="1" indent="-182245"/>
            <a:r>
              <a:rPr lang="en-US" altLang="en-US" sz="2400" dirty="0" smtClean="0">
                <a:cs typeface="Arial"/>
              </a:rPr>
              <a:t>Online testers will be provided the reference sheet within the online testing platform.</a:t>
            </a:r>
            <a:endParaRPr lang="en-US" altLang="en-US" sz="2200" dirty="0">
              <a:cs typeface="Arial"/>
            </a:endParaRPr>
          </a:p>
          <a:p>
            <a:pPr lvl="2" indent="-182245"/>
            <a:r>
              <a:rPr lang="en-US" altLang="en-US" sz="2200" dirty="0" smtClean="0">
                <a:cs typeface="Arial"/>
              </a:rPr>
              <a:t>Districts may elect to provide a paper copy of the reference sheets to online testers.  </a:t>
            </a:r>
          </a:p>
          <a:p>
            <a:pPr lvl="2" indent="-182245"/>
            <a:r>
              <a:rPr lang="en-US" altLang="en-US" sz="2200" dirty="0" smtClean="0">
                <a:cs typeface="Arial"/>
              </a:rPr>
              <a:t>The approved reference sheets for use on the OSTP may be printed from </a:t>
            </a:r>
            <a:r>
              <a:rPr lang="en-US" altLang="en-US" sz="2200" dirty="0" smtClean="0">
                <a:cs typeface="Arial"/>
                <a:hlinkClick r:id="rId2"/>
              </a:rPr>
              <a:t>MP Help and Support</a:t>
            </a:r>
            <a:r>
              <a:rPr lang="en-US" altLang="en-US" sz="2200" dirty="0">
                <a:cs typeface="Arial"/>
              </a:rPr>
              <a:t>.</a:t>
            </a:r>
          </a:p>
          <a:p>
            <a:pPr marL="548005" lvl="2" indent="0">
              <a:buNone/>
            </a:pPr>
            <a:endParaRPr lang="en-US" altLang="en-US" sz="2200" dirty="0" smtClean="0">
              <a:cs typeface="Arial"/>
            </a:endParaRPr>
          </a:p>
        </p:txBody>
      </p:sp>
      <p:sp>
        <p:nvSpPr>
          <p:cNvPr id="33796" name="Slide Number Placeholder 3">
            <a:extLst>
              <a:ext uri="{FF2B5EF4-FFF2-40B4-BE49-F238E27FC236}">
                <a16:creationId xmlns:a16="http://schemas.microsoft.com/office/drawing/2014/main" id="{5B1FD6B9-6220-48F6-A60D-E4EF0AAE59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E97513F-B65A-4925-865F-3CBE287A2901}" type="slidenum">
              <a:rPr lang="en-US" altLang="en-US">
                <a:latin typeface="Arial" panose="020B0604020202020204" pitchFamily="34" charset="0"/>
              </a:rPr>
              <a:pPr/>
              <a:t>20</a:t>
            </a:fld>
            <a:endParaRPr lang="en-US" altLang="en-US" dirty="0">
              <a:latin typeface="Arial" panose="020B0604020202020204" pitchFamily="34" charset="0"/>
            </a:endParaRPr>
          </a:p>
        </p:txBody>
      </p:sp>
    </p:spTree>
    <p:extLst>
      <p:ext uri="{BB962C8B-B14F-4D97-AF65-F5344CB8AC3E}">
        <p14:creationId xmlns:p14="http://schemas.microsoft.com/office/powerpoint/2010/main" val="1918219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a:extLst>
              <a:ext uri="{FF2B5EF4-FFF2-40B4-BE49-F238E27FC236}">
                <a16:creationId xmlns:a16="http://schemas.microsoft.com/office/drawing/2014/main" id="{4A3C9399-133D-41DF-BA55-A46E0A3CDB14}"/>
              </a:ext>
            </a:extLst>
          </p:cNvPr>
          <p:cNvSpPr>
            <a:spLocks noGrp="1"/>
          </p:cNvSpPr>
          <p:nvPr>
            <p:ph type="body" idx="1"/>
          </p:nvPr>
        </p:nvSpPr>
        <p:spPr>
          <a:xfrm>
            <a:off x="685800" y="2438400"/>
            <a:ext cx="7772400" cy="1208088"/>
          </a:xfrm>
        </p:spPr>
        <p:txBody>
          <a:bodyPr/>
          <a:lstStyle/>
          <a:p>
            <a:pPr algn="ctr" eaLnBrk="1" hangingPunct="1"/>
            <a:r>
              <a:rPr lang="en-US" altLang="en-US" sz="3600" dirty="0"/>
              <a:t>  Grade 11 CCRA Science </a:t>
            </a:r>
            <a:r>
              <a:rPr lang="en-US" altLang="en-US" sz="3600" dirty="0" smtClean="0"/>
              <a:t>Content and U.S. History</a:t>
            </a:r>
            <a:endParaRPr lang="en-US" altLang="en-US" sz="3600" dirty="0"/>
          </a:p>
        </p:txBody>
      </p:sp>
      <p:sp>
        <p:nvSpPr>
          <p:cNvPr id="35843" name="Slide Number Placeholder 1">
            <a:extLst>
              <a:ext uri="{FF2B5EF4-FFF2-40B4-BE49-F238E27FC236}">
                <a16:creationId xmlns:a16="http://schemas.microsoft.com/office/drawing/2014/main" id="{0C81C70B-CC4E-476C-B6EA-372C7B288D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422CDCD-FC71-43B7-B1C0-9FAA46D00587}" type="slidenum">
              <a:rPr lang="en-US" altLang="en-US" smtClean="0">
                <a:latin typeface="Arial" panose="020B0604020202020204" pitchFamily="34" charset="0"/>
              </a:rPr>
              <a:pPr/>
              <a:t>21</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68CE-51DA-4453-A9BF-E3583F02555F}"/>
              </a:ext>
            </a:extLst>
          </p:cNvPr>
          <p:cNvSpPr>
            <a:spLocks noGrp="1"/>
          </p:cNvSpPr>
          <p:nvPr>
            <p:ph type="title"/>
          </p:nvPr>
        </p:nvSpPr>
        <p:spPr/>
        <p:txBody>
          <a:bodyPr/>
          <a:lstStyle/>
          <a:p>
            <a:pPr algn="ctr">
              <a:defRPr/>
            </a:pPr>
            <a:r>
              <a:rPr lang="en-US" dirty="0"/>
              <a:t>General Requirements</a:t>
            </a:r>
          </a:p>
        </p:txBody>
      </p:sp>
      <p:sp>
        <p:nvSpPr>
          <p:cNvPr id="36867" name="Content Placeholder 2">
            <a:extLst>
              <a:ext uri="{FF2B5EF4-FFF2-40B4-BE49-F238E27FC236}">
                <a16:creationId xmlns:a16="http://schemas.microsoft.com/office/drawing/2014/main" id="{15F84000-3FE2-4D42-AE33-3CC5142B6371}"/>
              </a:ext>
            </a:extLst>
          </p:cNvPr>
          <p:cNvSpPr>
            <a:spLocks noGrp="1"/>
          </p:cNvSpPr>
          <p:nvPr>
            <p:ph idx="1"/>
          </p:nvPr>
        </p:nvSpPr>
        <p:spPr>
          <a:xfrm>
            <a:off x="0" y="1371600"/>
            <a:ext cx="9144000" cy="5486400"/>
          </a:xfrm>
        </p:spPr>
        <p:txBody>
          <a:bodyPr/>
          <a:lstStyle/>
          <a:p>
            <a:r>
              <a:rPr lang="en-US" altLang="en-US" dirty="0"/>
              <a:t>Students enrolled in 11th grade will be given the Oklahoma College and Career Ready Assessment (CCRA), which consists of two parts.  </a:t>
            </a:r>
          </a:p>
          <a:p>
            <a:pPr lvl="1"/>
            <a:r>
              <a:rPr lang="en-US" altLang="en-US" b="1" dirty="0"/>
              <a:t>Part 1: </a:t>
            </a:r>
            <a:r>
              <a:rPr lang="en-US" altLang="en-US" dirty="0"/>
              <a:t>Each district will choose to administer all subtests of either the SAT or ACT, including the writing section.  </a:t>
            </a:r>
          </a:p>
          <a:p>
            <a:pPr lvl="1"/>
            <a:r>
              <a:rPr lang="en-US" altLang="en-US" b="1" dirty="0"/>
              <a:t>Part 2:</a:t>
            </a:r>
            <a:r>
              <a:rPr lang="en-US" altLang="en-US" dirty="0"/>
              <a:t> The Science Content </a:t>
            </a:r>
            <a:r>
              <a:rPr lang="en-US" altLang="en-US" dirty="0" smtClean="0"/>
              <a:t>Assessment and U.S. History, </a:t>
            </a:r>
            <a:r>
              <a:rPr lang="en-US" altLang="en-US" dirty="0"/>
              <a:t>which is aligned to the Oklahoma Academic </a:t>
            </a:r>
            <a:r>
              <a:rPr lang="en-US" altLang="en-US" dirty="0" smtClean="0"/>
              <a:t>Standards, </a:t>
            </a:r>
            <a:r>
              <a:rPr lang="en-US" altLang="en-US" dirty="0"/>
              <a:t>will be administered on </a:t>
            </a:r>
            <a:r>
              <a:rPr lang="en-US" altLang="en-US" dirty="0" smtClean="0"/>
              <a:t>separate days.</a:t>
            </a:r>
            <a:endParaRPr lang="en-US" altLang="en-US" dirty="0"/>
          </a:p>
          <a:p>
            <a:r>
              <a:rPr lang="en-US" altLang="en-US" dirty="0"/>
              <a:t>Please note:  Both the SAT and ACT are part of the Oklahoma School Testing Program.  All applicable state test security rules and regulations apply to these tests in addition to the test security rules and policies SAT and ACT require for test administration. </a:t>
            </a:r>
          </a:p>
          <a:p>
            <a:endParaRPr lang="en-US" altLang="en-US" dirty="0">
              <a:solidFill>
                <a:srgbClr val="FF0000"/>
              </a:solidFill>
            </a:endParaRPr>
          </a:p>
          <a:p>
            <a:endParaRPr lang="en-US" altLang="en-US" dirty="0"/>
          </a:p>
        </p:txBody>
      </p:sp>
      <p:sp>
        <p:nvSpPr>
          <p:cNvPr id="36868" name="Slide Number Placeholder 3">
            <a:extLst>
              <a:ext uri="{FF2B5EF4-FFF2-40B4-BE49-F238E27FC236}">
                <a16:creationId xmlns:a16="http://schemas.microsoft.com/office/drawing/2014/main" id="{BCB64E5E-5CA1-4795-B5CF-06A28D9EFB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4DD9234-ECAD-4B27-8B23-139E00BA05D2}" type="slidenum">
              <a:rPr lang="en-US" altLang="en-US" smtClean="0">
                <a:latin typeface="Arial" panose="020B0604020202020204" pitchFamily="34" charset="0"/>
              </a:rPr>
              <a:pPr/>
              <a:t>22</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1F2A-6792-45A6-97DE-D11C4B0C5D4F}"/>
              </a:ext>
            </a:extLst>
          </p:cNvPr>
          <p:cNvSpPr>
            <a:spLocks noGrp="1"/>
          </p:cNvSpPr>
          <p:nvPr>
            <p:ph type="title"/>
          </p:nvPr>
        </p:nvSpPr>
        <p:spPr/>
        <p:txBody>
          <a:bodyPr/>
          <a:lstStyle/>
          <a:p>
            <a:pPr algn="ctr">
              <a:defRPr/>
            </a:pPr>
            <a:r>
              <a:rPr lang="en-US" dirty="0" smtClean="0"/>
              <a:t>Science</a:t>
            </a:r>
            <a:endParaRPr lang="en-US" dirty="0"/>
          </a:p>
        </p:txBody>
      </p:sp>
      <p:sp>
        <p:nvSpPr>
          <p:cNvPr id="33795" name="Content Placeholder 2">
            <a:extLst>
              <a:ext uri="{FF2B5EF4-FFF2-40B4-BE49-F238E27FC236}">
                <a16:creationId xmlns:a16="http://schemas.microsoft.com/office/drawing/2014/main" id="{B82940DC-3881-48EA-9FCC-0011638B9B15}"/>
              </a:ext>
            </a:extLst>
          </p:cNvPr>
          <p:cNvSpPr>
            <a:spLocks noGrp="1"/>
          </p:cNvSpPr>
          <p:nvPr>
            <p:ph idx="1"/>
          </p:nvPr>
        </p:nvSpPr>
        <p:spPr>
          <a:xfrm>
            <a:off x="0" y="1600200"/>
            <a:ext cx="9144000" cy="5257800"/>
          </a:xfrm>
        </p:spPr>
        <p:txBody>
          <a:bodyPr/>
          <a:lstStyle/>
          <a:p>
            <a:pPr marL="182245" indent="-182245"/>
            <a:r>
              <a:rPr lang="en-US" altLang="en-US" dirty="0">
                <a:cs typeface="Arial"/>
              </a:rPr>
              <a:t>Online testers will be provided an approved calculator within the testing platform.  Students may use the online version provided, a handheld calculator meeting their grade level requirements, or </a:t>
            </a:r>
            <a:r>
              <a:rPr lang="en-US" altLang="en-US" dirty="0" smtClean="0">
                <a:cs typeface="Arial"/>
              </a:rPr>
              <a:t>both.</a:t>
            </a:r>
          </a:p>
          <a:p>
            <a:pPr marL="456882" lvl="1" indent="-182245"/>
            <a:r>
              <a:rPr lang="en-US" altLang="en-US" dirty="0" smtClean="0">
                <a:cs typeface="Arial"/>
              </a:rPr>
              <a:t>Graphing and/or scientific calculators meeting the general requirements of the Calculator Policy.</a:t>
            </a:r>
          </a:p>
          <a:p>
            <a:pPr marL="0" indent="0">
              <a:buNone/>
            </a:pPr>
            <a:endParaRPr lang="en-US" altLang="en-US" dirty="0">
              <a:cs typeface="Arial"/>
            </a:endParaRPr>
          </a:p>
          <a:p>
            <a:pPr lvl="1" indent="-182245"/>
            <a:endParaRPr lang="en-US" altLang="en-US" dirty="0">
              <a:cs typeface="Arial"/>
            </a:endParaRPr>
          </a:p>
          <a:p>
            <a:pPr lvl="1" indent="-182245"/>
            <a:endParaRPr lang="en-US" altLang="en-US" dirty="0">
              <a:cs typeface="Arial"/>
            </a:endParaRPr>
          </a:p>
        </p:txBody>
      </p:sp>
      <p:sp>
        <p:nvSpPr>
          <p:cNvPr id="33796" name="Slide Number Placeholder 3">
            <a:extLst>
              <a:ext uri="{FF2B5EF4-FFF2-40B4-BE49-F238E27FC236}">
                <a16:creationId xmlns:a16="http://schemas.microsoft.com/office/drawing/2014/main" id="{5B1FD6B9-6220-48F6-A60D-E4EF0AAE59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E97513F-B65A-4925-865F-3CBE287A2901}" type="slidenum">
              <a:rPr lang="en-US" altLang="en-US">
                <a:latin typeface="Arial" panose="020B0604020202020204" pitchFamily="34" charset="0"/>
              </a:rPr>
              <a:pPr/>
              <a:t>23</a:t>
            </a:fld>
            <a:endParaRPr lang="en-US" altLang="en-US" dirty="0">
              <a:latin typeface="Arial" panose="020B0604020202020204" pitchFamily="34" charset="0"/>
            </a:endParaRPr>
          </a:p>
        </p:txBody>
      </p:sp>
    </p:spTree>
    <p:extLst>
      <p:ext uri="{BB962C8B-B14F-4D97-AF65-F5344CB8AC3E}">
        <p14:creationId xmlns:p14="http://schemas.microsoft.com/office/powerpoint/2010/main" val="1890380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1F2A-6792-45A6-97DE-D11C4B0C5D4F}"/>
              </a:ext>
            </a:extLst>
          </p:cNvPr>
          <p:cNvSpPr>
            <a:spLocks noGrp="1"/>
          </p:cNvSpPr>
          <p:nvPr>
            <p:ph type="title"/>
          </p:nvPr>
        </p:nvSpPr>
        <p:spPr/>
        <p:txBody>
          <a:bodyPr/>
          <a:lstStyle/>
          <a:p>
            <a:pPr algn="ctr">
              <a:defRPr/>
            </a:pPr>
            <a:r>
              <a:rPr lang="en-US" dirty="0" smtClean="0"/>
              <a:t>Science</a:t>
            </a:r>
            <a:endParaRPr lang="en-US" dirty="0"/>
          </a:p>
        </p:txBody>
      </p:sp>
      <p:sp>
        <p:nvSpPr>
          <p:cNvPr id="33795" name="Content Placeholder 2">
            <a:extLst>
              <a:ext uri="{FF2B5EF4-FFF2-40B4-BE49-F238E27FC236}">
                <a16:creationId xmlns:a16="http://schemas.microsoft.com/office/drawing/2014/main" id="{B82940DC-3881-48EA-9FCC-0011638B9B15}"/>
              </a:ext>
            </a:extLst>
          </p:cNvPr>
          <p:cNvSpPr>
            <a:spLocks noGrp="1"/>
          </p:cNvSpPr>
          <p:nvPr>
            <p:ph idx="1"/>
          </p:nvPr>
        </p:nvSpPr>
        <p:spPr>
          <a:xfrm>
            <a:off x="0" y="1600200"/>
            <a:ext cx="9144000" cy="5257800"/>
          </a:xfrm>
        </p:spPr>
        <p:txBody>
          <a:bodyPr/>
          <a:lstStyle/>
          <a:p>
            <a:pPr lvl="1" indent="-182245"/>
            <a:r>
              <a:rPr lang="en-US" altLang="en-US" sz="2400" dirty="0" smtClean="0">
                <a:cs typeface="Arial"/>
              </a:rPr>
              <a:t>For paper/pencil testers, a periodic table will be provided for the CCRA Science Content Assessment.  </a:t>
            </a:r>
          </a:p>
          <a:p>
            <a:pPr lvl="1" indent="-182245"/>
            <a:r>
              <a:rPr lang="en-US" altLang="en-US" sz="2400" dirty="0" smtClean="0">
                <a:cs typeface="Arial"/>
              </a:rPr>
              <a:t>Online testers will be provided the periodic table within the online testing platform.</a:t>
            </a:r>
            <a:endParaRPr lang="en-US" altLang="en-US" sz="2200" dirty="0">
              <a:cs typeface="Arial"/>
            </a:endParaRPr>
          </a:p>
          <a:p>
            <a:pPr lvl="2" indent="-182245"/>
            <a:r>
              <a:rPr lang="en-US" altLang="en-US" sz="2200" dirty="0" smtClean="0">
                <a:cs typeface="Arial"/>
              </a:rPr>
              <a:t>Districts may elect to provide a paper copy of the periodic to online testers.  </a:t>
            </a:r>
          </a:p>
          <a:p>
            <a:pPr lvl="2" indent="-182245"/>
            <a:r>
              <a:rPr lang="en-US" altLang="en-US" sz="2200" dirty="0" smtClean="0">
                <a:cs typeface="Arial"/>
              </a:rPr>
              <a:t>The approved periodic table for use on the OSTP may be printed from the </a:t>
            </a:r>
            <a:r>
              <a:rPr lang="en-US" altLang="en-US" sz="2200" dirty="0" smtClean="0">
                <a:cs typeface="Arial"/>
                <a:hlinkClick r:id="rId2"/>
              </a:rPr>
              <a:t>Measured Progress Help &amp; Support Site</a:t>
            </a:r>
            <a:r>
              <a:rPr lang="en-US" altLang="en-US" sz="2200" dirty="0" smtClean="0">
                <a:cs typeface="Arial"/>
              </a:rPr>
              <a:t>.</a:t>
            </a:r>
            <a:endParaRPr lang="en-US" altLang="en-US" sz="2200" dirty="0">
              <a:cs typeface="Arial"/>
            </a:endParaRPr>
          </a:p>
          <a:p>
            <a:pPr marL="548005" lvl="2" indent="0">
              <a:buNone/>
            </a:pPr>
            <a:endParaRPr lang="en-US" altLang="en-US" sz="2200" dirty="0" smtClean="0">
              <a:cs typeface="Arial"/>
            </a:endParaRPr>
          </a:p>
        </p:txBody>
      </p:sp>
      <p:sp>
        <p:nvSpPr>
          <p:cNvPr id="33796" name="Slide Number Placeholder 3">
            <a:extLst>
              <a:ext uri="{FF2B5EF4-FFF2-40B4-BE49-F238E27FC236}">
                <a16:creationId xmlns:a16="http://schemas.microsoft.com/office/drawing/2014/main" id="{5B1FD6B9-6220-48F6-A60D-E4EF0AAE59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E97513F-B65A-4925-865F-3CBE287A2901}" type="slidenum">
              <a:rPr lang="en-US" altLang="en-US">
                <a:latin typeface="Arial" panose="020B0604020202020204" pitchFamily="34" charset="0"/>
              </a:rPr>
              <a:pPr/>
              <a:t>24</a:t>
            </a:fld>
            <a:endParaRPr lang="en-US" altLang="en-US" dirty="0">
              <a:latin typeface="Arial" panose="020B0604020202020204" pitchFamily="34" charset="0"/>
            </a:endParaRPr>
          </a:p>
        </p:txBody>
      </p:sp>
    </p:spTree>
    <p:extLst>
      <p:ext uri="{BB962C8B-B14F-4D97-AF65-F5344CB8AC3E}">
        <p14:creationId xmlns:p14="http://schemas.microsoft.com/office/powerpoint/2010/main" val="1688018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2">
            <a:extLst>
              <a:ext uri="{FF2B5EF4-FFF2-40B4-BE49-F238E27FC236}">
                <a16:creationId xmlns:a16="http://schemas.microsoft.com/office/drawing/2014/main" id="{3C9EB2E6-FB6E-409D-964C-F801171D77A5}"/>
              </a:ext>
            </a:extLst>
          </p:cNvPr>
          <p:cNvSpPr>
            <a:spLocks noGrp="1"/>
          </p:cNvSpPr>
          <p:nvPr>
            <p:ph type="body" idx="1"/>
          </p:nvPr>
        </p:nvSpPr>
        <p:spPr>
          <a:xfrm>
            <a:off x="685800" y="2438400"/>
            <a:ext cx="7772400" cy="1208088"/>
          </a:xfrm>
        </p:spPr>
        <p:txBody>
          <a:bodyPr/>
          <a:lstStyle/>
          <a:p>
            <a:pPr algn="ctr" eaLnBrk="1" hangingPunct="1"/>
            <a:r>
              <a:rPr lang="en-US" altLang="en-US" sz="3600" dirty="0"/>
              <a:t>   </a:t>
            </a:r>
            <a:r>
              <a:rPr lang="en-US" altLang="en-US" sz="4000" dirty="0"/>
              <a:t>Testing </a:t>
            </a:r>
            <a:r>
              <a:rPr lang="en-US" altLang="en-US" sz="4000" dirty="0" smtClean="0"/>
              <a:t>Accommodations</a:t>
            </a:r>
            <a:endParaRPr lang="en-US" altLang="en-US" sz="4000" dirty="0"/>
          </a:p>
          <a:p>
            <a:pPr algn="ctr" eaLnBrk="1" hangingPunct="1"/>
            <a:endParaRPr lang="en-US" altLang="en-US" sz="3600" dirty="0"/>
          </a:p>
        </p:txBody>
      </p:sp>
      <p:sp>
        <p:nvSpPr>
          <p:cNvPr id="38915" name="Slide Number Placeholder 1">
            <a:extLst>
              <a:ext uri="{FF2B5EF4-FFF2-40B4-BE49-F238E27FC236}">
                <a16:creationId xmlns:a16="http://schemas.microsoft.com/office/drawing/2014/main" id="{C66D16AD-966F-4FC6-8BA4-9157537CF1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F07EBFC-EBD5-410A-9C8D-98802CA7BF78}" type="slidenum">
              <a:rPr lang="en-US" altLang="en-US" smtClean="0">
                <a:latin typeface="Arial" panose="020B0604020202020204" pitchFamily="34" charset="0"/>
              </a:rPr>
              <a:pPr/>
              <a:t>25</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A54852A-77E9-4A18-AD39-A360D3ABBAB5}"/>
              </a:ext>
            </a:extLst>
          </p:cNvPr>
          <p:cNvSpPr>
            <a:spLocks noGrp="1"/>
          </p:cNvSpPr>
          <p:nvPr>
            <p:ph type="title"/>
          </p:nvPr>
        </p:nvSpPr>
        <p:spPr/>
        <p:txBody>
          <a:bodyPr/>
          <a:lstStyle/>
          <a:p>
            <a:pPr algn="ctr" eaLnBrk="1" fontAlgn="auto" hangingPunct="1">
              <a:spcAft>
                <a:spcPts val="0"/>
              </a:spcAft>
              <a:defRPr/>
            </a:pPr>
            <a:r>
              <a:rPr lang="en-US" altLang="en-US" dirty="0"/>
              <a:t>Testing Accommodations</a:t>
            </a:r>
          </a:p>
        </p:txBody>
      </p:sp>
      <p:sp>
        <p:nvSpPr>
          <p:cNvPr id="3" name="Content Placeholder 2">
            <a:extLst>
              <a:ext uri="{FF2B5EF4-FFF2-40B4-BE49-F238E27FC236}">
                <a16:creationId xmlns:a16="http://schemas.microsoft.com/office/drawing/2014/main" id="{49C3AB19-CDCE-4876-86D8-B6DEE5F542B8}"/>
              </a:ext>
            </a:extLst>
          </p:cNvPr>
          <p:cNvSpPr>
            <a:spLocks noGrp="1"/>
          </p:cNvSpPr>
          <p:nvPr>
            <p:ph idx="1"/>
          </p:nvPr>
        </p:nvSpPr>
        <p:spPr>
          <a:xfrm>
            <a:off x="0" y="1600200"/>
            <a:ext cx="9144000" cy="5257800"/>
          </a:xfrm>
        </p:spPr>
        <p:txBody>
          <a:bodyPr rtlCol="0">
            <a:normAutofit/>
          </a:bodyPr>
          <a:lstStyle/>
          <a:p>
            <a:pPr marL="182880" indent="-182880" eaLnBrk="1" fontAlgn="auto" hangingPunct="1">
              <a:spcAft>
                <a:spcPts val="0"/>
              </a:spcAft>
              <a:defRPr/>
            </a:pPr>
            <a:r>
              <a:rPr lang="en-US" sz="2600" dirty="0"/>
              <a:t>Please review the IEP/504/EL OSTP accommodations manual for the most up-to-date information: </a:t>
            </a:r>
            <a:r>
              <a:rPr lang="en-US" sz="2600" dirty="0">
                <a:hlinkClick r:id="rId2"/>
              </a:rPr>
              <a:t>Office of Assessments webpage</a:t>
            </a:r>
            <a:r>
              <a:rPr lang="en-US" sz="2600" dirty="0">
                <a:cs typeface="Arial"/>
              </a:rPr>
              <a:t>.</a:t>
            </a:r>
            <a:endParaRPr lang="en-US" sz="2600" dirty="0"/>
          </a:p>
          <a:p>
            <a:pPr marL="182245" indent="-182245" eaLnBrk="1" fontAlgn="auto" hangingPunct="1">
              <a:spcAft>
                <a:spcPts val="0"/>
              </a:spcAft>
              <a:buFont typeface="Arial" charset="0"/>
              <a:buChar char="•"/>
              <a:defRPr/>
            </a:pPr>
            <a:r>
              <a:rPr lang="en-US" dirty="0"/>
              <a:t>Audio features are available for read-aloud accommodations on all online tests where appropriate or approved.  Headphones must be used.</a:t>
            </a:r>
            <a:endParaRPr lang="en-US" dirty="0">
              <a:cs typeface="Arial"/>
            </a:endParaRPr>
          </a:p>
          <a:p>
            <a:pPr marL="182245" indent="-182245" eaLnBrk="1" fontAlgn="auto" hangingPunct="1">
              <a:spcAft>
                <a:spcPts val="0"/>
              </a:spcAft>
              <a:buFont typeface="Arial" charset="0"/>
              <a:buChar char="•"/>
              <a:defRPr/>
            </a:pPr>
            <a:r>
              <a:rPr lang="en-US" dirty="0"/>
              <a:t>The online testing client will allow testing over several sessions (except ELA Section 1: Writing) if “chunking” is required as an accommodation.  Students will not be able to view/answer items from a previous test session.</a:t>
            </a:r>
            <a:endParaRPr lang="en-US" dirty="0">
              <a:cs typeface="Arial"/>
            </a:endParaRPr>
          </a:p>
          <a:p>
            <a:pPr marL="0" indent="0" eaLnBrk="1" fontAlgn="auto" hangingPunct="1">
              <a:spcAft>
                <a:spcPts val="0"/>
              </a:spcAft>
              <a:buFont typeface="Wingdings" pitchFamily="2" charset="2"/>
              <a:buNone/>
              <a:defRPr/>
            </a:pPr>
            <a:endParaRPr lang="en-US" sz="2600" dirty="0"/>
          </a:p>
          <a:p>
            <a:pPr marL="0" indent="0" eaLnBrk="1" fontAlgn="auto" hangingPunct="1">
              <a:spcAft>
                <a:spcPts val="0"/>
              </a:spcAft>
              <a:buFont typeface="Wingdings" pitchFamily="2" charset="2"/>
              <a:buNone/>
              <a:defRPr/>
            </a:pPr>
            <a:endParaRPr lang="en-US" sz="1100" dirty="0"/>
          </a:p>
          <a:p>
            <a:pPr marL="0" indent="0" eaLnBrk="1" fontAlgn="auto" hangingPunct="1">
              <a:spcAft>
                <a:spcPts val="0"/>
              </a:spcAft>
              <a:buFont typeface="Wingdings" pitchFamily="2" charset="2"/>
              <a:buNone/>
              <a:defRPr/>
            </a:pPr>
            <a:endParaRPr lang="en-US" sz="1800" dirty="0"/>
          </a:p>
        </p:txBody>
      </p:sp>
      <p:sp>
        <p:nvSpPr>
          <p:cNvPr id="39940" name="Slide Number Placeholder 3">
            <a:extLst>
              <a:ext uri="{FF2B5EF4-FFF2-40B4-BE49-F238E27FC236}">
                <a16:creationId xmlns:a16="http://schemas.microsoft.com/office/drawing/2014/main" id="{BFB226C0-DFFB-4F46-85E3-E655BA26D4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CE2E553-EEDF-40E0-8376-23989DE58B16}" type="slidenum">
              <a:rPr lang="en-US" altLang="en-US" smtClean="0">
                <a:latin typeface="Arial" panose="020B0604020202020204" pitchFamily="34" charset="0"/>
              </a:rPr>
              <a:pPr/>
              <a:t>26</a:t>
            </a:fld>
            <a:endParaRPr lang="en-US" altLang="en-US">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0312-F1ED-4977-A6EE-4AC5D2F43C68}"/>
              </a:ext>
            </a:extLst>
          </p:cNvPr>
          <p:cNvSpPr>
            <a:spLocks noGrp="1"/>
          </p:cNvSpPr>
          <p:nvPr>
            <p:ph type="title"/>
          </p:nvPr>
        </p:nvSpPr>
        <p:spPr/>
        <p:txBody>
          <a:bodyPr/>
          <a:lstStyle/>
          <a:p>
            <a:pPr algn="ctr">
              <a:defRPr/>
            </a:pPr>
            <a:r>
              <a:rPr lang="en-US" dirty="0"/>
              <a:t>Read-Aloud Accommodation</a:t>
            </a:r>
          </a:p>
        </p:txBody>
      </p:sp>
      <p:sp>
        <p:nvSpPr>
          <p:cNvPr id="40963" name="Content Placeholder 2">
            <a:extLst>
              <a:ext uri="{FF2B5EF4-FFF2-40B4-BE49-F238E27FC236}">
                <a16:creationId xmlns:a16="http://schemas.microsoft.com/office/drawing/2014/main" id="{F5C9D744-AA48-4B98-BAB0-56274D53CA75}"/>
              </a:ext>
            </a:extLst>
          </p:cNvPr>
          <p:cNvSpPr>
            <a:spLocks noGrp="1"/>
          </p:cNvSpPr>
          <p:nvPr>
            <p:ph idx="1"/>
          </p:nvPr>
        </p:nvSpPr>
        <p:spPr>
          <a:xfrm>
            <a:off x="0" y="1600200"/>
            <a:ext cx="9144000" cy="5257800"/>
          </a:xfrm>
        </p:spPr>
        <p:txBody>
          <a:bodyPr/>
          <a:lstStyle/>
          <a:p>
            <a:r>
              <a:rPr lang="en-US" altLang="en-US" dirty="0"/>
              <a:t>Students that require a human read-aloud must be administered their assessments in a small group (8-10 or less).</a:t>
            </a:r>
          </a:p>
          <a:p>
            <a:pPr lvl="1"/>
            <a:r>
              <a:rPr lang="en-US" altLang="en-US" dirty="0"/>
              <a:t>A Test Proctor must be an employee of the school district for this accommodation.  Due to possible privacy violations, volunteers that are not employed by the school district may not monitor this type of administration.  </a:t>
            </a:r>
          </a:p>
          <a:p>
            <a:r>
              <a:rPr lang="en-US" altLang="en-US" dirty="0" smtClean="0"/>
              <a:t>The </a:t>
            </a:r>
            <a:r>
              <a:rPr lang="en-US" altLang="en-US" dirty="0"/>
              <a:t>online testing client for </a:t>
            </a:r>
            <a:r>
              <a:rPr lang="en-US" altLang="en-US" dirty="0" smtClean="0"/>
              <a:t>Grades 5 and </a:t>
            </a:r>
            <a:r>
              <a:rPr lang="en-US" altLang="en-US" dirty="0"/>
              <a:t>8 </a:t>
            </a:r>
            <a:r>
              <a:rPr lang="en-US" altLang="en-US" dirty="0" smtClean="0"/>
              <a:t>ELA can </a:t>
            </a:r>
            <a:r>
              <a:rPr lang="en-US" altLang="en-US" dirty="0"/>
              <a:t>provide text-to-speech functionality for the writing passages (Section </a:t>
            </a:r>
            <a:r>
              <a:rPr lang="en-US" altLang="en-US" dirty="0" smtClean="0"/>
              <a:t>1) only. </a:t>
            </a:r>
          </a:p>
          <a:p>
            <a:pPr lvl="1"/>
            <a:r>
              <a:rPr lang="en-US" altLang="en-US" dirty="0" smtClean="0"/>
              <a:t>Students who are approved for a Non-Standard Accommodation (NS1) </a:t>
            </a:r>
            <a:r>
              <a:rPr lang="en-US" altLang="en-US" b="1" dirty="0" smtClean="0"/>
              <a:t>must</a:t>
            </a:r>
            <a:r>
              <a:rPr lang="en-US" altLang="en-US" dirty="0" smtClean="0"/>
              <a:t> have a human reader for Sections 2 and 3 for Grades 5 and 8 ELA.</a:t>
            </a:r>
            <a:endParaRPr lang="en-US" altLang="en-US" dirty="0"/>
          </a:p>
        </p:txBody>
      </p:sp>
      <p:sp>
        <p:nvSpPr>
          <p:cNvPr id="40964" name="Slide Number Placeholder 3">
            <a:extLst>
              <a:ext uri="{FF2B5EF4-FFF2-40B4-BE49-F238E27FC236}">
                <a16:creationId xmlns:a16="http://schemas.microsoft.com/office/drawing/2014/main" id="{BFB8FE55-E4DD-4829-A7B7-EE122DA3D3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4354984-9C3C-44DC-B62A-28163D32884E}" type="slidenum">
              <a:rPr lang="en-US" altLang="en-US">
                <a:latin typeface="Arial" panose="020B0604020202020204" pitchFamily="34" charset="0"/>
              </a:rPr>
              <a:pPr/>
              <a:t>27</a:t>
            </a:fld>
            <a:endParaRPr lang="en-US" altLang="en-US"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BC5E-F229-4398-A742-A998BDD4C743}"/>
              </a:ext>
            </a:extLst>
          </p:cNvPr>
          <p:cNvSpPr>
            <a:spLocks noGrp="1"/>
          </p:cNvSpPr>
          <p:nvPr>
            <p:ph type="title"/>
          </p:nvPr>
        </p:nvSpPr>
        <p:spPr/>
        <p:txBody>
          <a:bodyPr/>
          <a:lstStyle/>
          <a:p>
            <a:pPr algn="ctr">
              <a:defRPr/>
            </a:pPr>
            <a:r>
              <a:rPr lang="en-US" dirty="0"/>
              <a:t>Spanish</a:t>
            </a:r>
          </a:p>
        </p:txBody>
      </p:sp>
      <p:sp>
        <p:nvSpPr>
          <p:cNvPr id="34819" name="Content Placeholder 2">
            <a:extLst>
              <a:ext uri="{FF2B5EF4-FFF2-40B4-BE49-F238E27FC236}">
                <a16:creationId xmlns:a16="http://schemas.microsoft.com/office/drawing/2014/main" id="{BF86A335-74C5-445B-BF07-6F41F267CEC0}"/>
              </a:ext>
            </a:extLst>
          </p:cNvPr>
          <p:cNvSpPr>
            <a:spLocks noGrp="1"/>
          </p:cNvSpPr>
          <p:nvPr>
            <p:ph idx="1"/>
          </p:nvPr>
        </p:nvSpPr>
        <p:spPr>
          <a:xfrm>
            <a:off x="0" y="1600200"/>
            <a:ext cx="9144000" cy="5257800"/>
          </a:xfrm>
        </p:spPr>
        <p:txBody>
          <a:bodyPr/>
          <a:lstStyle/>
          <a:p>
            <a:r>
              <a:rPr lang="en-US" altLang="en-US" sz="2200" dirty="0"/>
              <a:t>Translated Test Forms in (Neutral Latin American) Spanish for grades 3-8 math and grades </a:t>
            </a:r>
            <a:r>
              <a:rPr lang="en-US" altLang="en-US" sz="2200" dirty="0" smtClean="0"/>
              <a:t>5 &amp; 8 science, CCRA Science Content and U.S. History. </a:t>
            </a:r>
          </a:p>
          <a:p>
            <a:pPr lvl="1"/>
            <a:r>
              <a:rPr lang="en-US" altLang="en-US" dirty="0"/>
              <a:t>Paper-based Spanish translated test forms are available for Grade 3 math only.</a:t>
            </a:r>
          </a:p>
          <a:p>
            <a:pPr lvl="2"/>
            <a:r>
              <a:rPr lang="en-US" altLang="en-US" dirty="0"/>
              <a:t>Paper-based forms will have accompanying Spanish language audio files for download via a secure portal for students, if needed. </a:t>
            </a:r>
          </a:p>
          <a:p>
            <a:pPr lvl="1"/>
            <a:r>
              <a:rPr lang="en-US" altLang="en-US" dirty="0"/>
              <a:t>Computer-based Spanish translated Test Forms are available for grades </a:t>
            </a:r>
            <a:r>
              <a:rPr lang="en-US" altLang="en-US" dirty="0" smtClean="0"/>
              <a:t>4-8 </a:t>
            </a:r>
            <a:r>
              <a:rPr lang="en-US" altLang="en-US" dirty="0"/>
              <a:t>math, grades 5 &amp; 8 science, and CCRA Science Content and </a:t>
            </a:r>
            <a:r>
              <a:rPr lang="en-US" altLang="en-US" dirty="0" err="1"/>
              <a:t>U.S.History</a:t>
            </a:r>
            <a:r>
              <a:rPr lang="en-US" altLang="en-US" dirty="0"/>
              <a:t> assessments.</a:t>
            </a:r>
          </a:p>
          <a:p>
            <a:pPr lvl="2"/>
            <a:r>
              <a:rPr lang="en-US" altLang="en-US" dirty="0"/>
              <a:t>Computer-based Spanish language text-to-speech for online testing requires the download of </a:t>
            </a:r>
            <a:r>
              <a:rPr lang="en-US" altLang="en-US" dirty="0" err="1"/>
              <a:t>Cepstral</a:t>
            </a:r>
            <a:r>
              <a:rPr lang="en-US" altLang="en-US" dirty="0"/>
              <a:t> Spanish Voice Pack onto the machine used for testing.</a:t>
            </a:r>
          </a:p>
          <a:p>
            <a:pPr lvl="1"/>
            <a:endParaRPr lang="en-US" altLang="en-US" sz="2400" dirty="0"/>
          </a:p>
        </p:txBody>
      </p:sp>
      <p:sp>
        <p:nvSpPr>
          <p:cNvPr id="34820" name="Slide Number Placeholder 3">
            <a:extLst>
              <a:ext uri="{FF2B5EF4-FFF2-40B4-BE49-F238E27FC236}">
                <a16:creationId xmlns:a16="http://schemas.microsoft.com/office/drawing/2014/main" id="{DF61D89E-5D05-4139-A4E9-B315D14EEB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763DF02-689D-4B64-BAEB-C7C80F74C018}" type="slidenum">
              <a:rPr lang="en-US" altLang="en-US">
                <a:latin typeface="Arial" panose="020B0604020202020204" pitchFamily="34" charset="0"/>
              </a:rPr>
              <a:pPr/>
              <a:t>28</a:t>
            </a:fld>
            <a:endParaRPr lang="en-US" altLang="en-US"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BC5E-F229-4398-A742-A998BDD4C743}"/>
              </a:ext>
            </a:extLst>
          </p:cNvPr>
          <p:cNvSpPr>
            <a:spLocks noGrp="1"/>
          </p:cNvSpPr>
          <p:nvPr>
            <p:ph type="title"/>
          </p:nvPr>
        </p:nvSpPr>
        <p:spPr/>
        <p:txBody>
          <a:bodyPr/>
          <a:lstStyle/>
          <a:p>
            <a:pPr algn="ctr">
              <a:defRPr/>
            </a:pPr>
            <a:r>
              <a:rPr lang="en-US" dirty="0"/>
              <a:t>Spanish</a:t>
            </a:r>
          </a:p>
        </p:txBody>
      </p:sp>
      <p:sp>
        <p:nvSpPr>
          <p:cNvPr id="34819" name="Content Placeholder 2">
            <a:extLst>
              <a:ext uri="{FF2B5EF4-FFF2-40B4-BE49-F238E27FC236}">
                <a16:creationId xmlns:a16="http://schemas.microsoft.com/office/drawing/2014/main" id="{BF86A335-74C5-445B-BF07-6F41F267CEC0}"/>
              </a:ext>
            </a:extLst>
          </p:cNvPr>
          <p:cNvSpPr>
            <a:spLocks noGrp="1"/>
          </p:cNvSpPr>
          <p:nvPr>
            <p:ph idx="1"/>
          </p:nvPr>
        </p:nvSpPr>
        <p:spPr>
          <a:xfrm>
            <a:off x="0" y="1600200"/>
            <a:ext cx="9144000" cy="5257800"/>
          </a:xfrm>
        </p:spPr>
        <p:txBody>
          <a:bodyPr/>
          <a:lstStyle/>
          <a:p>
            <a:r>
              <a:rPr lang="en-US" altLang="en-US" dirty="0" smtClean="0"/>
              <a:t>Requirements </a:t>
            </a:r>
            <a:r>
              <a:rPr lang="en-US" altLang="en-US" dirty="0"/>
              <a:t>for Spanish Voice Pack </a:t>
            </a:r>
            <a:r>
              <a:rPr lang="en-US" altLang="en-US" dirty="0" smtClean="0"/>
              <a:t>and Spanish language audio files utilization:</a:t>
            </a:r>
          </a:p>
          <a:p>
            <a:pPr lvl="1"/>
            <a:r>
              <a:rPr lang="en-US" altLang="en-US" dirty="0" smtClean="0"/>
              <a:t>Student(s</a:t>
            </a:r>
            <a:r>
              <a:rPr lang="en-US" altLang="en-US" dirty="0"/>
              <a:t>) must have been using the Spanish read-aloud accommodation throughout the </a:t>
            </a:r>
            <a:r>
              <a:rPr lang="en-US" altLang="en-US" dirty="0" smtClean="0"/>
              <a:t>year.</a:t>
            </a:r>
          </a:p>
          <a:p>
            <a:pPr lvl="1"/>
            <a:r>
              <a:rPr lang="en-US" altLang="en-US" dirty="0" smtClean="0"/>
              <a:t>Student(s</a:t>
            </a:r>
            <a:r>
              <a:rPr lang="en-US" altLang="en-US" dirty="0"/>
              <a:t>) must have the read-aloud accommodation specified as required on their English Language Academic Plan (ELAP). </a:t>
            </a:r>
          </a:p>
          <a:p>
            <a:pPr marL="274637" lvl="1" indent="0">
              <a:buNone/>
            </a:pPr>
            <a:endParaRPr lang="en-US" altLang="en-US" sz="2400" dirty="0"/>
          </a:p>
        </p:txBody>
      </p:sp>
      <p:sp>
        <p:nvSpPr>
          <p:cNvPr id="34820" name="Slide Number Placeholder 3">
            <a:extLst>
              <a:ext uri="{FF2B5EF4-FFF2-40B4-BE49-F238E27FC236}">
                <a16:creationId xmlns:a16="http://schemas.microsoft.com/office/drawing/2014/main" id="{DF61D89E-5D05-4139-A4E9-B315D14EEB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763DF02-689D-4B64-BAEB-C7C80F74C018}" type="slidenum">
              <a:rPr lang="en-US" altLang="en-US">
                <a:latin typeface="Arial" panose="020B0604020202020204" pitchFamily="34" charset="0"/>
              </a:rPr>
              <a:pPr/>
              <a:t>29</a:t>
            </a:fld>
            <a:endParaRPr lang="en-US" altLang="en-US" dirty="0">
              <a:latin typeface="Arial" panose="020B0604020202020204" pitchFamily="34" charset="0"/>
            </a:endParaRPr>
          </a:p>
        </p:txBody>
      </p:sp>
    </p:spTree>
    <p:extLst>
      <p:ext uri="{BB962C8B-B14F-4D97-AF65-F5344CB8AC3E}">
        <p14:creationId xmlns:p14="http://schemas.microsoft.com/office/powerpoint/2010/main" val="63588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2">
            <a:extLst>
              <a:ext uri="{FF2B5EF4-FFF2-40B4-BE49-F238E27FC236}">
                <a16:creationId xmlns:a16="http://schemas.microsoft.com/office/drawing/2014/main" id="{C66DDE01-EEEA-43D7-B649-EEBAE1D01798}"/>
              </a:ext>
            </a:extLst>
          </p:cNvPr>
          <p:cNvSpPr>
            <a:spLocks noGrp="1"/>
          </p:cNvSpPr>
          <p:nvPr>
            <p:ph type="body" idx="1"/>
          </p:nvPr>
        </p:nvSpPr>
        <p:spPr>
          <a:xfrm>
            <a:off x="762000" y="3048000"/>
            <a:ext cx="7772400" cy="838200"/>
          </a:xfrm>
        </p:spPr>
        <p:txBody>
          <a:bodyPr>
            <a:normAutofit/>
          </a:bodyPr>
          <a:lstStyle/>
          <a:p>
            <a:pPr algn="ctr" eaLnBrk="1" hangingPunct="1"/>
            <a:r>
              <a:rPr lang="en-US" altLang="en-US" sz="4000" dirty="0" smtClean="0"/>
              <a:t>SAT </a:t>
            </a:r>
            <a:r>
              <a:rPr lang="en-US" altLang="en-US" sz="4000" dirty="0"/>
              <a:t>and ACT Reminders</a:t>
            </a:r>
            <a:endParaRPr lang="en-US" altLang="en-US" sz="3200" dirty="0"/>
          </a:p>
        </p:txBody>
      </p:sp>
      <p:sp>
        <p:nvSpPr>
          <p:cNvPr id="12291" name="Slide Number Placeholder 1">
            <a:extLst>
              <a:ext uri="{FF2B5EF4-FFF2-40B4-BE49-F238E27FC236}">
                <a16:creationId xmlns:a16="http://schemas.microsoft.com/office/drawing/2014/main" id="{6869BADD-0FA9-46E3-9F91-F973CE19FC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52E8331-D084-4248-8BC3-124085F7D398}" type="slidenum">
              <a:rPr lang="en-US" altLang="en-US" smtClean="0">
                <a:latin typeface="Arial" panose="020B0604020202020204" pitchFamily="34" charset="0"/>
              </a:rPr>
              <a:pPr/>
              <a:t>3</a:t>
            </a:fld>
            <a:endParaRPr lang="en-US"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Placeholder 2">
            <a:extLst>
              <a:ext uri="{FF2B5EF4-FFF2-40B4-BE49-F238E27FC236}">
                <a16:creationId xmlns:a16="http://schemas.microsoft.com/office/drawing/2014/main" id="{F4B3927B-3E14-4B4D-8869-8ED9831A1D9F}"/>
              </a:ext>
            </a:extLst>
          </p:cNvPr>
          <p:cNvSpPr>
            <a:spLocks noGrp="1"/>
          </p:cNvSpPr>
          <p:nvPr>
            <p:ph type="body" idx="1"/>
          </p:nvPr>
        </p:nvSpPr>
        <p:spPr>
          <a:xfrm>
            <a:off x="228600" y="2819400"/>
            <a:ext cx="8915400" cy="1295400"/>
          </a:xfrm>
        </p:spPr>
        <p:txBody>
          <a:bodyPr/>
          <a:lstStyle/>
          <a:p>
            <a:pPr algn="ctr" eaLnBrk="1" hangingPunct="1"/>
            <a:r>
              <a:rPr lang="en-US" altLang="en-US" sz="3600" dirty="0"/>
              <a:t>Test </a:t>
            </a:r>
            <a:r>
              <a:rPr lang="en-US" altLang="en-US" sz="3600" dirty="0" smtClean="0"/>
              <a:t>Administrator Responsibilities </a:t>
            </a:r>
            <a:endParaRPr lang="en-US" altLang="en-US" sz="3600" dirty="0"/>
          </a:p>
        </p:txBody>
      </p:sp>
      <p:sp>
        <p:nvSpPr>
          <p:cNvPr id="41987" name="Slide Number Placeholder 1">
            <a:extLst>
              <a:ext uri="{FF2B5EF4-FFF2-40B4-BE49-F238E27FC236}">
                <a16:creationId xmlns:a16="http://schemas.microsoft.com/office/drawing/2014/main" id="{278D4965-1995-498A-B965-8E88DB2D7A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DC02B26-20B2-49E2-8F8C-5AE50FE0E2FB}" type="slidenum">
              <a:rPr lang="en-US" altLang="en-US" smtClean="0">
                <a:latin typeface="Arial" panose="020B0604020202020204" pitchFamily="34" charset="0"/>
              </a:rPr>
              <a:pPr/>
              <a:t>30</a:t>
            </a:fld>
            <a:endParaRPr lang="en-US" altLang="en-US">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BAE952A-B62C-44B9-8897-D80C14F3B44C}"/>
              </a:ext>
            </a:extLst>
          </p:cNvPr>
          <p:cNvSpPr>
            <a:spLocks noGrp="1" noChangeArrowheads="1"/>
          </p:cNvSpPr>
          <p:nvPr>
            <p:ph type="title"/>
          </p:nvPr>
        </p:nvSpPr>
        <p:spPr>
          <a:xfrm>
            <a:off x="457200" y="533400"/>
            <a:ext cx="8229600" cy="914400"/>
          </a:xfrm>
        </p:spPr>
        <p:txBody>
          <a:bodyPr>
            <a:normAutofit fontScale="90000"/>
          </a:bodyPr>
          <a:lstStyle/>
          <a:p>
            <a:pPr algn="ctr" eaLnBrk="1" fontAlgn="auto" hangingPunct="1">
              <a:spcAft>
                <a:spcPts val="0"/>
              </a:spcAft>
              <a:defRPr/>
            </a:pPr>
            <a:r>
              <a:rPr lang="en-US" altLang="en-US" dirty="0">
                <a:solidFill>
                  <a:srgbClr val="D2533C"/>
                </a:solidFill>
              </a:rPr>
              <a:t>Test Administrator Responsibilities</a:t>
            </a:r>
            <a:br>
              <a:rPr lang="en-US" altLang="en-US" dirty="0">
                <a:solidFill>
                  <a:srgbClr val="D2533C"/>
                </a:solidFill>
              </a:rPr>
            </a:br>
            <a:r>
              <a:rPr lang="en-US" altLang="en-US" sz="2800" dirty="0" smtClean="0">
                <a:solidFill>
                  <a:srgbClr val="D2533C"/>
                </a:solidFill>
              </a:rPr>
              <a:t>Who can fill this role?</a:t>
            </a:r>
            <a:endParaRPr lang="en-US" altLang="en-US" dirty="0"/>
          </a:p>
        </p:txBody>
      </p:sp>
      <p:sp>
        <p:nvSpPr>
          <p:cNvPr id="43011" name="Rectangle 3">
            <a:extLst>
              <a:ext uri="{FF2B5EF4-FFF2-40B4-BE49-F238E27FC236}">
                <a16:creationId xmlns:a16="http://schemas.microsoft.com/office/drawing/2014/main" id="{78C011E5-3EDA-4C31-AD12-4D793255F686}"/>
              </a:ext>
            </a:extLst>
          </p:cNvPr>
          <p:cNvSpPr>
            <a:spLocks noGrp="1" noChangeArrowheads="1"/>
          </p:cNvSpPr>
          <p:nvPr>
            <p:ph idx="1"/>
          </p:nvPr>
        </p:nvSpPr>
        <p:spPr>
          <a:xfrm>
            <a:off x="0" y="1752600"/>
            <a:ext cx="9144000" cy="5105400"/>
          </a:xfrm>
        </p:spPr>
        <p:txBody>
          <a:bodyPr/>
          <a:lstStyle/>
          <a:p>
            <a:pPr eaLnBrk="1" hangingPunct="1">
              <a:lnSpc>
                <a:spcPct val="90000"/>
              </a:lnSpc>
            </a:pPr>
            <a:r>
              <a:rPr lang="en-US" altLang="en-US" dirty="0"/>
              <a:t>The Test Administrator (TA) must be an education-certified professional employed by the school district.</a:t>
            </a:r>
          </a:p>
          <a:p>
            <a:pPr lvl="1" eaLnBrk="1" hangingPunct="1">
              <a:lnSpc>
                <a:spcPct val="90000"/>
              </a:lnSpc>
            </a:pPr>
            <a:r>
              <a:rPr lang="en-US" altLang="en-US" dirty="0"/>
              <a:t>A substitute teacher with a teaching certificate may fill this role</a:t>
            </a:r>
            <a:r>
              <a:rPr lang="en-US" altLang="en-US" dirty="0" smtClean="0"/>
              <a:t>.</a:t>
            </a:r>
          </a:p>
          <a:p>
            <a:pPr lvl="1" eaLnBrk="1" hangingPunct="1">
              <a:lnSpc>
                <a:spcPct val="90000"/>
              </a:lnSpc>
            </a:pPr>
            <a:r>
              <a:rPr lang="en-US" altLang="en-US" dirty="0" smtClean="0"/>
              <a:t>The TA cannot be related to the Test Proctor nor any student in the testing session.</a:t>
            </a:r>
          </a:p>
          <a:p>
            <a:pPr lvl="1" eaLnBrk="1" hangingPunct="1">
              <a:lnSpc>
                <a:spcPct val="90000"/>
              </a:lnSpc>
            </a:pPr>
            <a:r>
              <a:rPr lang="en-US" altLang="en-US" dirty="0">
                <a:solidFill>
                  <a:srgbClr val="FF0000"/>
                </a:solidFill>
              </a:rPr>
              <a:t>The DTC </a:t>
            </a:r>
            <a:r>
              <a:rPr lang="en-US" altLang="en-US" dirty="0" smtClean="0">
                <a:solidFill>
                  <a:srgbClr val="FF0000"/>
                </a:solidFill>
              </a:rPr>
              <a:t>and BTC cannot </a:t>
            </a:r>
            <a:r>
              <a:rPr lang="en-US" altLang="en-US" dirty="0">
                <a:solidFill>
                  <a:srgbClr val="FF0000"/>
                </a:solidFill>
              </a:rPr>
              <a:t>serve as the Testing Administrator </a:t>
            </a:r>
            <a:r>
              <a:rPr lang="en-US" altLang="en-US" dirty="0" smtClean="0">
                <a:solidFill>
                  <a:srgbClr val="FF0000"/>
                </a:solidFill>
              </a:rPr>
              <a:t>or Test Proctor if </a:t>
            </a:r>
            <a:r>
              <a:rPr lang="en-US" altLang="en-US" dirty="0">
                <a:solidFill>
                  <a:srgbClr val="FF0000"/>
                </a:solidFill>
              </a:rPr>
              <a:t>more than one testing session is occurring at the same time.</a:t>
            </a:r>
          </a:p>
          <a:p>
            <a:pPr lvl="1" eaLnBrk="1" hangingPunct="1">
              <a:lnSpc>
                <a:spcPct val="90000"/>
              </a:lnSpc>
            </a:pPr>
            <a:endParaRPr lang="en-US" altLang="en-US" dirty="0"/>
          </a:p>
          <a:p>
            <a:pPr marL="0" indent="0" eaLnBrk="1" hangingPunct="1">
              <a:lnSpc>
                <a:spcPct val="90000"/>
              </a:lnSpc>
              <a:buNone/>
            </a:pPr>
            <a:endParaRPr lang="en-US" altLang="en-US" sz="2800" dirty="0"/>
          </a:p>
        </p:txBody>
      </p:sp>
      <p:sp>
        <p:nvSpPr>
          <p:cNvPr id="43012" name="Slide Number Placeholder 1">
            <a:extLst>
              <a:ext uri="{FF2B5EF4-FFF2-40B4-BE49-F238E27FC236}">
                <a16:creationId xmlns:a16="http://schemas.microsoft.com/office/drawing/2014/main" id="{096874E4-51F1-40AB-AE64-96BEAB7A1E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DF414FC-B7FC-4D7D-9BA8-F1F70C9AB489}" type="slidenum">
              <a:rPr lang="en-US" altLang="en-US" smtClean="0">
                <a:latin typeface="Arial" panose="020B0604020202020204" pitchFamily="34" charset="0"/>
              </a:rPr>
              <a:pPr/>
              <a:t>31</a:t>
            </a:fld>
            <a:endParaRPr lang="en-US" altLang="en-US">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2F6BC4A-B404-4868-B6A3-793F3289DE87}"/>
              </a:ext>
            </a:extLst>
          </p:cNvPr>
          <p:cNvSpPr>
            <a:spLocks noGrp="1" noChangeArrowheads="1"/>
          </p:cNvSpPr>
          <p:nvPr>
            <p:ph type="title"/>
          </p:nvPr>
        </p:nvSpPr>
        <p:spPr>
          <a:xfrm>
            <a:off x="457200" y="609600"/>
            <a:ext cx="8229600" cy="12954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Before Testing</a:t>
            </a:r>
          </a:p>
        </p:txBody>
      </p:sp>
      <p:sp>
        <p:nvSpPr>
          <p:cNvPr id="45059" name="Rectangle 3">
            <a:extLst>
              <a:ext uri="{FF2B5EF4-FFF2-40B4-BE49-F238E27FC236}">
                <a16:creationId xmlns:a16="http://schemas.microsoft.com/office/drawing/2014/main" id="{5C699495-7D33-42D3-A7AA-47AD6F42AA92}"/>
              </a:ext>
            </a:extLst>
          </p:cNvPr>
          <p:cNvSpPr>
            <a:spLocks noGrp="1" noChangeArrowheads="1"/>
          </p:cNvSpPr>
          <p:nvPr>
            <p:ph idx="1"/>
          </p:nvPr>
        </p:nvSpPr>
        <p:spPr>
          <a:xfrm>
            <a:off x="0" y="2057400"/>
            <a:ext cx="9144000" cy="4800600"/>
          </a:xfrm>
        </p:spPr>
        <p:txBody>
          <a:bodyPr/>
          <a:lstStyle/>
          <a:p>
            <a:pPr eaLnBrk="1" hangingPunct="1">
              <a:lnSpc>
                <a:spcPct val="90000"/>
              </a:lnSpc>
            </a:pPr>
            <a:r>
              <a:rPr lang="en-US" altLang="en-US" dirty="0" smtClean="0"/>
              <a:t>The </a:t>
            </a:r>
            <a:r>
              <a:rPr lang="en-US" altLang="en-US" dirty="0"/>
              <a:t>TA </a:t>
            </a:r>
            <a:r>
              <a:rPr lang="en-US" altLang="en-US" b="1" dirty="0"/>
              <a:t>must </a:t>
            </a:r>
            <a:r>
              <a:rPr lang="en-US" altLang="en-US" dirty="0"/>
              <a:t>attend an in-service training conducted by the District Test Coordinator (DTC</a:t>
            </a:r>
            <a:r>
              <a:rPr lang="en-US" altLang="en-US" dirty="0" smtClean="0"/>
              <a:t>), the </a:t>
            </a:r>
            <a:r>
              <a:rPr lang="en-US" altLang="en-US" dirty="0"/>
              <a:t>Building Test Coordinator (BTC</a:t>
            </a:r>
            <a:r>
              <a:rPr lang="en-US" altLang="en-US" dirty="0" smtClean="0"/>
              <a:t>), </a:t>
            </a:r>
            <a:r>
              <a:rPr lang="en-US" altLang="en-US" dirty="0"/>
              <a:t>or complete this SDE-provided training module and be thoroughly trained and familiar with:</a:t>
            </a:r>
          </a:p>
          <a:p>
            <a:pPr lvl="1" eaLnBrk="1" hangingPunct="1">
              <a:lnSpc>
                <a:spcPct val="90000"/>
              </a:lnSpc>
            </a:pPr>
            <a:r>
              <a:rPr lang="en-US" altLang="en-US" dirty="0"/>
              <a:t>Procedures provided in the </a:t>
            </a:r>
            <a:r>
              <a:rPr lang="en-US" altLang="en-US" i="1" dirty="0"/>
              <a:t>Test Administration Manual,</a:t>
            </a:r>
          </a:p>
          <a:p>
            <a:pPr lvl="1" eaLnBrk="1" hangingPunct="1">
              <a:lnSpc>
                <a:spcPct val="90000"/>
              </a:lnSpc>
            </a:pPr>
            <a:r>
              <a:rPr lang="en-US" altLang="en-US" dirty="0"/>
              <a:t>Procedures for administering testing accommodations, as described in the </a:t>
            </a:r>
            <a:r>
              <a:rPr lang="en-US" altLang="en-US" i="1" dirty="0"/>
              <a:t>OSTP Accommodation Manuals</a:t>
            </a:r>
            <a:r>
              <a:rPr lang="en-US" altLang="en-US" dirty="0"/>
              <a:t>, and</a:t>
            </a:r>
          </a:p>
          <a:p>
            <a:pPr lvl="1" eaLnBrk="1" hangingPunct="1">
              <a:lnSpc>
                <a:spcPct val="90000"/>
              </a:lnSpc>
            </a:pPr>
            <a:r>
              <a:rPr lang="en-US" altLang="en-US" dirty="0"/>
              <a:t>Test security and</a:t>
            </a:r>
            <a:r>
              <a:rPr lang="en-US" altLang="en-US" dirty="0">
                <a:solidFill>
                  <a:srgbClr val="FF0000"/>
                </a:solidFill>
              </a:rPr>
              <a:t> </a:t>
            </a:r>
            <a:r>
              <a:rPr lang="en-US" altLang="en-US" dirty="0"/>
              <a:t>validity rules before administering any test.</a:t>
            </a:r>
          </a:p>
        </p:txBody>
      </p:sp>
      <p:sp>
        <p:nvSpPr>
          <p:cNvPr id="45060" name="Slide Number Placeholder 1">
            <a:extLst>
              <a:ext uri="{FF2B5EF4-FFF2-40B4-BE49-F238E27FC236}">
                <a16:creationId xmlns:a16="http://schemas.microsoft.com/office/drawing/2014/main" id="{CC405DDE-F41D-405E-A1D0-3DEBAAE644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A113841-50F4-40C5-BF4D-1EAA7BE85E55}" type="slidenum">
              <a:rPr lang="en-US" altLang="en-US" smtClean="0">
                <a:latin typeface="Arial" panose="020B0604020202020204" pitchFamily="34" charset="0"/>
              </a:rPr>
              <a:pPr/>
              <a:t>32</a:t>
            </a:fld>
            <a:endParaRPr lang="en-US" altLang="en-US">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2F6BC4A-B404-4868-B6A3-793F3289DE87}"/>
              </a:ext>
            </a:extLst>
          </p:cNvPr>
          <p:cNvSpPr>
            <a:spLocks noGrp="1" noChangeArrowheads="1"/>
          </p:cNvSpPr>
          <p:nvPr>
            <p:ph type="title"/>
          </p:nvPr>
        </p:nvSpPr>
        <p:spPr>
          <a:xfrm>
            <a:off x="457200" y="609600"/>
            <a:ext cx="8229600" cy="12954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Before Testing</a:t>
            </a:r>
          </a:p>
        </p:txBody>
      </p:sp>
      <p:sp>
        <p:nvSpPr>
          <p:cNvPr id="45059" name="Rectangle 3">
            <a:extLst>
              <a:ext uri="{FF2B5EF4-FFF2-40B4-BE49-F238E27FC236}">
                <a16:creationId xmlns:a16="http://schemas.microsoft.com/office/drawing/2014/main" id="{5C699495-7D33-42D3-A7AA-47AD6F42AA92}"/>
              </a:ext>
            </a:extLst>
          </p:cNvPr>
          <p:cNvSpPr>
            <a:spLocks noGrp="1" noChangeArrowheads="1"/>
          </p:cNvSpPr>
          <p:nvPr>
            <p:ph idx="1"/>
          </p:nvPr>
        </p:nvSpPr>
        <p:spPr>
          <a:xfrm>
            <a:off x="0" y="2057400"/>
            <a:ext cx="9144000" cy="4800600"/>
          </a:xfrm>
        </p:spPr>
        <p:txBody>
          <a:bodyPr/>
          <a:lstStyle/>
          <a:p>
            <a:pPr eaLnBrk="1" hangingPunct="1">
              <a:lnSpc>
                <a:spcPct val="90000"/>
              </a:lnSpc>
            </a:pPr>
            <a:r>
              <a:rPr lang="en-US" altLang="en-US" dirty="0" smtClean="0"/>
              <a:t>Confirm which students require accommodations or alternate tests.</a:t>
            </a:r>
          </a:p>
          <a:p>
            <a:pPr lvl="1" eaLnBrk="1" hangingPunct="1">
              <a:lnSpc>
                <a:spcPct val="90000"/>
              </a:lnSpc>
              <a:spcBef>
                <a:spcPct val="0"/>
              </a:spcBef>
            </a:pPr>
            <a:r>
              <a:rPr lang="en-US" altLang="en-US" dirty="0" smtClean="0"/>
              <a:t>Only </a:t>
            </a:r>
            <a:r>
              <a:rPr lang="en-US" altLang="en-US" dirty="0"/>
              <a:t>approved accommodations may be used by a student on an IEP, 504 Plan, or EL students.  These must be present in a finalized IEP on </a:t>
            </a:r>
            <a:r>
              <a:rPr lang="en-US" altLang="en-US" dirty="0" err="1" smtClean="0"/>
              <a:t>EdPlan</a:t>
            </a:r>
            <a:r>
              <a:rPr lang="en-US" altLang="en-US" dirty="0" smtClean="0"/>
              <a:t> or in a finalized ELAP.</a:t>
            </a:r>
            <a:endParaRPr lang="en-US" altLang="en-US" dirty="0"/>
          </a:p>
          <a:p>
            <a:pPr lvl="1" eaLnBrk="1" hangingPunct="1">
              <a:lnSpc>
                <a:spcPct val="90000"/>
              </a:lnSpc>
              <a:spcBef>
                <a:spcPct val="0"/>
              </a:spcBef>
            </a:pPr>
            <a:r>
              <a:rPr lang="en-US" altLang="en-US" dirty="0"/>
              <a:t>Procedures for administering accommodations are provided in the </a:t>
            </a:r>
            <a:r>
              <a:rPr lang="en-US" altLang="en-US" i="1" dirty="0"/>
              <a:t>OSTP IEP/504 </a:t>
            </a:r>
            <a:r>
              <a:rPr lang="en-US" altLang="en-US" dirty="0"/>
              <a:t>or </a:t>
            </a:r>
            <a:r>
              <a:rPr lang="en-US" altLang="en-US" i="1" dirty="0"/>
              <a:t>EL Accommodation Manuals</a:t>
            </a:r>
            <a:r>
              <a:rPr lang="en-US" altLang="en-US" dirty="0"/>
              <a:t>.</a:t>
            </a:r>
            <a:r>
              <a:rPr lang="en-US" altLang="en-US" sz="2400" dirty="0"/>
              <a:t> </a:t>
            </a:r>
          </a:p>
        </p:txBody>
      </p:sp>
      <p:sp>
        <p:nvSpPr>
          <p:cNvPr id="45060" name="Slide Number Placeholder 1">
            <a:extLst>
              <a:ext uri="{FF2B5EF4-FFF2-40B4-BE49-F238E27FC236}">
                <a16:creationId xmlns:a16="http://schemas.microsoft.com/office/drawing/2014/main" id="{CC405DDE-F41D-405E-A1D0-3DEBAAE644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A113841-50F4-40C5-BF4D-1EAA7BE85E55}" type="slidenum">
              <a:rPr lang="en-US" altLang="en-US" smtClean="0">
                <a:latin typeface="Arial" panose="020B0604020202020204" pitchFamily="34" charset="0"/>
              </a:rPr>
              <a:pPr/>
              <a:t>33</a:t>
            </a:fld>
            <a:endParaRPr lang="en-US" altLang="en-US">
              <a:latin typeface="Arial" panose="020B0604020202020204" pitchFamily="34" charset="0"/>
            </a:endParaRPr>
          </a:p>
        </p:txBody>
      </p:sp>
    </p:spTree>
    <p:extLst>
      <p:ext uri="{BB962C8B-B14F-4D97-AF65-F5344CB8AC3E}">
        <p14:creationId xmlns:p14="http://schemas.microsoft.com/office/powerpoint/2010/main" val="3767118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7E127C7-9AF2-4F64-8055-42D5081728B2}"/>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Before Testing</a:t>
            </a:r>
            <a:endParaRPr lang="en-US" altLang="en-US" sz="3100" dirty="0"/>
          </a:p>
        </p:txBody>
      </p:sp>
      <p:sp>
        <p:nvSpPr>
          <p:cNvPr id="47107" name="Content Placeholder 2">
            <a:extLst>
              <a:ext uri="{FF2B5EF4-FFF2-40B4-BE49-F238E27FC236}">
                <a16:creationId xmlns:a16="http://schemas.microsoft.com/office/drawing/2014/main" id="{B9FC4A5B-D543-4957-8E47-F6885A9528C5}"/>
              </a:ext>
            </a:extLst>
          </p:cNvPr>
          <p:cNvSpPr>
            <a:spLocks noGrp="1"/>
          </p:cNvSpPr>
          <p:nvPr>
            <p:ph idx="1"/>
          </p:nvPr>
        </p:nvSpPr>
        <p:spPr>
          <a:xfrm>
            <a:off x="0" y="2133600"/>
            <a:ext cx="9144000" cy="4724400"/>
          </a:xfrm>
        </p:spPr>
        <p:txBody>
          <a:bodyPr/>
          <a:lstStyle/>
          <a:p>
            <a:pPr eaLnBrk="1" hangingPunct="1">
              <a:lnSpc>
                <a:spcPct val="90000"/>
              </a:lnSpc>
            </a:pPr>
            <a:r>
              <a:rPr lang="en-US" altLang="en-US" dirty="0"/>
              <a:t>Review the </a:t>
            </a:r>
            <a:r>
              <a:rPr lang="en-US" altLang="en-US" i="1" dirty="0"/>
              <a:t>Test Administration Manual</a:t>
            </a:r>
            <a:r>
              <a:rPr lang="en-US" altLang="en-US" dirty="0"/>
              <a:t> and rules for test security and validity several days prior to testing. </a:t>
            </a:r>
            <a:endParaRPr lang="en-US" altLang="en-US" sz="2400" dirty="0"/>
          </a:p>
          <a:p>
            <a:pPr eaLnBrk="1" hangingPunct="1">
              <a:lnSpc>
                <a:spcPct val="90000"/>
              </a:lnSpc>
            </a:pPr>
            <a:r>
              <a:rPr lang="en-US" altLang="en-US" dirty="0"/>
              <a:t>Be familiar with the scripted directions prior to testing</a:t>
            </a:r>
            <a:r>
              <a:rPr lang="en-US" altLang="en-US" dirty="0" smtClean="0"/>
              <a:t>.</a:t>
            </a:r>
            <a:endParaRPr lang="en-US" altLang="en-US" sz="2400" dirty="0"/>
          </a:p>
          <a:p>
            <a:pPr eaLnBrk="1" hangingPunct="1">
              <a:lnSpc>
                <a:spcPct val="90000"/>
              </a:lnSpc>
            </a:pPr>
            <a:r>
              <a:rPr lang="en-US" altLang="en-US" dirty="0"/>
              <a:t>Know your building’s plan in case of unforeseen emergencies </a:t>
            </a:r>
            <a:endParaRPr lang="en-US" altLang="en-US" dirty="0" smtClean="0"/>
          </a:p>
          <a:p>
            <a:pPr lvl="1" eaLnBrk="1" hangingPunct="1">
              <a:lnSpc>
                <a:spcPct val="90000"/>
              </a:lnSpc>
            </a:pPr>
            <a:r>
              <a:rPr lang="en-US" altLang="en-US" dirty="0" smtClean="0"/>
              <a:t>sickness</a:t>
            </a:r>
          </a:p>
          <a:p>
            <a:pPr lvl="1" eaLnBrk="1" hangingPunct="1">
              <a:lnSpc>
                <a:spcPct val="90000"/>
              </a:lnSpc>
            </a:pPr>
            <a:r>
              <a:rPr lang="en-US" altLang="en-US" dirty="0" smtClean="0"/>
              <a:t>fire</a:t>
            </a:r>
          </a:p>
          <a:p>
            <a:pPr lvl="1" eaLnBrk="1" hangingPunct="1">
              <a:lnSpc>
                <a:spcPct val="90000"/>
              </a:lnSpc>
            </a:pPr>
            <a:r>
              <a:rPr lang="en-US" altLang="en-US" dirty="0" smtClean="0"/>
              <a:t>tornado</a:t>
            </a:r>
          </a:p>
          <a:p>
            <a:pPr lvl="1" eaLnBrk="1" hangingPunct="1">
              <a:lnSpc>
                <a:spcPct val="90000"/>
              </a:lnSpc>
            </a:pPr>
            <a:r>
              <a:rPr lang="en-US" altLang="en-US" dirty="0" smtClean="0"/>
              <a:t>lockdown</a:t>
            </a:r>
          </a:p>
          <a:p>
            <a:pPr lvl="1" eaLnBrk="1" hangingPunct="1">
              <a:lnSpc>
                <a:spcPct val="90000"/>
              </a:lnSpc>
            </a:pPr>
            <a:r>
              <a:rPr lang="en-US" altLang="en-US" dirty="0" smtClean="0"/>
              <a:t>power failure</a:t>
            </a:r>
          </a:p>
          <a:p>
            <a:pPr lvl="1" eaLnBrk="1" hangingPunct="1">
              <a:lnSpc>
                <a:spcPct val="90000"/>
              </a:lnSpc>
            </a:pPr>
            <a:r>
              <a:rPr lang="en-US" altLang="en-US" dirty="0" smtClean="0"/>
              <a:t>technological difficulties</a:t>
            </a:r>
            <a:endParaRPr lang="en-US" altLang="en-US" dirty="0"/>
          </a:p>
          <a:p>
            <a:pPr eaLnBrk="1" hangingPunct="1">
              <a:lnSpc>
                <a:spcPct val="90000"/>
              </a:lnSpc>
            </a:pPr>
            <a:endParaRPr lang="en-US" altLang="en-US" dirty="0"/>
          </a:p>
          <a:p>
            <a:pPr lvl="2" eaLnBrk="1" hangingPunct="1">
              <a:lnSpc>
                <a:spcPct val="90000"/>
              </a:lnSpc>
            </a:pPr>
            <a:endParaRPr lang="en-US" altLang="en-US" dirty="0"/>
          </a:p>
          <a:p>
            <a:pPr lvl="2" eaLnBrk="1" hangingPunct="1">
              <a:lnSpc>
                <a:spcPct val="90000"/>
              </a:lnSpc>
              <a:buFont typeface="Wingdings" panose="05000000000000000000" pitchFamily="2" charset="2"/>
              <a:buNone/>
            </a:pPr>
            <a:endParaRPr lang="en-US" altLang="en-US" dirty="0"/>
          </a:p>
        </p:txBody>
      </p:sp>
      <p:sp>
        <p:nvSpPr>
          <p:cNvPr id="47108" name="Slide Number Placeholder 1">
            <a:extLst>
              <a:ext uri="{FF2B5EF4-FFF2-40B4-BE49-F238E27FC236}">
                <a16:creationId xmlns:a16="http://schemas.microsoft.com/office/drawing/2014/main" id="{8F32A777-1E4D-46B6-9027-31CCC270F9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51F0E1E-91AE-4C1B-BE0F-49AB99692243}" type="slidenum">
              <a:rPr lang="en-US" altLang="en-US" smtClean="0">
                <a:latin typeface="Arial" panose="020B0604020202020204" pitchFamily="34" charset="0"/>
              </a:rPr>
              <a:pPr/>
              <a:t>34</a:t>
            </a:fld>
            <a:endParaRPr lang="en-US" altLang="en-US">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0414721-8E51-4117-9F7B-E0D52BEEDD19}"/>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Before Testing</a:t>
            </a:r>
            <a:endParaRPr lang="en-US" altLang="en-US" dirty="0"/>
          </a:p>
        </p:txBody>
      </p:sp>
      <p:sp>
        <p:nvSpPr>
          <p:cNvPr id="51203" name="Content Placeholder 2">
            <a:extLst>
              <a:ext uri="{FF2B5EF4-FFF2-40B4-BE49-F238E27FC236}">
                <a16:creationId xmlns:a16="http://schemas.microsoft.com/office/drawing/2014/main" id="{F91D7C72-9008-4B1E-B121-A1F878A9C55F}"/>
              </a:ext>
            </a:extLst>
          </p:cNvPr>
          <p:cNvSpPr>
            <a:spLocks noGrp="1"/>
          </p:cNvSpPr>
          <p:nvPr>
            <p:ph idx="1"/>
          </p:nvPr>
        </p:nvSpPr>
        <p:spPr>
          <a:xfrm>
            <a:off x="0" y="1828800"/>
            <a:ext cx="9144000" cy="5029200"/>
          </a:xfrm>
        </p:spPr>
        <p:txBody>
          <a:bodyPr/>
          <a:lstStyle/>
          <a:p>
            <a:pPr eaLnBrk="1" hangingPunct="1"/>
            <a:r>
              <a:rPr lang="en-US" altLang="en-US" dirty="0"/>
              <a:t>Remove or cover </a:t>
            </a:r>
            <a:r>
              <a:rPr lang="en-US" altLang="en-US" u="sng" dirty="0"/>
              <a:t>all</a:t>
            </a:r>
            <a:r>
              <a:rPr lang="en-US" altLang="en-US" dirty="0"/>
              <a:t> visual aids and clues throughout the test administration, regardless of the content area being tested and the length of time the visuals have been up in the classroom.(Clocks may remain uncovered</a:t>
            </a:r>
            <a:r>
              <a:rPr lang="en-US" altLang="en-US" dirty="0" smtClean="0"/>
              <a:t>.)  </a:t>
            </a:r>
          </a:p>
          <a:p>
            <a:pPr eaLnBrk="1" hangingPunct="1"/>
            <a:r>
              <a:rPr lang="en-US" altLang="en-US" dirty="0" smtClean="0"/>
              <a:t>Visual aids include:</a:t>
            </a:r>
            <a:endParaRPr lang="en-US" altLang="en-US" dirty="0"/>
          </a:p>
          <a:p>
            <a:pPr lvl="2" eaLnBrk="1" hangingPunct="1"/>
            <a:r>
              <a:rPr lang="en-US" altLang="en-US" sz="2000" dirty="0"/>
              <a:t>Posters</a:t>
            </a:r>
          </a:p>
          <a:p>
            <a:pPr lvl="2" eaLnBrk="1" hangingPunct="1"/>
            <a:r>
              <a:rPr lang="en-US" altLang="en-US" sz="2000" dirty="0"/>
              <a:t>Maps</a:t>
            </a:r>
          </a:p>
          <a:p>
            <a:pPr lvl="2" eaLnBrk="1" hangingPunct="1"/>
            <a:r>
              <a:rPr lang="en-US" altLang="en-US" sz="2000" dirty="0"/>
              <a:t>Charts</a:t>
            </a:r>
          </a:p>
          <a:p>
            <a:pPr lvl="2" eaLnBrk="1" hangingPunct="1"/>
            <a:r>
              <a:rPr lang="en-US" altLang="en-US" sz="2000" dirty="0"/>
              <a:t>Timelines</a:t>
            </a:r>
          </a:p>
          <a:p>
            <a:pPr lvl="2" eaLnBrk="1" hangingPunct="1"/>
            <a:r>
              <a:rPr lang="en-US" altLang="en-US" sz="2000" dirty="0"/>
              <a:t>Alphabet</a:t>
            </a:r>
          </a:p>
          <a:p>
            <a:pPr lvl="2" eaLnBrk="1" hangingPunct="1"/>
            <a:r>
              <a:rPr lang="en-US" altLang="en-US" sz="2000" dirty="0"/>
              <a:t>Number lines</a:t>
            </a:r>
          </a:p>
        </p:txBody>
      </p:sp>
      <p:sp>
        <p:nvSpPr>
          <p:cNvPr id="51204" name="Slide Number Placeholder 1">
            <a:extLst>
              <a:ext uri="{FF2B5EF4-FFF2-40B4-BE49-F238E27FC236}">
                <a16:creationId xmlns:a16="http://schemas.microsoft.com/office/drawing/2014/main" id="{8A66BF41-A0BF-4DFF-A6DC-5EEDB0B62C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1F6929A-B5AF-46EE-B4DA-498862107F75}" type="slidenum">
              <a:rPr lang="en-US" altLang="en-US" smtClean="0">
                <a:latin typeface="Arial" panose="020B0604020202020204" pitchFamily="34" charset="0"/>
              </a:rPr>
              <a:pPr/>
              <a:t>35</a:t>
            </a:fld>
            <a:endParaRPr lang="en-US" altLang="en-US">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70C58C1-2BAE-4120-9582-17CA23905829}"/>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smtClean="0"/>
              <a:t>Before </a:t>
            </a:r>
            <a:r>
              <a:rPr lang="en-US" altLang="en-US" sz="2800" dirty="0"/>
              <a:t>Testing</a:t>
            </a:r>
            <a:endParaRPr lang="en-US" altLang="en-US" dirty="0"/>
          </a:p>
        </p:txBody>
      </p:sp>
      <p:sp>
        <p:nvSpPr>
          <p:cNvPr id="35843" name="Content Placeholder 2">
            <a:extLst>
              <a:ext uri="{FF2B5EF4-FFF2-40B4-BE49-F238E27FC236}">
                <a16:creationId xmlns:a16="http://schemas.microsoft.com/office/drawing/2014/main" id="{EE38572D-695F-4E53-A04D-799B8280F76C}"/>
              </a:ext>
            </a:extLst>
          </p:cNvPr>
          <p:cNvSpPr>
            <a:spLocks noGrp="1"/>
          </p:cNvSpPr>
          <p:nvPr>
            <p:ph idx="1"/>
          </p:nvPr>
        </p:nvSpPr>
        <p:spPr>
          <a:xfrm>
            <a:off x="0" y="1981200"/>
            <a:ext cx="9144000" cy="4876800"/>
          </a:xfrm>
        </p:spPr>
        <p:txBody>
          <a:bodyPr rtlCol="0">
            <a:normAutofit/>
          </a:bodyPr>
          <a:lstStyle/>
          <a:p>
            <a:pPr eaLnBrk="1" fontAlgn="auto" hangingPunct="1">
              <a:lnSpc>
                <a:spcPct val="80000"/>
              </a:lnSpc>
              <a:spcAft>
                <a:spcPts val="0"/>
              </a:spcAft>
              <a:buClr>
                <a:schemeClr val="bg1">
                  <a:lumMod val="50000"/>
                </a:schemeClr>
              </a:buClr>
              <a:defRPr/>
            </a:pPr>
            <a:r>
              <a:rPr lang="en-US" altLang="en-US" sz="2800" dirty="0" smtClean="0"/>
              <a:t>Gather the appropriate approved reference material</a:t>
            </a:r>
          </a:p>
          <a:p>
            <a:pPr lvl="1" eaLnBrk="1" fontAlgn="auto" hangingPunct="1">
              <a:lnSpc>
                <a:spcPct val="80000"/>
              </a:lnSpc>
              <a:spcAft>
                <a:spcPts val="0"/>
              </a:spcAft>
              <a:buClr>
                <a:schemeClr val="bg1">
                  <a:lumMod val="50000"/>
                </a:schemeClr>
              </a:buClr>
              <a:defRPr/>
            </a:pPr>
            <a:r>
              <a:rPr lang="en-US" altLang="en-US" sz="2200" dirty="0" smtClean="0"/>
              <a:t>Reference sheets for Grades 6-8 Math</a:t>
            </a:r>
          </a:p>
          <a:p>
            <a:pPr lvl="1" eaLnBrk="1" fontAlgn="auto" hangingPunct="1">
              <a:lnSpc>
                <a:spcPct val="80000"/>
              </a:lnSpc>
              <a:spcAft>
                <a:spcPts val="0"/>
              </a:spcAft>
              <a:buClr>
                <a:schemeClr val="bg1">
                  <a:lumMod val="50000"/>
                </a:schemeClr>
              </a:buClr>
              <a:defRPr/>
            </a:pPr>
            <a:r>
              <a:rPr lang="en-US" altLang="en-US" sz="2200" dirty="0" smtClean="0"/>
              <a:t>Writer’s checklist for Grades 5 and 8 ELA Section 1</a:t>
            </a:r>
          </a:p>
          <a:p>
            <a:pPr lvl="1" eaLnBrk="1" fontAlgn="auto" hangingPunct="1">
              <a:lnSpc>
                <a:spcPct val="80000"/>
              </a:lnSpc>
              <a:spcAft>
                <a:spcPts val="0"/>
              </a:spcAft>
              <a:buClr>
                <a:schemeClr val="bg1">
                  <a:lumMod val="50000"/>
                </a:schemeClr>
              </a:buClr>
              <a:defRPr/>
            </a:pPr>
            <a:r>
              <a:rPr lang="en-US" altLang="en-US" sz="2200" dirty="0" smtClean="0"/>
              <a:t>Periodic Table for CCRA Science Content Assessments.</a:t>
            </a:r>
          </a:p>
          <a:p>
            <a:pPr eaLnBrk="1" fontAlgn="auto" hangingPunct="1">
              <a:lnSpc>
                <a:spcPct val="80000"/>
              </a:lnSpc>
              <a:spcAft>
                <a:spcPts val="0"/>
              </a:spcAft>
              <a:buClr>
                <a:schemeClr val="bg1">
                  <a:lumMod val="50000"/>
                </a:schemeClr>
              </a:buClr>
              <a:defRPr/>
            </a:pPr>
            <a:endParaRPr lang="en-US" altLang="en-US" sz="2600" dirty="0"/>
          </a:p>
          <a:p>
            <a:pPr eaLnBrk="1" fontAlgn="auto" hangingPunct="1">
              <a:lnSpc>
                <a:spcPct val="80000"/>
              </a:lnSpc>
              <a:spcAft>
                <a:spcPts val="0"/>
              </a:spcAft>
              <a:buClr>
                <a:schemeClr val="bg1">
                  <a:lumMod val="50000"/>
                </a:schemeClr>
              </a:buClr>
              <a:defRPr/>
            </a:pPr>
            <a:r>
              <a:rPr lang="en-US" altLang="en-US" sz="2600" dirty="0" smtClean="0">
                <a:cs typeface="Arial" charset="0"/>
              </a:rPr>
              <a:t>Paper copies of the reference material must </a:t>
            </a:r>
            <a:r>
              <a:rPr lang="en-US" altLang="en-US" sz="2600" dirty="0">
                <a:cs typeface="Arial" charset="0"/>
              </a:rPr>
              <a:t>be collected after testing and destroyed by the </a:t>
            </a:r>
            <a:r>
              <a:rPr lang="en-US" altLang="en-US" sz="2600" dirty="0" smtClean="0">
                <a:cs typeface="Arial" charset="0"/>
              </a:rPr>
              <a:t>BTC.</a:t>
            </a:r>
            <a:endParaRPr lang="en-US" altLang="en-US" sz="2600" dirty="0" smtClean="0"/>
          </a:p>
          <a:p>
            <a:pPr eaLnBrk="1" fontAlgn="auto" hangingPunct="1">
              <a:lnSpc>
                <a:spcPct val="80000"/>
              </a:lnSpc>
              <a:spcAft>
                <a:spcPts val="0"/>
              </a:spcAft>
              <a:buClr>
                <a:schemeClr val="bg1">
                  <a:lumMod val="50000"/>
                </a:schemeClr>
              </a:buClr>
              <a:defRPr/>
            </a:pPr>
            <a:endParaRPr lang="en-US" altLang="en-US" sz="2600" dirty="0"/>
          </a:p>
        </p:txBody>
      </p:sp>
      <p:sp>
        <p:nvSpPr>
          <p:cNvPr id="59396" name="Slide Number Placeholder 1">
            <a:extLst>
              <a:ext uri="{FF2B5EF4-FFF2-40B4-BE49-F238E27FC236}">
                <a16:creationId xmlns:a16="http://schemas.microsoft.com/office/drawing/2014/main" id="{B1DD0CB8-6E5B-4DB9-9EEC-71A28553E0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82EF475-2B41-4161-B974-B0F313EBDB79}" type="slidenum">
              <a:rPr lang="en-US" altLang="en-US" smtClean="0">
                <a:latin typeface="Arial" panose="020B0604020202020204" pitchFamily="34" charset="0"/>
              </a:rPr>
              <a:pPr/>
              <a:t>36</a:t>
            </a:fld>
            <a:endParaRPr lang="en-US" altLang="en-US">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70C58C1-2BAE-4120-9582-17CA23905829}"/>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smtClean="0"/>
              <a:t>Before </a:t>
            </a:r>
            <a:r>
              <a:rPr lang="en-US" altLang="en-US" sz="2800" dirty="0"/>
              <a:t>Testing</a:t>
            </a:r>
            <a:endParaRPr lang="en-US" altLang="en-US" dirty="0"/>
          </a:p>
        </p:txBody>
      </p:sp>
      <p:sp>
        <p:nvSpPr>
          <p:cNvPr id="35843" name="Content Placeholder 2">
            <a:extLst>
              <a:ext uri="{FF2B5EF4-FFF2-40B4-BE49-F238E27FC236}">
                <a16:creationId xmlns:a16="http://schemas.microsoft.com/office/drawing/2014/main" id="{EE38572D-695F-4E53-A04D-799B8280F76C}"/>
              </a:ext>
            </a:extLst>
          </p:cNvPr>
          <p:cNvSpPr>
            <a:spLocks noGrp="1"/>
          </p:cNvSpPr>
          <p:nvPr>
            <p:ph idx="1"/>
          </p:nvPr>
        </p:nvSpPr>
        <p:spPr>
          <a:xfrm>
            <a:off x="0" y="1981200"/>
            <a:ext cx="9144000" cy="4876800"/>
          </a:xfrm>
        </p:spPr>
        <p:txBody>
          <a:bodyPr rtlCol="0">
            <a:normAutofit/>
          </a:bodyPr>
          <a:lstStyle/>
          <a:p>
            <a:pPr eaLnBrk="1" fontAlgn="auto" hangingPunct="1">
              <a:lnSpc>
                <a:spcPct val="80000"/>
              </a:lnSpc>
              <a:spcAft>
                <a:spcPts val="0"/>
              </a:spcAft>
              <a:buClr>
                <a:schemeClr val="bg1">
                  <a:lumMod val="50000"/>
                </a:schemeClr>
              </a:buClr>
              <a:buFont typeface="Arial" charset="0"/>
              <a:buChar char="•"/>
              <a:defRPr/>
            </a:pPr>
            <a:r>
              <a:rPr lang="en-US" altLang="en-US" sz="2600" dirty="0">
                <a:cs typeface="Arial" charset="0"/>
              </a:rPr>
              <a:t>Plain white scratch </a:t>
            </a:r>
            <a:r>
              <a:rPr lang="en-US" altLang="en-US" sz="2600" dirty="0" smtClean="0">
                <a:cs typeface="Arial" charset="0"/>
              </a:rPr>
              <a:t>paper and/or lined notebook paper </a:t>
            </a:r>
            <a:r>
              <a:rPr lang="en-US" altLang="en-US" sz="2600" dirty="0">
                <a:cs typeface="Arial" charset="0"/>
              </a:rPr>
              <a:t>may be used for all assessments.</a:t>
            </a:r>
          </a:p>
          <a:p>
            <a:pPr eaLnBrk="1" fontAlgn="auto" hangingPunct="1">
              <a:lnSpc>
                <a:spcPct val="80000"/>
              </a:lnSpc>
              <a:spcAft>
                <a:spcPts val="0"/>
              </a:spcAft>
              <a:buClr>
                <a:schemeClr val="bg1">
                  <a:lumMod val="50000"/>
                </a:schemeClr>
              </a:buClr>
              <a:buFont typeface="Arial" charset="0"/>
              <a:buChar char="•"/>
              <a:defRPr/>
            </a:pPr>
            <a:r>
              <a:rPr lang="en-US" altLang="en-US" sz="2600" dirty="0" smtClean="0">
                <a:cs typeface="Arial" charset="0"/>
              </a:rPr>
              <a:t>Blank</a:t>
            </a:r>
            <a:r>
              <a:rPr lang="en-US" altLang="en-US" sz="2600" dirty="0">
                <a:cs typeface="Arial" charset="0"/>
              </a:rPr>
              <a:t>, unmarked grid paper is </a:t>
            </a:r>
            <a:r>
              <a:rPr lang="en-US" altLang="en-US" sz="2600" dirty="0" smtClean="0">
                <a:cs typeface="Arial" charset="0"/>
              </a:rPr>
              <a:t>allowed.</a:t>
            </a:r>
            <a:endParaRPr lang="en-US" altLang="en-US" sz="2600" dirty="0">
              <a:cs typeface="Arial" charset="0"/>
            </a:endParaRPr>
          </a:p>
          <a:p>
            <a:pPr marL="1066800" lvl="1" indent="-609600" eaLnBrk="1" fontAlgn="auto" hangingPunct="1">
              <a:lnSpc>
                <a:spcPct val="80000"/>
              </a:lnSpc>
              <a:spcAft>
                <a:spcPts val="0"/>
              </a:spcAft>
              <a:buFont typeface="Wingdings" pitchFamily="2" charset="2"/>
              <a:buNone/>
              <a:defRPr/>
            </a:pPr>
            <a:endParaRPr lang="en-US" altLang="en-US" sz="2400" dirty="0">
              <a:cs typeface="Arial" charset="0"/>
            </a:endParaRPr>
          </a:p>
          <a:p>
            <a:pPr marL="1066800" lvl="1" indent="-609600" eaLnBrk="1" fontAlgn="auto" hangingPunct="1">
              <a:lnSpc>
                <a:spcPct val="80000"/>
              </a:lnSpc>
              <a:spcAft>
                <a:spcPts val="0"/>
              </a:spcAft>
              <a:buFont typeface="Wingdings" pitchFamily="2" charset="2"/>
              <a:buNone/>
              <a:defRPr/>
            </a:pPr>
            <a:endParaRPr lang="en-US" altLang="en-US" sz="2400" dirty="0">
              <a:cs typeface="Arial" charset="0"/>
            </a:endParaRPr>
          </a:p>
          <a:p>
            <a:pPr marL="1066800" lvl="1" indent="-609600" eaLnBrk="1" fontAlgn="auto" hangingPunct="1">
              <a:lnSpc>
                <a:spcPct val="80000"/>
              </a:lnSpc>
              <a:spcAft>
                <a:spcPts val="0"/>
              </a:spcAft>
              <a:buFont typeface="Wingdings" pitchFamily="2" charset="2"/>
              <a:buNone/>
              <a:defRPr/>
            </a:pPr>
            <a:endParaRPr lang="en-US" altLang="en-US" sz="2400" dirty="0">
              <a:cs typeface="Arial" charset="0"/>
            </a:endParaRPr>
          </a:p>
          <a:p>
            <a:pPr marL="1066800" lvl="1" indent="-609600" eaLnBrk="1" fontAlgn="auto" hangingPunct="1">
              <a:lnSpc>
                <a:spcPct val="80000"/>
              </a:lnSpc>
              <a:spcAft>
                <a:spcPts val="0"/>
              </a:spcAft>
              <a:buFont typeface="Wingdings" pitchFamily="2" charset="2"/>
              <a:buNone/>
              <a:defRPr/>
            </a:pPr>
            <a:endParaRPr lang="en-US" altLang="en-US" sz="2400" dirty="0">
              <a:cs typeface="Arial" charset="0"/>
            </a:endParaRPr>
          </a:p>
          <a:p>
            <a:pPr marL="1066800" lvl="1" indent="-609600" eaLnBrk="1" fontAlgn="auto" hangingPunct="1">
              <a:lnSpc>
                <a:spcPct val="80000"/>
              </a:lnSpc>
              <a:spcAft>
                <a:spcPts val="0"/>
              </a:spcAft>
              <a:buFont typeface="Wingdings" pitchFamily="2" charset="2"/>
              <a:buNone/>
              <a:defRPr/>
            </a:pPr>
            <a:endParaRPr lang="en-US" altLang="en-US" sz="2400" dirty="0">
              <a:cs typeface="Arial" charset="0"/>
            </a:endParaRPr>
          </a:p>
          <a:p>
            <a:pPr marL="1066800" lvl="1" indent="-609600" eaLnBrk="1" fontAlgn="auto" hangingPunct="1">
              <a:lnSpc>
                <a:spcPct val="80000"/>
              </a:lnSpc>
              <a:spcAft>
                <a:spcPts val="0"/>
              </a:spcAft>
              <a:buFont typeface="Wingdings" pitchFamily="2" charset="2"/>
              <a:buNone/>
              <a:defRPr/>
            </a:pPr>
            <a:endParaRPr lang="en-US" altLang="en-US" sz="2400" dirty="0">
              <a:cs typeface="Arial" charset="0"/>
            </a:endParaRPr>
          </a:p>
          <a:p>
            <a:pPr marL="1066800" lvl="1" indent="-609600" eaLnBrk="1" fontAlgn="auto" hangingPunct="1">
              <a:lnSpc>
                <a:spcPct val="80000"/>
              </a:lnSpc>
              <a:spcAft>
                <a:spcPts val="0"/>
              </a:spcAft>
              <a:buFont typeface="Wingdings" pitchFamily="2" charset="2"/>
              <a:buNone/>
              <a:defRPr/>
            </a:pPr>
            <a:endParaRPr lang="en-US" altLang="en-US" sz="2400" dirty="0">
              <a:cs typeface="Arial" charset="0"/>
            </a:endParaRPr>
          </a:p>
          <a:p>
            <a:pPr marL="1066800" lvl="1" indent="-609600" eaLnBrk="1" fontAlgn="auto" hangingPunct="1">
              <a:lnSpc>
                <a:spcPct val="80000"/>
              </a:lnSpc>
              <a:spcAft>
                <a:spcPts val="0"/>
              </a:spcAft>
              <a:buFont typeface="Wingdings" pitchFamily="2" charset="2"/>
              <a:buNone/>
              <a:defRPr/>
            </a:pPr>
            <a:endParaRPr lang="en-US" altLang="en-US" sz="2400" dirty="0">
              <a:cs typeface="Arial" charset="0"/>
            </a:endParaRPr>
          </a:p>
          <a:p>
            <a:pPr eaLnBrk="1" fontAlgn="auto" hangingPunct="1">
              <a:lnSpc>
                <a:spcPct val="80000"/>
              </a:lnSpc>
              <a:spcAft>
                <a:spcPts val="0"/>
              </a:spcAft>
              <a:buClr>
                <a:schemeClr val="bg1">
                  <a:lumMod val="50000"/>
                </a:schemeClr>
              </a:buClr>
              <a:buFont typeface="Arial" charset="0"/>
              <a:buChar char="•"/>
              <a:defRPr/>
            </a:pPr>
            <a:r>
              <a:rPr lang="en-US" altLang="en-US" sz="2600" dirty="0">
                <a:cs typeface="Arial" charset="0"/>
              </a:rPr>
              <a:t>Scratch paper and unmarked grid paper must be collected after testing and destroyed by the BTC.</a:t>
            </a:r>
            <a:endParaRPr lang="en-US" altLang="en-US" sz="2600" dirty="0"/>
          </a:p>
        </p:txBody>
      </p:sp>
      <p:sp>
        <p:nvSpPr>
          <p:cNvPr id="59396" name="Slide Number Placeholder 1">
            <a:extLst>
              <a:ext uri="{FF2B5EF4-FFF2-40B4-BE49-F238E27FC236}">
                <a16:creationId xmlns:a16="http://schemas.microsoft.com/office/drawing/2014/main" id="{B1DD0CB8-6E5B-4DB9-9EEC-71A28553E0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82EF475-2B41-4161-B974-B0F313EBDB79}" type="slidenum">
              <a:rPr lang="en-US" altLang="en-US" smtClean="0">
                <a:latin typeface="Arial" panose="020B0604020202020204" pitchFamily="34" charset="0"/>
              </a:rPr>
              <a:pPr/>
              <a:t>37</a:t>
            </a:fld>
            <a:endParaRPr lang="en-US" altLang="en-US">
              <a:latin typeface="Arial" panose="020B0604020202020204" pitchFamily="34" charset="0"/>
            </a:endParaRPr>
          </a:p>
        </p:txBody>
      </p:sp>
      <p:pic>
        <p:nvPicPr>
          <p:cNvPr id="59397" name="Picture 1">
            <a:extLst>
              <a:ext uri="{FF2B5EF4-FFF2-40B4-BE49-F238E27FC236}">
                <a16:creationId xmlns:a16="http://schemas.microsoft.com/office/drawing/2014/main" id="{E739D412-7FAD-4C7E-877C-A8B83E899E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444875"/>
            <a:ext cx="216217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2">
            <a:extLst>
              <a:ext uri="{FF2B5EF4-FFF2-40B4-BE49-F238E27FC236}">
                <a16:creationId xmlns:a16="http://schemas.microsoft.com/office/drawing/2014/main" id="{58D6C045-A59F-4133-A6AF-A3CFF8BE6D9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3487738"/>
            <a:ext cx="21796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quot;No&quot; Symbol 3">
            <a:extLst>
              <a:ext uri="{FF2B5EF4-FFF2-40B4-BE49-F238E27FC236}">
                <a16:creationId xmlns:a16="http://schemas.microsoft.com/office/drawing/2014/main" id="{C338F0A2-9847-4B9A-B2E5-C77A6700BF8E}"/>
              </a:ext>
            </a:extLst>
          </p:cNvPr>
          <p:cNvSpPr/>
          <p:nvPr/>
        </p:nvSpPr>
        <p:spPr>
          <a:xfrm>
            <a:off x="5438775" y="3444875"/>
            <a:ext cx="2209800" cy="2100263"/>
          </a:xfrm>
          <a:prstGeom prst="noSmoking">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 name="Bent-Up Arrow 4">
            <a:extLst>
              <a:ext uri="{FF2B5EF4-FFF2-40B4-BE49-F238E27FC236}">
                <a16:creationId xmlns:a16="http://schemas.microsoft.com/office/drawing/2014/main" id="{D856007E-FABA-49E5-8271-0BFDBA850A2A}"/>
              </a:ext>
            </a:extLst>
          </p:cNvPr>
          <p:cNvSpPr/>
          <p:nvPr/>
        </p:nvSpPr>
        <p:spPr>
          <a:xfrm rot="18198908" flipH="1">
            <a:off x="1753394" y="3699669"/>
            <a:ext cx="2365375" cy="1106487"/>
          </a:xfrm>
          <a:custGeom>
            <a:avLst/>
            <a:gdLst>
              <a:gd name="connsiteX0" fmla="*/ 0 w 2739372"/>
              <a:gd name="connsiteY0" fmla="*/ 1632732 h 2176976"/>
              <a:gd name="connsiteX1" fmla="*/ 1923006 w 2739372"/>
              <a:gd name="connsiteY1" fmla="*/ 1632732 h 2176976"/>
              <a:gd name="connsiteX2" fmla="*/ 1923006 w 2739372"/>
              <a:gd name="connsiteY2" fmla="*/ 544244 h 2176976"/>
              <a:gd name="connsiteX3" fmla="*/ 1650884 w 2739372"/>
              <a:gd name="connsiteY3" fmla="*/ 544244 h 2176976"/>
              <a:gd name="connsiteX4" fmla="*/ 2195128 w 2739372"/>
              <a:gd name="connsiteY4" fmla="*/ 0 h 2176976"/>
              <a:gd name="connsiteX5" fmla="*/ 2739372 w 2739372"/>
              <a:gd name="connsiteY5" fmla="*/ 544244 h 2176976"/>
              <a:gd name="connsiteX6" fmla="*/ 2467250 w 2739372"/>
              <a:gd name="connsiteY6" fmla="*/ 544244 h 2176976"/>
              <a:gd name="connsiteX7" fmla="*/ 2467250 w 2739372"/>
              <a:gd name="connsiteY7" fmla="*/ 2176976 h 2176976"/>
              <a:gd name="connsiteX8" fmla="*/ 0 w 2739372"/>
              <a:gd name="connsiteY8" fmla="*/ 2176976 h 2176976"/>
              <a:gd name="connsiteX9" fmla="*/ 0 w 2739372"/>
              <a:gd name="connsiteY9" fmla="*/ 1632732 h 2176976"/>
              <a:gd name="connsiteX0" fmla="*/ 0 w 2739372"/>
              <a:gd name="connsiteY0" fmla="*/ 1088488 h 1632732"/>
              <a:gd name="connsiteX1" fmla="*/ 1923006 w 2739372"/>
              <a:gd name="connsiteY1" fmla="*/ 1088488 h 1632732"/>
              <a:gd name="connsiteX2" fmla="*/ 1923006 w 2739372"/>
              <a:gd name="connsiteY2" fmla="*/ 0 h 1632732"/>
              <a:gd name="connsiteX3" fmla="*/ 1650884 w 2739372"/>
              <a:gd name="connsiteY3" fmla="*/ 0 h 1632732"/>
              <a:gd name="connsiteX4" fmla="*/ 2175872 w 2739372"/>
              <a:gd name="connsiteY4" fmla="*/ 1153 h 1632732"/>
              <a:gd name="connsiteX5" fmla="*/ 2739372 w 2739372"/>
              <a:gd name="connsiteY5" fmla="*/ 0 h 1632732"/>
              <a:gd name="connsiteX6" fmla="*/ 2467250 w 2739372"/>
              <a:gd name="connsiteY6" fmla="*/ 0 h 1632732"/>
              <a:gd name="connsiteX7" fmla="*/ 2467250 w 2739372"/>
              <a:gd name="connsiteY7" fmla="*/ 1632732 h 1632732"/>
              <a:gd name="connsiteX8" fmla="*/ 0 w 2739372"/>
              <a:gd name="connsiteY8" fmla="*/ 1632732 h 1632732"/>
              <a:gd name="connsiteX9" fmla="*/ 0 w 2739372"/>
              <a:gd name="connsiteY9" fmla="*/ 1088488 h 1632732"/>
              <a:gd name="connsiteX0" fmla="*/ 0 w 2739372"/>
              <a:gd name="connsiteY0" fmla="*/ 1102878 h 1647122"/>
              <a:gd name="connsiteX1" fmla="*/ 1923006 w 2739372"/>
              <a:gd name="connsiteY1" fmla="*/ 1102878 h 1647122"/>
              <a:gd name="connsiteX2" fmla="*/ 1923006 w 2739372"/>
              <a:gd name="connsiteY2" fmla="*/ 14390 h 1647122"/>
              <a:gd name="connsiteX3" fmla="*/ 1912013 w 2739372"/>
              <a:gd name="connsiteY3" fmla="*/ 0 h 1647122"/>
              <a:gd name="connsiteX4" fmla="*/ 2175872 w 2739372"/>
              <a:gd name="connsiteY4" fmla="*/ 15543 h 1647122"/>
              <a:gd name="connsiteX5" fmla="*/ 2739372 w 2739372"/>
              <a:gd name="connsiteY5" fmla="*/ 14390 h 1647122"/>
              <a:gd name="connsiteX6" fmla="*/ 2467250 w 2739372"/>
              <a:gd name="connsiteY6" fmla="*/ 14390 h 1647122"/>
              <a:gd name="connsiteX7" fmla="*/ 2467250 w 2739372"/>
              <a:gd name="connsiteY7" fmla="*/ 1647122 h 1647122"/>
              <a:gd name="connsiteX8" fmla="*/ 0 w 2739372"/>
              <a:gd name="connsiteY8" fmla="*/ 1647122 h 1647122"/>
              <a:gd name="connsiteX9" fmla="*/ 0 w 2739372"/>
              <a:gd name="connsiteY9" fmla="*/ 1102878 h 1647122"/>
              <a:gd name="connsiteX0" fmla="*/ 0 w 2467250"/>
              <a:gd name="connsiteY0" fmla="*/ 1102878 h 1647122"/>
              <a:gd name="connsiteX1" fmla="*/ 1923006 w 2467250"/>
              <a:gd name="connsiteY1" fmla="*/ 1102878 h 1647122"/>
              <a:gd name="connsiteX2" fmla="*/ 1923006 w 2467250"/>
              <a:gd name="connsiteY2" fmla="*/ 14390 h 1647122"/>
              <a:gd name="connsiteX3" fmla="*/ 1912013 w 2467250"/>
              <a:gd name="connsiteY3" fmla="*/ 0 h 1647122"/>
              <a:gd name="connsiteX4" fmla="*/ 2175872 w 2467250"/>
              <a:gd name="connsiteY4" fmla="*/ 15543 h 1647122"/>
              <a:gd name="connsiteX5" fmla="*/ 2462961 w 2467250"/>
              <a:gd name="connsiteY5" fmla="*/ 18735 h 1647122"/>
              <a:gd name="connsiteX6" fmla="*/ 2467250 w 2467250"/>
              <a:gd name="connsiteY6" fmla="*/ 14390 h 1647122"/>
              <a:gd name="connsiteX7" fmla="*/ 2467250 w 2467250"/>
              <a:gd name="connsiteY7" fmla="*/ 1647122 h 1647122"/>
              <a:gd name="connsiteX8" fmla="*/ 0 w 2467250"/>
              <a:gd name="connsiteY8" fmla="*/ 1647122 h 1647122"/>
              <a:gd name="connsiteX9" fmla="*/ 0 w 2467250"/>
              <a:gd name="connsiteY9" fmla="*/ 1102878 h 1647122"/>
              <a:gd name="connsiteX0" fmla="*/ 0 w 2467250"/>
              <a:gd name="connsiteY0" fmla="*/ 1102878 h 1647122"/>
              <a:gd name="connsiteX1" fmla="*/ 1923006 w 2467250"/>
              <a:gd name="connsiteY1" fmla="*/ 1102878 h 1647122"/>
              <a:gd name="connsiteX2" fmla="*/ 1923006 w 2467250"/>
              <a:gd name="connsiteY2" fmla="*/ 14390 h 1647122"/>
              <a:gd name="connsiteX3" fmla="*/ 1912013 w 2467250"/>
              <a:gd name="connsiteY3" fmla="*/ 0 h 1647122"/>
              <a:gd name="connsiteX4" fmla="*/ 2214591 w 2467250"/>
              <a:gd name="connsiteY4" fmla="*/ 211138 h 1647122"/>
              <a:gd name="connsiteX5" fmla="*/ 2462961 w 2467250"/>
              <a:gd name="connsiteY5" fmla="*/ 18735 h 1647122"/>
              <a:gd name="connsiteX6" fmla="*/ 2467250 w 2467250"/>
              <a:gd name="connsiteY6" fmla="*/ 14390 h 1647122"/>
              <a:gd name="connsiteX7" fmla="*/ 2467250 w 2467250"/>
              <a:gd name="connsiteY7" fmla="*/ 1647122 h 1647122"/>
              <a:gd name="connsiteX8" fmla="*/ 0 w 2467250"/>
              <a:gd name="connsiteY8" fmla="*/ 1647122 h 1647122"/>
              <a:gd name="connsiteX9" fmla="*/ 0 w 2467250"/>
              <a:gd name="connsiteY9" fmla="*/ 1102878 h 1647122"/>
              <a:gd name="connsiteX0" fmla="*/ 0 w 2467250"/>
              <a:gd name="connsiteY0" fmla="*/ 1088488 h 1632732"/>
              <a:gd name="connsiteX1" fmla="*/ 1923006 w 2467250"/>
              <a:gd name="connsiteY1" fmla="*/ 1088488 h 1632732"/>
              <a:gd name="connsiteX2" fmla="*/ 1923006 w 2467250"/>
              <a:gd name="connsiteY2" fmla="*/ 0 h 1632732"/>
              <a:gd name="connsiteX3" fmla="*/ 1948830 w 2467250"/>
              <a:gd name="connsiteY3" fmla="*/ 229609 h 1632732"/>
              <a:gd name="connsiteX4" fmla="*/ 2214591 w 2467250"/>
              <a:gd name="connsiteY4" fmla="*/ 196748 h 1632732"/>
              <a:gd name="connsiteX5" fmla="*/ 2462961 w 2467250"/>
              <a:gd name="connsiteY5" fmla="*/ 4345 h 1632732"/>
              <a:gd name="connsiteX6" fmla="*/ 2467250 w 2467250"/>
              <a:gd name="connsiteY6" fmla="*/ 0 h 1632732"/>
              <a:gd name="connsiteX7" fmla="*/ 2467250 w 2467250"/>
              <a:gd name="connsiteY7" fmla="*/ 1632732 h 1632732"/>
              <a:gd name="connsiteX8" fmla="*/ 0 w 2467250"/>
              <a:gd name="connsiteY8" fmla="*/ 1632732 h 1632732"/>
              <a:gd name="connsiteX9" fmla="*/ 0 w 2467250"/>
              <a:gd name="connsiteY9" fmla="*/ 1088488 h 1632732"/>
              <a:gd name="connsiteX0" fmla="*/ 0 w 2467250"/>
              <a:gd name="connsiteY0" fmla="*/ 1088488 h 1632732"/>
              <a:gd name="connsiteX1" fmla="*/ 1923006 w 2467250"/>
              <a:gd name="connsiteY1" fmla="*/ 1088488 h 1632732"/>
              <a:gd name="connsiteX2" fmla="*/ 1923006 w 2467250"/>
              <a:gd name="connsiteY2" fmla="*/ 0 h 1632732"/>
              <a:gd name="connsiteX3" fmla="*/ 1917882 w 2467250"/>
              <a:gd name="connsiteY3" fmla="*/ 218300 h 1632732"/>
              <a:gd name="connsiteX4" fmla="*/ 2214591 w 2467250"/>
              <a:gd name="connsiteY4" fmla="*/ 196748 h 1632732"/>
              <a:gd name="connsiteX5" fmla="*/ 2462961 w 2467250"/>
              <a:gd name="connsiteY5" fmla="*/ 4345 h 1632732"/>
              <a:gd name="connsiteX6" fmla="*/ 2467250 w 2467250"/>
              <a:gd name="connsiteY6" fmla="*/ 0 h 1632732"/>
              <a:gd name="connsiteX7" fmla="*/ 2467250 w 2467250"/>
              <a:gd name="connsiteY7" fmla="*/ 1632732 h 1632732"/>
              <a:gd name="connsiteX8" fmla="*/ 0 w 2467250"/>
              <a:gd name="connsiteY8" fmla="*/ 1632732 h 1632732"/>
              <a:gd name="connsiteX9" fmla="*/ 0 w 2467250"/>
              <a:gd name="connsiteY9" fmla="*/ 1088488 h 1632732"/>
              <a:gd name="connsiteX0" fmla="*/ 0 w 2467250"/>
              <a:gd name="connsiteY0" fmla="*/ 1088488 h 1632732"/>
              <a:gd name="connsiteX1" fmla="*/ 1923006 w 2467250"/>
              <a:gd name="connsiteY1" fmla="*/ 1088488 h 1632732"/>
              <a:gd name="connsiteX2" fmla="*/ 1923006 w 2467250"/>
              <a:gd name="connsiteY2" fmla="*/ 0 h 1632732"/>
              <a:gd name="connsiteX3" fmla="*/ 1917882 w 2467250"/>
              <a:gd name="connsiteY3" fmla="*/ 218300 h 1632732"/>
              <a:gd name="connsiteX4" fmla="*/ 2214591 w 2467250"/>
              <a:gd name="connsiteY4" fmla="*/ 196748 h 1632732"/>
              <a:gd name="connsiteX5" fmla="*/ 2462961 w 2467250"/>
              <a:gd name="connsiteY5" fmla="*/ 4345 h 1632732"/>
              <a:gd name="connsiteX6" fmla="*/ 2464008 w 2467250"/>
              <a:gd name="connsiteY6" fmla="*/ 186666 h 1632732"/>
              <a:gd name="connsiteX7" fmla="*/ 2467250 w 2467250"/>
              <a:gd name="connsiteY7" fmla="*/ 1632732 h 1632732"/>
              <a:gd name="connsiteX8" fmla="*/ 0 w 2467250"/>
              <a:gd name="connsiteY8" fmla="*/ 1632732 h 1632732"/>
              <a:gd name="connsiteX9" fmla="*/ 0 w 2467250"/>
              <a:gd name="connsiteY9" fmla="*/ 1088488 h 1632732"/>
              <a:gd name="connsiteX0" fmla="*/ 0 w 2467250"/>
              <a:gd name="connsiteY0" fmla="*/ 1084143 h 1628387"/>
              <a:gd name="connsiteX1" fmla="*/ 1923006 w 2467250"/>
              <a:gd name="connsiteY1" fmla="*/ 1084143 h 1628387"/>
              <a:gd name="connsiteX2" fmla="*/ 1926596 w 2467250"/>
              <a:gd name="connsiteY2" fmla="*/ 216838 h 1628387"/>
              <a:gd name="connsiteX3" fmla="*/ 1917882 w 2467250"/>
              <a:gd name="connsiteY3" fmla="*/ 213955 h 1628387"/>
              <a:gd name="connsiteX4" fmla="*/ 2214591 w 2467250"/>
              <a:gd name="connsiteY4" fmla="*/ 192403 h 1628387"/>
              <a:gd name="connsiteX5" fmla="*/ 2462961 w 2467250"/>
              <a:gd name="connsiteY5" fmla="*/ 0 h 1628387"/>
              <a:gd name="connsiteX6" fmla="*/ 2464008 w 2467250"/>
              <a:gd name="connsiteY6" fmla="*/ 182321 h 1628387"/>
              <a:gd name="connsiteX7" fmla="*/ 2467250 w 2467250"/>
              <a:gd name="connsiteY7" fmla="*/ 1628387 h 1628387"/>
              <a:gd name="connsiteX8" fmla="*/ 0 w 2467250"/>
              <a:gd name="connsiteY8" fmla="*/ 1628387 h 1628387"/>
              <a:gd name="connsiteX9" fmla="*/ 0 w 2467250"/>
              <a:gd name="connsiteY9" fmla="*/ 1084143 h 1628387"/>
              <a:gd name="connsiteX0" fmla="*/ 0 w 2472822"/>
              <a:gd name="connsiteY0" fmla="*/ 918305 h 1462549"/>
              <a:gd name="connsiteX1" fmla="*/ 1923006 w 2472822"/>
              <a:gd name="connsiteY1" fmla="*/ 918305 h 1462549"/>
              <a:gd name="connsiteX2" fmla="*/ 1926596 w 2472822"/>
              <a:gd name="connsiteY2" fmla="*/ 51000 h 1462549"/>
              <a:gd name="connsiteX3" fmla="*/ 1917882 w 2472822"/>
              <a:gd name="connsiteY3" fmla="*/ 48117 h 1462549"/>
              <a:gd name="connsiteX4" fmla="*/ 2214591 w 2472822"/>
              <a:gd name="connsiteY4" fmla="*/ 26565 h 1462549"/>
              <a:gd name="connsiteX5" fmla="*/ 2472822 w 2472822"/>
              <a:gd name="connsiteY5" fmla="*/ 0 h 1462549"/>
              <a:gd name="connsiteX6" fmla="*/ 2464008 w 2472822"/>
              <a:gd name="connsiteY6" fmla="*/ 16483 h 1462549"/>
              <a:gd name="connsiteX7" fmla="*/ 2467250 w 2472822"/>
              <a:gd name="connsiteY7" fmla="*/ 1462549 h 1462549"/>
              <a:gd name="connsiteX8" fmla="*/ 0 w 2472822"/>
              <a:gd name="connsiteY8" fmla="*/ 1462549 h 1462549"/>
              <a:gd name="connsiteX9" fmla="*/ 0 w 2472822"/>
              <a:gd name="connsiteY9" fmla="*/ 918305 h 1462549"/>
              <a:gd name="connsiteX0" fmla="*/ 0 w 2472822"/>
              <a:gd name="connsiteY0" fmla="*/ 918305 h 1462549"/>
              <a:gd name="connsiteX1" fmla="*/ 1923006 w 2472822"/>
              <a:gd name="connsiteY1" fmla="*/ 918305 h 1462549"/>
              <a:gd name="connsiteX2" fmla="*/ 1926596 w 2472822"/>
              <a:gd name="connsiteY2" fmla="*/ 51000 h 1462549"/>
              <a:gd name="connsiteX3" fmla="*/ 1913327 w 2472822"/>
              <a:gd name="connsiteY3" fmla="*/ 25106 h 1462549"/>
              <a:gd name="connsiteX4" fmla="*/ 2214591 w 2472822"/>
              <a:gd name="connsiteY4" fmla="*/ 26565 h 1462549"/>
              <a:gd name="connsiteX5" fmla="*/ 2472822 w 2472822"/>
              <a:gd name="connsiteY5" fmla="*/ 0 h 1462549"/>
              <a:gd name="connsiteX6" fmla="*/ 2464008 w 2472822"/>
              <a:gd name="connsiteY6" fmla="*/ 16483 h 1462549"/>
              <a:gd name="connsiteX7" fmla="*/ 2467250 w 2472822"/>
              <a:gd name="connsiteY7" fmla="*/ 1462549 h 1462549"/>
              <a:gd name="connsiteX8" fmla="*/ 0 w 2472822"/>
              <a:gd name="connsiteY8" fmla="*/ 1462549 h 1462549"/>
              <a:gd name="connsiteX9" fmla="*/ 0 w 2472822"/>
              <a:gd name="connsiteY9" fmla="*/ 918305 h 1462549"/>
              <a:gd name="connsiteX0" fmla="*/ 0 w 2472822"/>
              <a:gd name="connsiteY0" fmla="*/ 918305 h 1462549"/>
              <a:gd name="connsiteX1" fmla="*/ 1923006 w 2472822"/>
              <a:gd name="connsiteY1" fmla="*/ 918305 h 1462549"/>
              <a:gd name="connsiteX2" fmla="*/ 1926596 w 2472822"/>
              <a:gd name="connsiteY2" fmla="*/ 51000 h 1462549"/>
              <a:gd name="connsiteX3" fmla="*/ 1913327 w 2472822"/>
              <a:gd name="connsiteY3" fmla="*/ 25106 h 1462549"/>
              <a:gd name="connsiteX4" fmla="*/ 2210037 w 2472822"/>
              <a:gd name="connsiteY4" fmla="*/ 3553 h 1462549"/>
              <a:gd name="connsiteX5" fmla="*/ 2472822 w 2472822"/>
              <a:gd name="connsiteY5" fmla="*/ 0 h 1462549"/>
              <a:gd name="connsiteX6" fmla="*/ 2464008 w 2472822"/>
              <a:gd name="connsiteY6" fmla="*/ 16483 h 1462549"/>
              <a:gd name="connsiteX7" fmla="*/ 2467250 w 2472822"/>
              <a:gd name="connsiteY7" fmla="*/ 1462549 h 1462549"/>
              <a:gd name="connsiteX8" fmla="*/ 0 w 2472822"/>
              <a:gd name="connsiteY8" fmla="*/ 1462549 h 1462549"/>
              <a:gd name="connsiteX9" fmla="*/ 0 w 2472822"/>
              <a:gd name="connsiteY9" fmla="*/ 918305 h 146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822" h="1462549">
                <a:moveTo>
                  <a:pt x="0" y="918305"/>
                </a:moveTo>
                <a:lnTo>
                  <a:pt x="1923006" y="918305"/>
                </a:lnTo>
                <a:cubicBezTo>
                  <a:pt x="1924203" y="629203"/>
                  <a:pt x="1925399" y="340102"/>
                  <a:pt x="1926596" y="51000"/>
                </a:cubicBezTo>
                <a:lnTo>
                  <a:pt x="1913327" y="25106"/>
                </a:lnTo>
                <a:lnTo>
                  <a:pt x="2210037" y="3553"/>
                </a:lnTo>
                <a:lnTo>
                  <a:pt x="2472822" y="0"/>
                </a:lnTo>
                <a:lnTo>
                  <a:pt x="2464008" y="16483"/>
                </a:lnTo>
                <a:cubicBezTo>
                  <a:pt x="2465089" y="498505"/>
                  <a:pt x="2466169" y="980527"/>
                  <a:pt x="2467250" y="1462549"/>
                </a:cubicBezTo>
                <a:lnTo>
                  <a:pt x="0" y="1462549"/>
                </a:lnTo>
                <a:lnTo>
                  <a:pt x="0" y="918305"/>
                </a:ln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n>
                <a:solidFill>
                  <a:srgbClr val="00B050"/>
                </a:solidFill>
              </a:ln>
            </a:endParaRPr>
          </a:p>
        </p:txBody>
      </p:sp>
    </p:spTree>
    <p:extLst>
      <p:ext uri="{BB962C8B-B14F-4D97-AF65-F5344CB8AC3E}">
        <p14:creationId xmlns:p14="http://schemas.microsoft.com/office/powerpoint/2010/main" val="3436418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B489253-652C-440A-9F91-0959FBB2938A}"/>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Before </a:t>
            </a:r>
            <a:r>
              <a:rPr lang="en-US" altLang="en-US" sz="2800" dirty="0" smtClean="0"/>
              <a:t>Testing:  The Day of Testing</a:t>
            </a:r>
            <a:endParaRPr lang="en-US" altLang="en-US" dirty="0"/>
          </a:p>
        </p:txBody>
      </p:sp>
      <p:sp>
        <p:nvSpPr>
          <p:cNvPr id="49155" name="Content Placeholder 2">
            <a:extLst>
              <a:ext uri="{FF2B5EF4-FFF2-40B4-BE49-F238E27FC236}">
                <a16:creationId xmlns:a16="http://schemas.microsoft.com/office/drawing/2014/main" id="{52CBCB9D-7FFB-4F93-B1AC-7F047FDD8616}"/>
              </a:ext>
            </a:extLst>
          </p:cNvPr>
          <p:cNvSpPr>
            <a:spLocks noGrp="1"/>
          </p:cNvSpPr>
          <p:nvPr>
            <p:ph idx="1"/>
          </p:nvPr>
        </p:nvSpPr>
        <p:spPr>
          <a:xfrm>
            <a:off x="0" y="2133600"/>
            <a:ext cx="9144000" cy="4724400"/>
          </a:xfrm>
        </p:spPr>
        <p:txBody>
          <a:bodyPr/>
          <a:lstStyle/>
          <a:p>
            <a:pPr eaLnBrk="1" hangingPunct="1">
              <a:lnSpc>
                <a:spcPct val="90000"/>
              </a:lnSpc>
            </a:pPr>
            <a:r>
              <a:rPr lang="en-US" altLang="en-US" dirty="0" smtClean="0"/>
              <a:t>Paper/Pencil Testing</a:t>
            </a:r>
          </a:p>
          <a:p>
            <a:pPr lvl="1" eaLnBrk="1" hangingPunct="1">
              <a:lnSpc>
                <a:spcPct val="90000"/>
              </a:lnSpc>
            </a:pPr>
            <a:r>
              <a:rPr lang="en-US" altLang="en-US" dirty="0" smtClean="0"/>
              <a:t>Receive </a:t>
            </a:r>
            <a:r>
              <a:rPr lang="en-US" altLang="en-US" dirty="0"/>
              <a:t>all secure test materials and the Classroom Security Checklist from the BTC on the day of testing.  Verify book numbers with the BTC; this will help account for all booklets.</a:t>
            </a:r>
          </a:p>
          <a:p>
            <a:pPr lvl="1" eaLnBrk="1" hangingPunct="1">
              <a:lnSpc>
                <a:spcPct val="90000"/>
              </a:lnSpc>
            </a:pPr>
            <a:r>
              <a:rPr lang="en-US" altLang="en-US" dirty="0" smtClean="0"/>
              <a:t>Document </a:t>
            </a:r>
            <a:r>
              <a:rPr lang="en-US" altLang="en-US" dirty="0"/>
              <a:t>students’ names next to the security barcodes on the Security Checklist for each test book</a:t>
            </a:r>
            <a:r>
              <a:rPr lang="en-US" altLang="en-US" dirty="0" smtClean="0"/>
              <a:t>.</a:t>
            </a:r>
          </a:p>
          <a:p>
            <a:pPr eaLnBrk="1" hangingPunct="1">
              <a:lnSpc>
                <a:spcPct val="90000"/>
              </a:lnSpc>
            </a:pPr>
            <a:r>
              <a:rPr lang="en-US" altLang="en-US" dirty="0" smtClean="0"/>
              <a:t>Online Testing</a:t>
            </a:r>
          </a:p>
          <a:p>
            <a:pPr lvl="1" eaLnBrk="1" hangingPunct="1">
              <a:lnSpc>
                <a:spcPct val="90000"/>
              </a:lnSpc>
            </a:pPr>
            <a:r>
              <a:rPr lang="en-US" altLang="en-US" dirty="0" smtClean="0"/>
              <a:t>Receive Testing Tickets from the BTC.</a:t>
            </a:r>
            <a:endParaRPr lang="en-US" altLang="en-US" dirty="0"/>
          </a:p>
          <a:p>
            <a:pPr eaLnBrk="1" hangingPunct="1">
              <a:lnSpc>
                <a:spcPct val="90000"/>
              </a:lnSpc>
              <a:buFont typeface="Wingdings" panose="05000000000000000000" pitchFamily="2" charset="2"/>
              <a:buNone/>
            </a:pPr>
            <a:endParaRPr lang="en-US" altLang="en-US" dirty="0"/>
          </a:p>
          <a:p>
            <a:pPr eaLnBrk="1" hangingPunct="1"/>
            <a:endParaRPr lang="en-US" altLang="en-US" dirty="0"/>
          </a:p>
        </p:txBody>
      </p:sp>
      <p:sp>
        <p:nvSpPr>
          <p:cNvPr id="49156" name="Slide Number Placeholder 1">
            <a:extLst>
              <a:ext uri="{FF2B5EF4-FFF2-40B4-BE49-F238E27FC236}">
                <a16:creationId xmlns:a16="http://schemas.microsoft.com/office/drawing/2014/main" id="{559B3892-74C7-48F8-93C9-6C70885759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5AC1AB4-8106-446A-A151-5A79AC93BDA9}" type="slidenum">
              <a:rPr lang="en-US" altLang="en-US" smtClean="0">
                <a:latin typeface="Arial" panose="020B0604020202020204" pitchFamily="34" charset="0"/>
              </a:rPr>
              <a:pPr/>
              <a:t>38</a:t>
            </a:fld>
            <a:endParaRPr lang="en-US" altLang="en-US">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336126F-F59A-4877-8FF3-6CB582AF6FCE}"/>
              </a:ext>
            </a:extLst>
          </p:cNvPr>
          <p:cNvSpPr>
            <a:spLocks noGrp="1"/>
          </p:cNvSpPr>
          <p:nvPr>
            <p:ph type="title"/>
          </p:nvPr>
        </p:nvSpPr>
        <p:spPr>
          <a:xfrm>
            <a:off x="457200" y="685800"/>
            <a:ext cx="80010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Before </a:t>
            </a:r>
            <a:r>
              <a:rPr lang="en-US" altLang="en-US" sz="2800" dirty="0" smtClean="0"/>
              <a:t>Testing:  The Day of Testing (Paper)</a:t>
            </a:r>
            <a:endParaRPr lang="en-US" altLang="en-US" dirty="0"/>
          </a:p>
        </p:txBody>
      </p:sp>
      <p:sp>
        <p:nvSpPr>
          <p:cNvPr id="53251" name="Content Placeholder 2">
            <a:extLst>
              <a:ext uri="{FF2B5EF4-FFF2-40B4-BE49-F238E27FC236}">
                <a16:creationId xmlns:a16="http://schemas.microsoft.com/office/drawing/2014/main" id="{4939765C-D2CF-4DAF-B5F7-421043CD52E3}"/>
              </a:ext>
            </a:extLst>
          </p:cNvPr>
          <p:cNvSpPr>
            <a:spLocks noGrp="1"/>
          </p:cNvSpPr>
          <p:nvPr>
            <p:ph idx="1"/>
          </p:nvPr>
        </p:nvSpPr>
        <p:spPr>
          <a:xfrm>
            <a:off x="0" y="1905000"/>
            <a:ext cx="9144000" cy="4953000"/>
          </a:xfrm>
        </p:spPr>
        <p:txBody>
          <a:bodyPr/>
          <a:lstStyle/>
          <a:p>
            <a:pPr eaLnBrk="1" hangingPunct="1"/>
            <a:r>
              <a:rPr lang="en-US" altLang="en-US" dirty="0"/>
              <a:t>Labels with student information will be provided for the paper/pencil answer documents/</a:t>
            </a:r>
            <a:r>
              <a:rPr lang="en-US" altLang="en-US" dirty="0" err="1"/>
              <a:t>scannable</a:t>
            </a:r>
            <a:r>
              <a:rPr lang="en-US" altLang="en-US" dirty="0"/>
              <a:t> books. </a:t>
            </a:r>
          </a:p>
          <a:p>
            <a:pPr lvl="1" eaLnBrk="1" hangingPunct="1"/>
            <a:r>
              <a:rPr lang="en-US" altLang="en-US" dirty="0" smtClean="0"/>
              <a:t>One label for combined </a:t>
            </a:r>
            <a:r>
              <a:rPr lang="en-US" altLang="en-US" dirty="0"/>
              <a:t>answer documents will be produced for each grade level using answer documents.</a:t>
            </a:r>
          </a:p>
          <a:p>
            <a:pPr eaLnBrk="1" hangingPunct="1"/>
            <a:r>
              <a:rPr lang="en-US" altLang="en-US" dirty="0"/>
              <a:t>If any student demographic detail is incorrect on the student label, continue to use the label unless there is a mistake in any of the three main identifiers [first name &amp; last name, date of </a:t>
            </a:r>
            <a:r>
              <a:rPr lang="en-US" altLang="en-US" dirty="0" smtClean="0"/>
              <a:t>birth (</a:t>
            </a:r>
            <a:r>
              <a:rPr lang="en-US" altLang="en-US" dirty="0"/>
              <a:t>DOB), or state testing number (STN)].</a:t>
            </a:r>
          </a:p>
          <a:p>
            <a:pPr lvl="1" eaLnBrk="1" hangingPunct="1"/>
            <a:r>
              <a:rPr lang="en-US" altLang="en-US" dirty="0"/>
              <a:t>Notify the BTC of any mistakes on the student label.</a:t>
            </a:r>
          </a:p>
          <a:p>
            <a:pPr lvl="1" eaLnBrk="1" hangingPunct="1"/>
            <a:r>
              <a:rPr lang="en-US" altLang="en-US" dirty="0"/>
              <a:t>The DTC/BTC will make the corrections in the Student Information System to be uploaded to the WAVE.</a:t>
            </a:r>
          </a:p>
          <a:p>
            <a:pPr eaLnBrk="1" hangingPunct="1"/>
            <a:endParaRPr lang="en-US" altLang="en-US" dirty="0"/>
          </a:p>
        </p:txBody>
      </p:sp>
      <p:sp>
        <p:nvSpPr>
          <p:cNvPr id="53252" name="Slide Number Placeholder 1">
            <a:extLst>
              <a:ext uri="{FF2B5EF4-FFF2-40B4-BE49-F238E27FC236}">
                <a16:creationId xmlns:a16="http://schemas.microsoft.com/office/drawing/2014/main" id="{3149B9D9-215B-42AE-94C9-0E0A1DF568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5771DF1-53E8-4A4B-B4D6-EDE5211545D4}" type="slidenum">
              <a:rPr lang="en-US" altLang="en-US" smtClean="0">
                <a:latin typeface="Arial" panose="020B0604020202020204" pitchFamily="34" charset="0"/>
              </a:rPr>
              <a:pPr/>
              <a:t>39</a:t>
            </a:fld>
            <a:endParaRPr lang="en-US" altLang="en-US">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8095-90DC-4EC2-B509-9A3CE3D5C06F}"/>
              </a:ext>
            </a:extLst>
          </p:cNvPr>
          <p:cNvSpPr>
            <a:spLocks noGrp="1"/>
          </p:cNvSpPr>
          <p:nvPr>
            <p:ph type="title"/>
          </p:nvPr>
        </p:nvSpPr>
        <p:spPr/>
        <p:txBody>
          <a:bodyPr/>
          <a:lstStyle/>
          <a:p>
            <a:pPr algn="ctr">
              <a:defRPr/>
            </a:pPr>
            <a:r>
              <a:rPr lang="en-US" dirty="0"/>
              <a:t>Staffing SAT and ACT</a:t>
            </a:r>
          </a:p>
        </p:txBody>
      </p:sp>
      <p:graphicFrame>
        <p:nvGraphicFramePr>
          <p:cNvPr id="4" name="Content Placeholder 3">
            <a:extLst>
              <a:ext uri="{FF2B5EF4-FFF2-40B4-BE49-F238E27FC236}">
                <a16:creationId xmlns:a16="http://schemas.microsoft.com/office/drawing/2014/main" id="{942D35A4-D5F5-4BAC-8EC0-EC317E17C8A0}"/>
              </a:ext>
            </a:extLst>
          </p:cNvPr>
          <p:cNvGraphicFramePr>
            <a:graphicFrameLocks noGrp="1"/>
          </p:cNvGraphicFramePr>
          <p:nvPr>
            <p:ph idx="1"/>
          </p:nvPr>
        </p:nvGraphicFramePr>
        <p:xfrm>
          <a:off x="542925" y="1600200"/>
          <a:ext cx="8170863" cy="2420952"/>
        </p:xfrm>
        <a:graphic>
          <a:graphicData uri="http://schemas.openxmlformats.org/drawingml/2006/table">
            <a:tbl>
              <a:tblPr firstRow="1" bandRow="1">
                <a:tableStyleId>{5C22544A-7EE6-4342-B048-85BDC9FD1C3A}</a:tableStyleId>
              </a:tblPr>
              <a:tblGrid>
                <a:gridCol w="3700174">
                  <a:extLst>
                    <a:ext uri="{9D8B030D-6E8A-4147-A177-3AD203B41FA5}">
                      <a16:colId xmlns:a16="http://schemas.microsoft.com/office/drawing/2014/main" val="3827738890"/>
                    </a:ext>
                  </a:extLst>
                </a:gridCol>
                <a:gridCol w="2320016">
                  <a:extLst>
                    <a:ext uri="{9D8B030D-6E8A-4147-A177-3AD203B41FA5}">
                      <a16:colId xmlns:a16="http://schemas.microsoft.com/office/drawing/2014/main" val="1012629136"/>
                    </a:ext>
                  </a:extLst>
                </a:gridCol>
                <a:gridCol w="2150673">
                  <a:extLst>
                    <a:ext uri="{9D8B030D-6E8A-4147-A177-3AD203B41FA5}">
                      <a16:colId xmlns:a16="http://schemas.microsoft.com/office/drawing/2014/main" val="1858815300"/>
                    </a:ext>
                  </a:extLst>
                </a:gridCol>
              </a:tblGrid>
              <a:tr h="480024">
                <a:tc>
                  <a:txBody>
                    <a:bodyPr/>
                    <a:lstStyle/>
                    <a:p>
                      <a:endParaRPr lang="en-US" sz="1800" dirty="0"/>
                    </a:p>
                  </a:txBody>
                  <a:tcPr marL="68584" marR="68584" marT="34275" marB="3427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700" dirty="0"/>
                        <a:t>SAT</a:t>
                      </a:r>
                    </a:p>
                  </a:txBody>
                  <a:tcPr marL="68584" marR="68584" marT="34275" marB="34275">
                    <a:lnT w="12700" cap="flat" cmpd="sng" algn="ctr">
                      <a:solidFill>
                        <a:schemeClr val="tx1"/>
                      </a:solidFill>
                      <a:prstDash val="solid"/>
                      <a:round/>
                      <a:headEnd type="none" w="med" len="med"/>
                      <a:tailEnd type="none" w="med" len="med"/>
                    </a:lnT>
                  </a:tcPr>
                </a:tc>
                <a:tc>
                  <a:txBody>
                    <a:bodyPr/>
                    <a:lstStyle/>
                    <a:p>
                      <a:pPr algn="ctr"/>
                      <a:r>
                        <a:rPr lang="en-US" sz="2700" dirty="0"/>
                        <a:t>ACT</a:t>
                      </a:r>
                    </a:p>
                  </a:txBody>
                  <a:tcPr marL="68584" marR="68584" marT="34275" marB="3427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7776061"/>
                  </a:ext>
                </a:extLst>
              </a:tr>
              <a:tr h="342866">
                <a:tc>
                  <a:txBody>
                    <a:bodyPr/>
                    <a:lstStyle/>
                    <a:p>
                      <a:r>
                        <a:rPr lang="en-US" sz="1800" dirty="0"/>
                        <a:t>Roving Proctor</a:t>
                      </a:r>
                    </a:p>
                  </a:txBody>
                  <a:tcPr marL="68584" marR="68584" marT="34275" marB="34275">
                    <a:lnL w="12700" cap="flat" cmpd="sng" algn="ctr">
                      <a:solidFill>
                        <a:schemeClr val="tx1"/>
                      </a:solidFill>
                      <a:prstDash val="solid"/>
                      <a:round/>
                      <a:headEnd type="none" w="med" len="med"/>
                      <a:tailEnd type="none" w="med" len="med"/>
                    </a:lnL>
                  </a:tcPr>
                </a:tc>
                <a:tc>
                  <a:txBody>
                    <a:bodyPr/>
                    <a:lstStyle/>
                    <a:p>
                      <a:pPr algn="ctr"/>
                      <a:endParaRPr lang="en-US" sz="1800" dirty="0"/>
                    </a:p>
                  </a:txBody>
                  <a:tcPr marL="68584" marR="68584" marT="34275" marB="34275"/>
                </a:tc>
                <a:tc>
                  <a:txBody>
                    <a:bodyPr/>
                    <a:lstStyle/>
                    <a:p>
                      <a:pPr algn="ctr"/>
                      <a:r>
                        <a:rPr lang="en-US" sz="1800" dirty="0"/>
                        <a:t>X</a:t>
                      </a:r>
                    </a:p>
                  </a:txBody>
                  <a:tcPr marL="68584" marR="68584" marT="34275" marB="34275">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24963472"/>
                  </a:ext>
                </a:extLst>
              </a:tr>
              <a:tr h="342866">
                <a:tc>
                  <a:txBody>
                    <a:bodyPr/>
                    <a:lstStyle/>
                    <a:p>
                      <a:r>
                        <a:rPr lang="en-US" sz="1800" dirty="0"/>
                        <a:t>Hall Proctors</a:t>
                      </a:r>
                    </a:p>
                  </a:txBody>
                  <a:tcPr marL="68584" marR="68584" marT="34275" marB="34275">
                    <a:lnL w="12700" cap="flat" cmpd="sng" algn="ctr">
                      <a:solidFill>
                        <a:schemeClr val="tx1"/>
                      </a:solidFill>
                      <a:prstDash val="solid"/>
                      <a:round/>
                      <a:headEnd type="none" w="med" len="med"/>
                      <a:tailEnd type="none" w="med" len="med"/>
                    </a:lnL>
                  </a:tcPr>
                </a:tc>
                <a:tc>
                  <a:txBody>
                    <a:bodyPr/>
                    <a:lstStyle/>
                    <a:p>
                      <a:pPr algn="ctr"/>
                      <a:r>
                        <a:rPr lang="en-US" sz="1800" dirty="0"/>
                        <a:t>X</a:t>
                      </a:r>
                    </a:p>
                  </a:txBody>
                  <a:tcPr marL="68584" marR="68584" marT="34275" marB="34275"/>
                </a:tc>
                <a:tc>
                  <a:txBody>
                    <a:bodyPr/>
                    <a:lstStyle/>
                    <a:p>
                      <a:pPr algn="ctr"/>
                      <a:endParaRPr lang="en-US" sz="1800" dirty="0"/>
                    </a:p>
                  </a:txBody>
                  <a:tcPr marL="68584" marR="68584" marT="34275" marB="34275">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43845691"/>
                  </a:ext>
                </a:extLst>
              </a:tr>
              <a:tr h="402287">
                <a:tc>
                  <a:txBody>
                    <a:bodyPr/>
                    <a:lstStyle/>
                    <a:p>
                      <a:r>
                        <a:rPr lang="en-US" sz="1800" dirty="0"/>
                        <a:t>Proctor for Accommodated</a:t>
                      </a:r>
                      <a:r>
                        <a:rPr lang="en-US" sz="1800" baseline="0" dirty="0"/>
                        <a:t> Rooms </a:t>
                      </a:r>
                      <a:endParaRPr lang="en-US" sz="1800" dirty="0"/>
                    </a:p>
                  </a:txBody>
                  <a:tcPr marL="68584" marR="68584" marT="34275" marB="34275">
                    <a:lnL w="12700" cap="flat" cmpd="sng" algn="ctr">
                      <a:solidFill>
                        <a:schemeClr val="tx1"/>
                      </a:solidFill>
                      <a:prstDash val="solid"/>
                      <a:round/>
                      <a:headEnd type="none" w="med" len="med"/>
                      <a:tailEnd type="none" w="med" len="med"/>
                    </a:lnL>
                  </a:tcPr>
                </a:tc>
                <a:tc>
                  <a:txBody>
                    <a:bodyPr/>
                    <a:lstStyle/>
                    <a:p>
                      <a:pPr algn="ctr"/>
                      <a:r>
                        <a:rPr lang="en-US" sz="1800" dirty="0"/>
                        <a:t>  X</a:t>
                      </a:r>
                      <a:r>
                        <a:rPr lang="en-US" sz="1800" dirty="0">
                          <a:solidFill>
                            <a:srgbClr val="FF0000"/>
                          </a:solidFill>
                        </a:rPr>
                        <a:t>*</a:t>
                      </a:r>
                    </a:p>
                  </a:txBody>
                  <a:tcPr marL="68584" marR="68584" marT="34275" marB="34275"/>
                </a:tc>
                <a:tc>
                  <a:txBody>
                    <a:bodyPr/>
                    <a:lstStyle/>
                    <a:p>
                      <a:pPr algn="ctr"/>
                      <a:r>
                        <a:rPr lang="en-US" sz="1800" dirty="0"/>
                        <a:t>  X</a:t>
                      </a:r>
                      <a:r>
                        <a:rPr lang="en-US" sz="1800" dirty="0">
                          <a:solidFill>
                            <a:srgbClr val="FF0000"/>
                          </a:solidFill>
                        </a:rPr>
                        <a:t>*</a:t>
                      </a:r>
                    </a:p>
                  </a:txBody>
                  <a:tcPr marL="68584" marR="68584" marT="34275" marB="34275">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92306380"/>
                  </a:ext>
                </a:extLst>
              </a:tr>
              <a:tr h="852895">
                <a:tc>
                  <a:txBody>
                    <a:bodyPr/>
                    <a:lstStyle/>
                    <a:p>
                      <a:r>
                        <a:rPr lang="en-US" sz="1800" dirty="0"/>
                        <a:t>Cannot be related to an</a:t>
                      </a:r>
                      <a:r>
                        <a:rPr lang="en-US" sz="1800" baseline="0" dirty="0"/>
                        <a:t> 11</a:t>
                      </a:r>
                      <a:r>
                        <a:rPr lang="en-US" sz="1800" baseline="30000" dirty="0"/>
                        <a:t>th</a:t>
                      </a:r>
                      <a:r>
                        <a:rPr lang="en-US" sz="1800" baseline="0" dirty="0"/>
                        <a:t> grader taking the same assessment</a:t>
                      </a:r>
                      <a:endParaRPr lang="en-US" sz="1800" dirty="0"/>
                    </a:p>
                  </a:txBody>
                  <a:tcPr marL="68584" marR="68584" marT="34275" marB="34275">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800" dirty="0"/>
                        <a:t>X</a:t>
                      </a:r>
                    </a:p>
                  </a:txBody>
                  <a:tcPr marL="68584" marR="68584" marT="34275" marB="34275">
                    <a:lnB w="12700" cap="flat" cmpd="sng" algn="ctr">
                      <a:solidFill>
                        <a:schemeClr val="tx1"/>
                      </a:solidFill>
                      <a:prstDash val="solid"/>
                      <a:round/>
                      <a:headEnd type="none" w="med" len="med"/>
                      <a:tailEnd type="none" w="med" len="med"/>
                    </a:lnB>
                  </a:tcPr>
                </a:tc>
                <a:tc>
                  <a:txBody>
                    <a:bodyPr/>
                    <a:lstStyle/>
                    <a:p>
                      <a:pPr algn="ctr"/>
                      <a:r>
                        <a:rPr lang="en-US" sz="1800" dirty="0"/>
                        <a:t>X</a:t>
                      </a:r>
                    </a:p>
                  </a:txBody>
                  <a:tcPr marL="68584" marR="68584" marT="34275" marB="3427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275515"/>
                  </a:ext>
                </a:extLst>
              </a:tr>
            </a:tbl>
          </a:graphicData>
        </a:graphic>
      </p:graphicFrame>
      <p:sp>
        <p:nvSpPr>
          <p:cNvPr id="13341" name="TextBox 4">
            <a:extLst>
              <a:ext uri="{FF2B5EF4-FFF2-40B4-BE49-F238E27FC236}">
                <a16:creationId xmlns:a16="http://schemas.microsoft.com/office/drawing/2014/main" id="{82866DFB-03A1-4F63-857F-A2A9C0DBEC35}"/>
              </a:ext>
            </a:extLst>
          </p:cNvPr>
          <p:cNvSpPr txBox="1">
            <a:spLocks noChangeArrowheads="1"/>
          </p:cNvSpPr>
          <p:nvPr/>
        </p:nvSpPr>
        <p:spPr bwMode="auto">
          <a:xfrm>
            <a:off x="811213" y="4097338"/>
            <a:ext cx="763428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b="1">
                <a:solidFill>
                  <a:srgbClr val="FF0000"/>
                </a:solidFill>
              </a:rPr>
              <a:t>*Required by OSDE </a:t>
            </a:r>
          </a:p>
          <a:p>
            <a:endParaRPr lang="en-US" altLang="en-US" b="1">
              <a:solidFill>
                <a:srgbClr val="FF0000"/>
              </a:solidFill>
            </a:endParaRPr>
          </a:p>
          <a:p>
            <a:r>
              <a:rPr lang="en-US" altLang="en-US"/>
              <a:t>Please note:  Both the SAT and ACT are part of the Oklahoma School Testing Program.  All applicable state test security rules and regulations apply to these tests in addition to the test security rules and policies SAT and ACT require for test administration. </a:t>
            </a:r>
          </a:p>
          <a:p>
            <a:endParaRPr lang="en-US" altLang="en-US" b="1">
              <a:solidFill>
                <a:srgbClr val="FF0000"/>
              </a:solidFill>
            </a:endParaRPr>
          </a:p>
        </p:txBody>
      </p:sp>
      <p:sp>
        <p:nvSpPr>
          <p:cNvPr id="5" name="Slide Number Placeholder 1">
            <a:extLst>
              <a:ext uri="{FF2B5EF4-FFF2-40B4-BE49-F238E27FC236}">
                <a16:creationId xmlns:a16="http://schemas.microsoft.com/office/drawing/2014/main" id="{6459FE1F-A422-478B-977E-2CF1BAB2560D}"/>
              </a:ext>
            </a:extLst>
          </p:cNvPr>
          <p:cNvSpPr>
            <a:spLocks noGrp="1"/>
          </p:cNvSpPr>
          <p:nvPr>
            <p:ph type="sldNum" sz="quarter" idx="12"/>
          </p:nvPr>
        </p:nvSpPr>
        <p:spPr bwMode="auto">
          <a:xfrm>
            <a:off x="7620000" y="19050"/>
            <a:ext cx="1066800" cy="328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3F8A8CA-33B3-4892-BEC2-9BA3D701C1FD}" type="slidenum">
              <a:rPr lang="en-US" altLang="en-US" smtClean="0">
                <a:latin typeface="Arial" panose="020B0604020202020204" pitchFamily="34" charset="0"/>
              </a:rPr>
              <a:pPr/>
              <a:t>4</a:t>
            </a:fld>
            <a:endParaRPr lang="en-US"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336126F-F59A-4877-8FF3-6CB582AF6FCE}"/>
              </a:ext>
            </a:extLst>
          </p:cNvPr>
          <p:cNvSpPr>
            <a:spLocks noGrp="1"/>
          </p:cNvSpPr>
          <p:nvPr>
            <p:ph type="title"/>
          </p:nvPr>
        </p:nvSpPr>
        <p:spPr>
          <a:xfrm>
            <a:off x="457200" y="685800"/>
            <a:ext cx="80010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Before </a:t>
            </a:r>
            <a:r>
              <a:rPr lang="en-US" altLang="en-US" sz="2800" dirty="0" smtClean="0"/>
              <a:t>Testing:  The Day of Testing</a:t>
            </a:r>
            <a:endParaRPr lang="en-US" altLang="en-US" dirty="0"/>
          </a:p>
        </p:txBody>
      </p:sp>
      <p:sp>
        <p:nvSpPr>
          <p:cNvPr id="53251" name="Content Placeholder 2">
            <a:extLst>
              <a:ext uri="{FF2B5EF4-FFF2-40B4-BE49-F238E27FC236}">
                <a16:creationId xmlns:a16="http://schemas.microsoft.com/office/drawing/2014/main" id="{4939765C-D2CF-4DAF-B5F7-421043CD52E3}"/>
              </a:ext>
            </a:extLst>
          </p:cNvPr>
          <p:cNvSpPr>
            <a:spLocks noGrp="1"/>
          </p:cNvSpPr>
          <p:nvPr>
            <p:ph idx="1"/>
          </p:nvPr>
        </p:nvSpPr>
        <p:spPr>
          <a:xfrm>
            <a:off x="0" y="1905000"/>
            <a:ext cx="9144000" cy="4572000"/>
          </a:xfrm>
        </p:spPr>
        <p:txBody>
          <a:bodyPr/>
          <a:lstStyle/>
          <a:p>
            <a:pPr eaLnBrk="1" hangingPunct="1"/>
            <a:r>
              <a:rPr lang="en-US" dirty="0"/>
              <a:t>Ensure that an appropriate calculator is being used and that the memory has been cleared. Programs on graphing calculators must be deleted or disabled. </a:t>
            </a:r>
            <a:endParaRPr lang="en-US" altLang="en-US" dirty="0"/>
          </a:p>
          <a:p>
            <a:pPr eaLnBrk="1" hangingPunct="1"/>
            <a:endParaRPr lang="en-US" altLang="en-US" dirty="0"/>
          </a:p>
        </p:txBody>
      </p:sp>
      <p:sp>
        <p:nvSpPr>
          <p:cNvPr id="53252" name="Slide Number Placeholder 1">
            <a:extLst>
              <a:ext uri="{FF2B5EF4-FFF2-40B4-BE49-F238E27FC236}">
                <a16:creationId xmlns:a16="http://schemas.microsoft.com/office/drawing/2014/main" id="{3149B9D9-215B-42AE-94C9-0E0A1DF568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5771DF1-53E8-4A4B-B4D6-EDE5211545D4}" type="slidenum">
              <a:rPr lang="en-US" altLang="en-US" smtClean="0">
                <a:latin typeface="Arial" panose="020B0604020202020204" pitchFamily="34" charset="0"/>
              </a:rPr>
              <a:pPr/>
              <a:t>40</a:t>
            </a:fld>
            <a:endParaRPr lang="en-US" altLang="en-US">
              <a:latin typeface="Arial" panose="020B0604020202020204" pitchFamily="34" charset="0"/>
            </a:endParaRPr>
          </a:p>
        </p:txBody>
      </p:sp>
    </p:spTree>
    <p:extLst>
      <p:ext uri="{BB962C8B-B14F-4D97-AF65-F5344CB8AC3E}">
        <p14:creationId xmlns:p14="http://schemas.microsoft.com/office/powerpoint/2010/main" val="2785235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32F000E-0F2E-4FD8-8A8D-03C1DB0875AB}"/>
              </a:ext>
            </a:extLst>
          </p:cNvPr>
          <p:cNvSpPr>
            <a:spLocks noGrp="1" noChangeArrowheads="1"/>
          </p:cNvSpPr>
          <p:nvPr>
            <p:ph type="title"/>
          </p:nvPr>
        </p:nvSpPr>
        <p:spPr>
          <a:xfrm>
            <a:off x="457200" y="685800"/>
            <a:ext cx="8351838" cy="1130300"/>
          </a:xfrm>
        </p:spPr>
        <p:txBody>
          <a:bodyPr>
            <a:normAutofit fontScale="90000"/>
          </a:bodyPr>
          <a:lstStyle/>
          <a:p>
            <a:pPr algn="ctr" eaLnBrk="1" fontAlgn="auto" hangingPunct="1">
              <a:spcAft>
                <a:spcPts val="0"/>
              </a:spcAft>
              <a:defRPr/>
            </a:pPr>
            <a:r>
              <a:rPr lang="en-US" altLang="en-US" sz="4400" dirty="0"/>
              <a:t>Test Administrator Responsibilities</a:t>
            </a:r>
            <a:r>
              <a:rPr lang="en-US" altLang="en-US" dirty="0"/>
              <a:t/>
            </a:r>
            <a:br>
              <a:rPr lang="en-US" altLang="en-US" dirty="0"/>
            </a:br>
            <a:r>
              <a:rPr lang="en-US" altLang="en-US" sz="3100" dirty="0"/>
              <a:t>During Testing</a:t>
            </a:r>
          </a:p>
        </p:txBody>
      </p:sp>
      <p:sp>
        <p:nvSpPr>
          <p:cNvPr id="12291" name="Rectangle 3">
            <a:extLst>
              <a:ext uri="{FF2B5EF4-FFF2-40B4-BE49-F238E27FC236}">
                <a16:creationId xmlns:a16="http://schemas.microsoft.com/office/drawing/2014/main" id="{DFB499C8-A795-4000-98C8-ED4001D4E274}"/>
              </a:ext>
            </a:extLst>
          </p:cNvPr>
          <p:cNvSpPr>
            <a:spLocks noGrp="1" noChangeArrowheads="1"/>
          </p:cNvSpPr>
          <p:nvPr>
            <p:ph idx="1"/>
          </p:nvPr>
        </p:nvSpPr>
        <p:spPr>
          <a:xfrm>
            <a:off x="0" y="1828800"/>
            <a:ext cx="9144000" cy="5029200"/>
          </a:xfrm>
        </p:spPr>
        <p:txBody>
          <a:bodyPr rtlCol="0">
            <a:normAutofit/>
          </a:bodyPr>
          <a:lstStyle/>
          <a:p>
            <a:pPr marL="182880" indent="-182880" eaLnBrk="1" fontAlgn="auto" hangingPunct="1">
              <a:spcAft>
                <a:spcPts val="0"/>
              </a:spcAft>
              <a:defRPr/>
            </a:pPr>
            <a:r>
              <a:rPr lang="en-US" sz="2000" dirty="0"/>
              <a:t>Maintain test security at all times.</a:t>
            </a:r>
          </a:p>
          <a:p>
            <a:pPr marL="182880" indent="-182880" eaLnBrk="1" fontAlgn="auto" hangingPunct="1">
              <a:spcAft>
                <a:spcPts val="0"/>
              </a:spcAft>
              <a:defRPr/>
            </a:pPr>
            <a:r>
              <a:rPr lang="en-US" sz="2000" dirty="0"/>
              <a:t>Administer tests with a Test Proctor (TP) present. Both the Test Administrator and the Test Proctor </a:t>
            </a:r>
            <a:r>
              <a:rPr lang="en-US" sz="2000" u="sng" dirty="0"/>
              <a:t>must remain in the testing session at all times. </a:t>
            </a:r>
          </a:p>
          <a:p>
            <a:pPr lvl="1" indent="-182880" eaLnBrk="1" fontAlgn="auto" hangingPunct="1">
              <a:spcAft>
                <a:spcPts val="0"/>
              </a:spcAft>
              <a:defRPr/>
            </a:pPr>
            <a:r>
              <a:rPr lang="en-US" sz="1800" dirty="0"/>
              <a:t>Scripts must be read verbatim—word-for-word. Part of what makes a test “standardized” is the standardized directions being given by all TAs across the state.  Do </a:t>
            </a:r>
            <a:r>
              <a:rPr lang="en-US" sz="1800" u="sng" dirty="0"/>
              <a:t>not</a:t>
            </a:r>
            <a:r>
              <a:rPr lang="en-US" sz="1800" dirty="0"/>
              <a:t> deviate from the script.</a:t>
            </a:r>
          </a:p>
          <a:p>
            <a:pPr marL="731520" lvl="2" indent="-182880" eaLnBrk="1" fontAlgn="auto" hangingPunct="1">
              <a:lnSpc>
                <a:spcPct val="90000"/>
              </a:lnSpc>
              <a:spcAft>
                <a:spcPts val="0"/>
              </a:spcAft>
              <a:defRPr/>
            </a:pPr>
            <a:r>
              <a:rPr lang="en-US" dirty="0"/>
              <a:t>Do not add to the directions.</a:t>
            </a:r>
          </a:p>
          <a:p>
            <a:pPr marL="731520" lvl="2" indent="-182880" eaLnBrk="1" fontAlgn="auto" hangingPunct="1">
              <a:lnSpc>
                <a:spcPct val="90000"/>
              </a:lnSpc>
              <a:spcAft>
                <a:spcPts val="0"/>
              </a:spcAft>
              <a:defRPr/>
            </a:pPr>
            <a:r>
              <a:rPr lang="en-US" dirty="0"/>
              <a:t>Do not skip any portion of the directions, even if the students have already taken an assessment during this testing window</a:t>
            </a:r>
            <a:r>
              <a:rPr lang="en-US" dirty="0" smtClean="0"/>
              <a:t>.</a:t>
            </a:r>
          </a:p>
          <a:p>
            <a:pPr marL="731520" lvl="2" indent="-182880" eaLnBrk="1" fontAlgn="auto" hangingPunct="1">
              <a:lnSpc>
                <a:spcPct val="90000"/>
              </a:lnSpc>
              <a:spcAft>
                <a:spcPts val="0"/>
              </a:spcAft>
              <a:defRPr/>
            </a:pPr>
            <a:r>
              <a:rPr lang="en-US" dirty="0" smtClean="0"/>
              <a:t>Scripts can be read from either a printed or electronic copy (using a computer or tablet) of the Test Administration Manual. A cell phone may not be used to read the script.</a:t>
            </a:r>
            <a:endParaRPr lang="en-US" dirty="0"/>
          </a:p>
          <a:p>
            <a:pPr marL="0" lvl="2" indent="0" eaLnBrk="1" fontAlgn="auto" hangingPunct="1">
              <a:spcBef>
                <a:spcPts val="0"/>
              </a:spcBef>
              <a:spcAft>
                <a:spcPts val="0"/>
              </a:spcAft>
              <a:buSzPct val="70000"/>
              <a:buFont typeface="Wingdings" pitchFamily="2" charset="2"/>
              <a:buNone/>
              <a:defRPr/>
            </a:pPr>
            <a:endParaRPr lang="en-US" i="1" dirty="0"/>
          </a:p>
          <a:p>
            <a:pPr lvl="1" indent="-182880" eaLnBrk="1" fontAlgn="auto" hangingPunct="1">
              <a:spcAft>
                <a:spcPts val="0"/>
              </a:spcAft>
              <a:buFont typeface="Wingdings" pitchFamily="2" charset="2"/>
              <a:buNone/>
              <a:defRPr/>
            </a:pPr>
            <a:endParaRPr lang="en-US" sz="2400" b="1" dirty="0"/>
          </a:p>
          <a:p>
            <a:pPr marL="182880" indent="-182880" eaLnBrk="1" fontAlgn="auto" hangingPunct="1">
              <a:spcAft>
                <a:spcPts val="0"/>
              </a:spcAft>
              <a:defRPr/>
            </a:pPr>
            <a:endParaRPr lang="en-US" sz="2000" b="1" dirty="0"/>
          </a:p>
          <a:p>
            <a:pPr marL="182880" indent="-182880" eaLnBrk="1" fontAlgn="auto" hangingPunct="1">
              <a:spcAft>
                <a:spcPts val="0"/>
              </a:spcAft>
              <a:defRPr/>
            </a:pPr>
            <a:endParaRPr lang="en-US" sz="2800" dirty="0"/>
          </a:p>
        </p:txBody>
      </p:sp>
      <p:sp>
        <p:nvSpPr>
          <p:cNvPr id="55300" name="Slide Number Placeholder 1">
            <a:extLst>
              <a:ext uri="{FF2B5EF4-FFF2-40B4-BE49-F238E27FC236}">
                <a16:creationId xmlns:a16="http://schemas.microsoft.com/office/drawing/2014/main" id="{24678D15-4CD8-4BDC-ADE1-9E9ED4E606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217B8BA-80BF-4B46-9D0A-06C58A9A50F6}" type="slidenum">
              <a:rPr lang="en-US" altLang="en-US" smtClean="0">
                <a:latin typeface="Arial" panose="020B0604020202020204" pitchFamily="34" charset="0"/>
              </a:rPr>
              <a:pPr/>
              <a:t>41</a:t>
            </a:fld>
            <a:endParaRPr lang="en-US" altLang="en-US">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t>Test Administrator Responsibilities</a:t>
            </a:r>
            <a:br>
              <a:rPr lang="en-US" altLang="en-US" dirty="0"/>
            </a:br>
            <a:r>
              <a:rPr lang="en-US" altLang="en-US" sz="2800" dirty="0"/>
              <a:t>During Testing</a:t>
            </a:r>
            <a:endParaRPr lang="en-US" dirty="0"/>
          </a:p>
        </p:txBody>
      </p:sp>
      <p:sp>
        <p:nvSpPr>
          <p:cNvPr id="3" name="Content Placeholder 2"/>
          <p:cNvSpPr>
            <a:spLocks noGrp="1"/>
          </p:cNvSpPr>
          <p:nvPr>
            <p:ph idx="1"/>
          </p:nvPr>
        </p:nvSpPr>
        <p:spPr>
          <a:xfrm>
            <a:off x="152400" y="1600200"/>
            <a:ext cx="8839200" cy="4876800"/>
          </a:xfrm>
        </p:spPr>
        <p:txBody>
          <a:bodyPr/>
          <a:lstStyle/>
          <a:p>
            <a:r>
              <a:rPr lang="en-US" dirty="0" smtClean="0"/>
              <a:t>Reading the script</a:t>
            </a:r>
          </a:p>
          <a:p>
            <a:pPr lvl="1"/>
            <a:r>
              <a:rPr lang="en-US" dirty="0"/>
              <a:t>Read aloud the </a:t>
            </a:r>
            <a:r>
              <a:rPr lang="en-US" b="1" dirty="0"/>
              <a:t>bold type </a:t>
            </a:r>
            <a:r>
              <a:rPr lang="en-US" dirty="0"/>
              <a:t>material that is preceded by the word “Say</a:t>
            </a:r>
            <a:r>
              <a:rPr lang="en-US" dirty="0" smtClean="0"/>
              <a:t>.”</a:t>
            </a:r>
          </a:p>
          <a:p>
            <a:pPr lvl="1"/>
            <a:r>
              <a:rPr lang="en-US" dirty="0" smtClean="0"/>
              <a:t>Brackets </a:t>
            </a:r>
            <a:r>
              <a:rPr lang="en-US" dirty="0"/>
              <a:t>[ ] indicate text that should be read for specific tests. Read only the text within the brackets </a:t>
            </a:r>
            <a:r>
              <a:rPr lang="en-US" dirty="0" smtClean="0"/>
              <a:t>(or insert information into </a:t>
            </a:r>
            <a:r>
              <a:rPr lang="en-US" smtClean="0"/>
              <a:t>the bracket) that </a:t>
            </a:r>
            <a:r>
              <a:rPr lang="en-US" dirty="0"/>
              <a:t>applies to the test being </a:t>
            </a:r>
            <a:r>
              <a:rPr lang="en-US" dirty="0" smtClean="0"/>
              <a:t>administered.</a:t>
            </a:r>
          </a:p>
          <a:p>
            <a:pPr lvl="1"/>
            <a:r>
              <a:rPr lang="en-US" dirty="0" smtClean="0"/>
              <a:t>Italicized </a:t>
            </a:r>
            <a:r>
              <a:rPr lang="en-US" dirty="0"/>
              <a:t>material is information for you that should not be read aloud to </a:t>
            </a:r>
            <a:r>
              <a:rPr lang="en-US" dirty="0" smtClean="0"/>
              <a:t>the </a:t>
            </a:r>
            <a:r>
              <a:rPr lang="en-US" dirty="0"/>
              <a:t>students. </a:t>
            </a:r>
            <a:endParaRPr lang="en-US" dirty="0" smtClean="0"/>
          </a:p>
          <a:p>
            <a:pPr marL="274637" lvl="1" indent="0">
              <a:buNone/>
            </a:pPr>
            <a:endParaRPr lang="en-US" dirty="0" smtClean="0"/>
          </a:p>
          <a:p>
            <a:pPr marL="274637" lvl="1" indent="0">
              <a:buNone/>
            </a:pPr>
            <a:endParaRPr lang="en-US" dirty="0"/>
          </a:p>
          <a:p>
            <a:pPr marL="274637" lvl="1" indent="0">
              <a:buNone/>
            </a:pPr>
            <a:r>
              <a:rPr lang="en-US" sz="1800" dirty="0" smtClean="0"/>
              <a:t>Say</a:t>
            </a:r>
            <a:r>
              <a:rPr lang="en-US" sz="1800" dirty="0"/>
              <a:t>: </a:t>
            </a:r>
            <a:r>
              <a:rPr lang="en-US" sz="1800" dirty="0" smtClean="0"/>
              <a:t> </a:t>
            </a:r>
            <a:r>
              <a:rPr lang="en-US" sz="1800" b="1" dirty="0" smtClean="0"/>
              <a:t>Today </a:t>
            </a:r>
            <a:r>
              <a:rPr lang="en-US" sz="1800" b="1" dirty="0"/>
              <a:t>we will begin the Oklahoma School Testing Program tests. </a:t>
            </a:r>
            <a:r>
              <a:rPr lang="en-US" sz="1800" b="1" dirty="0" smtClean="0"/>
              <a:t>	Please look </a:t>
            </a:r>
            <a:r>
              <a:rPr lang="en-US" sz="1800" b="1" dirty="0"/>
              <a:t>at your test book and combined answer document. Both </a:t>
            </a:r>
            <a:r>
              <a:rPr lang="en-US" sz="1800" b="1" dirty="0" smtClean="0"/>
              <a:t>	the </a:t>
            </a:r>
            <a:r>
              <a:rPr lang="en-US" sz="1800" b="1" dirty="0"/>
              <a:t>test </a:t>
            </a:r>
            <a:r>
              <a:rPr lang="en-US" sz="1800" b="1" dirty="0" smtClean="0"/>
              <a:t>book and </a:t>
            </a:r>
            <a:r>
              <a:rPr lang="en-US" sz="1800" b="1" dirty="0"/>
              <a:t>combined answer document should say Grade [#]. </a:t>
            </a:r>
            <a:r>
              <a:rPr lang="en-US" sz="1800" b="1" dirty="0" smtClean="0"/>
              <a:t>	Please raise your hand </a:t>
            </a:r>
            <a:r>
              <a:rPr lang="en-US" sz="1800" b="1" dirty="0"/>
              <a:t>if both do not say Grade [#]. </a:t>
            </a:r>
            <a:r>
              <a:rPr lang="en-US" sz="1800" i="1" dirty="0"/>
              <a:t>(Give help as </a:t>
            </a:r>
            <a:r>
              <a:rPr lang="en-US" sz="1800" i="1" dirty="0" smtClean="0"/>
              <a:t>	needed</a:t>
            </a:r>
            <a:r>
              <a:rPr lang="en-US" sz="1800" i="1" dirty="0"/>
              <a:t>.) </a:t>
            </a:r>
            <a:endParaRPr lang="en-US" sz="1800" dirty="0"/>
          </a:p>
        </p:txBody>
      </p:sp>
      <p:sp>
        <p:nvSpPr>
          <p:cNvPr id="4" name="Slide Number Placeholder 3"/>
          <p:cNvSpPr>
            <a:spLocks noGrp="1"/>
          </p:cNvSpPr>
          <p:nvPr>
            <p:ph type="sldNum" sz="quarter" idx="12"/>
          </p:nvPr>
        </p:nvSpPr>
        <p:spPr/>
        <p:txBody>
          <a:bodyPr/>
          <a:lstStyle/>
          <a:p>
            <a:pPr>
              <a:defRPr/>
            </a:pPr>
            <a:fld id="{815A0A31-BACA-467B-A46E-F7ACD11E9971}" type="slidenum">
              <a:rPr lang="en-US" altLang="en-US" smtClean="0"/>
              <a:pPr>
                <a:defRPr/>
              </a:pPr>
              <a:t>42</a:t>
            </a:fld>
            <a:endParaRPr lang="en-US" altLang="en-US"/>
          </a:p>
        </p:txBody>
      </p:sp>
    </p:spTree>
    <p:extLst>
      <p:ext uri="{BB962C8B-B14F-4D97-AF65-F5344CB8AC3E}">
        <p14:creationId xmlns:p14="http://schemas.microsoft.com/office/powerpoint/2010/main" val="899182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71BD00E-6316-44B2-8C6B-C5D84078A705}"/>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34819" name="Content Placeholder 2">
            <a:extLst>
              <a:ext uri="{FF2B5EF4-FFF2-40B4-BE49-F238E27FC236}">
                <a16:creationId xmlns:a16="http://schemas.microsoft.com/office/drawing/2014/main" id="{E6E0B846-697B-41C8-84CD-06C0AC6AE6B4}"/>
              </a:ext>
            </a:extLst>
          </p:cNvPr>
          <p:cNvSpPr>
            <a:spLocks noGrp="1"/>
          </p:cNvSpPr>
          <p:nvPr>
            <p:ph idx="1"/>
          </p:nvPr>
        </p:nvSpPr>
        <p:spPr>
          <a:xfrm>
            <a:off x="457200" y="1905000"/>
            <a:ext cx="8458200" cy="4225925"/>
          </a:xfrm>
        </p:spPr>
        <p:txBody>
          <a:bodyPr rtlCol="0">
            <a:normAutofit fontScale="92500" lnSpcReduction="10000"/>
          </a:bodyPr>
          <a:lstStyle/>
          <a:p>
            <a:pPr marL="342900" lvl="1" indent="-342900" eaLnBrk="1" fontAlgn="auto" hangingPunct="1">
              <a:spcAft>
                <a:spcPts val="0"/>
              </a:spcAft>
              <a:buClr>
                <a:schemeClr val="bg1">
                  <a:lumMod val="50000"/>
                </a:schemeClr>
              </a:buClr>
              <a:buSzPct val="70000"/>
              <a:defRPr/>
            </a:pPr>
            <a:r>
              <a:rPr lang="en-US" sz="2400" dirty="0"/>
              <a:t>TAs and TPs must set their mobile phones in a silent mode or off and should not make or receive calls.  Text messages are only to be sent/received in the case of an emergency</a:t>
            </a:r>
            <a:r>
              <a:rPr lang="en-US" sz="2400" dirty="0" smtClean="0"/>
              <a:t>.</a:t>
            </a:r>
          </a:p>
          <a:p>
            <a:pPr marL="342900" lvl="1" indent="-342900" eaLnBrk="1" fontAlgn="auto" hangingPunct="1">
              <a:spcAft>
                <a:spcPts val="0"/>
              </a:spcAft>
              <a:buClr>
                <a:schemeClr val="bg1">
                  <a:lumMod val="50000"/>
                </a:schemeClr>
              </a:buClr>
              <a:buSzPct val="70000"/>
              <a:defRPr/>
            </a:pPr>
            <a:endParaRPr lang="en-US" altLang="en-US" sz="2400" dirty="0" smtClean="0"/>
          </a:p>
          <a:p>
            <a:pPr marL="342900" lvl="1" indent="-342900" eaLnBrk="1" fontAlgn="auto" hangingPunct="1">
              <a:spcAft>
                <a:spcPts val="0"/>
              </a:spcAft>
              <a:buClr>
                <a:schemeClr val="bg1">
                  <a:lumMod val="50000"/>
                </a:schemeClr>
              </a:buClr>
              <a:buSzPct val="70000"/>
              <a:defRPr/>
            </a:pPr>
            <a:r>
              <a:rPr lang="en-US" altLang="en-US" sz="2400" dirty="0" smtClean="0"/>
              <a:t>Students</a:t>
            </a:r>
            <a:r>
              <a:rPr lang="en-US" altLang="en-US" sz="2400" dirty="0"/>
              <a:t>’ electronic communication devices may not be present while a test is being administered (e.g., cell phones, wearable smart technology, etc.), even if the students have completed the test.</a:t>
            </a:r>
          </a:p>
          <a:p>
            <a:pPr marL="469900" lvl="1" indent="-469900" eaLnBrk="1" fontAlgn="auto" hangingPunct="1">
              <a:spcAft>
                <a:spcPts val="0"/>
              </a:spcAft>
              <a:buClr>
                <a:schemeClr val="bg2"/>
              </a:buClr>
              <a:buSzPct val="70000"/>
              <a:buFont typeface="Wingdings" pitchFamily="2" charset="2"/>
              <a:buChar char="o"/>
              <a:defRPr/>
            </a:pPr>
            <a:endParaRPr lang="en-US" altLang="en-US" sz="2400" dirty="0"/>
          </a:p>
          <a:p>
            <a:pPr marL="342900" lvl="1" indent="-342900" eaLnBrk="1" fontAlgn="auto" hangingPunct="1">
              <a:spcAft>
                <a:spcPts val="0"/>
              </a:spcAft>
              <a:buClr>
                <a:schemeClr val="bg1">
                  <a:lumMod val="50000"/>
                </a:schemeClr>
              </a:buClr>
              <a:buSzPct val="70000"/>
              <a:defRPr/>
            </a:pPr>
            <a:r>
              <a:rPr lang="en-US" altLang="en-US" sz="2400" dirty="0"/>
              <a:t>Do not allow students to use extra materials (e.g., overlay, ruler, sticky notes, colored pencils) except as specified in a student’s IEP, 504 Plan, or as an EL accommodation.</a:t>
            </a:r>
          </a:p>
          <a:p>
            <a:pPr marL="469900" lvl="1" indent="-469900" eaLnBrk="1" fontAlgn="auto" hangingPunct="1">
              <a:spcAft>
                <a:spcPts val="0"/>
              </a:spcAft>
              <a:buClr>
                <a:schemeClr val="bg2"/>
              </a:buClr>
              <a:buSzPct val="70000"/>
              <a:buFont typeface="Wingdings" pitchFamily="2" charset="2"/>
              <a:buChar char="o"/>
              <a:defRPr/>
            </a:pPr>
            <a:endParaRPr lang="en-US" altLang="en-US" dirty="0"/>
          </a:p>
          <a:p>
            <a:pPr marL="469900" lvl="1" indent="-469900" eaLnBrk="1" fontAlgn="auto" hangingPunct="1">
              <a:spcAft>
                <a:spcPts val="0"/>
              </a:spcAft>
              <a:buClr>
                <a:schemeClr val="bg2"/>
              </a:buClr>
              <a:buSzPct val="70000"/>
              <a:buFont typeface="Wingdings" pitchFamily="2" charset="2"/>
              <a:buNone/>
              <a:defRPr/>
            </a:pPr>
            <a:endParaRPr lang="en-US" altLang="en-US" sz="1200" dirty="0"/>
          </a:p>
          <a:p>
            <a:pPr marL="469900" lvl="1" indent="-469900" eaLnBrk="1" fontAlgn="auto" hangingPunct="1">
              <a:spcAft>
                <a:spcPts val="0"/>
              </a:spcAft>
              <a:buClr>
                <a:schemeClr val="bg2"/>
              </a:buClr>
              <a:buSzPct val="70000"/>
              <a:buFont typeface="Wingdings" pitchFamily="2" charset="2"/>
              <a:buNone/>
              <a:defRPr/>
            </a:pPr>
            <a:endParaRPr lang="en-US" altLang="en-US" sz="2400" dirty="0"/>
          </a:p>
          <a:p>
            <a:pPr marL="182880" indent="-182880" eaLnBrk="1" fontAlgn="auto" hangingPunct="1">
              <a:spcAft>
                <a:spcPts val="0"/>
              </a:spcAft>
              <a:buFont typeface="Wingdings" pitchFamily="2" charset="2"/>
              <a:buNone/>
              <a:defRPr/>
            </a:pPr>
            <a:endParaRPr lang="en-US" altLang="en-US" dirty="0"/>
          </a:p>
        </p:txBody>
      </p:sp>
      <p:sp>
        <p:nvSpPr>
          <p:cNvPr id="57348" name="Slide Number Placeholder 1">
            <a:extLst>
              <a:ext uri="{FF2B5EF4-FFF2-40B4-BE49-F238E27FC236}">
                <a16:creationId xmlns:a16="http://schemas.microsoft.com/office/drawing/2014/main" id="{D854CB9D-5856-4104-A0D1-5A53C3B937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ACC3185-D536-4184-AAF6-B473259BDE0E}" type="slidenum">
              <a:rPr lang="en-US" altLang="en-US" smtClean="0">
                <a:latin typeface="Arial" panose="020B0604020202020204" pitchFamily="34" charset="0"/>
              </a:rPr>
              <a:pPr/>
              <a:t>43</a:t>
            </a:fld>
            <a:endParaRPr lang="en-US" altLang="en-US">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F0FA089-80C0-4313-B5BC-DB2EF0298DC7}"/>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a:t>
            </a:r>
            <a:r>
              <a:rPr lang="en-US" altLang="en-US" sz="2800" dirty="0" smtClean="0"/>
              <a:t>Testing (Paper/Pencil)</a:t>
            </a:r>
            <a:endParaRPr lang="en-US" altLang="en-US" dirty="0"/>
          </a:p>
        </p:txBody>
      </p:sp>
      <p:sp>
        <p:nvSpPr>
          <p:cNvPr id="36867" name="Content Placeholder 2">
            <a:extLst>
              <a:ext uri="{FF2B5EF4-FFF2-40B4-BE49-F238E27FC236}">
                <a16:creationId xmlns:a16="http://schemas.microsoft.com/office/drawing/2014/main" id="{D91F3101-7114-4270-B2B3-D4C578C09E2F}"/>
              </a:ext>
            </a:extLst>
          </p:cNvPr>
          <p:cNvSpPr>
            <a:spLocks noGrp="1"/>
          </p:cNvSpPr>
          <p:nvPr>
            <p:ph idx="1"/>
          </p:nvPr>
        </p:nvSpPr>
        <p:spPr>
          <a:xfrm>
            <a:off x="0" y="1828800"/>
            <a:ext cx="9144000" cy="5029200"/>
          </a:xfrm>
        </p:spPr>
        <p:txBody>
          <a:bodyPr rtlCol="0">
            <a:normAutofit/>
          </a:bodyPr>
          <a:lstStyle/>
          <a:p>
            <a:pPr eaLnBrk="1" fontAlgn="auto" hangingPunct="1">
              <a:spcAft>
                <a:spcPts val="0"/>
              </a:spcAft>
              <a:buFont typeface="Arial" charset="0"/>
              <a:buChar char="•"/>
              <a:defRPr/>
            </a:pPr>
            <a:r>
              <a:rPr lang="en-US" altLang="en-US" dirty="0" smtClean="0"/>
              <a:t>A </a:t>
            </a:r>
            <a:r>
              <a:rPr lang="en-US" altLang="en-US" dirty="0"/>
              <a:t>highlighter used on an assessment needs to be the ink-based marker (non-graphite) type of highlighter.  Colored pencils, clear or colored tape, or other marking methods are not allowed.</a:t>
            </a:r>
          </a:p>
          <a:p>
            <a:pPr marL="457517" lvl="1" indent="-182880" eaLnBrk="1" fontAlgn="auto" hangingPunct="1">
              <a:spcAft>
                <a:spcPts val="0"/>
              </a:spcAft>
              <a:defRPr/>
            </a:pPr>
            <a:r>
              <a:rPr lang="en-US" altLang="en-US" dirty="0"/>
              <a:t>If a student mistakenly marks the answer choice with a colored pencil rather than the #2 pencil, the scanner will not read the response. </a:t>
            </a:r>
          </a:p>
          <a:p>
            <a:pPr marL="182880" indent="-182880" eaLnBrk="1" fontAlgn="auto" hangingPunct="1">
              <a:spcAft>
                <a:spcPts val="0"/>
              </a:spcAft>
              <a:defRPr/>
            </a:pPr>
            <a:r>
              <a:rPr lang="en-US" altLang="en-US" dirty="0"/>
              <a:t>Students should not highlight answer documents or around the answer bubble area in consumable books.</a:t>
            </a:r>
          </a:p>
        </p:txBody>
      </p:sp>
      <p:sp>
        <p:nvSpPr>
          <p:cNvPr id="61444" name="Slide Number Placeholder 1">
            <a:extLst>
              <a:ext uri="{FF2B5EF4-FFF2-40B4-BE49-F238E27FC236}">
                <a16:creationId xmlns:a16="http://schemas.microsoft.com/office/drawing/2014/main" id="{5256737A-D477-4EFE-A722-056B6AAE13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68D40BA-0194-4532-A741-3FB039048060}" type="slidenum">
              <a:rPr lang="en-US" altLang="en-US" smtClean="0">
                <a:latin typeface="Arial" panose="020B0604020202020204" pitchFamily="34" charset="0"/>
              </a:rPr>
              <a:pPr/>
              <a:t>44</a:t>
            </a:fld>
            <a:endParaRPr lang="en-US" altLang="en-US">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D1FE-064E-4007-B147-69B136A3C032}"/>
              </a:ext>
            </a:extLst>
          </p:cNvPr>
          <p:cNvSpPr>
            <a:spLocks noGrp="1"/>
          </p:cNvSpPr>
          <p:nvPr>
            <p:ph type="title"/>
          </p:nvPr>
        </p:nvSpPr>
        <p:spPr>
          <a:xfrm>
            <a:off x="457200" y="762000"/>
            <a:ext cx="8229600" cy="990600"/>
          </a:xfrm>
        </p:spPr>
        <p:txBody>
          <a:bodyPr>
            <a:normAutofit fontScale="90000"/>
          </a:bodyPr>
          <a:lstStyle/>
          <a:p>
            <a:pPr algn="ctr">
              <a:defRPr/>
            </a:pPr>
            <a:r>
              <a:rPr lang="en-US" altLang="en-US" sz="4400" dirty="0"/>
              <a:t>Test Administrator Responsibilities</a:t>
            </a:r>
            <a:r>
              <a:rPr lang="en-US" altLang="en-US" dirty="0"/>
              <a:t/>
            </a:r>
            <a:br>
              <a:rPr lang="en-US" altLang="en-US" dirty="0"/>
            </a:br>
            <a:r>
              <a:rPr lang="en-US" altLang="en-US" sz="3100" dirty="0"/>
              <a:t>During </a:t>
            </a:r>
            <a:r>
              <a:rPr lang="en-US" altLang="en-US" sz="3100" dirty="0" smtClean="0"/>
              <a:t>Testing </a:t>
            </a:r>
            <a:r>
              <a:rPr lang="en-US" altLang="en-US" sz="3200" dirty="0"/>
              <a:t>(Paper/Pencil)</a:t>
            </a:r>
            <a:endParaRPr lang="en-US" sz="3100" dirty="0"/>
          </a:p>
        </p:txBody>
      </p:sp>
      <p:sp>
        <p:nvSpPr>
          <p:cNvPr id="49155" name="Content Placeholder 2">
            <a:extLst>
              <a:ext uri="{FF2B5EF4-FFF2-40B4-BE49-F238E27FC236}">
                <a16:creationId xmlns:a16="http://schemas.microsoft.com/office/drawing/2014/main" id="{CB63E8D4-0BFC-4712-947F-EDC78EEF9CDA}"/>
              </a:ext>
            </a:extLst>
          </p:cNvPr>
          <p:cNvSpPr>
            <a:spLocks noGrp="1"/>
          </p:cNvSpPr>
          <p:nvPr>
            <p:ph idx="1"/>
          </p:nvPr>
        </p:nvSpPr>
        <p:spPr>
          <a:xfrm>
            <a:off x="0" y="1981200"/>
            <a:ext cx="9144000" cy="4876800"/>
          </a:xfrm>
        </p:spPr>
        <p:txBody>
          <a:bodyPr/>
          <a:lstStyle/>
          <a:p>
            <a:pPr marL="182880" indent="-182880" eaLnBrk="1" fontAlgn="auto" hangingPunct="1">
              <a:lnSpc>
                <a:spcPct val="110000"/>
              </a:lnSpc>
              <a:spcAft>
                <a:spcPts val="0"/>
              </a:spcAft>
              <a:defRPr/>
            </a:pPr>
            <a:r>
              <a:rPr lang="en-US" dirty="0">
                <a:cs typeface="Arial" charset="0"/>
              </a:rPr>
              <a:t>Confirm students use only a No. 2 pencil—avoid mechanical pencils.</a:t>
            </a:r>
          </a:p>
          <a:p>
            <a:pPr marL="182880" indent="-182880" eaLnBrk="1" fontAlgn="auto" hangingPunct="1">
              <a:lnSpc>
                <a:spcPct val="110000"/>
              </a:lnSpc>
              <a:spcAft>
                <a:spcPts val="0"/>
              </a:spcAft>
              <a:defRPr/>
            </a:pPr>
            <a:r>
              <a:rPr lang="en-US" dirty="0">
                <a:cs typeface="Arial" charset="0"/>
              </a:rPr>
              <a:t>Instruct students to put their names on the front cover of their answer documents and test books, according to the directions in the </a:t>
            </a:r>
            <a:r>
              <a:rPr lang="en-US" i="1" dirty="0">
                <a:cs typeface="Arial" charset="0"/>
              </a:rPr>
              <a:t>Test Administration Manual</a:t>
            </a:r>
            <a:r>
              <a:rPr lang="en-US" dirty="0">
                <a:cs typeface="Arial" charset="0"/>
              </a:rPr>
              <a:t>.</a:t>
            </a:r>
          </a:p>
          <a:p>
            <a:pPr>
              <a:buFont typeface="Arial" charset="0"/>
              <a:buChar char="•"/>
              <a:defRPr/>
            </a:pPr>
            <a:r>
              <a:rPr lang="en-US" altLang="en-US" dirty="0"/>
              <a:t>The Grade 3 assessments are </a:t>
            </a:r>
            <a:r>
              <a:rPr lang="en-US" altLang="en-US" dirty="0" err="1"/>
              <a:t>scannable</a:t>
            </a:r>
            <a:r>
              <a:rPr lang="en-US" altLang="en-US" dirty="0"/>
              <a:t> books.  Ensure that students do not make any marks within the item boxes.  Marking in other areas (e.g., on passages, in margins) should not interfere with scoring.</a:t>
            </a:r>
          </a:p>
          <a:p>
            <a:pPr>
              <a:buFont typeface="Arial" charset="0"/>
              <a:buChar char="•"/>
              <a:defRPr/>
            </a:pPr>
            <a:endParaRPr lang="en-US" altLang="en-US" dirty="0"/>
          </a:p>
        </p:txBody>
      </p:sp>
      <p:sp>
        <p:nvSpPr>
          <p:cNvPr id="63492" name="Slide Number Placeholder 3">
            <a:extLst>
              <a:ext uri="{FF2B5EF4-FFF2-40B4-BE49-F238E27FC236}">
                <a16:creationId xmlns:a16="http://schemas.microsoft.com/office/drawing/2014/main" id="{DCF24A72-D9E8-43EE-81D9-14A4051521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5F3BF51-2AF0-40ED-86F1-B293FD0ED62E}" type="slidenum">
              <a:rPr lang="en-US" altLang="en-US" smtClean="0">
                <a:latin typeface="Arial" panose="020B0604020202020204" pitchFamily="34" charset="0"/>
              </a:rPr>
              <a:pPr/>
              <a:t>45</a:t>
            </a:fld>
            <a:endParaRPr lang="en-US" altLang="en-US">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6642E75-133A-4C10-90C8-F00A103CEDF9}"/>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64515" name="Content Placeholder 2">
            <a:extLst>
              <a:ext uri="{FF2B5EF4-FFF2-40B4-BE49-F238E27FC236}">
                <a16:creationId xmlns:a16="http://schemas.microsoft.com/office/drawing/2014/main" id="{337DCD99-8A33-491D-B936-3F880EA5D1E8}"/>
              </a:ext>
            </a:extLst>
          </p:cNvPr>
          <p:cNvSpPr>
            <a:spLocks noGrp="1"/>
          </p:cNvSpPr>
          <p:nvPr>
            <p:ph idx="1"/>
          </p:nvPr>
        </p:nvSpPr>
        <p:spPr>
          <a:xfrm>
            <a:off x="0" y="2057400"/>
            <a:ext cx="9144000" cy="5257800"/>
          </a:xfrm>
        </p:spPr>
        <p:txBody>
          <a:bodyPr/>
          <a:lstStyle/>
          <a:p>
            <a:pPr eaLnBrk="1" hangingPunct="1"/>
            <a:r>
              <a:rPr lang="en-US" altLang="en-US" dirty="0"/>
              <a:t>During testing, desks must be completely cleared of any materials other </a:t>
            </a:r>
            <a:r>
              <a:rPr lang="en-US" altLang="en-US" dirty="0" smtClean="0"/>
              <a:t>than:</a:t>
            </a:r>
          </a:p>
          <a:p>
            <a:pPr lvl="1" eaLnBrk="1" hangingPunct="1"/>
            <a:r>
              <a:rPr lang="en-US" altLang="en-US" dirty="0" smtClean="0"/>
              <a:t>Test book and </a:t>
            </a:r>
            <a:r>
              <a:rPr lang="en-US" altLang="en-US" dirty="0"/>
              <a:t>answer </a:t>
            </a:r>
            <a:r>
              <a:rPr lang="en-US" altLang="en-US" dirty="0" smtClean="0"/>
              <a:t>document (for paper/pencil testing)</a:t>
            </a:r>
          </a:p>
          <a:p>
            <a:pPr lvl="1" eaLnBrk="1" hangingPunct="1"/>
            <a:r>
              <a:rPr lang="en-US" altLang="en-US" dirty="0" smtClean="0"/>
              <a:t>Testing ticket (for online testing)</a:t>
            </a:r>
          </a:p>
          <a:p>
            <a:pPr lvl="1" eaLnBrk="1" hangingPunct="1"/>
            <a:r>
              <a:rPr lang="en-US" altLang="en-US" dirty="0"/>
              <a:t>P</a:t>
            </a:r>
            <a:r>
              <a:rPr lang="en-US" altLang="en-US" dirty="0" smtClean="0"/>
              <a:t>encil</a:t>
            </a:r>
          </a:p>
          <a:p>
            <a:pPr lvl="1" eaLnBrk="1" hangingPunct="1"/>
            <a:r>
              <a:rPr lang="en-US" altLang="en-US" dirty="0" smtClean="0"/>
              <a:t>Scratch paper/unmarked </a:t>
            </a:r>
            <a:r>
              <a:rPr lang="en-US" altLang="en-US" dirty="0"/>
              <a:t>grid </a:t>
            </a:r>
            <a:r>
              <a:rPr lang="en-US" altLang="en-US" dirty="0" smtClean="0"/>
              <a:t>paper </a:t>
            </a:r>
          </a:p>
          <a:p>
            <a:pPr lvl="1" eaLnBrk="1" hangingPunct="1"/>
            <a:r>
              <a:rPr lang="en-US" altLang="en-US" dirty="0" smtClean="0"/>
              <a:t>Approved OSTP reference sheet (for math), writer’s checklist (for grades 5 and 8 ELA section 1), or periodic table (for CCRA Science)</a:t>
            </a:r>
            <a:endParaRPr lang="en-US" altLang="en-US" dirty="0"/>
          </a:p>
        </p:txBody>
      </p:sp>
      <p:sp>
        <p:nvSpPr>
          <p:cNvPr id="64516" name="Slide Number Placeholder 1">
            <a:extLst>
              <a:ext uri="{FF2B5EF4-FFF2-40B4-BE49-F238E27FC236}">
                <a16:creationId xmlns:a16="http://schemas.microsoft.com/office/drawing/2014/main" id="{B5958117-5338-4624-8B96-AFF013CB66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292934"/>
                </a:solidFill>
                <a:latin typeface="Arial" panose="020B0604020202020204" pitchFamily="34" charset="0"/>
              </a:rPr>
              <a:t>45</a:t>
            </a:r>
            <a:endParaRPr lang="en-US" altLang="en-US" dirty="0">
              <a:solidFill>
                <a:srgbClr val="292934"/>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6642E75-133A-4C10-90C8-F00A103CEDF9}"/>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64515" name="Content Placeholder 2">
            <a:extLst>
              <a:ext uri="{FF2B5EF4-FFF2-40B4-BE49-F238E27FC236}">
                <a16:creationId xmlns:a16="http://schemas.microsoft.com/office/drawing/2014/main" id="{337DCD99-8A33-491D-B936-3F880EA5D1E8}"/>
              </a:ext>
            </a:extLst>
          </p:cNvPr>
          <p:cNvSpPr>
            <a:spLocks noGrp="1"/>
          </p:cNvSpPr>
          <p:nvPr>
            <p:ph idx="1"/>
          </p:nvPr>
        </p:nvSpPr>
        <p:spPr>
          <a:xfrm>
            <a:off x="0" y="2057400"/>
            <a:ext cx="9144000" cy="4800600"/>
          </a:xfrm>
        </p:spPr>
        <p:txBody>
          <a:bodyPr/>
          <a:lstStyle/>
          <a:p>
            <a:pPr lvl="1" eaLnBrk="1" hangingPunct="1"/>
            <a:r>
              <a:rPr lang="en-US" altLang="en-US" sz="2400" dirty="0" smtClean="0"/>
              <a:t>No </a:t>
            </a:r>
            <a:r>
              <a:rPr lang="en-US" altLang="en-US" sz="2400" dirty="0"/>
              <a:t>books, water bottles, candy, cell phones, etc. should be allowed on the desk during testing. </a:t>
            </a:r>
          </a:p>
          <a:p>
            <a:pPr lvl="1" eaLnBrk="1" hangingPunct="1"/>
            <a:r>
              <a:rPr lang="en-US" altLang="en-US" sz="2400" dirty="0"/>
              <a:t>Students are </a:t>
            </a:r>
            <a:r>
              <a:rPr lang="en-US" altLang="en-US" sz="2400" u="sng" dirty="0"/>
              <a:t>not</a:t>
            </a:r>
            <a:r>
              <a:rPr lang="en-US" altLang="en-US" sz="2400" dirty="0"/>
              <a:t> allowed to have snacks during testing sessions or to leave for lunch before completing a testing section/session.</a:t>
            </a:r>
          </a:p>
          <a:p>
            <a:pPr lvl="1" eaLnBrk="1" hangingPunct="1"/>
            <a:r>
              <a:rPr lang="en-US" altLang="en-US" sz="2400" dirty="0"/>
              <a:t>If a student has a water bottle during testing, he/she should keep the water bottle on the floor instead of the desk.</a:t>
            </a:r>
          </a:p>
          <a:p>
            <a:pPr lvl="1" eaLnBrk="1" hangingPunct="1"/>
            <a:r>
              <a:rPr lang="en-US" altLang="en-US" sz="2400" dirty="0"/>
              <a:t>Nothing should be taped or otherwise attached to the desk.</a:t>
            </a:r>
          </a:p>
        </p:txBody>
      </p:sp>
      <p:sp>
        <p:nvSpPr>
          <p:cNvPr id="64516" name="Slide Number Placeholder 1">
            <a:extLst>
              <a:ext uri="{FF2B5EF4-FFF2-40B4-BE49-F238E27FC236}">
                <a16:creationId xmlns:a16="http://schemas.microsoft.com/office/drawing/2014/main" id="{B5958117-5338-4624-8B96-AFF013CB66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292934"/>
                </a:solidFill>
                <a:latin typeface="Arial" panose="020B0604020202020204" pitchFamily="34" charset="0"/>
              </a:rPr>
              <a:t>46</a:t>
            </a:r>
            <a:endParaRPr lang="en-US" altLang="en-US" dirty="0">
              <a:solidFill>
                <a:srgbClr val="292934"/>
              </a:solidFill>
              <a:latin typeface="Arial" panose="020B0604020202020204" pitchFamily="34" charset="0"/>
            </a:endParaRPr>
          </a:p>
        </p:txBody>
      </p:sp>
    </p:spTree>
    <p:extLst>
      <p:ext uri="{BB962C8B-B14F-4D97-AF65-F5344CB8AC3E}">
        <p14:creationId xmlns:p14="http://schemas.microsoft.com/office/powerpoint/2010/main" val="3370007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8B7A4FE8-3048-4274-8E0A-7E51EE59BEC3}"/>
              </a:ext>
            </a:extLst>
          </p:cNvPr>
          <p:cNvSpPr>
            <a:spLocks noGrp="1"/>
          </p:cNvSpPr>
          <p:nvPr>
            <p:ph type="title"/>
          </p:nvPr>
        </p:nvSpPr>
        <p:spPr>
          <a:xfrm>
            <a:off x="381000" y="381000"/>
            <a:ext cx="8229600" cy="1447800"/>
          </a:xfrm>
        </p:spPr>
        <p:txBody>
          <a:bodyPr/>
          <a:lstStyle/>
          <a:p>
            <a:pPr algn="ctr" eaLnBrk="1" fontAlgn="auto" hangingPunct="1">
              <a:spcAft>
                <a:spcPts val="0"/>
              </a:spcAft>
              <a:defRPr/>
            </a:pPr>
            <a:r>
              <a:rPr lang="en-US" altLang="en-US" dirty="0"/>
              <a:t>Test Administrator Responsibilities</a:t>
            </a:r>
            <a:r>
              <a:rPr lang="en-US" altLang="en-US" sz="3600" dirty="0"/>
              <a:t/>
            </a:r>
            <a:br>
              <a:rPr lang="en-US" altLang="en-US" sz="3600" dirty="0"/>
            </a:br>
            <a:r>
              <a:rPr lang="en-US" altLang="en-US" sz="2800" dirty="0"/>
              <a:t>During </a:t>
            </a:r>
            <a:r>
              <a:rPr lang="en-US" altLang="en-US" sz="2800" dirty="0" smtClean="0"/>
              <a:t>Testing</a:t>
            </a:r>
            <a:endParaRPr lang="en-US" altLang="en-US" sz="2800" dirty="0"/>
          </a:p>
        </p:txBody>
      </p:sp>
      <p:sp>
        <p:nvSpPr>
          <p:cNvPr id="69635" name="Content Placeholder 2">
            <a:extLst>
              <a:ext uri="{FF2B5EF4-FFF2-40B4-BE49-F238E27FC236}">
                <a16:creationId xmlns:a16="http://schemas.microsoft.com/office/drawing/2014/main" id="{8C3FCD06-31DF-4FD4-A6E4-CE310357E31B}"/>
              </a:ext>
            </a:extLst>
          </p:cNvPr>
          <p:cNvSpPr>
            <a:spLocks noGrp="1"/>
          </p:cNvSpPr>
          <p:nvPr>
            <p:ph idx="1"/>
          </p:nvPr>
        </p:nvSpPr>
        <p:spPr>
          <a:xfrm>
            <a:off x="0" y="1981200"/>
            <a:ext cx="9144000" cy="4876800"/>
          </a:xfrm>
        </p:spPr>
        <p:txBody>
          <a:bodyPr/>
          <a:lstStyle/>
          <a:p>
            <a:pPr marL="182880" indent="-182880" eaLnBrk="1" fontAlgn="auto" hangingPunct="1">
              <a:spcAft>
                <a:spcPts val="0"/>
              </a:spcAft>
              <a:defRPr/>
            </a:pPr>
            <a:r>
              <a:rPr lang="en-US" altLang="en-US" dirty="0"/>
              <a:t>Monitor students throughout the session to ensure that they are advancing through the questions and that they are observing only their own </a:t>
            </a:r>
            <a:r>
              <a:rPr lang="en-US" altLang="en-US" dirty="0" smtClean="0"/>
              <a:t>test booklet/answer sheet or screen</a:t>
            </a:r>
            <a:r>
              <a:rPr lang="en-US" altLang="en-US" dirty="0"/>
              <a:t>.</a:t>
            </a:r>
          </a:p>
          <a:p>
            <a:pPr lvl="1" indent="-182880" eaLnBrk="1" fontAlgn="auto" hangingPunct="1">
              <a:spcAft>
                <a:spcPts val="0"/>
              </a:spcAft>
              <a:defRPr/>
            </a:pPr>
            <a:r>
              <a:rPr lang="en-US" altLang="en-US" dirty="0"/>
              <a:t>Dividers or testing carrels are recommended for students testing in close proximity to one another.</a:t>
            </a:r>
          </a:p>
          <a:p>
            <a:pPr marL="182880" indent="-182880" eaLnBrk="1" fontAlgn="auto" hangingPunct="1">
              <a:spcAft>
                <a:spcPts val="0"/>
              </a:spcAft>
              <a:defRPr/>
            </a:pPr>
            <a:r>
              <a:rPr lang="en-US" altLang="en-US" dirty="0"/>
              <a:t>Individual </a:t>
            </a:r>
            <a:r>
              <a:rPr lang="en-US" altLang="en-US" dirty="0" smtClean="0"/>
              <a:t>online tests </a:t>
            </a:r>
            <a:r>
              <a:rPr lang="en-US" altLang="en-US" dirty="0"/>
              <a:t>can be paused up to 15 minutes </a:t>
            </a:r>
            <a:r>
              <a:rPr lang="en-US" altLang="en-US" dirty="0" smtClean="0"/>
              <a:t>for </a:t>
            </a:r>
            <a:r>
              <a:rPr lang="en-US" altLang="en-US" dirty="0"/>
              <a:t>specified accommodations or an individual emergency. </a:t>
            </a:r>
          </a:p>
          <a:p>
            <a:pPr lvl="1" indent="-182880" eaLnBrk="1" fontAlgn="auto" hangingPunct="1">
              <a:spcAft>
                <a:spcPts val="0"/>
              </a:spcAft>
              <a:defRPr/>
            </a:pPr>
            <a:r>
              <a:rPr lang="en-US" altLang="en-US" dirty="0"/>
              <a:t>If the student’s test times out because it was paused longer than 15 minutes, contact the Building Test Coordinator (BTC).</a:t>
            </a:r>
          </a:p>
          <a:p>
            <a:pPr eaLnBrk="1" hangingPunct="1">
              <a:buFont typeface="Arial" charset="0"/>
              <a:buChar char="•"/>
              <a:defRPr/>
            </a:pPr>
            <a:endParaRPr lang="en-US" altLang="en-US" dirty="0"/>
          </a:p>
        </p:txBody>
      </p:sp>
      <p:sp>
        <p:nvSpPr>
          <p:cNvPr id="99332" name="Slide Number Placeholder 1">
            <a:extLst>
              <a:ext uri="{FF2B5EF4-FFF2-40B4-BE49-F238E27FC236}">
                <a16:creationId xmlns:a16="http://schemas.microsoft.com/office/drawing/2014/main" id="{71C90E23-4D2A-404E-AAFF-47029274A0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292934"/>
                </a:solidFill>
                <a:latin typeface="Arial" panose="020B0604020202020204" pitchFamily="34" charset="0"/>
              </a:rPr>
              <a:t>47</a:t>
            </a:r>
            <a:endParaRPr lang="en-US" altLang="en-US" dirty="0">
              <a:solidFill>
                <a:srgbClr val="292934"/>
              </a:solidFill>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EEFD77B-FF22-4B8C-9D43-3B7E49843EF1}"/>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18435" name="Content Placeholder 2">
            <a:extLst>
              <a:ext uri="{FF2B5EF4-FFF2-40B4-BE49-F238E27FC236}">
                <a16:creationId xmlns:a16="http://schemas.microsoft.com/office/drawing/2014/main" id="{97F89AFE-25E0-4A36-B0D3-C7601D56C37A}"/>
              </a:ext>
            </a:extLst>
          </p:cNvPr>
          <p:cNvSpPr>
            <a:spLocks noGrp="1"/>
          </p:cNvSpPr>
          <p:nvPr>
            <p:ph idx="1"/>
          </p:nvPr>
        </p:nvSpPr>
        <p:spPr>
          <a:xfrm>
            <a:off x="0" y="1828800"/>
            <a:ext cx="9144000" cy="5029200"/>
          </a:xfrm>
        </p:spPr>
        <p:txBody>
          <a:bodyPr rtlCol="0">
            <a:normAutofit/>
          </a:bodyPr>
          <a:lstStyle/>
          <a:p>
            <a:pPr marL="182880" indent="-182880" eaLnBrk="1" fontAlgn="auto" hangingPunct="1">
              <a:spcAft>
                <a:spcPts val="0"/>
              </a:spcAft>
              <a:buFont typeface="Wingdings" pitchFamily="2" charset="2"/>
              <a:buNone/>
              <a:defRPr/>
            </a:pPr>
            <a:endParaRPr lang="en-US" sz="800" dirty="0">
              <a:cs typeface="Arial" charset="0"/>
            </a:endParaRPr>
          </a:p>
          <a:p>
            <a:pPr marL="182880" indent="-182880" eaLnBrk="1" fontAlgn="auto" hangingPunct="1">
              <a:lnSpc>
                <a:spcPct val="110000"/>
              </a:lnSpc>
              <a:spcAft>
                <a:spcPts val="0"/>
              </a:spcAft>
              <a:defRPr/>
            </a:pPr>
            <a:r>
              <a:rPr lang="en-US" sz="2000" dirty="0">
                <a:cs typeface="Arial" charset="0"/>
              </a:rPr>
              <a:t>Keep records of students who missed the test on the original test date and need to make-up tests prior to the close of the testing window or any observed irregularities that occurred during the testing session.</a:t>
            </a:r>
          </a:p>
          <a:p>
            <a:pPr marL="182880" indent="-182880" eaLnBrk="1" fontAlgn="auto" hangingPunct="1">
              <a:lnSpc>
                <a:spcPct val="110000"/>
              </a:lnSpc>
              <a:spcBef>
                <a:spcPts val="0"/>
              </a:spcBef>
              <a:spcAft>
                <a:spcPts val="0"/>
              </a:spcAft>
              <a:defRPr/>
            </a:pPr>
            <a:endParaRPr lang="en-US" sz="2000" dirty="0"/>
          </a:p>
          <a:p>
            <a:pPr marL="182880" indent="-182880" eaLnBrk="1" fontAlgn="auto" hangingPunct="1">
              <a:lnSpc>
                <a:spcPct val="110000"/>
              </a:lnSpc>
              <a:spcBef>
                <a:spcPts val="0"/>
              </a:spcBef>
              <a:spcAft>
                <a:spcPts val="0"/>
              </a:spcAft>
              <a:defRPr/>
            </a:pPr>
            <a:r>
              <a:rPr lang="en-US" sz="2000" dirty="0"/>
              <a:t>If students need to go to the restroom during a testing session, they may only be allowed to go </a:t>
            </a:r>
            <a:r>
              <a:rPr lang="en-US" sz="2000" b="1" i="1" dirty="0"/>
              <a:t>one at a time</a:t>
            </a:r>
            <a:r>
              <a:rPr lang="en-US" sz="2000" dirty="0"/>
              <a:t>.  Hall monitors can be used to make sure students return in a timely manner and do not make extra stops or access electronic devices while out of the testing environment.</a:t>
            </a:r>
          </a:p>
          <a:p>
            <a:pPr marL="457517" lvl="1" indent="-182880" eaLnBrk="1" fontAlgn="auto" hangingPunct="1">
              <a:lnSpc>
                <a:spcPct val="110000"/>
              </a:lnSpc>
              <a:spcBef>
                <a:spcPts val="0"/>
              </a:spcBef>
              <a:spcAft>
                <a:spcPts val="0"/>
              </a:spcAft>
              <a:defRPr/>
            </a:pPr>
            <a:r>
              <a:rPr lang="en-US" sz="1800" dirty="0"/>
              <a:t>Online testers must click on the “pause” button while they are taking a restroom break (15 min max).</a:t>
            </a:r>
          </a:p>
          <a:p>
            <a:pPr marL="457517" lvl="1" indent="-182880" eaLnBrk="1" fontAlgn="auto" hangingPunct="1">
              <a:lnSpc>
                <a:spcPct val="110000"/>
              </a:lnSpc>
              <a:spcBef>
                <a:spcPts val="0"/>
              </a:spcBef>
              <a:spcAft>
                <a:spcPts val="0"/>
              </a:spcAft>
              <a:defRPr/>
            </a:pPr>
            <a:r>
              <a:rPr lang="en-US" sz="1800" dirty="0"/>
              <a:t>Paper/pencil testers </a:t>
            </a:r>
            <a:r>
              <a:rPr lang="en-US" sz="1800" dirty="0" smtClean="0"/>
              <a:t>must </a:t>
            </a:r>
            <a:r>
              <a:rPr lang="en-US" sz="1800" dirty="0"/>
              <a:t>turn their test book over and place it on top of their answer document on top of their desks while they are taking a restroom break.</a:t>
            </a:r>
          </a:p>
          <a:p>
            <a:pPr marL="182880" indent="-182880" eaLnBrk="1" fontAlgn="auto" hangingPunct="1">
              <a:lnSpc>
                <a:spcPct val="110000"/>
              </a:lnSpc>
              <a:spcBef>
                <a:spcPts val="0"/>
              </a:spcBef>
              <a:spcAft>
                <a:spcPts val="0"/>
              </a:spcAft>
              <a:defRPr/>
            </a:pPr>
            <a:endParaRPr lang="en-US" dirty="0"/>
          </a:p>
          <a:p>
            <a:pPr marL="182880" indent="-182880" eaLnBrk="1" fontAlgn="auto" hangingPunct="1">
              <a:spcBef>
                <a:spcPts val="0"/>
              </a:spcBef>
              <a:spcAft>
                <a:spcPts val="0"/>
              </a:spcAft>
              <a:buFont typeface="Wingdings" pitchFamily="2" charset="2"/>
              <a:buNone/>
              <a:defRPr/>
            </a:pPr>
            <a:endParaRPr lang="en-US" sz="2000" dirty="0"/>
          </a:p>
          <a:p>
            <a:pPr marL="182880" indent="-182880" eaLnBrk="1" fontAlgn="auto" hangingPunct="1">
              <a:spcBef>
                <a:spcPts val="0"/>
              </a:spcBef>
              <a:spcAft>
                <a:spcPts val="0"/>
              </a:spcAft>
              <a:defRPr/>
            </a:pPr>
            <a:endParaRPr lang="en-US" sz="2300" dirty="0">
              <a:cs typeface="Arial" charset="0"/>
            </a:endParaRPr>
          </a:p>
          <a:p>
            <a:pPr marL="609600" indent="-609600" eaLnBrk="1" fontAlgn="auto" hangingPunct="1">
              <a:spcAft>
                <a:spcPts val="0"/>
              </a:spcAft>
              <a:buSzPct val="125000"/>
              <a:buFont typeface="Wingdings" pitchFamily="2" charset="2"/>
              <a:buChar char="§"/>
              <a:defRPr/>
            </a:pPr>
            <a:endParaRPr lang="en-US" sz="2000" dirty="0">
              <a:cs typeface="Arial" charset="0"/>
            </a:endParaRPr>
          </a:p>
          <a:p>
            <a:pPr marL="609600" indent="-609600" eaLnBrk="1" fontAlgn="auto" hangingPunct="1">
              <a:lnSpc>
                <a:spcPct val="90000"/>
              </a:lnSpc>
              <a:spcAft>
                <a:spcPts val="0"/>
              </a:spcAft>
              <a:buSzPct val="125000"/>
              <a:buFont typeface="Wingdings" pitchFamily="2" charset="2"/>
              <a:buChar char="§"/>
              <a:defRPr/>
            </a:pPr>
            <a:endParaRPr lang="en-US" sz="2000" dirty="0">
              <a:cs typeface="Arial" charset="0"/>
            </a:endParaRPr>
          </a:p>
        </p:txBody>
      </p:sp>
      <p:sp>
        <p:nvSpPr>
          <p:cNvPr id="66564" name="Slide Number Placeholder 1">
            <a:extLst>
              <a:ext uri="{FF2B5EF4-FFF2-40B4-BE49-F238E27FC236}">
                <a16:creationId xmlns:a16="http://schemas.microsoft.com/office/drawing/2014/main" id="{225084BB-42A7-45C7-9F80-FF5DB297A8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97228F66-D0D8-4220-9795-5952EADDCE2C}" type="slidenum">
              <a:rPr lang="en-US" altLang="en-US" smtClean="0">
                <a:latin typeface="Arial" panose="020B0604020202020204" pitchFamily="34" charset="0"/>
              </a:rPr>
              <a:pPr/>
              <a:t>49</a:t>
            </a:fld>
            <a:endParaRPr lang="en-US" altLang="en-US">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E7CB103-E680-4486-831A-9816A0EE2771}"/>
              </a:ext>
            </a:extLst>
          </p:cNvPr>
          <p:cNvSpPr>
            <a:spLocks noGrp="1"/>
          </p:cNvSpPr>
          <p:nvPr>
            <p:ph type="title"/>
          </p:nvPr>
        </p:nvSpPr>
        <p:spPr>
          <a:xfrm>
            <a:off x="609600" y="838200"/>
            <a:ext cx="8229600" cy="990600"/>
          </a:xfrm>
        </p:spPr>
        <p:txBody>
          <a:bodyPr>
            <a:normAutofit fontScale="90000"/>
          </a:bodyPr>
          <a:lstStyle/>
          <a:p>
            <a:pPr algn="ctr" eaLnBrk="1" fontAlgn="auto" hangingPunct="1">
              <a:spcAft>
                <a:spcPts val="0"/>
              </a:spcAft>
              <a:defRPr/>
            </a:pPr>
            <a:r>
              <a:rPr lang="en-US" altLang="en-US" dirty="0"/>
              <a:t>The remainder of the slides pertain to OSTP grades 3-8 and the CCRA Science Content </a:t>
            </a:r>
            <a:r>
              <a:rPr lang="en-US" altLang="en-US" dirty="0" smtClean="0"/>
              <a:t>and U.S. History Assessments</a:t>
            </a:r>
            <a:endParaRPr lang="en-US" altLang="en-US" dirty="0"/>
          </a:p>
        </p:txBody>
      </p:sp>
      <p:sp>
        <p:nvSpPr>
          <p:cNvPr id="14339" name="Slide Number Placeholder 1">
            <a:extLst>
              <a:ext uri="{FF2B5EF4-FFF2-40B4-BE49-F238E27FC236}">
                <a16:creationId xmlns:a16="http://schemas.microsoft.com/office/drawing/2014/main" id="{86AB33EE-785A-4B4E-8447-827E64D856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F6E5DE3-F4A7-4088-8506-F4E4B4E15945}" type="slidenum">
              <a:rPr lang="en-US" altLang="en-US" smtClean="0">
                <a:latin typeface="Arial" panose="020B0604020202020204" pitchFamily="34" charset="0"/>
              </a:rPr>
              <a:pPr/>
              <a:t>5</a:t>
            </a:fld>
            <a:endParaRPr lang="en-US" altLang="en-US">
              <a:latin typeface="Arial" panose="020B0604020202020204" pitchFamily="34" charset="0"/>
            </a:endParaRPr>
          </a:p>
        </p:txBody>
      </p:sp>
      <p:sp>
        <p:nvSpPr>
          <p:cNvPr id="14341" name="TextBox 1">
            <a:extLst>
              <a:ext uri="{FF2B5EF4-FFF2-40B4-BE49-F238E27FC236}">
                <a16:creationId xmlns:a16="http://schemas.microsoft.com/office/drawing/2014/main" id="{269B0A76-BAE5-4FFC-9480-10EDB0FE7242}"/>
              </a:ext>
            </a:extLst>
          </p:cNvPr>
          <p:cNvSpPr txBox="1">
            <a:spLocks noChangeArrowheads="1"/>
          </p:cNvSpPr>
          <p:nvPr/>
        </p:nvSpPr>
        <p:spPr bwMode="auto">
          <a:xfrm>
            <a:off x="0" y="2133600"/>
            <a:ext cx="914400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defRPr/>
            </a:pPr>
            <a:r>
              <a:rPr lang="en-US" altLang="en-US" sz="2400" dirty="0"/>
              <a:t>For further information about SAT/ACT policies and procedures, </a:t>
            </a:r>
            <a:r>
              <a:rPr lang="en-US" altLang="en-US" sz="2400" dirty="0" smtClean="0"/>
              <a:t>please reference </a:t>
            </a:r>
            <a:r>
              <a:rPr lang="en-US" altLang="en-US" sz="2400" dirty="0"/>
              <a:t>their individual testing manuals.</a:t>
            </a:r>
          </a:p>
          <a:p>
            <a:pPr>
              <a:defRPr/>
            </a:pPr>
            <a:r>
              <a:rPr lang="en-US" altLang="en-US" sz="2800" b="1" dirty="0" smtClean="0"/>
              <a:t>SAT</a:t>
            </a:r>
            <a:endParaRPr lang="en-US" altLang="en-US" sz="2800" b="1" dirty="0"/>
          </a:p>
          <a:p>
            <a:pPr marL="342900" indent="-342900">
              <a:buFont typeface="Arial" panose="020B0604020202020204" pitchFamily="34" charset="0"/>
              <a:buChar char="•"/>
              <a:defRPr/>
            </a:pPr>
            <a:r>
              <a:rPr lang="en-US" altLang="en-US" sz="2800" dirty="0"/>
              <a:t>Home Page: </a:t>
            </a:r>
            <a:r>
              <a:rPr lang="en-US" altLang="en-US" sz="1600" dirty="0">
                <a:hlinkClick r:id="rId3"/>
              </a:rPr>
              <a:t>https://collegereadiness.collegeboard.org/</a:t>
            </a:r>
            <a:endParaRPr lang="en-US" altLang="en-US" sz="1600" dirty="0"/>
          </a:p>
          <a:p>
            <a:pPr marL="342900" indent="-342900">
              <a:buFont typeface="Arial" panose="020B0604020202020204" pitchFamily="34" charset="0"/>
              <a:buChar char="•"/>
              <a:defRPr/>
            </a:pPr>
            <a:r>
              <a:rPr lang="en-US" altLang="en-US" sz="2800" dirty="0"/>
              <a:t>Administration Manual: </a:t>
            </a:r>
            <a:r>
              <a:rPr lang="en-US" sz="1600" u="sng" dirty="0">
                <a:hlinkClick r:id="rId4"/>
              </a:rPr>
              <a:t>https://collegereadiness.collegeboard.org/sat/k12-educators/sat-school-day/downloads</a:t>
            </a:r>
            <a:r>
              <a:rPr lang="en-US" sz="1600" dirty="0"/>
              <a:t> </a:t>
            </a:r>
          </a:p>
          <a:p>
            <a:pPr>
              <a:defRPr/>
            </a:pPr>
            <a:endParaRPr lang="en-US" altLang="en-US" sz="1600" dirty="0"/>
          </a:p>
          <a:p>
            <a:pPr>
              <a:defRPr/>
            </a:pPr>
            <a:r>
              <a:rPr lang="en-US" altLang="en-US" sz="2800" b="1" dirty="0"/>
              <a:t>ACT</a:t>
            </a:r>
          </a:p>
          <a:p>
            <a:pPr marL="342900" indent="-342900">
              <a:buFont typeface="Arial" panose="020B0604020202020204" pitchFamily="34" charset="0"/>
              <a:buChar char="•"/>
              <a:defRPr/>
            </a:pPr>
            <a:r>
              <a:rPr lang="en-US" altLang="en-US" sz="2800" dirty="0"/>
              <a:t>Oklahoma Landing Page: </a:t>
            </a:r>
            <a:r>
              <a:rPr lang="en-US" altLang="en-US" sz="1600" dirty="0">
                <a:hlinkClick r:id="rId5"/>
              </a:rPr>
              <a:t>http://www.act.org/content/act/en/products-and-services/state-and-district-solutions/oklahoma.html</a:t>
            </a:r>
            <a:endParaRPr lang="en-US" altLang="en-US" sz="2800" dirty="0"/>
          </a:p>
          <a:p>
            <a:pPr marL="342900" indent="-342900">
              <a:buFont typeface="Arial" panose="020B0604020202020204" pitchFamily="34" charset="0"/>
              <a:buChar char="•"/>
              <a:defRPr/>
            </a:pPr>
            <a:r>
              <a:rPr lang="en-US" altLang="en-US" sz="2800" dirty="0"/>
              <a:t>Administration Manual: </a:t>
            </a:r>
            <a:r>
              <a:rPr lang="en-US" altLang="en-US" sz="1600" dirty="0">
                <a:solidFill>
                  <a:srgbClr val="292934"/>
                </a:solidFill>
                <a:hlinkClick r:id="rId6"/>
              </a:rPr>
              <a:t>http://www.act.org/content/dam/act/secured/documents/pdfs/Admin-Manual-ACT-S&amp;D-Online-Secured.pdf</a:t>
            </a:r>
            <a:endParaRPr lang="en-US" altLang="en-US" sz="1600" dirty="0">
              <a:solidFill>
                <a:srgbClr val="292934"/>
              </a:solidFill>
            </a:endParaRPr>
          </a:p>
          <a:p>
            <a:pPr>
              <a:defRPr/>
            </a:pPr>
            <a:endParaRPr lang="en-US" altLang="en-US" sz="2400" dirty="0"/>
          </a:p>
          <a:p>
            <a:pPr>
              <a:defRPr/>
            </a:pPr>
            <a:endParaRPr lang="en-US" alt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8A07-0279-44EB-8ACC-01AC240E941A}"/>
              </a:ext>
            </a:extLst>
          </p:cNvPr>
          <p:cNvSpPr>
            <a:spLocks noGrp="1"/>
          </p:cNvSpPr>
          <p:nvPr>
            <p:ph type="title"/>
          </p:nvPr>
        </p:nvSpPr>
        <p:spPr>
          <a:xfrm>
            <a:off x="304800" y="347663"/>
            <a:ext cx="8229601" cy="990600"/>
          </a:xfrm>
        </p:spPr>
        <p:txBody>
          <a:bodyPr/>
          <a:lstStyle/>
          <a:p>
            <a:pPr algn="ctr">
              <a:defRPr/>
            </a:pPr>
            <a:r>
              <a:rPr lang="en-US" dirty="0"/>
              <a:t>Testing Irregularities</a:t>
            </a:r>
          </a:p>
        </p:txBody>
      </p:sp>
      <p:sp>
        <p:nvSpPr>
          <p:cNvPr id="68611" name="Content Placeholder 2">
            <a:extLst>
              <a:ext uri="{FF2B5EF4-FFF2-40B4-BE49-F238E27FC236}">
                <a16:creationId xmlns:a16="http://schemas.microsoft.com/office/drawing/2014/main" id="{9EF44159-F773-461C-BA6A-A62827920A7C}"/>
              </a:ext>
            </a:extLst>
          </p:cNvPr>
          <p:cNvSpPr>
            <a:spLocks noGrp="1"/>
          </p:cNvSpPr>
          <p:nvPr>
            <p:ph idx="1"/>
          </p:nvPr>
        </p:nvSpPr>
        <p:spPr>
          <a:xfrm>
            <a:off x="0" y="1600200"/>
            <a:ext cx="9144000" cy="5257800"/>
          </a:xfrm>
        </p:spPr>
        <p:txBody>
          <a:bodyPr/>
          <a:lstStyle/>
          <a:p>
            <a:pPr>
              <a:spcBef>
                <a:spcPts val="300"/>
              </a:spcBef>
            </a:pPr>
            <a:r>
              <a:rPr lang="en-US" altLang="en-US" sz="2800" dirty="0"/>
              <a:t>Testing Irregularities</a:t>
            </a:r>
          </a:p>
          <a:p>
            <a:pPr lvl="1">
              <a:spcBef>
                <a:spcPts val="300"/>
              </a:spcBef>
            </a:pPr>
            <a:r>
              <a:rPr lang="en-US" altLang="en-US" sz="2400" dirty="0"/>
              <a:t>Sickness</a:t>
            </a:r>
          </a:p>
          <a:p>
            <a:pPr lvl="1">
              <a:spcBef>
                <a:spcPts val="300"/>
              </a:spcBef>
            </a:pPr>
            <a:r>
              <a:rPr lang="en-US" altLang="en-US" sz="2400" dirty="0"/>
              <a:t>TA/TP is distracting</a:t>
            </a:r>
          </a:p>
          <a:p>
            <a:pPr lvl="1">
              <a:spcBef>
                <a:spcPts val="300"/>
              </a:spcBef>
            </a:pPr>
            <a:r>
              <a:rPr lang="en-US" altLang="en-US" sz="2400" dirty="0"/>
              <a:t>Student received read aloud for Math/Science and should not have</a:t>
            </a:r>
          </a:p>
          <a:p>
            <a:pPr lvl="1">
              <a:spcBef>
                <a:spcPts val="300"/>
              </a:spcBef>
            </a:pPr>
            <a:r>
              <a:rPr lang="en-US" altLang="en-US" sz="2400" dirty="0"/>
              <a:t>Misread script</a:t>
            </a:r>
          </a:p>
          <a:p>
            <a:pPr lvl="1">
              <a:spcBef>
                <a:spcPts val="300"/>
              </a:spcBef>
            </a:pPr>
            <a:r>
              <a:rPr lang="en-US" altLang="en-US" sz="2400" dirty="0"/>
              <a:t>Parent picked up student during testing</a:t>
            </a:r>
          </a:p>
          <a:p>
            <a:pPr lvl="1">
              <a:spcBef>
                <a:spcPts val="300"/>
              </a:spcBef>
            </a:pPr>
            <a:r>
              <a:rPr lang="en-US" altLang="en-US" sz="2400" dirty="0"/>
              <a:t>Wrong accommodation</a:t>
            </a:r>
          </a:p>
          <a:p>
            <a:pPr lvl="1">
              <a:spcBef>
                <a:spcPts val="300"/>
              </a:spcBef>
            </a:pPr>
            <a:r>
              <a:rPr lang="en-US" altLang="en-US" sz="2400" dirty="0"/>
              <a:t>Sections not given on consecutive days in correct </a:t>
            </a:r>
            <a:r>
              <a:rPr lang="en-US" altLang="en-US" sz="2400" dirty="0" smtClean="0"/>
              <a:t>order</a:t>
            </a:r>
          </a:p>
          <a:p>
            <a:pPr lvl="1">
              <a:spcBef>
                <a:spcPts val="300"/>
              </a:spcBef>
            </a:pPr>
            <a:r>
              <a:rPr lang="en-US" altLang="en-US" sz="2400" dirty="0" smtClean="0"/>
              <a:t>Technical issues during online testing</a:t>
            </a:r>
            <a:endParaRPr lang="en-US" altLang="en-US" sz="2400" dirty="0"/>
          </a:p>
          <a:p>
            <a:pPr lvl="1">
              <a:spcBef>
                <a:spcPts val="300"/>
              </a:spcBef>
            </a:pPr>
            <a:endParaRPr lang="en-US" altLang="en-US" dirty="0"/>
          </a:p>
          <a:p>
            <a:pPr>
              <a:spcBef>
                <a:spcPts val="300"/>
              </a:spcBef>
            </a:pPr>
            <a:endParaRPr lang="en-US" altLang="en-US" sz="1800" dirty="0"/>
          </a:p>
          <a:p>
            <a:pPr lvl="1"/>
            <a:endParaRPr lang="en-US" altLang="en-US" dirty="0"/>
          </a:p>
        </p:txBody>
      </p:sp>
      <p:sp>
        <p:nvSpPr>
          <p:cNvPr id="68612" name="Slide Number Placeholder 3">
            <a:extLst>
              <a:ext uri="{FF2B5EF4-FFF2-40B4-BE49-F238E27FC236}">
                <a16:creationId xmlns:a16="http://schemas.microsoft.com/office/drawing/2014/main" id="{2F549692-5442-418C-BAFC-53DDA71E90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6F0F9E2-3D61-419F-9589-6FE9E4D7E2F0}" type="slidenum">
              <a:rPr lang="en-US" altLang="en-US">
                <a:latin typeface="Arial" panose="020B0604020202020204" pitchFamily="34" charset="0"/>
              </a:rPr>
              <a:pPr/>
              <a:t>50</a:t>
            </a:fld>
            <a:endParaRPr lang="en-US" altLang="en-US" dirty="0">
              <a:latin typeface="Arial" panose="020B0604020202020204" pitchFamily="34" charset="0"/>
            </a:endParaRP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6E8824C-A879-498D-8897-AEC6CB266EDC}"/>
              </a:ext>
            </a:extLst>
          </p:cNvPr>
          <p:cNvSpPr>
            <a:spLocks noGrp="1"/>
          </p:cNvSpPr>
          <p:nvPr>
            <p:ph type="title"/>
          </p:nvPr>
        </p:nvSpPr>
        <p:spPr>
          <a:xfrm>
            <a:off x="3810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a:t>
            </a:r>
            <a:r>
              <a:rPr lang="en-US" altLang="en-US" sz="2800" dirty="0" smtClean="0"/>
              <a:t>Testing</a:t>
            </a:r>
            <a:endParaRPr lang="en-US" altLang="en-US" dirty="0"/>
          </a:p>
        </p:txBody>
      </p:sp>
      <p:sp>
        <p:nvSpPr>
          <p:cNvPr id="101379" name="Content Placeholder 2">
            <a:extLst>
              <a:ext uri="{FF2B5EF4-FFF2-40B4-BE49-F238E27FC236}">
                <a16:creationId xmlns:a16="http://schemas.microsoft.com/office/drawing/2014/main" id="{6FC03D25-5B0C-4622-AFDD-50EB6F18AE85}"/>
              </a:ext>
            </a:extLst>
          </p:cNvPr>
          <p:cNvSpPr>
            <a:spLocks noGrp="1"/>
          </p:cNvSpPr>
          <p:nvPr>
            <p:ph idx="1"/>
          </p:nvPr>
        </p:nvSpPr>
        <p:spPr>
          <a:xfrm>
            <a:off x="0" y="1981200"/>
            <a:ext cx="9144000" cy="4876800"/>
          </a:xfrm>
        </p:spPr>
        <p:txBody>
          <a:bodyPr/>
          <a:lstStyle/>
          <a:p>
            <a:pPr eaLnBrk="1" hangingPunct="1"/>
            <a:r>
              <a:rPr lang="en-US" altLang="en-US"/>
              <a:t>If a technical problem occurs, maintain an orderly and </a:t>
            </a:r>
            <a:r>
              <a:rPr lang="en-US" altLang="en-US" u="sng"/>
              <a:t>secure</a:t>
            </a:r>
            <a:r>
              <a:rPr lang="en-US" altLang="en-US"/>
              <a:t> testing environment while the BTC makes any necessary calls to correct the problem. </a:t>
            </a:r>
          </a:p>
          <a:p>
            <a:pPr lvl="1" eaLnBrk="1" hangingPunct="1"/>
            <a:r>
              <a:rPr lang="en-US" altLang="en-US" dirty="0"/>
              <a:t>Students must not be allowed to talk to each other or leave the testing environment during this time.</a:t>
            </a:r>
          </a:p>
          <a:p>
            <a:pPr lvl="1" eaLnBrk="1" hangingPunct="1"/>
            <a:r>
              <a:rPr lang="en-US" altLang="en-US" dirty="0"/>
              <a:t>Students must not be allowed to read, work puzzles, use cell phones, play games, or eat during this time.</a:t>
            </a:r>
          </a:p>
          <a:p>
            <a:pPr lvl="1" eaLnBrk="1" hangingPunct="1"/>
            <a:r>
              <a:rPr lang="en-US" altLang="en-US" dirty="0"/>
              <a:t>A Test Administrator and Proctor must remain in the testing session with students at all times.</a:t>
            </a:r>
          </a:p>
        </p:txBody>
      </p:sp>
      <p:sp>
        <p:nvSpPr>
          <p:cNvPr id="101380" name="Slide Number Placeholder 1">
            <a:extLst>
              <a:ext uri="{FF2B5EF4-FFF2-40B4-BE49-F238E27FC236}">
                <a16:creationId xmlns:a16="http://schemas.microsoft.com/office/drawing/2014/main" id="{3EA8C29F-08B3-47B0-AAAF-37F76D6629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FD7C0A4-FDA6-4846-9501-762F0B0085CD}" type="slidenum">
              <a:rPr lang="en-US" altLang="en-US" smtClean="0">
                <a:latin typeface="Arial" panose="020B0604020202020204" pitchFamily="34" charset="0"/>
              </a:rPr>
              <a:pPr/>
              <a:t>51</a:t>
            </a:fld>
            <a:endParaRPr lang="en-US" altLang="en-US">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87E2654-2079-49E0-9A10-4274A3FA8A0C}"/>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70659" name="Content Placeholder 2">
            <a:extLst>
              <a:ext uri="{FF2B5EF4-FFF2-40B4-BE49-F238E27FC236}">
                <a16:creationId xmlns:a16="http://schemas.microsoft.com/office/drawing/2014/main" id="{669B97CF-95CA-466A-803E-B8BE500A9B40}"/>
              </a:ext>
            </a:extLst>
          </p:cNvPr>
          <p:cNvSpPr>
            <a:spLocks noGrp="1"/>
          </p:cNvSpPr>
          <p:nvPr>
            <p:ph idx="1"/>
          </p:nvPr>
        </p:nvSpPr>
        <p:spPr>
          <a:xfrm>
            <a:off x="0" y="1828800"/>
            <a:ext cx="9144000" cy="5029200"/>
          </a:xfrm>
        </p:spPr>
        <p:txBody>
          <a:bodyPr/>
          <a:lstStyle/>
          <a:p>
            <a:pPr eaLnBrk="1" hangingPunct="1">
              <a:lnSpc>
                <a:spcPct val="90000"/>
              </a:lnSpc>
            </a:pPr>
            <a:r>
              <a:rPr lang="en-US" altLang="en-US" dirty="0">
                <a:cs typeface="Arial" panose="020B0604020202020204" pitchFamily="34" charset="0"/>
              </a:rPr>
              <a:t>Testing Irregularity Procedures</a:t>
            </a:r>
          </a:p>
          <a:p>
            <a:pPr lvl="1" eaLnBrk="1" hangingPunct="1">
              <a:lnSpc>
                <a:spcPct val="90000"/>
              </a:lnSpc>
            </a:pPr>
            <a:r>
              <a:rPr lang="en-US" altLang="en-US" dirty="0">
                <a:cs typeface="Arial" panose="020B0604020202020204" pitchFamily="34" charset="0"/>
              </a:rPr>
              <a:t>Students who experience a testing </a:t>
            </a:r>
            <a:r>
              <a:rPr lang="en-US" altLang="en-US" dirty="0" smtClean="0">
                <a:cs typeface="Arial" panose="020B0604020202020204" pitchFamily="34" charset="0"/>
              </a:rPr>
              <a:t>irregularity that prevents them from finishing the test during that session </a:t>
            </a:r>
            <a:r>
              <a:rPr lang="en-US" altLang="en-US" dirty="0">
                <a:cs typeface="Arial" panose="020B0604020202020204" pitchFamily="34" charset="0"/>
              </a:rPr>
              <a:t>will be allowed to finish their testing once they return to school.</a:t>
            </a:r>
          </a:p>
          <a:p>
            <a:pPr lvl="1" eaLnBrk="1" hangingPunct="1">
              <a:lnSpc>
                <a:spcPct val="90000"/>
              </a:lnSpc>
            </a:pPr>
            <a:r>
              <a:rPr lang="en-US" altLang="en-US" dirty="0">
                <a:cs typeface="Arial" panose="020B0604020202020204" pitchFamily="34" charset="0"/>
              </a:rPr>
              <a:t>Testing Irregularities are not to be used for a lunch break; this is only for an unforeseen problem. </a:t>
            </a:r>
          </a:p>
          <a:p>
            <a:pPr lvl="1">
              <a:spcBef>
                <a:spcPts val="300"/>
              </a:spcBef>
            </a:pPr>
            <a:r>
              <a:rPr lang="en-US" altLang="en-US" dirty="0"/>
              <a:t>Re-administer same test form, if possible:</a:t>
            </a:r>
          </a:p>
          <a:p>
            <a:pPr lvl="1">
              <a:spcBef>
                <a:spcPts val="300"/>
              </a:spcBef>
            </a:pPr>
            <a:r>
              <a:rPr lang="en-US" altLang="en-US" dirty="0"/>
              <a:t>Student may need a new answer document or booklet depending on circumstances.</a:t>
            </a:r>
            <a:endParaRPr lang="en-US" altLang="en-US" dirty="0">
              <a:cs typeface="Arial" panose="020B0604020202020204" pitchFamily="34" charset="0"/>
            </a:endParaRPr>
          </a:p>
          <a:p>
            <a:pPr eaLnBrk="1" hangingPunct="1">
              <a:lnSpc>
                <a:spcPct val="90000"/>
              </a:lnSpc>
            </a:pPr>
            <a:r>
              <a:rPr lang="en-US" altLang="en-US" dirty="0" smtClean="0">
                <a:cs typeface="Arial" panose="020B0604020202020204" pitchFamily="34" charset="0"/>
              </a:rPr>
              <a:t>Contact </a:t>
            </a:r>
            <a:r>
              <a:rPr lang="en-US" altLang="en-US" dirty="0">
                <a:cs typeface="Arial" panose="020B0604020202020204" pitchFamily="34" charset="0"/>
              </a:rPr>
              <a:t>the BTC to inform them of the testing irregularity; the student should be scheduled to complete his/her assessment as soon as he/she returns to </a:t>
            </a:r>
            <a:r>
              <a:rPr lang="en-US" altLang="en-US" dirty="0" smtClean="0">
                <a:cs typeface="Arial" panose="020B0604020202020204" pitchFamily="34" charset="0"/>
              </a:rPr>
              <a:t>school, </a:t>
            </a:r>
            <a:r>
              <a:rPr lang="en-US" altLang="en-US" dirty="0">
                <a:cs typeface="Arial" panose="020B0604020202020204" pitchFamily="34" charset="0"/>
              </a:rPr>
              <a:t>and this will be documented on the testing irregularity form.</a:t>
            </a:r>
          </a:p>
          <a:p>
            <a:pPr lvl="1" eaLnBrk="1" hangingPunct="1">
              <a:lnSpc>
                <a:spcPct val="90000"/>
              </a:lnSpc>
            </a:pPr>
            <a:endParaRPr lang="en-US" altLang="en-US" sz="1100" dirty="0">
              <a:solidFill>
                <a:srgbClr val="FF0000"/>
              </a:solidFill>
              <a:cs typeface="Arial" panose="020B0604020202020204" pitchFamily="34" charset="0"/>
            </a:endParaRPr>
          </a:p>
          <a:p>
            <a:pPr eaLnBrk="1" hangingPunct="1">
              <a:lnSpc>
                <a:spcPct val="90000"/>
              </a:lnSpc>
            </a:pPr>
            <a:endParaRPr lang="en-US" altLang="en-US" sz="2200" dirty="0">
              <a:cs typeface="Arial" panose="020B0604020202020204" pitchFamily="34" charset="0"/>
            </a:endParaRPr>
          </a:p>
        </p:txBody>
      </p:sp>
      <p:sp>
        <p:nvSpPr>
          <p:cNvPr id="70660" name="Slide Number Placeholder 1">
            <a:extLst>
              <a:ext uri="{FF2B5EF4-FFF2-40B4-BE49-F238E27FC236}">
                <a16:creationId xmlns:a16="http://schemas.microsoft.com/office/drawing/2014/main" id="{6917AAAE-604C-49C7-B4E8-B3C4D3BC3E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8A917F4-6511-4EFE-900A-C038A451328D}" type="slidenum">
              <a:rPr lang="en-US" altLang="en-US" smtClean="0">
                <a:latin typeface="Arial" panose="020B0604020202020204" pitchFamily="34" charset="0"/>
              </a:rPr>
              <a:pPr/>
              <a:t>52</a:t>
            </a:fld>
            <a:endParaRPr lang="en-US" altLang="en-US"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1B43-C2F7-4AB3-90F9-393E2CE611A0}"/>
              </a:ext>
            </a:extLst>
          </p:cNvPr>
          <p:cNvSpPr>
            <a:spLocks noGrp="1"/>
          </p:cNvSpPr>
          <p:nvPr>
            <p:ph type="title"/>
          </p:nvPr>
        </p:nvSpPr>
        <p:spPr>
          <a:xfrm>
            <a:off x="381000" y="533400"/>
            <a:ext cx="8229600" cy="990600"/>
          </a:xfrm>
        </p:spPr>
        <p:txBody>
          <a:bodyPr>
            <a:normAutofit/>
          </a:bodyPr>
          <a:lstStyle/>
          <a:p>
            <a:pPr algn="ctr">
              <a:defRPr/>
            </a:pPr>
            <a:r>
              <a:rPr lang="en-US" dirty="0"/>
              <a:t>Test Invalidation</a:t>
            </a:r>
          </a:p>
        </p:txBody>
      </p:sp>
      <p:sp>
        <p:nvSpPr>
          <p:cNvPr id="3" name="Content Placeholder 2">
            <a:extLst>
              <a:ext uri="{FF2B5EF4-FFF2-40B4-BE49-F238E27FC236}">
                <a16:creationId xmlns:a16="http://schemas.microsoft.com/office/drawing/2014/main" id="{C6E44DC3-6CF8-4736-A029-40E65FE20FAC}"/>
              </a:ext>
            </a:extLst>
          </p:cNvPr>
          <p:cNvSpPr>
            <a:spLocks noGrp="1"/>
          </p:cNvSpPr>
          <p:nvPr>
            <p:ph idx="1"/>
          </p:nvPr>
        </p:nvSpPr>
        <p:spPr>
          <a:xfrm>
            <a:off x="0" y="1676400"/>
            <a:ext cx="9144000" cy="5105400"/>
          </a:xfrm>
        </p:spPr>
        <p:txBody>
          <a:bodyPr>
            <a:noAutofit/>
          </a:bodyPr>
          <a:lstStyle/>
          <a:p>
            <a:pPr>
              <a:defRPr/>
            </a:pPr>
            <a:r>
              <a:rPr lang="en-US" sz="2200" dirty="0"/>
              <a:t>Reasons for possible test invalidations include, but are not limited to:</a:t>
            </a:r>
          </a:p>
          <a:p>
            <a:pPr lvl="1">
              <a:defRPr/>
            </a:pPr>
            <a:r>
              <a:rPr lang="en-US" sz="1900" dirty="0"/>
              <a:t>Cheating;</a:t>
            </a:r>
          </a:p>
          <a:p>
            <a:pPr lvl="1">
              <a:defRPr/>
            </a:pPr>
            <a:r>
              <a:rPr lang="en-US" sz="1900" dirty="0"/>
              <a:t>Large-scale security violation;</a:t>
            </a:r>
          </a:p>
          <a:p>
            <a:pPr lvl="1">
              <a:defRPr/>
            </a:pPr>
            <a:r>
              <a:rPr lang="en-US" sz="1900" dirty="0"/>
              <a:t>Presence of a cell </a:t>
            </a:r>
            <a:r>
              <a:rPr lang="en-US" sz="1900" dirty="0" smtClean="0"/>
              <a:t>phone (or other smart technology including smart watches) </a:t>
            </a:r>
            <a:r>
              <a:rPr lang="en-US" sz="1900" dirty="0"/>
              <a:t>in the testing environment;</a:t>
            </a:r>
          </a:p>
          <a:p>
            <a:pPr lvl="1">
              <a:defRPr/>
            </a:pPr>
            <a:r>
              <a:rPr lang="en-US" sz="1900" dirty="0"/>
              <a:t>Testing outside the test window;</a:t>
            </a:r>
          </a:p>
          <a:p>
            <a:pPr lvl="1">
              <a:defRPr/>
            </a:pPr>
            <a:r>
              <a:rPr lang="en-US" sz="1900" dirty="0"/>
              <a:t>TA/TP/Student are related in the testing room;</a:t>
            </a:r>
          </a:p>
          <a:p>
            <a:pPr lvl="1">
              <a:defRPr/>
            </a:pPr>
            <a:r>
              <a:rPr lang="en-US" sz="1900" dirty="0"/>
              <a:t>Student received </a:t>
            </a:r>
            <a:r>
              <a:rPr lang="en-US" sz="1900" dirty="0" smtClean="0"/>
              <a:t>read-aloud </a:t>
            </a:r>
            <a:r>
              <a:rPr lang="en-US" sz="1900" dirty="0"/>
              <a:t>on ELA and was not supposed to;</a:t>
            </a:r>
          </a:p>
          <a:p>
            <a:pPr lvl="1">
              <a:defRPr/>
            </a:pPr>
            <a:r>
              <a:rPr lang="en-US" sz="1900" dirty="0"/>
              <a:t>ELA writing section was started and didn’t finish until days after;</a:t>
            </a:r>
          </a:p>
          <a:p>
            <a:pPr lvl="1">
              <a:defRPr/>
            </a:pPr>
            <a:r>
              <a:rPr lang="en-US" sz="1900" dirty="0"/>
              <a:t>TP not employee of district for Human Reader.</a:t>
            </a:r>
          </a:p>
          <a:p>
            <a:pPr>
              <a:defRPr/>
            </a:pPr>
            <a:r>
              <a:rPr lang="en-US" sz="2200" dirty="0" smtClean="0"/>
              <a:t>If </a:t>
            </a:r>
            <a:r>
              <a:rPr lang="en-US" sz="2200" dirty="0"/>
              <a:t>the SDE approves the invalidation, the student will be considered a nonparticipant unless a Breach Assessment is administered.</a:t>
            </a:r>
          </a:p>
        </p:txBody>
      </p:sp>
      <p:sp>
        <p:nvSpPr>
          <p:cNvPr id="5" name="Slide Number Placeholder 1">
            <a:extLst>
              <a:ext uri="{FF2B5EF4-FFF2-40B4-BE49-F238E27FC236}">
                <a16:creationId xmlns:a16="http://schemas.microsoft.com/office/drawing/2014/main" id="{6917AAAE-604C-49C7-B4E8-B3C4D3BC3E97}"/>
              </a:ext>
            </a:extLst>
          </p:cNvPr>
          <p:cNvSpPr txBox="1">
            <a:spLocks/>
          </p:cNvSpPr>
          <p:nvPr/>
        </p:nvSpPr>
        <p:spPr bwMode="auto">
          <a:xfrm>
            <a:off x="7620000" y="-2931"/>
            <a:ext cx="1066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400" b="1"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Times New Roman" panose="02020603050405020304" pitchFamily="18" charset="0"/>
                <a:ea typeface="+mn-ea"/>
                <a:cs typeface="+mn-cs"/>
              </a:defRPr>
            </a:lvl9pPr>
          </a:lstStyle>
          <a:p>
            <a:r>
              <a:rPr lang="en-US" altLang="en-US" dirty="0" smtClean="0">
                <a:latin typeface="Arial" panose="020B0604020202020204" pitchFamily="34" charset="0"/>
              </a:rPr>
              <a:t>52</a:t>
            </a:r>
            <a:endParaRPr lang="en-US" altLang="en-US" dirty="0">
              <a:latin typeface="Arial" panose="020B0604020202020204" pitchFamily="34" charset="0"/>
            </a:endParaRP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31FB484-0B14-452D-9A93-1AABC31788A0}"/>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73731" name="Content Placeholder 2">
            <a:extLst>
              <a:ext uri="{FF2B5EF4-FFF2-40B4-BE49-F238E27FC236}">
                <a16:creationId xmlns:a16="http://schemas.microsoft.com/office/drawing/2014/main" id="{844F7EC0-ED02-4F16-9F3E-5FC63F5B9C2D}"/>
              </a:ext>
            </a:extLst>
          </p:cNvPr>
          <p:cNvSpPr>
            <a:spLocks noGrp="1"/>
          </p:cNvSpPr>
          <p:nvPr>
            <p:ph idx="1"/>
          </p:nvPr>
        </p:nvSpPr>
        <p:spPr>
          <a:xfrm>
            <a:off x="0" y="1981200"/>
            <a:ext cx="9144000" cy="4876800"/>
          </a:xfrm>
        </p:spPr>
        <p:txBody>
          <a:bodyPr/>
          <a:lstStyle/>
          <a:p>
            <a:pPr eaLnBrk="1" hangingPunct="1"/>
            <a:r>
              <a:rPr lang="en-US" altLang="en-US" dirty="0"/>
              <a:t>Ensure additional time is given to any student who is not finished by the end of the recommended testing administration time.  </a:t>
            </a:r>
          </a:p>
          <a:p>
            <a:pPr lvl="1" eaLnBrk="1" hangingPunct="1"/>
            <a:r>
              <a:rPr lang="en-US" altLang="en-US" dirty="0"/>
              <a:t>Additional time </a:t>
            </a:r>
            <a:r>
              <a:rPr lang="en-US" altLang="en-US" b="1" dirty="0"/>
              <a:t>must</a:t>
            </a:r>
            <a:r>
              <a:rPr lang="en-US" altLang="en-US" dirty="0"/>
              <a:t> be an immediate extension of the testing session </a:t>
            </a:r>
            <a:r>
              <a:rPr lang="en-US" altLang="en-US" b="1" u="sng" dirty="0"/>
              <a:t>not</a:t>
            </a:r>
            <a:r>
              <a:rPr lang="en-US" altLang="en-US" dirty="0"/>
              <a:t> to exceed double the amount of recommended time per section/session. </a:t>
            </a:r>
          </a:p>
          <a:p>
            <a:pPr eaLnBrk="1" hangingPunct="1">
              <a:buFont typeface="Wingdings" panose="05000000000000000000" pitchFamily="2" charset="2"/>
              <a:buNone/>
            </a:pPr>
            <a:endParaRPr lang="en-US" altLang="en-US" dirty="0"/>
          </a:p>
          <a:p>
            <a:pPr eaLnBrk="1" hangingPunct="1"/>
            <a:r>
              <a:rPr lang="en-US" altLang="en-US" dirty="0"/>
              <a:t>Report any unforeseen emergencies and unexpected circumstances to the BTC.</a:t>
            </a:r>
          </a:p>
          <a:p>
            <a:pPr eaLnBrk="1" hangingPunct="1"/>
            <a:r>
              <a:rPr lang="en-US" altLang="en-US" dirty="0"/>
              <a:t>Contact the BTC to report any test irregularities or breaches in test security.</a:t>
            </a:r>
          </a:p>
          <a:p>
            <a:pPr eaLnBrk="1" hangingPunct="1"/>
            <a:endParaRPr lang="en-US" altLang="en-US" sz="2800" dirty="0"/>
          </a:p>
          <a:p>
            <a:pPr eaLnBrk="1" hangingPunct="1"/>
            <a:endParaRPr lang="en-US" altLang="en-US" sz="2800" dirty="0"/>
          </a:p>
          <a:p>
            <a:pPr eaLnBrk="1" hangingPunct="1"/>
            <a:endParaRPr lang="en-US" altLang="en-US" dirty="0"/>
          </a:p>
        </p:txBody>
      </p:sp>
      <p:sp>
        <p:nvSpPr>
          <p:cNvPr id="73732" name="Slide Number Placeholder 1">
            <a:extLst>
              <a:ext uri="{FF2B5EF4-FFF2-40B4-BE49-F238E27FC236}">
                <a16:creationId xmlns:a16="http://schemas.microsoft.com/office/drawing/2014/main" id="{443292DC-EA2C-4BC0-8F61-BD1C526699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2F590E6-ED4E-4D96-9D8E-76E06E7C39F9}" type="slidenum">
              <a:rPr lang="en-US" altLang="en-US" smtClean="0">
                <a:latin typeface="Arial" panose="020B0604020202020204" pitchFamily="34" charset="0"/>
              </a:rPr>
              <a:pPr/>
              <a:t>54</a:t>
            </a:fld>
            <a:endParaRPr lang="en-US" altLang="en-US">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577125F2-6684-483D-9E22-E96C7CFA4645}"/>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75779" name="Content Placeholder 2">
            <a:extLst>
              <a:ext uri="{FF2B5EF4-FFF2-40B4-BE49-F238E27FC236}">
                <a16:creationId xmlns:a16="http://schemas.microsoft.com/office/drawing/2014/main" id="{EAB9CC81-F6BA-4B81-8104-5AACD51F98CA}"/>
              </a:ext>
            </a:extLst>
          </p:cNvPr>
          <p:cNvSpPr>
            <a:spLocks noGrp="1"/>
          </p:cNvSpPr>
          <p:nvPr>
            <p:ph idx="1"/>
          </p:nvPr>
        </p:nvSpPr>
        <p:spPr>
          <a:xfrm>
            <a:off x="0" y="1828800"/>
            <a:ext cx="9144000" cy="5029200"/>
          </a:xfrm>
        </p:spPr>
        <p:txBody>
          <a:bodyPr/>
          <a:lstStyle/>
          <a:p>
            <a:pPr eaLnBrk="1" hangingPunct="1">
              <a:lnSpc>
                <a:spcPct val="90000"/>
              </a:lnSpc>
            </a:pPr>
            <a:r>
              <a:rPr lang="en-US" altLang="en-US" dirty="0">
                <a:cs typeface="Arial" panose="020B0604020202020204" pitchFamily="34" charset="0"/>
              </a:rPr>
              <a:t>For online testing, the BTC will contact the DTC to request a Proctor Password, which will allow the student to continue testing.</a:t>
            </a:r>
          </a:p>
          <a:p>
            <a:pPr lvl="1" eaLnBrk="1" hangingPunct="1">
              <a:lnSpc>
                <a:spcPct val="90000"/>
              </a:lnSpc>
            </a:pPr>
            <a:r>
              <a:rPr lang="en-US" altLang="en-US" dirty="0">
                <a:cs typeface="Arial" panose="020B0604020202020204" pitchFamily="34" charset="0"/>
              </a:rPr>
              <a:t>Students will not be allowed to go back to questions that they have already completed. </a:t>
            </a:r>
          </a:p>
          <a:p>
            <a:pPr eaLnBrk="1" hangingPunct="1">
              <a:lnSpc>
                <a:spcPct val="90000"/>
              </a:lnSpc>
            </a:pPr>
            <a:r>
              <a:rPr lang="en-US" altLang="en-US" dirty="0" smtClean="0">
                <a:cs typeface="Arial" panose="020B0604020202020204" pitchFamily="34" charset="0"/>
              </a:rPr>
              <a:t>For </a:t>
            </a:r>
            <a:r>
              <a:rPr lang="en-US" altLang="en-US" dirty="0">
                <a:cs typeface="Arial" panose="020B0604020202020204" pitchFamily="34" charset="0"/>
              </a:rPr>
              <a:t>paper/pencil testing, Test Administrators and Test Proctors will need to closely monitor the student to ensure no violations to test security occurs. </a:t>
            </a:r>
          </a:p>
          <a:p>
            <a:pPr lvl="1" eaLnBrk="1" hangingPunct="1">
              <a:lnSpc>
                <a:spcPct val="90000"/>
              </a:lnSpc>
            </a:pPr>
            <a:r>
              <a:rPr lang="en-US" altLang="en-US" dirty="0">
                <a:cs typeface="Arial" panose="020B0604020202020204" pitchFamily="34" charset="0"/>
              </a:rPr>
              <a:t>Student are not allowed to go back to questions that they have already completed.</a:t>
            </a:r>
          </a:p>
          <a:p>
            <a:pPr lvl="1" eaLnBrk="1" hangingPunct="1">
              <a:lnSpc>
                <a:spcPct val="90000"/>
              </a:lnSpc>
            </a:pPr>
            <a:r>
              <a:rPr lang="en-US" altLang="en-US" dirty="0">
                <a:cs typeface="Arial" panose="020B0604020202020204" pitchFamily="34" charset="0"/>
              </a:rPr>
              <a:t>Students should not view any </a:t>
            </a:r>
            <a:r>
              <a:rPr lang="en-US" altLang="en-US" dirty="0" smtClean="0">
                <a:cs typeface="Arial" panose="020B0604020202020204" pitchFamily="34" charset="0"/>
              </a:rPr>
              <a:t>previous sections </a:t>
            </a:r>
            <a:r>
              <a:rPr lang="en-US" altLang="en-US" dirty="0">
                <a:cs typeface="Arial" panose="020B0604020202020204" pitchFamily="34" charset="0"/>
              </a:rPr>
              <a:t>of the assessment</a:t>
            </a:r>
            <a:r>
              <a:rPr lang="en-US" altLang="en-US" dirty="0" smtClean="0">
                <a:cs typeface="Arial" panose="020B0604020202020204" pitchFamily="34" charset="0"/>
              </a:rPr>
              <a:t>.</a:t>
            </a:r>
            <a:endParaRPr lang="en-US" altLang="en-US" dirty="0">
              <a:cs typeface="Arial" panose="020B0604020202020204" pitchFamily="34" charset="0"/>
            </a:endParaRPr>
          </a:p>
        </p:txBody>
      </p:sp>
      <p:sp>
        <p:nvSpPr>
          <p:cNvPr id="75780" name="Slide Number Placeholder 1">
            <a:extLst>
              <a:ext uri="{FF2B5EF4-FFF2-40B4-BE49-F238E27FC236}">
                <a16:creationId xmlns:a16="http://schemas.microsoft.com/office/drawing/2014/main" id="{03F27B15-EB8C-4DD6-B0C1-0E83AEC5A2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D8C5071-E7E0-4F43-9546-F0688B961ED0}" type="slidenum">
              <a:rPr lang="en-US" altLang="en-US" smtClean="0">
                <a:latin typeface="Arial" panose="020B0604020202020204" pitchFamily="34" charset="0"/>
              </a:rPr>
              <a:pPr/>
              <a:t>55</a:t>
            </a:fld>
            <a:endParaRPr lang="en-US" altLang="en-US">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1B6BCDE-1896-412B-B8B7-5479F429B2E5}"/>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3" name="Content Placeholder 2">
            <a:extLst>
              <a:ext uri="{FF2B5EF4-FFF2-40B4-BE49-F238E27FC236}">
                <a16:creationId xmlns:a16="http://schemas.microsoft.com/office/drawing/2014/main" id="{752313F0-CB6A-4389-AA6B-8F1B0E92085D}"/>
              </a:ext>
            </a:extLst>
          </p:cNvPr>
          <p:cNvSpPr>
            <a:spLocks noGrp="1"/>
          </p:cNvSpPr>
          <p:nvPr>
            <p:ph idx="1"/>
          </p:nvPr>
        </p:nvSpPr>
        <p:spPr>
          <a:xfrm>
            <a:off x="0" y="2057400"/>
            <a:ext cx="9144000" cy="4800600"/>
          </a:xfrm>
        </p:spPr>
        <p:txBody>
          <a:bodyPr rtlCol="0">
            <a:normAutofit fontScale="92500" lnSpcReduction="10000"/>
          </a:bodyPr>
          <a:lstStyle/>
          <a:p>
            <a:pPr marL="0" indent="0" eaLnBrk="1" fontAlgn="auto" hangingPunct="1">
              <a:lnSpc>
                <a:spcPct val="80000"/>
              </a:lnSpc>
              <a:spcAft>
                <a:spcPts val="0"/>
              </a:spcAft>
              <a:buNone/>
              <a:defRPr/>
            </a:pPr>
            <a:r>
              <a:rPr lang="en-US" dirty="0">
                <a:ea typeface="Arial Unicode MS" pitchFamily="34" charset="-128"/>
                <a:cs typeface="Arial" pitchFamily="34" charset="0"/>
              </a:rPr>
              <a:t>Ideally, each subject </a:t>
            </a:r>
            <a:r>
              <a:rPr lang="en-US" dirty="0" smtClean="0">
                <a:ea typeface="Arial Unicode MS" pitchFamily="34" charset="-128"/>
                <a:cs typeface="Arial" pitchFamily="34" charset="0"/>
              </a:rPr>
              <a:t>area test </a:t>
            </a:r>
            <a:r>
              <a:rPr lang="en-US" dirty="0">
                <a:ea typeface="Arial Unicode MS" pitchFamily="34" charset="-128"/>
                <a:cs typeface="Arial" pitchFamily="34" charset="0"/>
              </a:rPr>
              <a:t>should be administered on a separate day.</a:t>
            </a:r>
          </a:p>
          <a:p>
            <a:pPr marL="0" indent="0" eaLnBrk="1" fontAlgn="auto" hangingPunct="1">
              <a:lnSpc>
                <a:spcPct val="80000"/>
              </a:lnSpc>
              <a:spcAft>
                <a:spcPts val="0"/>
              </a:spcAft>
              <a:buNone/>
              <a:defRPr/>
            </a:pPr>
            <a:endParaRPr lang="en-US" sz="1200" dirty="0" smtClean="0">
              <a:ea typeface="Arial Unicode MS" pitchFamily="34" charset="-128"/>
              <a:cs typeface="Arial" pitchFamily="34" charset="0"/>
            </a:endParaRPr>
          </a:p>
          <a:p>
            <a:pPr marL="0" indent="0" eaLnBrk="1" fontAlgn="auto" hangingPunct="1">
              <a:lnSpc>
                <a:spcPct val="80000"/>
              </a:lnSpc>
              <a:spcAft>
                <a:spcPts val="0"/>
              </a:spcAft>
              <a:buNone/>
              <a:defRPr/>
            </a:pPr>
            <a:r>
              <a:rPr lang="en-US" dirty="0" smtClean="0">
                <a:ea typeface="Arial Unicode MS" pitchFamily="34" charset="-128"/>
                <a:cs typeface="Arial" pitchFamily="34" charset="0"/>
              </a:rPr>
              <a:t>If </a:t>
            </a:r>
            <a:r>
              <a:rPr lang="en-US" dirty="0">
                <a:ea typeface="Arial Unicode MS" pitchFamily="34" charset="-128"/>
                <a:cs typeface="Arial" pitchFamily="34" charset="0"/>
              </a:rPr>
              <a:t>more than one subject test is administered on the same day, students should be given a rest break between sessions. </a:t>
            </a:r>
          </a:p>
          <a:p>
            <a:pPr marL="0" indent="0" eaLnBrk="1" fontAlgn="auto" hangingPunct="1">
              <a:lnSpc>
                <a:spcPct val="80000"/>
              </a:lnSpc>
              <a:spcAft>
                <a:spcPts val="0"/>
              </a:spcAft>
              <a:buFont typeface="Arial" panose="020B0604020202020204" pitchFamily="34" charset="0"/>
              <a:buNone/>
              <a:defRPr/>
            </a:pPr>
            <a:endParaRPr lang="en-US" dirty="0">
              <a:solidFill>
                <a:srgbClr val="FF0000"/>
              </a:solidFill>
              <a:ea typeface="Arial Unicode MS" pitchFamily="34" charset="-128"/>
              <a:cs typeface="Arial" pitchFamily="34" charset="0"/>
            </a:endParaRPr>
          </a:p>
          <a:p>
            <a:pPr marL="0" indent="0" eaLnBrk="1" fontAlgn="auto" hangingPunct="1">
              <a:lnSpc>
                <a:spcPct val="80000"/>
              </a:lnSpc>
              <a:spcAft>
                <a:spcPts val="0"/>
              </a:spcAft>
              <a:buFont typeface="Arial" panose="020B0604020202020204" pitchFamily="34" charset="0"/>
              <a:buNone/>
              <a:defRPr/>
            </a:pPr>
            <a:r>
              <a:rPr lang="en-US" b="1" u="sng" dirty="0">
                <a:ea typeface="Arial Unicode MS" pitchFamily="34" charset="-128"/>
                <a:cs typeface="Arial" pitchFamily="34" charset="0"/>
              </a:rPr>
              <a:t>Mixed </a:t>
            </a:r>
            <a:r>
              <a:rPr lang="en-US" b="1" u="sng" dirty="0" smtClean="0">
                <a:ea typeface="Arial Unicode MS" pitchFamily="34" charset="-128"/>
                <a:cs typeface="Arial" pitchFamily="34" charset="0"/>
              </a:rPr>
              <a:t>Group/Grade </a:t>
            </a:r>
            <a:r>
              <a:rPr lang="en-US" b="1" u="sng" dirty="0">
                <a:ea typeface="Arial Unicode MS" pitchFamily="34" charset="-128"/>
                <a:cs typeface="Arial" pitchFamily="34" charset="0"/>
              </a:rPr>
              <a:t>Testing</a:t>
            </a:r>
          </a:p>
          <a:p>
            <a:pPr>
              <a:buFont typeface="Arial" charset="0"/>
              <a:buChar char="•"/>
              <a:defRPr/>
            </a:pPr>
            <a:r>
              <a:rPr lang="en-US" dirty="0"/>
              <a:t>Test Administration Manuals (TAMs) and sample questions have been standardized by grade span and content area to allow for mixed-group testing.  Students may be combined by grade spans for test administration of a single content area.  </a:t>
            </a:r>
          </a:p>
          <a:p>
            <a:pPr lvl="1">
              <a:buFont typeface="Arial" charset="0"/>
              <a:buChar char="•"/>
              <a:defRPr/>
            </a:pPr>
            <a:r>
              <a:rPr lang="en-US" sz="1900" dirty="0"/>
              <a:t>For example, students in grades 4 &amp; 5 taking the Math Assessment can be grouped into one location.  The approved grade span groupings are 4-5 and 6-8 multiple choice sections.  </a:t>
            </a:r>
          </a:p>
          <a:p>
            <a:pPr lvl="1">
              <a:buFont typeface="Arial" charset="0"/>
              <a:buChar char="•"/>
              <a:defRPr/>
            </a:pPr>
            <a:r>
              <a:rPr lang="en-US" sz="1900" dirty="0"/>
              <a:t>The </a:t>
            </a:r>
            <a:r>
              <a:rPr lang="en-US" sz="1900" dirty="0" smtClean="0"/>
              <a:t>ELA Section 1 (writing prompt) for </a:t>
            </a:r>
            <a:r>
              <a:rPr lang="en-US" sz="1900" dirty="0"/>
              <a:t>grades 5 and 8 </a:t>
            </a:r>
            <a:r>
              <a:rPr lang="en-US" sz="1900" dirty="0" smtClean="0"/>
              <a:t>may not be given in mixed groups, </a:t>
            </a:r>
            <a:r>
              <a:rPr lang="en-US" sz="1900" dirty="0"/>
              <a:t>but the multiple choice sections can be given in a mixed group testing session</a:t>
            </a:r>
            <a:r>
              <a:rPr lang="en-US" sz="1900" dirty="0" smtClean="0"/>
              <a:t>.</a:t>
            </a:r>
            <a:endParaRPr lang="en-US" sz="1900" dirty="0">
              <a:ea typeface="Arial Unicode MS" pitchFamily="34" charset="-128"/>
              <a:cs typeface="Arial" pitchFamily="34" charset="0"/>
            </a:endParaRPr>
          </a:p>
        </p:txBody>
      </p:sp>
      <p:sp>
        <p:nvSpPr>
          <p:cNvPr id="77828" name="Slide Number Placeholder 1">
            <a:extLst>
              <a:ext uri="{FF2B5EF4-FFF2-40B4-BE49-F238E27FC236}">
                <a16:creationId xmlns:a16="http://schemas.microsoft.com/office/drawing/2014/main" id="{2E0E758C-1A51-46E9-8595-15387CC11B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214FA98-827E-47F0-AA15-FADFA6EDA376}" type="slidenum">
              <a:rPr lang="en-US" altLang="en-US" smtClean="0">
                <a:latin typeface="Arial" panose="020B0604020202020204" pitchFamily="34" charset="0"/>
              </a:rPr>
              <a:pPr/>
              <a:t>56</a:t>
            </a:fld>
            <a:endParaRPr lang="en-US" altLang="en-US">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65C04261-520E-4A29-8208-62B6E68F0FF9}"/>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79875" name="Content Placeholder 2">
            <a:extLst>
              <a:ext uri="{FF2B5EF4-FFF2-40B4-BE49-F238E27FC236}">
                <a16:creationId xmlns:a16="http://schemas.microsoft.com/office/drawing/2014/main" id="{7CE141A3-AC60-4780-9889-F8F01DC96775}"/>
              </a:ext>
            </a:extLst>
          </p:cNvPr>
          <p:cNvSpPr>
            <a:spLocks noGrp="1"/>
          </p:cNvSpPr>
          <p:nvPr>
            <p:ph idx="1"/>
          </p:nvPr>
        </p:nvSpPr>
        <p:spPr>
          <a:xfrm>
            <a:off x="0" y="2057400"/>
            <a:ext cx="9144000" cy="4800600"/>
          </a:xfrm>
        </p:spPr>
        <p:txBody>
          <a:bodyPr/>
          <a:lstStyle/>
          <a:p>
            <a:pPr eaLnBrk="1" hangingPunct="1">
              <a:lnSpc>
                <a:spcPct val="80000"/>
              </a:lnSpc>
            </a:pPr>
            <a:endParaRPr lang="en-US" altLang="en-US" dirty="0">
              <a:ea typeface="Arial Unicode MS" panose="020B0604020202020204" pitchFamily="34" charset="-128"/>
              <a:cs typeface="Arial" panose="020B0604020202020204" pitchFamily="34" charset="0"/>
            </a:endParaRPr>
          </a:p>
          <a:p>
            <a:pPr eaLnBrk="1" hangingPunct="1">
              <a:lnSpc>
                <a:spcPct val="80000"/>
              </a:lnSpc>
            </a:pPr>
            <a:r>
              <a:rPr lang="en-US" altLang="en-US" dirty="0">
                <a:ea typeface="Arial Unicode MS" panose="020B0604020202020204" pitchFamily="34" charset="-128"/>
                <a:cs typeface="Arial" panose="020B0604020202020204" pitchFamily="34" charset="0"/>
              </a:rPr>
              <a:t>Under </a:t>
            </a:r>
            <a:r>
              <a:rPr lang="en-US" altLang="en-US" u="sng" dirty="0">
                <a:ea typeface="Arial Unicode MS" panose="020B0604020202020204" pitchFamily="34" charset="-128"/>
                <a:cs typeface="Arial" panose="020B0604020202020204" pitchFamily="34" charset="0"/>
              </a:rPr>
              <a:t>no</a:t>
            </a:r>
            <a:r>
              <a:rPr lang="en-US" altLang="en-US" dirty="0">
                <a:ea typeface="Arial Unicode MS" panose="020B0604020202020204" pitchFamily="34" charset="-128"/>
                <a:cs typeface="Arial" panose="020B0604020202020204" pitchFamily="34" charset="0"/>
              </a:rPr>
              <a:t> circumstances should you begin a test unless you are sure there is enough time to complete it. </a:t>
            </a:r>
          </a:p>
          <a:p>
            <a:pPr marL="455613" lvl="2" eaLnBrk="1" hangingPunct="1">
              <a:lnSpc>
                <a:spcPct val="80000"/>
              </a:lnSpc>
            </a:pPr>
            <a:r>
              <a:rPr lang="en-US" altLang="en-US" sz="2000" dirty="0">
                <a:ea typeface="Arial Unicode MS" panose="020B0604020202020204" pitchFamily="34" charset="-128"/>
                <a:cs typeface="Arial" panose="020B0604020202020204" pitchFamily="34" charset="0"/>
              </a:rPr>
              <a:t>You do not want a student to feel rushed to finish before lunch or at the end of the day.</a:t>
            </a:r>
          </a:p>
          <a:p>
            <a:pPr eaLnBrk="1" hangingPunct="1">
              <a:lnSpc>
                <a:spcPct val="80000"/>
              </a:lnSpc>
            </a:pPr>
            <a:endParaRPr lang="en-US" altLang="en-US" dirty="0">
              <a:ea typeface="Arial Unicode MS" panose="020B0604020202020204" pitchFamily="34" charset="-128"/>
              <a:cs typeface="Arial" panose="020B0604020202020204" pitchFamily="34" charset="0"/>
            </a:endParaRPr>
          </a:p>
          <a:p>
            <a:pPr eaLnBrk="1" hangingPunct="1">
              <a:lnSpc>
                <a:spcPct val="80000"/>
              </a:lnSpc>
            </a:pPr>
            <a:r>
              <a:rPr lang="en-US" altLang="en-US" dirty="0">
                <a:ea typeface="Arial Unicode MS" panose="020B0604020202020204" pitchFamily="34" charset="-128"/>
                <a:cs typeface="Arial" panose="020B0604020202020204" pitchFamily="34" charset="0"/>
              </a:rPr>
              <a:t>Once a student has started </a:t>
            </a:r>
            <a:r>
              <a:rPr lang="en-US" altLang="en-US" dirty="0" smtClean="0">
                <a:ea typeface="Arial Unicode MS" panose="020B0604020202020204" pitchFamily="34" charset="-128"/>
                <a:cs typeface="Arial" panose="020B0604020202020204" pitchFamily="34" charset="0"/>
              </a:rPr>
              <a:t>a </a:t>
            </a:r>
            <a:r>
              <a:rPr lang="en-US" altLang="en-US" dirty="0">
                <a:ea typeface="Arial Unicode MS" panose="020B0604020202020204" pitchFamily="34" charset="-128"/>
                <a:cs typeface="Arial" panose="020B0604020202020204" pitchFamily="34" charset="0"/>
              </a:rPr>
              <a:t>test </a:t>
            </a:r>
            <a:r>
              <a:rPr lang="en-US" altLang="en-US" dirty="0" smtClean="0">
                <a:ea typeface="Arial Unicode MS" panose="020B0604020202020204" pitchFamily="34" charset="-128"/>
                <a:cs typeface="Arial" panose="020B0604020202020204" pitchFamily="34" charset="0"/>
              </a:rPr>
              <a:t>section, </a:t>
            </a:r>
            <a:r>
              <a:rPr lang="en-US" altLang="en-US" dirty="0">
                <a:ea typeface="Arial Unicode MS" panose="020B0604020202020204" pitchFamily="34" charset="-128"/>
                <a:cs typeface="Arial" panose="020B0604020202020204" pitchFamily="34" charset="0"/>
              </a:rPr>
              <a:t>he or she must finish the </a:t>
            </a:r>
            <a:r>
              <a:rPr lang="en-US" altLang="en-US" dirty="0" smtClean="0">
                <a:ea typeface="Arial Unicode MS" panose="020B0604020202020204" pitchFamily="34" charset="-128"/>
                <a:cs typeface="Arial" panose="020B0604020202020204" pitchFamily="34" charset="0"/>
              </a:rPr>
              <a:t>test section </a:t>
            </a:r>
            <a:r>
              <a:rPr lang="en-US" altLang="en-US" dirty="0">
                <a:ea typeface="Arial Unicode MS" panose="020B0604020202020204" pitchFamily="34" charset="-128"/>
                <a:cs typeface="Arial" panose="020B0604020202020204" pitchFamily="34" charset="0"/>
              </a:rPr>
              <a:t>before </a:t>
            </a:r>
            <a:r>
              <a:rPr lang="en-US" altLang="en-US" dirty="0" smtClean="0">
                <a:ea typeface="Arial Unicode MS" panose="020B0604020202020204" pitchFamily="34" charset="-128"/>
                <a:cs typeface="Arial" panose="020B0604020202020204" pitchFamily="34" charset="0"/>
              </a:rPr>
              <a:t>being released from </a:t>
            </a:r>
            <a:r>
              <a:rPr lang="en-US" altLang="en-US" dirty="0">
                <a:ea typeface="Arial Unicode MS" panose="020B0604020202020204" pitchFamily="34" charset="-128"/>
                <a:cs typeface="Arial" panose="020B0604020202020204" pitchFamily="34" charset="0"/>
              </a:rPr>
              <a:t>the secure testing environment.</a:t>
            </a:r>
          </a:p>
        </p:txBody>
      </p:sp>
      <p:sp>
        <p:nvSpPr>
          <p:cNvPr id="79876" name="Slide Number Placeholder 1">
            <a:extLst>
              <a:ext uri="{FF2B5EF4-FFF2-40B4-BE49-F238E27FC236}">
                <a16:creationId xmlns:a16="http://schemas.microsoft.com/office/drawing/2014/main" id="{1D285F14-2681-45ED-85EA-44F76E470B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AA0E1DB-79B0-4A67-B1D4-BFD6610F046B}" type="slidenum">
              <a:rPr lang="en-US" altLang="en-US" smtClean="0">
                <a:latin typeface="Arial" panose="020B0604020202020204" pitchFamily="34" charset="0"/>
              </a:rPr>
              <a:pPr/>
              <a:t>57</a:t>
            </a:fld>
            <a:endParaRPr lang="en-US" altLang="en-US">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209AD278-00D0-4543-8220-4CEEA400101B}"/>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74755" name="Content Placeholder 2">
            <a:extLst>
              <a:ext uri="{FF2B5EF4-FFF2-40B4-BE49-F238E27FC236}">
                <a16:creationId xmlns:a16="http://schemas.microsoft.com/office/drawing/2014/main" id="{F909F708-1833-46FB-9223-8E7D63DE81B5}"/>
              </a:ext>
            </a:extLst>
          </p:cNvPr>
          <p:cNvSpPr>
            <a:spLocks noGrp="1"/>
          </p:cNvSpPr>
          <p:nvPr>
            <p:ph idx="1"/>
          </p:nvPr>
        </p:nvSpPr>
        <p:spPr>
          <a:xfrm>
            <a:off x="0" y="2166936"/>
            <a:ext cx="9144000" cy="4691063"/>
          </a:xfrm>
        </p:spPr>
        <p:txBody>
          <a:bodyPr/>
          <a:lstStyle/>
          <a:p>
            <a:pPr eaLnBrk="1" hangingPunct="1">
              <a:lnSpc>
                <a:spcPct val="80000"/>
              </a:lnSpc>
              <a:defRPr/>
            </a:pPr>
            <a:r>
              <a:rPr lang="en-US" altLang="en-US" dirty="0"/>
              <a:t>It is preferable to provide read-aloud accommodations through the built-in text-to-speech function for online assessments.</a:t>
            </a:r>
          </a:p>
          <a:p>
            <a:pPr marL="781050" lvl="1" indent="-342900" eaLnBrk="1" hangingPunct="1">
              <a:lnSpc>
                <a:spcPct val="80000"/>
              </a:lnSpc>
              <a:defRPr/>
            </a:pPr>
            <a:r>
              <a:rPr lang="en-US" altLang="en-US" dirty="0"/>
              <a:t>Head phones or ear phones are required.</a:t>
            </a:r>
          </a:p>
          <a:p>
            <a:pPr marL="781050" lvl="1" indent="-342900" eaLnBrk="1" hangingPunct="1">
              <a:lnSpc>
                <a:spcPct val="80000"/>
              </a:lnSpc>
              <a:defRPr/>
            </a:pPr>
            <a:r>
              <a:rPr lang="en-US" altLang="en-US" dirty="0"/>
              <a:t>The text-to-speech voice is the default/selected voice embedded in the operating system on the student’s device.  </a:t>
            </a:r>
            <a:r>
              <a:rPr lang="en-US" altLang="en-US" dirty="0" smtClean="0"/>
              <a:t>Prior to the day of testing students </a:t>
            </a:r>
            <a:r>
              <a:rPr lang="en-US" altLang="en-US" dirty="0"/>
              <a:t>should utilize the practice test to determine whether the voice is suitable.</a:t>
            </a:r>
          </a:p>
          <a:p>
            <a:pPr marL="781050" lvl="1" indent="-342900" eaLnBrk="1" hangingPunct="1">
              <a:lnSpc>
                <a:spcPct val="80000"/>
              </a:lnSpc>
              <a:defRPr/>
            </a:pPr>
            <a:r>
              <a:rPr lang="en-US" altLang="en-US" dirty="0"/>
              <a:t>The online testing client will provide this functionality for the non-standard ELA/Reading test read-aloud accommodation, except for ELA </a:t>
            </a:r>
            <a:r>
              <a:rPr lang="en-US" altLang="en-US" dirty="0" smtClean="0"/>
              <a:t>Grades 5 and 8 </a:t>
            </a:r>
            <a:r>
              <a:rPr lang="en-US" altLang="en-US" dirty="0"/>
              <a:t>multiple choice sections. </a:t>
            </a:r>
          </a:p>
        </p:txBody>
      </p:sp>
      <p:sp>
        <p:nvSpPr>
          <p:cNvPr id="81924" name="Slide Number Placeholder 1">
            <a:extLst>
              <a:ext uri="{FF2B5EF4-FFF2-40B4-BE49-F238E27FC236}">
                <a16:creationId xmlns:a16="http://schemas.microsoft.com/office/drawing/2014/main" id="{E1360EDA-A7BF-4592-9342-51F8D1498B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F6C2B86-C107-4569-91A2-2451677E003E}" type="slidenum">
              <a:rPr lang="en-US" altLang="en-US" smtClean="0">
                <a:latin typeface="Arial" panose="020B0604020202020204" pitchFamily="34" charset="0"/>
              </a:rPr>
              <a:pPr/>
              <a:t>58</a:t>
            </a:fld>
            <a:endParaRPr lang="en-US" altLang="en-US">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209AD278-00D0-4543-8220-4CEEA400101B}"/>
              </a:ext>
            </a:extLst>
          </p:cNvPr>
          <p:cNvSpPr>
            <a:spLocks noGrp="1"/>
          </p:cNvSpPr>
          <p:nvPr>
            <p:ph type="title"/>
          </p:nvPr>
        </p:nvSpPr>
        <p:spPr>
          <a:xfrm>
            <a:off x="457200" y="685800"/>
            <a:ext cx="8229600" cy="11430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a:t>During Testing</a:t>
            </a:r>
            <a:endParaRPr lang="en-US" altLang="en-US" dirty="0"/>
          </a:p>
        </p:txBody>
      </p:sp>
      <p:sp>
        <p:nvSpPr>
          <p:cNvPr id="74755" name="Content Placeholder 2">
            <a:extLst>
              <a:ext uri="{FF2B5EF4-FFF2-40B4-BE49-F238E27FC236}">
                <a16:creationId xmlns:a16="http://schemas.microsoft.com/office/drawing/2014/main" id="{F909F708-1833-46FB-9223-8E7D63DE81B5}"/>
              </a:ext>
            </a:extLst>
          </p:cNvPr>
          <p:cNvSpPr>
            <a:spLocks noGrp="1"/>
          </p:cNvSpPr>
          <p:nvPr>
            <p:ph idx="1"/>
          </p:nvPr>
        </p:nvSpPr>
        <p:spPr>
          <a:xfrm>
            <a:off x="0" y="2130361"/>
            <a:ext cx="9144000" cy="4727639"/>
          </a:xfrm>
        </p:spPr>
        <p:txBody>
          <a:bodyPr/>
          <a:lstStyle/>
          <a:p>
            <a:pPr marL="506413" indent="-342900" eaLnBrk="1" hangingPunct="1">
              <a:lnSpc>
                <a:spcPct val="80000"/>
              </a:lnSpc>
              <a:defRPr/>
            </a:pPr>
            <a:r>
              <a:rPr lang="en-US" altLang="en-US" dirty="0" smtClean="0"/>
              <a:t>If </a:t>
            </a:r>
            <a:r>
              <a:rPr lang="en-US" altLang="en-US" dirty="0"/>
              <a:t>a human reader is required for the </a:t>
            </a:r>
            <a:r>
              <a:rPr lang="en-US" altLang="en-US" dirty="0" smtClean="0"/>
              <a:t>student:</a:t>
            </a:r>
          </a:p>
          <a:p>
            <a:pPr marL="781050" lvl="1" indent="-342900" eaLnBrk="1" hangingPunct="1">
              <a:lnSpc>
                <a:spcPct val="80000"/>
              </a:lnSpc>
              <a:defRPr/>
            </a:pPr>
            <a:r>
              <a:rPr lang="en-US" altLang="en-US" dirty="0" smtClean="0"/>
              <a:t>The test </a:t>
            </a:r>
            <a:r>
              <a:rPr lang="en-US" altLang="en-US" dirty="0"/>
              <a:t>must be read </a:t>
            </a:r>
            <a:r>
              <a:rPr lang="en-US" altLang="en-US" dirty="0" smtClean="0"/>
              <a:t>aloud over a student’s shoulder verbatim.</a:t>
            </a:r>
          </a:p>
          <a:p>
            <a:pPr marL="781050" lvl="1" indent="-342900" eaLnBrk="1" hangingPunct="1">
              <a:lnSpc>
                <a:spcPct val="80000"/>
              </a:lnSpc>
              <a:defRPr/>
            </a:pPr>
            <a:r>
              <a:rPr lang="en-US" altLang="en-US" dirty="0" smtClean="0"/>
              <a:t>Individual </a:t>
            </a:r>
            <a:r>
              <a:rPr lang="en-US" altLang="en-US" dirty="0"/>
              <a:t>or small group (8 – 10 or less) is </a:t>
            </a:r>
            <a:r>
              <a:rPr lang="en-US" altLang="en-US" dirty="0" smtClean="0"/>
              <a:t>required.</a:t>
            </a:r>
            <a:endParaRPr lang="en-US" altLang="en-US" dirty="0"/>
          </a:p>
          <a:p>
            <a:pPr marL="781050" lvl="1" indent="-342900" eaLnBrk="1" hangingPunct="1">
              <a:lnSpc>
                <a:spcPct val="80000"/>
              </a:lnSpc>
              <a:defRPr/>
            </a:pPr>
            <a:r>
              <a:rPr lang="en-US" altLang="en-US" dirty="0" smtClean="0"/>
              <a:t>For small group testing with a human reader, ensure all students have the same test form.</a:t>
            </a:r>
          </a:p>
          <a:p>
            <a:pPr marL="781050" lvl="1" indent="-342900" eaLnBrk="1" hangingPunct="1">
              <a:lnSpc>
                <a:spcPct val="80000"/>
              </a:lnSpc>
              <a:defRPr/>
            </a:pPr>
            <a:r>
              <a:rPr lang="en-US" altLang="en-US" dirty="0" smtClean="0"/>
              <a:t>Refer </a:t>
            </a:r>
            <a:r>
              <a:rPr lang="en-US" altLang="en-US" dirty="0"/>
              <a:t>to </a:t>
            </a:r>
            <a:r>
              <a:rPr lang="en-US" altLang="en-US" i="1" dirty="0"/>
              <a:t>OSTP IEP/504 </a:t>
            </a:r>
            <a:r>
              <a:rPr lang="en-US" altLang="en-US" dirty="0"/>
              <a:t>or </a:t>
            </a:r>
            <a:r>
              <a:rPr lang="en-US" altLang="en-US" i="1" dirty="0"/>
              <a:t>EL Accommodation Manual </a:t>
            </a:r>
            <a:r>
              <a:rPr lang="en-US" altLang="en-US" dirty="0"/>
              <a:t>for specific instructions for providing this accommodation.</a:t>
            </a:r>
          </a:p>
          <a:p>
            <a:pPr marL="438150" lvl="1" indent="0" eaLnBrk="1" hangingPunct="1">
              <a:lnSpc>
                <a:spcPct val="80000"/>
              </a:lnSpc>
              <a:buNone/>
              <a:defRPr/>
            </a:pPr>
            <a:endParaRPr lang="en-US" altLang="en-US" dirty="0"/>
          </a:p>
        </p:txBody>
      </p:sp>
      <p:sp>
        <p:nvSpPr>
          <p:cNvPr id="81924" name="Slide Number Placeholder 1">
            <a:extLst>
              <a:ext uri="{FF2B5EF4-FFF2-40B4-BE49-F238E27FC236}">
                <a16:creationId xmlns:a16="http://schemas.microsoft.com/office/drawing/2014/main" id="{E1360EDA-A7BF-4592-9342-51F8D1498B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F6C2B86-C107-4569-91A2-2451677E003E}" type="slidenum">
              <a:rPr lang="en-US" altLang="en-US" smtClean="0">
                <a:latin typeface="Arial" panose="020B0604020202020204" pitchFamily="34" charset="0"/>
              </a:rPr>
              <a:pPr/>
              <a:t>59</a:t>
            </a:fld>
            <a:endParaRPr lang="en-US" altLang="en-US">
              <a:latin typeface="Arial" panose="020B0604020202020204" pitchFamily="34" charset="0"/>
            </a:endParaRPr>
          </a:p>
        </p:txBody>
      </p:sp>
    </p:spTree>
    <p:extLst>
      <p:ext uri="{BB962C8B-B14F-4D97-AF65-F5344CB8AC3E}">
        <p14:creationId xmlns:p14="http://schemas.microsoft.com/office/powerpoint/2010/main" val="290627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Placeholder 2">
            <a:extLst>
              <a:ext uri="{FF2B5EF4-FFF2-40B4-BE49-F238E27FC236}">
                <a16:creationId xmlns:a16="http://schemas.microsoft.com/office/drawing/2014/main" id="{6E2B9CA8-5525-430B-8CD0-BCE00EBFC618}"/>
              </a:ext>
            </a:extLst>
          </p:cNvPr>
          <p:cNvSpPr>
            <a:spLocks noGrp="1"/>
          </p:cNvSpPr>
          <p:nvPr>
            <p:ph type="body" idx="1"/>
          </p:nvPr>
        </p:nvSpPr>
        <p:spPr>
          <a:xfrm>
            <a:off x="722313" y="2743200"/>
            <a:ext cx="7772400" cy="1447800"/>
          </a:xfrm>
        </p:spPr>
        <p:txBody>
          <a:bodyPr rtlCol="0">
            <a:normAutofit fontScale="47500" lnSpcReduction="20000"/>
          </a:bodyPr>
          <a:lstStyle/>
          <a:p>
            <a:pPr eaLnBrk="1" fontAlgn="auto" hangingPunct="1">
              <a:spcAft>
                <a:spcPts val="0"/>
              </a:spcAft>
              <a:defRPr/>
            </a:pPr>
            <a:endParaRPr lang="en-US" altLang="en-US" sz="4000" dirty="0"/>
          </a:p>
          <a:p>
            <a:pPr eaLnBrk="1" fontAlgn="auto" hangingPunct="1">
              <a:spcAft>
                <a:spcPts val="0"/>
              </a:spcAft>
              <a:defRPr/>
            </a:pPr>
            <a:r>
              <a:rPr lang="en-US" altLang="en-US" sz="7600" dirty="0"/>
              <a:t>Test Security and Testing Violations</a:t>
            </a:r>
          </a:p>
          <a:p>
            <a:pPr eaLnBrk="1" fontAlgn="auto" hangingPunct="1">
              <a:spcAft>
                <a:spcPts val="0"/>
              </a:spcAft>
              <a:defRPr/>
            </a:pPr>
            <a:r>
              <a:rPr lang="en-US" altLang="en-US" sz="4000" dirty="0"/>
              <a:t>   </a:t>
            </a:r>
            <a:endParaRPr lang="en-US" altLang="en-US" sz="3200" dirty="0"/>
          </a:p>
        </p:txBody>
      </p:sp>
      <p:sp>
        <p:nvSpPr>
          <p:cNvPr id="16387" name="Slide Number Placeholder 1">
            <a:extLst>
              <a:ext uri="{FF2B5EF4-FFF2-40B4-BE49-F238E27FC236}">
                <a16:creationId xmlns:a16="http://schemas.microsoft.com/office/drawing/2014/main" id="{01DC789C-F215-4042-AE24-A547D79506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3F344BE-D695-4EB7-8A95-0E66DD9425DC}" type="slidenum">
              <a:rPr lang="en-US" altLang="en-US" smtClean="0">
                <a:latin typeface="Arial" panose="020B0604020202020204" pitchFamily="34" charset="0"/>
              </a:rPr>
              <a:pPr/>
              <a:t>6</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F5E26BA-B710-4A45-8043-4644BFCEC1F5}"/>
              </a:ext>
            </a:extLst>
          </p:cNvPr>
          <p:cNvSpPr>
            <a:spLocks noGrp="1" noChangeArrowheads="1"/>
          </p:cNvSpPr>
          <p:nvPr>
            <p:ph type="title"/>
          </p:nvPr>
        </p:nvSpPr>
        <p:spPr>
          <a:xfrm>
            <a:off x="381000" y="533400"/>
            <a:ext cx="8305800" cy="1295400"/>
          </a:xfrm>
        </p:spPr>
        <p:txBody>
          <a:bodyPr/>
          <a:lstStyle/>
          <a:p>
            <a:pPr algn="ctr" eaLnBrk="1" fontAlgn="auto" hangingPunct="1">
              <a:spcAft>
                <a:spcPts val="0"/>
              </a:spcAft>
              <a:defRPr/>
            </a:pPr>
            <a:r>
              <a:rPr lang="en-US" altLang="en-US" dirty="0"/>
              <a:t>Test Administrator Responsibilities</a:t>
            </a:r>
            <a:br>
              <a:rPr lang="en-US" altLang="en-US" dirty="0"/>
            </a:br>
            <a:r>
              <a:rPr lang="en-US" altLang="en-US" sz="2800" dirty="0" smtClean="0"/>
              <a:t>After Testing</a:t>
            </a:r>
            <a:endParaRPr lang="en-US" altLang="en-US" sz="2800" dirty="0"/>
          </a:p>
        </p:txBody>
      </p:sp>
      <p:sp>
        <p:nvSpPr>
          <p:cNvPr id="103427" name="Rectangle 3">
            <a:extLst>
              <a:ext uri="{FF2B5EF4-FFF2-40B4-BE49-F238E27FC236}">
                <a16:creationId xmlns:a16="http://schemas.microsoft.com/office/drawing/2014/main" id="{C586D46F-6599-4930-A44E-E1D76D0C90BC}"/>
              </a:ext>
            </a:extLst>
          </p:cNvPr>
          <p:cNvSpPr>
            <a:spLocks noGrp="1" noChangeArrowheads="1"/>
          </p:cNvSpPr>
          <p:nvPr>
            <p:ph idx="1"/>
          </p:nvPr>
        </p:nvSpPr>
        <p:spPr>
          <a:xfrm>
            <a:off x="0" y="1981200"/>
            <a:ext cx="9144000" cy="4876800"/>
          </a:xfrm>
        </p:spPr>
        <p:txBody>
          <a:bodyPr/>
          <a:lstStyle/>
          <a:p>
            <a:pPr eaLnBrk="1" hangingPunct="1">
              <a:lnSpc>
                <a:spcPct val="80000"/>
              </a:lnSpc>
            </a:pPr>
            <a:r>
              <a:rPr lang="en-US" altLang="en-US" dirty="0"/>
              <a:t>Make sure students submit their answers for scoring and exit the testing client after they complete their </a:t>
            </a:r>
            <a:r>
              <a:rPr lang="en-US" altLang="en-US" dirty="0" smtClean="0"/>
              <a:t>tests</a:t>
            </a:r>
            <a:r>
              <a:rPr lang="en-US" altLang="en-US" dirty="0"/>
              <a:t> </a:t>
            </a:r>
            <a:r>
              <a:rPr lang="en-US" altLang="en-US" dirty="0" smtClean="0"/>
              <a:t>(online testing).</a:t>
            </a:r>
            <a:endParaRPr lang="en-US" altLang="en-US" dirty="0"/>
          </a:p>
          <a:p>
            <a:pPr eaLnBrk="1" hangingPunct="1"/>
            <a:r>
              <a:rPr lang="en-US" altLang="en-US" dirty="0"/>
              <a:t>Collect all </a:t>
            </a:r>
            <a:r>
              <a:rPr lang="en-US" altLang="en-US" dirty="0" smtClean="0"/>
              <a:t>answer </a:t>
            </a:r>
            <a:r>
              <a:rPr lang="en-US" altLang="en-US" dirty="0"/>
              <a:t>documents and test books from students (paper/pencil testing</a:t>
            </a:r>
            <a:r>
              <a:rPr lang="en-US" altLang="en-US" dirty="0" smtClean="0"/>
              <a:t>).</a:t>
            </a:r>
            <a:endParaRPr lang="en-US" altLang="en-US" dirty="0"/>
          </a:p>
          <a:p>
            <a:pPr lvl="1" eaLnBrk="1" hangingPunct="1"/>
            <a:r>
              <a:rPr lang="en-US" altLang="en-US" dirty="0"/>
              <a:t>Verify secure test books and answer documents are all accounted for by using the Classroom Security Checklist.  </a:t>
            </a:r>
          </a:p>
          <a:p>
            <a:pPr eaLnBrk="1" hangingPunct="1"/>
            <a:r>
              <a:rPr lang="en-US" altLang="en-US" dirty="0"/>
              <a:t>Collect student testing tickets (online testing</a:t>
            </a:r>
            <a:r>
              <a:rPr lang="en-US" altLang="en-US" dirty="0" smtClean="0"/>
              <a:t>).</a:t>
            </a:r>
            <a:endParaRPr lang="en-US" altLang="en-US" dirty="0"/>
          </a:p>
          <a:p>
            <a:pPr eaLnBrk="1" hangingPunct="1">
              <a:lnSpc>
                <a:spcPct val="80000"/>
              </a:lnSpc>
            </a:pPr>
            <a:r>
              <a:rPr lang="en-US" altLang="en-US" dirty="0" smtClean="0"/>
              <a:t>Collect scratch </a:t>
            </a:r>
            <a:r>
              <a:rPr lang="en-US" altLang="en-US" dirty="0"/>
              <a:t>paper/unmarked grid paper, reference sheets, writer’s checklists, and periodic </a:t>
            </a:r>
            <a:r>
              <a:rPr lang="en-US" altLang="en-US" dirty="0" smtClean="0"/>
              <a:t>tables.</a:t>
            </a:r>
          </a:p>
          <a:p>
            <a:pPr eaLnBrk="1" hangingPunct="1">
              <a:lnSpc>
                <a:spcPct val="80000"/>
              </a:lnSpc>
            </a:pPr>
            <a:r>
              <a:rPr lang="en-US" altLang="en-US" dirty="0" smtClean="0"/>
              <a:t>Ensure </a:t>
            </a:r>
            <a:r>
              <a:rPr lang="en-US" altLang="en-US" dirty="0"/>
              <a:t>that the memory has been cleared from all calculators. </a:t>
            </a:r>
            <a:endParaRPr lang="en-US" altLang="en-US" dirty="0" smtClean="0"/>
          </a:p>
          <a:p>
            <a:pPr eaLnBrk="1" hangingPunct="1">
              <a:lnSpc>
                <a:spcPct val="80000"/>
              </a:lnSpc>
            </a:pPr>
            <a:endParaRPr lang="en-US" altLang="en-US" dirty="0"/>
          </a:p>
        </p:txBody>
      </p:sp>
      <p:sp>
        <p:nvSpPr>
          <p:cNvPr id="103428" name="Slide Number Placeholder 1">
            <a:extLst>
              <a:ext uri="{FF2B5EF4-FFF2-40B4-BE49-F238E27FC236}">
                <a16:creationId xmlns:a16="http://schemas.microsoft.com/office/drawing/2014/main" id="{1A797F11-6A22-4524-9AF3-CCB91FB0E5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smtClean="0">
                <a:solidFill>
                  <a:srgbClr val="292934"/>
                </a:solidFill>
                <a:latin typeface="Arial" panose="020B0604020202020204" pitchFamily="34" charset="0"/>
              </a:rPr>
              <a:t>59</a:t>
            </a:r>
            <a:endParaRPr lang="en-US" altLang="en-US" dirty="0">
              <a:solidFill>
                <a:srgbClr val="292934"/>
              </a:solidFill>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DA09F4E-E035-43D0-98E7-22E26655226B}"/>
              </a:ext>
            </a:extLst>
          </p:cNvPr>
          <p:cNvSpPr>
            <a:spLocks noGrp="1" noChangeArrowheads="1"/>
          </p:cNvSpPr>
          <p:nvPr>
            <p:ph type="title"/>
          </p:nvPr>
        </p:nvSpPr>
        <p:spPr>
          <a:xfrm>
            <a:off x="381000" y="762000"/>
            <a:ext cx="8305800" cy="990600"/>
          </a:xfrm>
        </p:spPr>
        <p:txBody>
          <a:bodyPr>
            <a:normAutofit fontScale="90000"/>
          </a:bodyPr>
          <a:lstStyle/>
          <a:p>
            <a:pPr algn="ctr" eaLnBrk="1" fontAlgn="auto" hangingPunct="1">
              <a:spcAft>
                <a:spcPts val="0"/>
              </a:spcAft>
              <a:defRPr/>
            </a:pPr>
            <a:r>
              <a:rPr lang="en-US" altLang="en-US" sz="4400" dirty="0"/>
              <a:t>Test Administrator Responsibilities</a:t>
            </a:r>
            <a:r>
              <a:rPr lang="en-US" altLang="en-US" dirty="0"/>
              <a:t/>
            </a:r>
            <a:br>
              <a:rPr lang="en-US" altLang="en-US" dirty="0"/>
            </a:br>
            <a:r>
              <a:rPr lang="en-US" altLang="en-US" sz="2800" dirty="0"/>
              <a:t>A</a:t>
            </a:r>
            <a:r>
              <a:rPr lang="en-US" altLang="en-US" sz="3100" dirty="0"/>
              <a:t>fter Testing</a:t>
            </a:r>
          </a:p>
        </p:txBody>
      </p:sp>
      <p:sp>
        <p:nvSpPr>
          <p:cNvPr id="49155" name="Rectangle 3">
            <a:extLst>
              <a:ext uri="{FF2B5EF4-FFF2-40B4-BE49-F238E27FC236}">
                <a16:creationId xmlns:a16="http://schemas.microsoft.com/office/drawing/2014/main" id="{06DF9784-D3FD-4556-804F-3A242147C929}"/>
              </a:ext>
            </a:extLst>
          </p:cNvPr>
          <p:cNvSpPr>
            <a:spLocks noGrp="1" noChangeArrowheads="1"/>
          </p:cNvSpPr>
          <p:nvPr>
            <p:ph idx="1"/>
          </p:nvPr>
        </p:nvSpPr>
        <p:spPr>
          <a:xfrm>
            <a:off x="0" y="1905000"/>
            <a:ext cx="9144000" cy="4953000"/>
          </a:xfrm>
        </p:spPr>
        <p:txBody>
          <a:bodyPr/>
          <a:lstStyle/>
          <a:p>
            <a:pPr eaLnBrk="1" hangingPunct="1">
              <a:buFont typeface="Arial" charset="0"/>
              <a:buChar char="•"/>
              <a:defRPr/>
            </a:pPr>
            <a:r>
              <a:rPr lang="en-US" altLang="en-US" dirty="0"/>
              <a:t>Remind students that they should not discuss the test with anyone, </a:t>
            </a:r>
            <a:r>
              <a:rPr lang="en-US" altLang="en-US" u="sng" dirty="0"/>
              <a:t>including their classmates and teachers</a:t>
            </a:r>
            <a:r>
              <a:rPr lang="en-US" altLang="en-US" dirty="0"/>
              <a:t>. </a:t>
            </a:r>
          </a:p>
          <a:p>
            <a:pPr eaLnBrk="1" hangingPunct="1">
              <a:buFont typeface="Arial" charset="0"/>
              <a:buChar char="•"/>
              <a:defRPr/>
            </a:pPr>
            <a:r>
              <a:rPr lang="en-US" altLang="en-US" dirty="0" smtClean="0"/>
              <a:t>Check </a:t>
            </a:r>
            <a:r>
              <a:rPr lang="en-US" altLang="en-US" dirty="0"/>
              <a:t>all </a:t>
            </a:r>
            <a:r>
              <a:rPr lang="en-US" altLang="en-US" dirty="0" err="1"/>
              <a:t>scorable</a:t>
            </a:r>
            <a:r>
              <a:rPr lang="en-US" altLang="en-US" dirty="0"/>
              <a:t> answer documents to confirm that appropriate labels are affixed or hand-bubbled information is complete.</a:t>
            </a:r>
          </a:p>
          <a:p>
            <a:pPr eaLnBrk="1" hangingPunct="1">
              <a:buFont typeface="Arial" charset="0"/>
              <a:buChar char="•"/>
              <a:defRPr/>
            </a:pPr>
            <a:r>
              <a:rPr lang="en-US" altLang="en-US" dirty="0" smtClean="0"/>
              <a:t>If </a:t>
            </a:r>
            <a:r>
              <a:rPr lang="en-US" altLang="en-US" dirty="0"/>
              <a:t>TA is checking for stray marks, or darkening bubbles, a Test Proctor </a:t>
            </a:r>
            <a:r>
              <a:rPr lang="en-US" altLang="en-US" b="1" dirty="0"/>
              <a:t>must</a:t>
            </a:r>
            <a:r>
              <a:rPr lang="en-US" altLang="en-US" dirty="0"/>
              <a:t> be present</a:t>
            </a:r>
            <a:r>
              <a:rPr lang="en-US" altLang="en-US" dirty="0" smtClean="0"/>
              <a:t>.</a:t>
            </a:r>
          </a:p>
          <a:p>
            <a:pPr marL="182880" indent="-182880" eaLnBrk="1" fontAlgn="auto" hangingPunct="1">
              <a:spcAft>
                <a:spcPts val="0"/>
              </a:spcAft>
              <a:defRPr/>
            </a:pPr>
            <a:r>
              <a:rPr lang="en-US" altLang="en-US" dirty="0"/>
              <a:t>Transcribe student responses from a large-print or Braille test book to a </a:t>
            </a:r>
            <a:r>
              <a:rPr lang="en-US" altLang="en-US" dirty="0" err="1"/>
              <a:t>scannable</a:t>
            </a:r>
            <a:r>
              <a:rPr lang="en-US" altLang="en-US" dirty="0"/>
              <a:t> answer document. </a:t>
            </a:r>
          </a:p>
          <a:p>
            <a:pPr marL="457517" lvl="1" indent="-182880" eaLnBrk="1" fontAlgn="auto" hangingPunct="1">
              <a:spcAft>
                <a:spcPts val="0"/>
              </a:spcAft>
              <a:defRPr/>
            </a:pPr>
            <a:r>
              <a:rPr lang="en-US" altLang="en-US" dirty="0"/>
              <a:t>Transcribe response for the Writing test into a regular answer document exactly as a student has written or dictated.</a:t>
            </a:r>
          </a:p>
          <a:p>
            <a:pPr lvl="1" indent="-182880" eaLnBrk="1" fontAlgn="auto" hangingPunct="1">
              <a:spcAft>
                <a:spcPts val="0"/>
              </a:spcAft>
              <a:defRPr/>
            </a:pPr>
            <a:r>
              <a:rPr lang="en-US" altLang="en-US" dirty="0"/>
              <a:t>A Test Administrator must transcribe with a Test Proctor present.</a:t>
            </a:r>
          </a:p>
          <a:p>
            <a:pPr eaLnBrk="1" hangingPunct="1">
              <a:buFont typeface="Arial" charset="0"/>
              <a:buChar char="•"/>
              <a:defRPr/>
            </a:pPr>
            <a:endParaRPr lang="en-US" altLang="en-US" dirty="0"/>
          </a:p>
          <a:p>
            <a:pPr eaLnBrk="1" hangingPunct="1">
              <a:buFont typeface="Arial" charset="0"/>
              <a:buChar char="•"/>
              <a:defRPr/>
            </a:pPr>
            <a:endParaRPr lang="en-US" altLang="en-US" dirty="0"/>
          </a:p>
          <a:p>
            <a:pPr eaLnBrk="1" hangingPunct="1">
              <a:buFont typeface="Arial" charset="0"/>
              <a:buChar char="•"/>
              <a:defRPr/>
            </a:pPr>
            <a:endParaRPr lang="en-US" altLang="en-US" dirty="0"/>
          </a:p>
          <a:p>
            <a:pPr eaLnBrk="1" hangingPunct="1">
              <a:buFont typeface="Arial" charset="0"/>
              <a:buChar char="•"/>
              <a:defRPr/>
            </a:pPr>
            <a:endParaRPr lang="en-US" altLang="en-US" dirty="0"/>
          </a:p>
          <a:p>
            <a:pPr eaLnBrk="1" hangingPunct="1">
              <a:buFont typeface="Wingdings" pitchFamily="2" charset="2"/>
              <a:buNone/>
              <a:defRPr/>
            </a:pPr>
            <a:endParaRPr lang="en-US" altLang="en-US" dirty="0"/>
          </a:p>
        </p:txBody>
      </p:sp>
      <p:sp>
        <p:nvSpPr>
          <p:cNvPr id="86020" name="Slide Number Placeholder 1">
            <a:extLst>
              <a:ext uri="{FF2B5EF4-FFF2-40B4-BE49-F238E27FC236}">
                <a16:creationId xmlns:a16="http://schemas.microsoft.com/office/drawing/2014/main" id="{942019FC-C938-4D96-A5CA-DE35273EEA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760D1A2-3053-4842-B893-7864CCCFDE5C}" type="slidenum">
              <a:rPr lang="en-US" altLang="en-US" smtClean="0">
                <a:latin typeface="Arial" panose="020B0604020202020204" pitchFamily="34" charset="0"/>
              </a:rPr>
              <a:pPr/>
              <a:t>61</a:t>
            </a:fld>
            <a:endParaRPr lang="en-US" altLang="en-US">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94880BB-C283-4E20-A2A8-22893EF895EE}"/>
              </a:ext>
            </a:extLst>
          </p:cNvPr>
          <p:cNvSpPr>
            <a:spLocks noGrp="1" noChangeArrowheads="1"/>
          </p:cNvSpPr>
          <p:nvPr>
            <p:ph type="title"/>
          </p:nvPr>
        </p:nvSpPr>
        <p:spPr>
          <a:xfrm>
            <a:off x="381000" y="304800"/>
            <a:ext cx="8305800" cy="1371600"/>
          </a:xfrm>
        </p:spPr>
        <p:txBody>
          <a:bodyPr/>
          <a:lstStyle/>
          <a:p>
            <a:pPr algn="ctr" eaLnBrk="1" fontAlgn="auto" hangingPunct="1">
              <a:spcAft>
                <a:spcPts val="0"/>
              </a:spcAft>
              <a:defRPr/>
            </a:pPr>
            <a:r>
              <a:rPr lang="en-US" altLang="en-US" dirty="0"/>
              <a:t>Test Administrator Responsibilities</a:t>
            </a:r>
            <a:r>
              <a:rPr lang="en-US" altLang="en-US" sz="3600" dirty="0"/>
              <a:t/>
            </a:r>
            <a:br>
              <a:rPr lang="en-US" altLang="en-US" sz="3600" dirty="0"/>
            </a:br>
            <a:r>
              <a:rPr lang="en-US" altLang="en-US" sz="2800" dirty="0"/>
              <a:t>After Testing</a:t>
            </a:r>
          </a:p>
        </p:txBody>
      </p:sp>
      <p:sp>
        <p:nvSpPr>
          <p:cNvPr id="46083" name="Rectangle 3">
            <a:extLst>
              <a:ext uri="{FF2B5EF4-FFF2-40B4-BE49-F238E27FC236}">
                <a16:creationId xmlns:a16="http://schemas.microsoft.com/office/drawing/2014/main" id="{262191C9-81B5-48C8-9D2D-F30A5630CD1D}"/>
              </a:ext>
            </a:extLst>
          </p:cNvPr>
          <p:cNvSpPr>
            <a:spLocks noGrp="1" noChangeArrowheads="1"/>
          </p:cNvSpPr>
          <p:nvPr>
            <p:ph idx="1"/>
          </p:nvPr>
        </p:nvSpPr>
        <p:spPr>
          <a:xfrm>
            <a:off x="0" y="1691640"/>
            <a:ext cx="9144000" cy="5166360"/>
          </a:xfrm>
        </p:spPr>
        <p:txBody>
          <a:bodyPr rtlCol="0">
            <a:noAutofit/>
          </a:bodyPr>
          <a:lstStyle/>
          <a:p>
            <a:pPr marL="182880" indent="-182880" eaLnBrk="1" fontAlgn="auto" hangingPunct="1">
              <a:lnSpc>
                <a:spcPct val="80000"/>
              </a:lnSpc>
              <a:spcAft>
                <a:spcPts val="0"/>
              </a:spcAft>
              <a:defRPr/>
            </a:pPr>
            <a:endParaRPr lang="en-US" altLang="en-US" dirty="0"/>
          </a:p>
          <a:p>
            <a:pPr marL="182880" indent="-182880" eaLnBrk="1" fontAlgn="auto" hangingPunct="1">
              <a:lnSpc>
                <a:spcPct val="80000"/>
              </a:lnSpc>
              <a:spcAft>
                <a:spcPts val="0"/>
              </a:spcAft>
              <a:defRPr/>
            </a:pPr>
            <a:r>
              <a:rPr lang="en-US" altLang="en-US" dirty="0"/>
              <a:t>Deliver all </a:t>
            </a:r>
            <a:r>
              <a:rPr lang="en-US" altLang="en-US" dirty="0" smtClean="0"/>
              <a:t>test materials to the BTC after testing each day.  This includes: </a:t>
            </a:r>
          </a:p>
          <a:p>
            <a:pPr marL="457517" lvl="1" indent="-182880" eaLnBrk="1" fontAlgn="auto" hangingPunct="1">
              <a:lnSpc>
                <a:spcPct val="80000"/>
              </a:lnSpc>
              <a:spcAft>
                <a:spcPts val="0"/>
              </a:spcAft>
              <a:defRPr/>
            </a:pPr>
            <a:r>
              <a:rPr lang="en-US" altLang="en-US" dirty="0" smtClean="0"/>
              <a:t>Test books and answer documents (for paper/pencil </a:t>
            </a:r>
            <a:r>
              <a:rPr lang="en-US" altLang="en-US" dirty="0"/>
              <a:t>testing) </a:t>
            </a:r>
            <a:endParaRPr lang="en-US" altLang="en-US" dirty="0" smtClean="0"/>
          </a:p>
          <a:p>
            <a:pPr marL="730567" lvl="2" indent="-182880" eaLnBrk="1" fontAlgn="auto" hangingPunct="1">
              <a:lnSpc>
                <a:spcPct val="80000"/>
              </a:lnSpc>
              <a:spcAft>
                <a:spcPts val="0"/>
              </a:spcAft>
              <a:defRPr/>
            </a:pPr>
            <a:r>
              <a:rPr lang="en-US" altLang="en-US" dirty="0" smtClean="0"/>
              <a:t>Verify </a:t>
            </a:r>
            <a:r>
              <a:rPr lang="en-US" altLang="en-US" dirty="0"/>
              <a:t>book numbers with BTC; this will help account for all books.</a:t>
            </a:r>
          </a:p>
          <a:p>
            <a:pPr marL="457517" lvl="1" indent="-182880" eaLnBrk="1" fontAlgn="auto" hangingPunct="1">
              <a:lnSpc>
                <a:spcPct val="80000"/>
              </a:lnSpc>
              <a:spcAft>
                <a:spcPts val="0"/>
              </a:spcAft>
              <a:defRPr/>
            </a:pPr>
            <a:r>
              <a:rPr lang="en-US" altLang="en-US" dirty="0" smtClean="0"/>
              <a:t>Student testing tickets (for online testing)</a:t>
            </a:r>
          </a:p>
          <a:p>
            <a:pPr marL="457517" lvl="1" indent="-182880" eaLnBrk="1" fontAlgn="auto" hangingPunct="1">
              <a:lnSpc>
                <a:spcPct val="80000"/>
              </a:lnSpc>
              <a:spcAft>
                <a:spcPts val="0"/>
              </a:spcAft>
              <a:defRPr/>
            </a:pPr>
            <a:r>
              <a:rPr lang="en-US" altLang="en-US" dirty="0" smtClean="0"/>
              <a:t>Scratch paper/unmarked grid paper, </a:t>
            </a:r>
            <a:r>
              <a:rPr lang="en-US" altLang="en-US" dirty="0"/>
              <a:t>reference sheets, writer’s checklists, and periodic </a:t>
            </a:r>
            <a:r>
              <a:rPr lang="en-US" altLang="en-US" dirty="0" smtClean="0"/>
              <a:t>tables</a:t>
            </a:r>
          </a:p>
          <a:p>
            <a:pPr marL="730567" lvl="2" indent="-182880" eaLnBrk="1" fontAlgn="auto" hangingPunct="1">
              <a:lnSpc>
                <a:spcPct val="80000"/>
              </a:lnSpc>
              <a:spcAft>
                <a:spcPts val="0"/>
              </a:spcAft>
              <a:defRPr/>
            </a:pPr>
            <a:r>
              <a:rPr lang="en-US" altLang="en-US" dirty="0" smtClean="0"/>
              <a:t>These documents must be securely destroyed by the BTC.</a:t>
            </a:r>
          </a:p>
          <a:p>
            <a:pPr marL="457517" lvl="1" indent="-182880" eaLnBrk="1" fontAlgn="auto" hangingPunct="1">
              <a:lnSpc>
                <a:spcPct val="80000"/>
              </a:lnSpc>
              <a:spcAft>
                <a:spcPts val="0"/>
              </a:spcAft>
              <a:defRPr/>
            </a:pPr>
            <a:endParaRPr lang="en-US" altLang="en-US" dirty="0"/>
          </a:p>
          <a:p>
            <a:pPr eaLnBrk="1" hangingPunct="1">
              <a:buFont typeface="Arial" charset="0"/>
              <a:buChar char="•"/>
              <a:defRPr/>
            </a:pPr>
            <a:r>
              <a:rPr lang="en-US" altLang="en-US" dirty="0">
                <a:solidFill>
                  <a:srgbClr val="FF0000"/>
                </a:solidFill>
              </a:rPr>
              <a:t>If no irregularities occur</a:t>
            </a:r>
            <a:r>
              <a:rPr lang="en-US" altLang="en-US" dirty="0"/>
              <a:t>, sign the TA/TP Test Security Form. The Test Proctor must also sign the electronic Test Security Form.</a:t>
            </a:r>
          </a:p>
          <a:p>
            <a:pPr lvl="1" eaLnBrk="1" hangingPunct="1">
              <a:buFont typeface="Arial" charset="0"/>
              <a:buChar char="•"/>
              <a:defRPr/>
            </a:pPr>
            <a:r>
              <a:rPr lang="en-US" altLang="en-US" dirty="0"/>
              <a:t>These will be signed electronically through DocuSign!</a:t>
            </a:r>
          </a:p>
          <a:p>
            <a:pPr marL="274637" lvl="1" indent="0" eaLnBrk="1" fontAlgn="auto" hangingPunct="1">
              <a:lnSpc>
                <a:spcPct val="80000"/>
              </a:lnSpc>
              <a:spcAft>
                <a:spcPts val="0"/>
              </a:spcAft>
              <a:buNone/>
              <a:defRPr/>
            </a:pPr>
            <a:endParaRPr lang="en-US" altLang="en-US" dirty="0" smtClean="0"/>
          </a:p>
        </p:txBody>
      </p:sp>
      <p:sp>
        <p:nvSpPr>
          <p:cNvPr id="90116" name="Slide Number Placeholder 1">
            <a:extLst>
              <a:ext uri="{FF2B5EF4-FFF2-40B4-BE49-F238E27FC236}">
                <a16:creationId xmlns:a16="http://schemas.microsoft.com/office/drawing/2014/main" id="{55F9C4D5-B06B-42C1-8F02-A3946D0B8E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DC3CAE6-E1A5-46C8-9FD6-DB79D66146DF}" type="slidenum">
              <a:rPr lang="en-US" altLang="en-US" smtClean="0">
                <a:latin typeface="Arial" panose="020B0604020202020204" pitchFamily="34" charset="0"/>
              </a:rPr>
              <a:pPr/>
              <a:t>62</a:t>
            </a:fld>
            <a:endParaRPr lang="en-US" altLang="en-US">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ctr"/>
            <a:r>
              <a:rPr lang="en-US" dirty="0" smtClean="0"/>
              <a:t>Questions or Concerns?  </a:t>
            </a:r>
            <a:endParaRPr lang="en-US" dirty="0"/>
          </a:p>
        </p:txBody>
      </p:sp>
      <p:sp>
        <p:nvSpPr>
          <p:cNvPr id="105475" name="Slide Number Placeholder 1">
            <a:extLst>
              <a:ext uri="{FF2B5EF4-FFF2-40B4-BE49-F238E27FC236}">
                <a16:creationId xmlns:a16="http://schemas.microsoft.com/office/drawing/2014/main" id="{92BCA53C-7DE8-4296-A18B-A45769B498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4202CBC-8823-4A48-8880-58A48C089D21}" type="slidenum">
              <a:rPr lang="en-US" altLang="en-US" smtClean="0">
                <a:latin typeface="Arial" panose="020B0604020202020204" pitchFamily="34" charset="0"/>
              </a:rPr>
              <a:pPr/>
              <a:t>63</a:t>
            </a:fld>
            <a:endParaRPr lang="en-US" altLang="en-US">
              <a:latin typeface="Arial" panose="020B0604020202020204" pitchFamily="34" charset="0"/>
            </a:endParaRPr>
          </a:p>
        </p:txBody>
      </p:sp>
      <p:sp>
        <p:nvSpPr>
          <p:cNvPr id="38" name="TextBox 37"/>
          <p:cNvSpPr txBox="1"/>
          <p:nvPr/>
        </p:nvSpPr>
        <p:spPr>
          <a:xfrm>
            <a:off x="440812" y="1633747"/>
            <a:ext cx="8093587" cy="1446550"/>
          </a:xfrm>
          <a:prstGeom prst="rect">
            <a:avLst/>
          </a:prstGeom>
          <a:noFill/>
        </p:spPr>
        <p:txBody>
          <a:bodyPr wrap="square" rtlCol="0">
            <a:spAutoFit/>
          </a:bodyPr>
          <a:lstStyle/>
          <a:p>
            <a:r>
              <a:rPr lang="en-US" sz="2200" dirty="0" smtClean="0"/>
              <a:t>If you have questions or concerns before, during, or after testing that are not addressed in the Test Administration Manual, contact your BTC.  If unresolved, please contact the next individual on this chain of communication.</a:t>
            </a:r>
            <a:endParaRPr lang="en-US" sz="2200" dirty="0"/>
          </a:p>
        </p:txBody>
      </p:sp>
      <p:grpSp>
        <p:nvGrpSpPr>
          <p:cNvPr id="48" name="Group 47"/>
          <p:cNvGrpSpPr/>
          <p:nvPr/>
        </p:nvGrpSpPr>
        <p:grpSpPr>
          <a:xfrm>
            <a:off x="0" y="3206615"/>
            <a:ext cx="9144000" cy="3063965"/>
            <a:chOff x="178468" y="2940504"/>
            <a:chExt cx="8572049" cy="3063965"/>
          </a:xfrm>
        </p:grpSpPr>
        <p:grpSp>
          <p:nvGrpSpPr>
            <p:cNvPr id="46" name="Group 45"/>
            <p:cNvGrpSpPr/>
            <p:nvPr/>
          </p:nvGrpSpPr>
          <p:grpSpPr>
            <a:xfrm>
              <a:off x="1377839" y="2958942"/>
              <a:ext cx="2494229" cy="3009803"/>
              <a:chOff x="1377839" y="2958942"/>
              <a:chExt cx="2494229" cy="3009803"/>
            </a:xfrm>
          </p:grpSpPr>
          <p:sp>
            <p:nvSpPr>
              <p:cNvPr id="13" name="Chevron 12"/>
              <p:cNvSpPr/>
              <p:nvPr/>
            </p:nvSpPr>
            <p:spPr>
              <a:xfrm>
                <a:off x="1557123" y="2958942"/>
                <a:ext cx="2314945" cy="2209800"/>
              </a:xfrm>
              <a:prstGeom prst="chevron">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p:cNvGrpSpPr/>
              <p:nvPr/>
            </p:nvGrpSpPr>
            <p:grpSpPr>
              <a:xfrm>
                <a:off x="1377839" y="5168644"/>
                <a:ext cx="1567233" cy="800101"/>
                <a:chOff x="457200" y="5697969"/>
                <a:chExt cx="1387792" cy="800101"/>
              </a:xfrm>
            </p:grpSpPr>
            <p:sp>
              <p:nvSpPr>
                <p:cNvPr id="23" name="Rectangle 22"/>
                <p:cNvSpPr/>
                <p:nvPr/>
              </p:nvSpPr>
              <p:spPr>
                <a:xfrm>
                  <a:off x="616458" y="5697969"/>
                  <a:ext cx="1059942" cy="80010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57200" y="5774853"/>
                  <a:ext cx="1387792" cy="646331"/>
                </a:xfrm>
                <a:prstGeom prst="rect">
                  <a:avLst/>
                </a:prstGeom>
                <a:noFill/>
              </p:spPr>
              <p:txBody>
                <a:bodyPr wrap="square" rtlCol="0">
                  <a:spAutoFit/>
                </a:bodyPr>
                <a:lstStyle/>
                <a:p>
                  <a:pPr algn="ctr"/>
                  <a:r>
                    <a:rPr lang="en-US" dirty="0" smtClean="0"/>
                    <a:t>BTC or Principal</a:t>
                  </a:r>
                  <a:endParaRPr lang="en-US" dirty="0"/>
                </a:p>
              </p:txBody>
            </p:sp>
          </p:grpSp>
        </p:grpSp>
        <p:grpSp>
          <p:nvGrpSpPr>
            <p:cNvPr id="45" name="Group 44"/>
            <p:cNvGrpSpPr/>
            <p:nvPr/>
          </p:nvGrpSpPr>
          <p:grpSpPr>
            <a:xfrm>
              <a:off x="3061955" y="2956470"/>
              <a:ext cx="2779815" cy="3033611"/>
              <a:chOff x="3105271" y="2966349"/>
              <a:chExt cx="2779815" cy="3033611"/>
            </a:xfrm>
          </p:grpSpPr>
          <p:sp>
            <p:nvSpPr>
              <p:cNvPr id="17" name="Chevron 16"/>
              <p:cNvSpPr/>
              <p:nvPr/>
            </p:nvSpPr>
            <p:spPr>
              <a:xfrm>
                <a:off x="3145426" y="2966349"/>
                <a:ext cx="2739660" cy="2209800"/>
              </a:xfrm>
              <a:prstGeom prst="chevr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9" name="Group 38"/>
              <p:cNvGrpSpPr/>
              <p:nvPr/>
            </p:nvGrpSpPr>
            <p:grpSpPr>
              <a:xfrm>
                <a:off x="3105271" y="5199859"/>
                <a:ext cx="1695975" cy="800101"/>
                <a:chOff x="3206020" y="4956151"/>
                <a:chExt cx="1617916" cy="800101"/>
              </a:xfrm>
            </p:grpSpPr>
            <p:sp>
              <p:nvSpPr>
                <p:cNvPr id="22" name="Rectangle 21"/>
                <p:cNvSpPr/>
                <p:nvPr/>
              </p:nvSpPr>
              <p:spPr>
                <a:xfrm>
                  <a:off x="3235452" y="4956151"/>
                  <a:ext cx="1553718" cy="80010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206020" y="5065898"/>
                  <a:ext cx="1617916" cy="646331"/>
                </a:xfrm>
                <a:prstGeom prst="rect">
                  <a:avLst/>
                </a:prstGeom>
                <a:noFill/>
              </p:spPr>
              <p:txBody>
                <a:bodyPr wrap="square" rtlCol="0">
                  <a:spAutoFit/>
                </a:bodyPr>
                <a:lstStyle/>
                <a:p>
                  <a:pPr algn="ctr"/>
                  <a:r>
                    <a:rPr lang="en-US" dirty="0" smtClean="0"/>
                    <a:t>DTC or Superintendent</a:t>
                  </a:r>
                  <a:endParaRPr lang="en-US" dirty="0"/>
                </a:p>
              </p:txBody>
            </p:sp>
          </p:grpSp>
        </p:grpSp>
        <p:grpSp>
          <p:nvGrpSpPr>
            <p:cNvPr id="44" name="Group 43"/>
            <p:cNvGrpSpPr/>
            <p:nvPr/>
          </p:nvGrpSpPr>
          <p:grpSpPr>
            <a:xfrm>
              <a:off x="5064820" y="2956470"/>
              <a:ext cx="3685697" cy="3027659"/>
              <a:chOff x="5306652" y="2972301"/>
              <a:chExt cx="3685697" cy="3027659"/>
            </a:xfrm>
          </p:grpSpPr>
          <p:sp>
            <p:nvSpPr>
              <p:cNvPr id="36" name="TextBox 35"/>
              <p:cNvSpPr txBox="1"/>
              <p:nvPr/>
            </p:nvSpPr>
            <p:spPr>
              <a:xfrm>
                <a:off x="5346630" y="5268239"/>
                <a:ext cx="2658237" cy="646331"/>
              </a:xfrm>
              <a:prstGeom prst="rect">
                <a:avLst/>
              </a:prstGeom>
              <a:noFill/>
            </p:spPr>
            <p:txBody>
              <a:bodyPr wrap="square" rtlCol="0">
                <a:spAutoFit/>
              </a:bodyPr>
              <a:lstStyle/>
              <a:p>
                <a:r>
                  <a:rPr lang="en-US" dirty="0" smtClean="0"/>
                  <a:t>State Dept. of Education Office of Assessment</a:t>
                </a:r>
              </a:p>
            </p:txBody>
          </p:sp>
          <p:sp>
            <p:nvSpPr>
              <p:cNvPr id="18" name="Chevron 17"/>
              <p:cNvSpPr/>
              <p:nvPr/>
            </p:nvSpPr>
            <p:spPr>
              <a:xfrm>
                <a:off x="5334000" y="2972301"/>
                <a:ext cx="3658349" cy="2209800"/>
              </a:xfrm>
              <a:prstGeom prst="chevron">
                <a:avLst/>
              </a:prstGeom>
              <a:solidFill>
                <a:srgbClr val="002E8A"/>
              </a:solidFill>
              <a:ln>
                <a:solidFill>
                  <a:srgbClr val="002E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5306652" y="5199859"/>
                <a:ext cx="2581871" cy="800101"/>
              </a:xfrm>
              <a:prstGeom prst="rect">
                <a:avLst/>
              </a:prstGeom>
              <a:noFill/>
              <a:ln>
                <a:solidFill>
                  <a:srgbClr val="002E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178468" y="2940504"/>
              <a:ext cx="2150308" cy="3063965"/>
              <a:chOff x="178468" y="2940504"/>
              <a:chExt cx="2150308" cy="3063965"/>
            </a:xfrm>
          </p:grpSpPr>
          <p:grpSp>
            <p:nvGrpSpPr>
              <p:cNvPr id="41" name="Group 40"/>
              <p:cNvGrpSpPr/>
              <p:nvPr/>
            </p:nvGrpSpPr>
            <p:grpSpPr>
              <a:xfrm>
                <a:off x="178468" y="5168644"/>
                <a:ext cx="1082488" cy="835825"/>
                <a:chOff x="-23241" y="4755495"/>
                <a:chExt cx="975600" cy="835825"/>
              </a:xfrm>
            </p:grpSpPr>
            <p:sp>
              <p:nvSpPr>
                <p:cNvPr id="14" name="Rectangle 13"/>
                <p:cNvSpPr/>
                <p:nvPr/>
              </p:nvSpPr>
              <p:spPr>
                <a:xfrm>
                  <a:off x="0" y="4755495"/>
                  <a:ext cx="952359" cy="835825"/>
                </a:xfrm>
                <a:prstGeom prst="rect">
                  <a:avLst/>
                </a:prstGeom>
                <a:noFill/>
                <a:ln>
                  <a:solidFill>
                    <a:srgbClr val="BBDE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3241" y="4950041"/>
                  <a:ext cx="975600" cy="369332"/>
                </a:xfrm>
                <a:prstGeom prst="rect">
                  <a:avLst/>
                </a:prstGeom>
                <a:noFill/>
              </p:spPr>
              <p:txBody>
                <a:bodyPr wrap="square" rtlCol="0">
                  <a:spAutoFit/>
                </a:bodyPr>
                <a:lstStyle/>
                <a:p>
                  <a:pPr algn="ctr"/>
                  <a:r>
                    <a:rPr lang="en-US" dirty="0" smtClean="0"/>
                    <a:t>TA/TP</a:t>
                  </a:r>
                  <a:endParaRPr lang="en-US" dirty="0"/>
                </a:p>
              </p:txBody>
            </p:sp>
          </p:grpSp>
          <p:sp>
            <p:nvSpPr>
              <p:cNvPr id="43" name="Chevron 42"/>
              <p:cNvSpPr/>
              <p:nvPr/>
            </p:nvSpPr>
            <p:spPr>
              <a:xfrm>
                <a:off x="208533" y="2940504"/>
                <a:ext cx="2120243" cy="2219711"/>
              </a:xfrm>
              <a:prstGeom prst="chevron">
                <a:avLst/>
              </a:prstGeom>
              <a:solidFill>
                <a:srgbClr val="BBDEFB"/>
              </a:solidFill>
              <a:ln>
                <a:solidFill>
                  <a:srgbClr val="BBDE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49" name="TextBox 48"/>
          <p:cNvSpPr txBox="1"/>
          <p:nvPr/>
        </p:nvSpPr>
        <p:spPr>
          <a:xfrm>
            <a:off x="5762441" y="3352800"/>
            <a:ext cx="3246633" cy="830997"/>
          </a:xfrm>
          <a:prstGeom prst="rect">
            <a:avLst/>
          </a:prstGeom>
          <a:noFill/>
        </p:spPr>
        <p:txBody>
          <a:bodyPr wrap="square" rtlCol="0">
            <a:spAutoFit/>
          </a:bodyPr>
          <a:lstStyle/>
          <a:p>
            <a:r>
              <a:rPr lang="en-US" sz="1600" b="1" dirty="0">
                <a:solidFill>
                  <a:schemeClr val="bg1"/>
                </a:solidFill>
              </a:rPr>
              <a:t>A</a:t>
            </a:r>
            <a:r>
              <a:rPr lang="en-US" sz="1600" b="1" dirty="0" smtClean="0">
                <a:solidFill>
                  <a:schemeClr val="bg1"/>
                </a:solidFill>
              </a:rPr>
              <a:t>ssessments@sde.ok.gov</a:t>
            </a:r>
            <a:endParaRPr lang="en-US" sz="1600" b="1" dirty="0">
              <a:solidFill>
                <a:schemeClr val="bg1"/>
              </a:solidFill>
            </a:endParaRPr>
          </a:p>
          <a:p>
            <a:r>
              <a:rPr lang="en-US" sz="1600" b="1" dirty="0">
                <a:solidFill>
                  <a:schemeClr val="bg1"/>
                </a:solidFill>
              </a:rPr>
              <a:t> </a:t>
            </a:r>
            <a:r>
              <a:rPr lang="en-US" sz="1600" b="1" dirty="0" smtClean="0">
                <a:solidFill>
                  <a:schemeClr val="bg1"/>
                </a:solidFill>
              </a:rPr>
              <a:t>     Phone</a:t>
            </a:r>
            <a:r>
              <a:rPr lang="en-US" sz="1600" b="1" dirty="0">
                <a:solidFill>
                  <a:schemeClr val="bg1"/>
                </a:solidFill>
              </a:rPr>
              <a:t>: (405)521-3341</a:t>
            </a:r>
          </a:p>
          <a:p>
            <a:r>
              <a:rPr lang="en-US" sz="1600" b="1" dirty="0" smtClean="0">
                <a:solidFill>
                  <a:schemeClr val="bg1"/>
                </a:solidFill>
              </a:rPr>
              <a:t>             Fax</a:t>
            </a:r>
            <a:r>
              <a:rPr lang="en-US" sz="1600" b="1" dirty="0">
                <a:solidFill>
                  <a:schemeClr val="bg1"/>
                </a:solidFill>
              </a:rPr>
              <a:t>: (</a:t>
            </a:r>
            <a:r>
              <a:rPr lang="en-US" sz="1600" b="1" dirty="0" smtClean="0">
                <a:solidFill>
                  <a:schemeClr val="bg1"/>
                </a:solidFill>
              </a:rPr>
              <a:t>405)522-6272</a:t>
            </a:r>
          </a:p>
        </p:txBody>
      </p:sp>
      <p:sp>
        <p:nvSpPr>
          <p:cNvPr id="50" name="TextBox 49"/>
          <p:cNvSpPr txBox="1"/>
          <p:nvPr/>
        </p:nvSpPr>
        <p:spPr>
          <a:xfrm>
            <a:off x="5565720" y="4469249"/>
            <a:ext cx="3121080" cy="1169551"/>
          </a:xfrm>
          <a:prstGeom prst="rect">
            <a:avLst/>
          </a:prstGeom>
          <a:noFill/>
        </p:spPr>
        <p:txBody>
          <a:bodyPr wrap="square" rtlCol="0">
            <a:spAutoFit/>
          </a:bodyPr>
          <a:lstStyle/>
          <a:p>
            <a:endParaRPr lang="en-US" dirty="0">
              <a:solidFill>
                <a:schemeClr val="bg1"/>
              </a:solidFill>
            </a:endParaRPr>
          </a:p>
          <a:p>
            <a:r>
              <a:rPr lang="en-US" dirty="0" smtClean="0">
                <a:solidFill>
                  <a:schemeClr val="bg1"/>
                </a:solidFill>
              </a:rPr>
              <a:t>    </a:t>
            </a:r>
            <a:r>
              <a:rPr lang="en-US" sz="1500" b="1" dirty="0" smtClean="0">
                <a:solidFill>
                  <a:schemeClr val="bg1"/>
                </a:solidFill>
              </a:rPr>
              <a:t>2500 </a:t>
            </a:r>
            <a:r>
              <a:rPr lang="en-US" sz="1500" b="1" dirty="0">
                <a:solidFill>
                  <a:schemeClr val="bg1"/>
                </a:solidFill>
              </a:rPr>
              <a:t>N. Lincoln </a:t>
            </a:r>
            <a:r>
              <a:rPr lang="en-US" sz="1500" b="1" dirty="0" smtClean="0">
                <a:solidFill>
                  <a:schemeClr val="bg1"/>
                </a:solidFill>
              </a:rPr>
              <a:t>Blvd, STE 214 </a:t>
            </a:r>
            <a:endParaRPr lang="en-US" sz="1500" b="1" dirty="0">
              <a:solidFill>
                <a:schemeClr val="bg1"/>
              </a:solidFill>
            </a:endParaRPr>
          </a:p>
          <a:p>
            <a:r>
              <a:rPr lang="en-US" sz="1500" b="1" dirty="0" smtClean="0">
                <a:solidFill>
                  <a:schemeClr val="bg1"/>
                </a:solidFill>
              </a:rPr>
              <a:t>   Oklahoma </a:t>
            </a:r>
            <a:r>
              <a:rPr lang="en-US" sz="1500" b="1" dirty="0">
                <a:solidFill>
                  <a:schemeClr val="bg1"/>
                </a:solidFill>
              </a:rPr>
              <a:t>City, OK 73015</a:t>
            </a:r>
          </a:p>
          <a:p>
            <a:endParaRPr lang="en-US" dirty="0"/>
          </a:p>
        </p:txBody>
      </p:sp>
    </p:spTree>
    <p:extLst>
      <p:ext uri="{BB962C8B-B14F-4D97-AF65-F5344CB8AC3E}">
        <p14:creationId xmlns:p14="http://schemas.microsoft.com/office/powerpoint/2010/main" val="387032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D49DC8F-6921-4B43-8036-8328D2BB3705}"/>
              </a:ext>
            </a:extLst>
          </p:cNvPr>
          <p:cNvSpPr>
            <a:spLocks noGrp="1" noChangeArrowheads="1"/>
          </p:cNvSpPr>
          <p:nvPr>
            <p:ph type="title"/>
          </p:nvPr>
        </p:nvSpPr>
        <p:spPr/>
        <p:txBody>
          <a:bodyPr/>
          <a:lstStyle/>
          <a:p>
            <a:pPr eaLnBrk="1" fontAlgn="auto" hangingPunct="1">
              <a:spcAft>
                <a:spcPts val="0"/>
              </a:spcAft>
              <a:defRPr/>
            </a:pPr>
            <a:r>
              <a:rPr lang="en-US" altLang="en-US" dirty="0"/>
              <a:t>Test Security and Testing Violations</a:t>
            </a:r>
          </a:p>
        </p:txBody>
      </p:sp>
      <p:sp>
        <p:nvSpPr>
          <p:cNvPr id="17411" name="Rectangle 3">
            <a:extLst>
              <a:ext uri="{FF2B5EF4-FFF2-40B4-BE49-F238E27FC236}">
                <a16:creationId xmlns:a16="http://schemas.microsoft.com/office/drawing/2014/main" id="{6C32CA6A-6DDA-417C-8FEB-69B5593E6B58}"/>
              </a:ext>
            </a:extLst>
          </p:cNvPr>
          <p:cNvSpPr>
            <a:spLocks noGrp="1" noChangeArrowheads="1"/>
          </p:cNvSpPr>
          <p:nvPr>
            <p:ph idx="1"/>
          </p:nvPr>
        </p:nvSpPr>
        <p:spPr>
          <a:xfrm>
            <a:off x="0" y="1600200"/>
            <a:ext cx="9144000" cy="5257800"/>
          </a:xfrm>
        </p:spPr>
        <p:txBody>
          <a:bodyPr/>
          <a:lstStyle/>
          <a:p>
            <a:pPr eaLnBrk="1" hangingPunct="1"/>
            <a:r>
              <a:rPr lang="en-US" altLang="en-US" dirty="0" smtClean="0"/>
              <a:t>Reproduction </a:t>
            </a:r>
            <a:r>
              <a:rPr lang="en-US" altLang="en-US" dirty="0"/>
              <a:t>in any form of any copyrighted test </a:t>
            </a:r>
            <a:r>
              <a:rPr lang="en-US" altLang="en-US" dirty="0" smtClean="0"/>
              <a:t>materials </a:t>
            </a:r>
            <a:r>
              <a:rPr lang="en-US" altLang="en-US" dirty="0"/>
              <a:t>is a violation of federal copyright laws. </a:t>
            </a:r>
            <a:endParaRPr lang="en-US" altLang="en-US" dirty="0" smtClean="0"/>
          </a:p>
          <a:p>
            <a:pPr lvl="1" eaLnBrk="1" hangingPunct="1"/>
            <a:r>
              <a:rPr lang="en-US" altLang="en-US" dirty="0" smtClean="0"/>
              <a:t>The Federal Copyright Law – as it applies to the multiple-choice and/or Writing Assessment Component of the </a:t>
            </a:r>
            <a:r>
              <a:rPr lang="en-US" altLang="en-US" dirty="0"/>
              <a:t>OSTP – </a:t>
            </a:r>
            <a:r>
              <a:rPr lang="en-US" altLang="en-US" dirty="0" smtClean="0"/>
              <a:t> prohibits photocopying of any part of the student Test Booklet.  This includes the lined writing pages, the writing prompt, and the student’s written response.</a:t>
            </a:r>
          </a:p>
          <a:p>
            <a:pPr lvl="1" eaLnBrk="1" hangingPunct="1"/>
            <a:r>
              <a:rPr lang="en-US" altLang="en-US" dirty="0" smtClean="0"/>
              <a:t>Oklahoma District and School personnel only are permitted to reproduce the following non-secure, copyrighted test materials:  </a:t>
            </a:r>
            <a:r>
              <a:rPr lang="en-US" altLang="en-US" i="1" dirty="0" smtClean="0"/>
              <a:t>Parent, Student, Teacher Guides</a:t>
            </a:r>
            <a:r>
              <a:rPr lang="en-US" altLang="en-US" dirty="0" smtClean="0"/>
              <a:t>, </a:t>
            </a:r>
            <a:r>
              <a:rPr lang="en-US" altLang="en-US" i="1" dirty="0" smtClean="0"/>
              <a:t>Test Administration Manuals </a:t>
            </a:r>
            <a:r>
              <a:rPr lang="en-US" altLang="en-US" dirty="0" smtClean="0"/>
              <a:t>and </a:t>
            </a:r>
            <a:r>
              <a:rPr lang="en-US" altLang="en-US" i="1" dirty="0" smtClean="0"/>
              <a:t>Test Preparation Manuals</a:t>
            </a:r>
            <a:r>
              <a:rPr lang="en-US" altLang="en-US" dirty="0" smtClean="0"/>
              <a:t>.</a:t>
            </a:r>
            <a:endParaRPr lang="en-US" altLang="en-US" dirty="0"/>
          </a:p>
        </p:txBody>
      </p:sp>
      <p:sp>
        <p:nvSpPr>
          <p:cNvPr id="17412" name="Slide Number Placeholder 1">
            <a:extLst>
              <a:ext uri="{FF2B5EF4-FFF2-40B4-BE49-F238E27FC236}">
                <a16:creationId xmlns:a16="http://schemas.microsoft.com/office/drawing/2014/main" id="{93218853-656D-40F5-A18C-6D64F88893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6752638-C0C3-4768-9519-D2E7F8E45AE9}" type="slidenum">
              <a:rPr lang="en-US" altLang="en-US" smtClean="0">
                <a:latin typeface="Arial" panose="020B0604020202020204" pitchFamily="34" charset="0"/>
              </a:rPr>
              <a:pPr/>
              <a:t>7</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D49DC8F-6921-4B43-8036-8328D2BB3705}"/>
              </a:ext>
            </a:extLst>
          </p:cNvPr>
          <p:cNvSpPr>
            <a:spLocks noGrp="1" noChangeArrowheads="1"/>
          </p:cNvSpPr>
          <p:nvPr>
            <p:ph type="title"/>
          </p:nvPr>
        </p:nvSpPr>
        <p:spPr/>
        <p:txBody>
          <a:bodyPr/>
          <a:lstStyle/>
          <a:p>
            <a:pPr eaLnBrk="1" fontAlgn="auto" hangingPunct="1">
              <a:spcAft>
                <a:spcPts val="0"/>
              </a:spcAft>
              <a:defRPr/>
            </a:pPr>
            <a:r>
              <a:rPr lang="en-US" altLang="en-US" dirty="0"/>
              <a:t>Test Security and Testing Violations</a:t>
            </a:r>
          </a:p>
        </p:txBody>
      </p:sp>
      <p:sp>
        <p:nvSpPr>
          <p:cNvPr id="17411" name="Rectangle 3">
            <a:extLst>
              <a:ext uri="{FF2B5EF4-FFF2-40B4-BE49-F238E27FC236}">
                <a16:creationId xmlns:a16="http://schemas.microsoft.com/office/drawing/2014/main" id="{6C32CA6A-6DDA-417C-8FEB-69B5593E6B58}"/>
              </a:ext>
            </a:extLst>
          </p:cNvPr>
          <p:cNvSpPr>
            <a:spLocks noGrp="1" noChangeArrowheads="1"/>
          </p:cNvSpPr>
          <p:nvPr>
            <p:ph idx="1"/>
          </p:nvPr>
        </p:nvSpPr>
        <p:spPr/>
        <p:txBody>
          <a:bodyPr/>
          <a:lstStyle/>
          <a:p>
            <a:pPr eaLnBrk="1" hangingPunct="1"/>
            <a:endParaRPr lang="en-US" altLang="en-US" dirty="0"/>
          </a:p>
          <a:p>
            <a:pPr eaLnBrk="1" hangingPunct="1"/>
            <a:r>
              <a:rPr lang="en-US" altLang="en-US" dirty="0" smtClean="0"/>
              <a:t>Every </a:t>
            </a:r>
            <a:r>
              <a:rPr lang="en-US" altLang="en-US" dirty="0"/>
              <a:t>assessment</a:t>
            </a:r>
            <a:r>
              <a:rPr lang="en-US" altLang="en-US" dirty="0">
                <a:solidFill>
                  <a:srgbClr val="FF0000"/>
                </a:solidFill>
              </a:rPr>
              <a:t> </a:t>
            </a:r>
            <a:r>
              <a:rPr lang="en-US" altLang="en-US" dirty="0"/>
              <a:t>shall be administered by an education-certified professional employed by the school district.</a:t>
            </a:r>
          </a:p>
          <a:p>
            <a:pPr eaLnBrk="1" hangingPunct="1"/>
            <a:r>
              <a:rPr lang="en-US" altLang="en-US" dirty="0" smtClean="0">
                <a:solidFill>
                  <a:srgbClr val="FF0000"/>
                </a:solidFill>
              </a:rPr>
              <a:t>Neither the </a:t>
            </a:r>
            <a:r>
              <a:rPr lang="en-US" altLang="en-US" dirty="0">
                <a:solidFill>
                  <a:srgbClr val="FF0000"/>
                </a:solidFill>
              </a:rPr>
              <a:t>DTC </a:t>
            </a:r>
            <a:r>
              <a:rPr lang="en-US" altLang="en-US" dirty="0" smtClean="0">
                <a:solidFill>
                  <a:srgbClr val="FF0000"/>
                </a:solidFill>
              </a:rPr>
              <a:t>nor the BTC may </a:t>
            </a:r>
            <a:r>
              <a:rPr lang="en-US" altLang="en-US" dirty="0">
                <a:solidFill>
                  <a:srgbClr val="FF0000"/>
                </a:solidFill>
              </a:rPr>
              <a:t>serve as </a:t>
            </a:r>
            <a:r>
              <a:rPr lang="en-US" altLang="en-US" dirty="0" smtClean="0">
                <a:solidFill>
                  <a:srgbClr val="FF0000"/>
                </a:solidFill>
              </a:rPr>
              <a:t>a </a:t>
            </a:r>
            <a:r>
              <a:rPr lang="en-US" altLang="en-US" dirty="0">
                <a:solidFill>
                  <a:srgbClr val="FF0000"/>
                </a:solidFill>
              </a:rPr>
              <a:t>Testing </a:t>
            </a:r>
            <a:r>
              <a:rPr lang="en-US" altLang="en-US" dirty="0" smtClean="0">
                <a:solidFill>
                  <a:srgbClr val="FF0000"/>
                </a:solidFill>
              </a:rPr>
              <a:t>Administrator or Test Proctor </a:t>
            </a:r>
            <a:r>
              <a:rPr lang="en-US" altLang="en-US" dirty="0">
                <a:solidFill>
                  <a:srgbClr val="FF0000"/>
                </a:solidFill>
              </a:rPr>
              <a:t>if more than one testing session is occurring at the same time.</a:t>
            </a:r>
          </a:p>
          <a:p>
            <a:pPr eaLnBrk="1" hangingPunct="1"/>
            <a:r>
              <a:rPr lang="en-US" altLang="en-US" dirty="0"/>
              <a:t>Every Test Administrator must be accompanied by a Test Proctor the entire duration of the test administration. </a:t>
            </a:r>
            <a:endParaRPr lang="en-US" altLang="en-US" dirty="0">
              <a:solidFill>
                <a:srgbClr val="FF0000"/>
              </a:solidFill>
            </a:endParaRPr>
          </a:p>
        </p:txBody>
      </p:sp>
      <p:sp>
        <p:nvSpPr>
          <p:cNvPr id="17412" name="Slide Number Placeholder 1">
            <a:extLst>
              <a:ext uri="{FF2B5EF4-FFF2-40B4-BE49-F238E27FC236}">
                <a16:creationId xmlns:a16="http://schemas.microsoft.com/office/drawing/2014/main" id="{93218853-656D-40F5-A18C-6D64F88893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6752638-C0C3-4768-9519-D2E7F8E45AE9}" type="slidenum">
              <a:rPr lang="en-US" altLang="en-US" smtClean="0">
                <a:latin typeface="Arial" panose="020B0604020202020204" pitchFamily="34" charset="0"/>
              </a:rPr>
              <a:pPr/>
              <a:t>8</a:t>
            </a:fld>
            <a:endParaRPr lang="en-US" altLang="en-US">
              <a:latin typeface="Arial" panose="020B0604020202020204" pitchFamily="34" charset="0"/>
            </a:endParaRPr>
          </a:p>
        </p:txBody>
      </p:sp>
    </p:spTree>
    <p:extLst>
      <p:ext uri="{BB962C8B-B14F-4D97-AF65-F5344CB8AC3E}">
        <p14:creationId xmlns:p14="http://schemas.microsoft.com/office/powerpoint/2010/main" val="2962862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87048AB-03C9-4052-A653-9DA4512B9500}"/>
              </a:ext>
            </a:extLst>
          </p:cNvPr>
          <p:cNvSpPr>
            <a:spLocks noGrp="1" noChangeArrowheads="1"/>
          </p:cNvSpPr>
          <p:nvPr>
            <p:ph type="title"/>
          </p:nvPr>
        </p:nvSpPr>
        <p:spPr/>
        <p:txBody>
          <a:bodyPr/>
          <a:lstStyle/>
          <a:p>
            <a:pPr eaLnBrk="1" fontAlgn="auto" hangingPunct="1">
              <a:spcAft>
                <a:spcPts val="0"/>
              </a:spcAft>
              <a:defRPr/>
            </a:pPr>
            <a:r>
              <a:rPr lang="en-US" altLang="en-US" dirty="0"/>
              <a:t>Test Security and Testing Violations</a:t>
            </a:r>
          </a:p>
        </p:txBody>
      </p:sp>
      <p:sp>
        <p:nvSpPr>
          <p:cNvPr id="19459" name="Rectangle 3">
            <a:extLst>
              <a:ext uri="{FF2B5EF4-FFF2-40B4-BE49-F238E27FC236}">
                <a16:creationId xmlns:a16="http://schemas.microsoft.com/office/drawing/2014/main" id="{5B0C9CB7-24D7-4870-87B6-5E5AE2808A6E}"/>
              </a:ext>
            </a:extLst>
          </p:cNvPr>
          <p:cNvSpPr>
            <a:spLocks noGrp="1" noChangeArrowheads="1"/>
          </p:cNvSpPr>
          <p:nvPr>
            <p:ph idx="1"/>
          </p:nvPr>
        </p:nvSpPr>
        <p:spPr>
          <a:xfrm>
            <a:off x="0" y="1600200"/>
            <a:ext cx="9144000" cy="5257800"/>
          </a:xfrm>
        </p:spPr>
        <p:txBody>
          <a:bodyPr/>
          <a:lstStyle/>
          <a:p>
            <a:pPr eaLnBrk="1" hangingPunct="1"/>
            <a:r>
              <a:rPr lang="en-US" altLang="en-US" dirty="0"/>
              <a:t>No person shall teach test items to students, change any student’s answers, or in any manner provide correct or incorrect answers to test questions for students before, during, or after test administration. </a:t>
            </a:r>
          </a:p>
          <a:p>
            <a:pPr lvl="1" eaLnBrk="1" hangingPunct="1"/>
            <a:endParaRPr lang="en-US" altLang="en-US" sz="2200" b="1" dirty="0"/>
          </a:p>
          <a:p>
            <a:pPr lvl="1" eaLnBrk="1" hangingPunct="1"/>
            <a:r>
              <a:rPr lang="en-US" altLang="en-US" sz="2400" b="1" dirty="0"/>
              <a:t>Violation of this regulation may result in revocation of the person’s teaching, counseling, administrative, and/or other certificate(s).</a:t>
            </a:r>
          </a:p>
        </p:txBody>
      </p:sp>
      <p:sp>
        <p:nvSpPr>
          <p:cNvPr id="19460" name="Slide Number Placeholder 1">
            <a:extLst>
              <a:ext uri="{FF2B5EF4-FFF2-40B4-BE49-F238E27FC236}">
                <a16:creationId xmlns:a16="http://schemas.microsoft.com/office/drawing/2014/main" id="{1FE59FEE-4729-488F-B385-7E5FCB98E3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35F77FA-A5C4-47AE-AF55-6ACDB3D986F4}" type="slidenum">
              <a:rPr lang="en-US" altLang="en-US" smtClean="0">
                <a:latin typeface="Arial" panose="020B0604020202020204" pitchFamily="34" charset="0"/>
              </a:rPr>
              <a:pPr/>
              <a:t>9</a:t>
            </a:fld>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14778</TotalTime>
  <Words>4850</Words>
  <Application>Microsoft Office PowerPoint</Application>
  <PresentationFormat>On-screen Show (4:3)</PresentationFormat>
  <Paragraphs>507</Paragraphs>
  <Slides>63</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Arial Unicode MS</vt:lpstr>
      <vt:lpstr>Times New Roman</vt:lpstr>
      <vt:lpstr>Wingdings</vt:lpstr>
      <vt:lpstr>Clarity</vt:lpstr>
      <vt:lpstr>OSTP Test Administrator Training:  Grades 3-8  CCRA Science &amp; U.S. History  2018 – 2019 </vt:lpstr>
      <vt:lpstr>Agenda</vt:lpstr>
      <vt:lpstr>PowerPoint Presentation</vt:lpstr>
      <vt:lpstr>Staffing SAT and ACT</vt:lpstr>
      <vt:lpstr>The remainder of the slides pertain to OSTP grades 3-8 and the CCRA Science Content and U.S. History Assessments</vt:lpstr>
      <vt:lpstr>PowerPoint Presentation</vt:lpstr>
      <vt:lpstr>Test Security and Testing Violations</vt:lpstr>
      <vt:lpstr>Test Security and Testing Violations</vt:lpstr>
      <vt:lpstr>Test Security and Testing Violations</vt:lpstr>
      <vt:lpstr>Test Security and Testing Violations</vt:lpstr>
      <vt:lpstr>Test Security and Testing Violations</vt:lpstr>
      <vt:lpstr>Test Security and Testing Violations</vt:lpstr>
      <vt:lpstr>Test Security and Testing Violations</vt:lpstr>
      <vt:lpstr>PowerPoint Presentation</vt:lpstr>
      <vt:lpstr>Time Schedule and Test Sequence</vt:lpstr>
      <vt:lpstr>Sections</vt:lpstr>
      <vt:lpstr>Grades 5 &amp; 8 ELA</vt:lpstr>
      <vt:lpstr>Grades 5 &amp; 8 ELA</vt:lpstr>
      <vt:lpstr>Math and Science</vt:lpstr>
      <vt:lpstr>Math and Science</vt:lpstr>
      <vt:lpstr>PowerPoint Presentation</vt:lpstr>
      <vt:lpstr>General Requirements</vt:lpstr>
      <vt:lpstr>Science</vt:lpstr>
      <vt:lpstr>Science</vt:lpstr>
      <vt:lpstr>PowerPoint Presentation</vt:lpstr>
      <vt:lpstr>Testing Accommodations</vt:lpstr>
      <vt:lpstr>Read-Aloud Accommodation</vt:lpstr>
      <vt:lpstr>Spanish</vt:lpstr>
      <vt:lpstr>Spanish</vt:lpstr>
      <vt:lpstr>PowerPoint Presentation</vt:lpstr>
      <vt:lpstr>Test Administrator Responsibilities Who can fill this role?</vt:lpstr>
      <vt:lpstr>Test Administrator Responsibilities Before Testing</vt:lpstr>
      <vt:lpstr>Test Administrator Responsibilities Before Testing</vt:lpstr>
      <vt:lpstr>Test Administrator Responsibilities Before Testing</vt:lpstr>
      <vt:lpstr>Test Administrator Responsibilities Before Testing</vt:lpstr>
      <vt:lpstr>Test Administrator Responsibilities Before Testing</vt:lpstr>
      <vt:lpstr>Test Administrator Responsibilities Before Testing</vt:lpstr>
      <vt:lpstr>Test Administrator Responsibilities Before Testing:  The Day of Testing</vt:lpstr>
      <vt:lpstr>Test Administrator Responsibilities Before Testing:  The Day of Testing (Paper)</vt:lpstr>
      <vt:lpstr>Test Administrator Responsibilities Before Testing:  The Day of Testing</vt:lpstr>
      <vt:lpstr>Test Administrator Responsibilities During Testing</vt:lpstr>
      <vt:lpstr>Test Administrator Responsibilities During Testing</vt:lpstr>
      <vt:lpstr>Test Administrator Responsibilities During Testing</vt:lpstr>
      <vt:lpstr>Test Administrator Responsibilities During Testing (Paper/Pencil)</vt:lpstr>
      <vt:lpstr>Test Administrator Responsibilities During Testing (Paper/Pencil)</vt:lpstr>
      <vt:lpstr>Test Administrator Responsibilities During Testing</vt:lpstr>
      <vt:lpstr>Test Administrator Responsibilities During Testing</vt:lpstr>
      <vt:lpstr>Test Administrator Responsibilities During Testing</vt:lpstr>
      <vt:lpstr>Test Administrator Responsibilities During Testing</vt:lpstr>
      <vt:lpstr>Testing Irregularities</vt:lpstr>
      <vt:lpstr>Test Administrator Responsibilities During Testing</vt:lpstr>
      <vt:lpstr>Test Administrator Responsibilities During Testing</vt:lpstr>
      <vt:lpstr>Test Invalidation</vt:lpstr>
      <vt:lpstr>Test Administrator Responsibilities During Testing</vt:lpstr>
      <vt:lpstr>Test Administrator Responsibilities During Testing</vt:lpstr>
      <vt:lpstr>Test Administrator Responsibilities During Testing</vt:lpstr>
      <vt:lpstr>Test Administrator Responsibilities During Testing</vt:lpstr>
      <vt:lpstr>Test Administrator Responsibilities During Testing</vt:lpstr>
      <vt:lpstr>Test Administrator Responsibilities During Testing</vt:lpstr>
      <vt:lpstr>Test Administrator Responsibilities After Testing</vt:lpstr>
      <vt:lpstr>Test Administrator Responsibilities After Testing</vt:lpstr>
      <vt:lpstr>Test Administrator Responsibilities After Testing</vt:lpstr>
      <vt:lpstr>Questions or Concerns?  </vt:lpstr>
    </vt:vector>
  </TitlesOfParts>
  <Company>OKSDE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Preparation for Test Administrators and Monitors</dc:title>
  <dc:creator>Joyce.DeFehr</dc:creator>
  <cp:lastModifiedBy>Craig Walker</cp:lastModifiedBy>
  <cp:revision>557</cp:revision>
  <cp:lastPrinted>2019-01-08T14:33:16Z</cp:lastPrinted>
  <dcterms:created xsi:type="dcterms:W3CDTF">2007-02-04T23:29:34Z</dcterms:created>
  <dcterms:modified xsi:type="dcterms:W3CDTF">2019-02-11T18:01:35Z</dcterms:modified>
</cp:coreProperties>
</file>