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29"/>
  </p:notesMasterIdLst>
  <p:handoutMasterIdLst>
    <p:handoutMasterId r:id="rId30"/>
  </p:handoutMasterIdLst>
  <p:sldIdLst>
    <p:sldId id="430" r:id="rId2"/>
    <p:sldId id="370" r:id="rId3"/>
    <p:sldId id="371" r:id="rId4"/>
    <p:sldId id="438" r:id="rId5"/>
    <p:sldId id="439" r:id="rId6"/>
    <p:sldId id="499" r:id="rId7"/>
    <p:sldId id="440" r:id="rId8"/>
    <p:sldId id="431" r:id="rId9"/>
    <p:sldId id="446" r:id="rId10"/>
    <p:sldId id="447" r:id="rId11"/>
    <p:sldId id="448" r:id="rId12"/>
    <p:sldId id="885" r:id="rId13"/>
    <p:sldId id="886" r:id="rId14"/>
    <p:sldId id="887" r:id="rId15"/>
    <p:sldId id="888" r:id="rId16"/>
    <p:sldId id="889" r:id="rId17"/>
    <p:sldId id="1021" r:id="rId18"/>
    <p:sldId id="639" r:id="rId19"/>
    <p:sldId id="1022" r:id="rId20"/>
    <p:sldId id="640" r:id="rId21"/>
    <p:sldId id="432" r:id="rId22"/>
    <p:sldId id="449" r:id="rId23"/>
    <p:sldId id="451" r:id="rId24"/>
    <p:sldId id="454" r:id="rId25"/>
    <p:sldId id="452" r:id="rId26"/>
    <p:sldId id="453" r:id="rId27"/>
    <p:sldId id="890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4369" autoAdjust="0"/>
  </p:normalViewPr>
  <p:slideViewPr>
    <p:cSldViewPr>
      <p:cViewPr varScale="1">
        <p:scale>
          <a:sx n="65" d="100"/>
          <a:sy n="65" d="100"/>
        </p:scale>
        <p:origin x="131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7" rIns="99036" bIns="49517" numCol="1" anchor="t" anchorCtr="0" compatLnSpc="1">
            <a:prstTxWarp prst="textNoShape">
              <a:avLst/>
            </a:prstTxWarp>
          </a:bodyPr>
          <a:lstStyle>
            <a:lvl1pPr defTabSz="990477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7" rIns="99036" bIns="49517" numCol="1" anchor="t" anchorCtr="0" compatLnSpc="1">
            <a:prstTxWarp prst="textNoShape">
              <a:avLst/>
            </a:prstTxWarp>
          </a:bodyPr>
          <a:lstStyle>
            <a:lvl1pPr algn="r" defTabSz="990477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813"/>
            <a:ext cx="3169920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7" rIns="99036" bIns="49517" numCol="1" anchor="b" anchorCtr="0" compatLnSpc="1">
            <a:prstTxWarp prst="textNoShape">
              <a:avLst/>
            </a:prstTxWarp>
          </a:bodyPr>
          <a:lstStyle>
            <a:lvl1pPr defTabSz="990477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20813"/>
            <a:ext cx="3169920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7" rIns="99036" bIns="49517" numCol="1" anchor="b" anchorCtr="0" compatLnSpc="1">
            <a:prstTxWarp prst="textNoShape">
              <a:avLst/>
            </a:prstTxWarp>
          </a:bodyPr>
          <a:lstStyle>
            <a:lvl1pPr algn="r" defTabSz="990477">
              <a:defRPr sz="1300">
                <a:latin typeface="Arial" charset="0"/>
              </a:defRPr>
            </a:lvl1pPr>
          </a:lstStyle>
          <a:p>
            <a:pPr>
              <a:defRPr/>
            </a:pPr>
            <a:fld id="{E8108E6D-DD7E-46BC-AD20-96DA9549E92D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2065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80.36731" units="1/cm"/>
          <inkml:channelProperty channel="Y" name="resolution" value="2087.86792" units="1/cm"/>
          <inkml:channelProperty channel="F" name="resolution" value="1.62482E-7" units="1/dev"/>
        </inkml:channelProperties>
      </inkml:inkSource>
      <inkml:timestamp xml:id="ts0" timeString="2015-03-25T23:28:31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12084 10083 1,'-27'13'0,"5"-2"0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7" rIns="99036" bIns="49517" numCol="1" anchor="t" anchorCtr="0" compatLnSpc="1">
            <a:prstTxWarp prst="textNoShape">
              <a:avLst/>
            </a:prstTxWarp>
          </a:bodyPr>
          <a:lstStyle>
            <a:lvl1pPr defTabSz="990477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7" rIns="99036" bIns="49517" numCol="1" anchor="t" anchorCtr="0" compatLnSpc="1">
            <a:prstTxWarp prst="textNoShape">
              <a:avLst/>
            </a:prstTxWarp>
          </a:bodyPr>
          <a:lstStyle>
            <a:lvl1pPr algn="r" defTabSz="990477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296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59587"/>
            <a:ext cx="5852160" cy="432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7" rIns="99036" bIns="495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/>
              <a:t>Click to edit Master text styles</a:t>
            </a:r>
          </a:p>
          <a:p>
            <a:pPr lvl="1"/>
            <a:r>
              <a:rPr lang="el-GR" noProof="0"/>
              <a:t>Second level</a:t>
            </a:r>
          </a:p>
          <a:p>
            <a:pPr lvl="2"/>
            <a:r>
              <a:rPr lang="el-GR" noProof="0"/>
              <a:t>Third level</a:t>
            </a:r>
          </a:p>
          <a:p>
            <a:pPr lvl="3"/>
            <a:r>
              <a:rPr lang="el-GR" noProof="0"/>
              <a:t>Fourth level</a:t>
            </a:r>
          </a:p>
          <a:p>
            <a:pPr lvl="4"/>
            <a:r>
              <a:rPr lang="el-GR" noProof="0"/>
              <a:t>Fifth level</a:t>
            </a: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9920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7" rIns="99036" bIns="49517" numCol="1" anchor="b" anchorCtr="0" compatLnSpc="1">
            <a:prstTxWarp prst="textNoShape">
              <a:avLst/>
            </a:prstTxWarp>
          </a:bodyPr>
          <a:lstStyle>
            <a:lvl1pPr defTabSz="990477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20813"/>
            <a:ext cx="3169920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7" rIns="99036" bIns="49517" numCol="1" anchor="b" anchorCtr="0" compatLnSpc="1">
            <a:prstTxWarp prst="textNoShape">
              <a:avLst/>
            </a:prstTxWarp>
          </a:bodyPr>
          <a:lstStyle>
            <a:lvl1pPr algn="r" defTabSz="990477">
              <a:defRPr sz="1300">
                <a:latin typeface="Arial" charset="0"/>
              </a:defRPr>
            </a:lvl1pPr>
          </a:lstStyle>
          <a:p>
            <a:pPr>
              <a:defRPr/>
            </a:pPr>
            <a:fld id="{6B54047C-AF80-47D3-AB57-6653B88DACED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473264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9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“We randomly sampled 1000 nodes and calculated for each node the shortest paths to all other nodes. We found that the distribution of path lengths reaches the mode at 6 hops and has a median at 7. The average path length is 6.6. This result means that a random pair of nodes in the Messenger network is 6.6 hops apart on the average, which is half a link longer than the length measured by Travers and Milgram.”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Jure Leskovec &amp; Eric Horvitz,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Planetary-Scale Views on a Large Instant-Messaging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1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Click to edit Master title style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53918B1-C44C-4D03-A76B-768498141B96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1467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E83A3-56DD-4DEF-B699-B397102DBBFD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387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58A4D-E945-4717-A709-8A30B4DF2C9B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02869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6B01D-9E88-440A-B157-2F3CE3C02AEC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4431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2177-C2EE-4CF1-AF1F-4D82D387FA10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734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9413F-A13E-44E9-A496-781FB1072F9B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6323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FA1AD-0A29-43AE-940C-94A9D0112C95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3104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90B1F-D821-4A81-9DD0-6A338422A92A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6006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664A0-CC64-41EA-AA02-9AD52775B74C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2873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F7F71-3A74-48F3-A788-40DFC2F7AC5B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8361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C2A23-5090-41DA-9AF8-989A0B870ED5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9741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D2B10-2AA6-46BE-9A8C-4F48E24BC2B0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8772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55B5C-A466-4E9E-8317-9F00899B8196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0040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l-GR" sz="2400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l-GR" sz="2400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l-GR" sz="2400" dirty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l-GR" sz="2400" dirty="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l-GR" sz="2400" dirty="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l-GR" sz="2400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l-GR" sz="24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text styles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3401A35-6472-4AFA-A18A-1C4A25573452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10" r:id="rId1"/>
    <p:sldLayoutId id="2147485098" r:id="rId2"/>
    <p:sldLayoutId id="2147485099" r:id="rId3"/>
    <p:sldLayoutId id="2147485100" r:id="rId4"/>
    <p:sldLayoutId id="2147485101" r:id="rId5"/>
    <p:sldLayoutId id="2147485102" r:id="rId6"/>
    <p:sldLayoutId id="2147485103" r:id="rId7"/>
    <p:sldLayoutId id="2147485104" r:id="rId8"/>
    <p:sldLayoutId id="2147485105" r:id="rId9"/>
    <p:sldLayoutId id="2147485106" r:id="rId10"/>
    <p:sldLayoutId id="2147485107" r:id="rId11"/>
    <p:sldLayoutId id="2147485108" r:id="rId12"/>
    <p:sldLayoutId id="214748510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ern.nyu.edu/networks/Goyal_Ch2.pdf" TargetMode="External"/><Relationship Id="rId2" Type="http://schemas.openxmlformats.org/officeDocument/2006/relationships/hyperlink" Target="http://www.stern.nyu.edu/networks/E&amp;K/networks-book-ch01.pdf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Business of Platforms: </a:t>
            </a:r>
            <a:br>
              <a:rPr lang="en-US" sz="3600" dirty="0"/>
            </a:br>
            <a:r>
              <a:rPr lang="en-US" sz="3600" dirty="0"/>
              <a:t>Network Structure Basics</a:t>
            </a:r>
            <a:br>
              <a:rPr lang="en-US" sz="3600" dirty="0"/>
            </a:br>
            <a:r>
              <a:rPr lang="en-US" sz="1800" dirty="0"/>
              <a:t>(version 11/11/2022)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182688" y="2028864"/>
            <a:ext cx="7772400" cy="4114800"/>
          </a:xfrm>
        </p:spPr>
        <p:txBody>
          <a:bodyPr/>
          <a:lstStyle/>
          <a:p>
            <a:r>
              <a:rPr lang="en-US" dirty="0"/>
              <a:t>Easley and Kleinberg. See </a:t>
            </a:r>
            <a:r>
              <a:rPr lang="en-US" u="sng" dirty="0">
                <a:hlinkClick r:id="rId2"/>
              </a:rPr>
              <a:t>http://www.stern.nyu.edu/networks/E&amp;K/networks-book-ch01.pdf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to -ch24.pdf</a:t>
            </a:r>
          </a:p>
          <a:p>
            <a:pPr lvl="1"/>
            <a:r>
              <a:rPr lang="en-US" dirty="0"/>
              <a:t>Read chapters 1 to 4</a:t>
            </a:r>
          </a:p>
          <a:p>
            <a:r>
              <a:rPr lang="en-US" dirty="0"/>
              <a:t>Sanjeev Goyal, </a:t>
            </a:r>
            <a:r>
              <a:rPr lang="en-US" i="1" dirty="0"/>
              <a:t>Connections, </a:t>
            </a:r>
            <a:r>
              <a:rPr lang="en-US" dirty="0"/>
              <a:t>Princeton University Press, 2007</a:t>
            </a:r>
          </a:p>
          <a:p>
            <a:pPr lvl="1"/>
            <a:r>
              <a:rPr lang="en-US" dirty="0"/>
              <a:t>Read </a:t>
            </a:r>
            <a:r>
              <a:rPr lang="en-US" dirty="0">
                <a:hlinkClick r:id="rId3"/>
              </a:rPr>
              <a:t>Chapter 2</a:t>
            </a:r>
            <a:endParaRPr 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13B335A8-7EE3-4A44-A178-6954B0A6FE40}" type="slidenum">
              <a:rPr lang="el-GR" smtClean="0"/>
              <a:pPr eaLnBrk="1" hangingPunct="1"/>
              <a:t>1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structure: </a:t>
            </a:r>
            <a:br>
              <a:rPr lang="en-US" dirty="0"/>
            </a:br>
            <a:r>
              <a:rPr lang="en-US" dirty="0"/>
              <a:t>Connected components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CABB1F7F-7D21-483D-BD16-D3B9CB3C3554}" type="slidenum">
              <a:rPr lang="el-GR" smtClean="0"/>
              <a:pPr eaLnBrk="1" hangingPunct="1"/>
              <a:t>10</a:t>
            </a:fld>
            <a:endParaRPr lang="el-GR" dirty="0"/>
          </a:p>
        </p:txBody>
      </p:sp>
      <p:pic>
        <p:nvPicPr>
          <p:cNvPr id="563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2017713"/>
            <a:ext cx="6567488" cy="44592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structure:</a:t>
            </a:r>
            <a:br>
              <a:rPr lang="en-US" dirty="0"/>
            </a:br>
            <a:r>
              <a:rPr lang="en-US" dirty="0"/>
              <a:t>Breadth-first search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A53FE128-1FBE-4832-8220-E460A11CC000}" type="slidenum">
              <a:rPr lang="el-GR" smtClean="0"/>
              <a:pPr eaLnBrk="1" hangingPunct="1"/>
              <a:t>11</a:t>
            </a:fld>
            <a:endParaRPr lang="el-GR" dirty="0"/>
          </a:p>
        </p:txBody>
      </p:sp>
      <p:pic>
        <p:nvPicPr>
          <p:cNvPr id="5734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833290"/>
            <a:ext cx="7391400" cy="46021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Social Network</a:t>
            </a:r>
            <a:br>
              <a:rPr lang="en-US" dirty="0"/>
            </a:br>
            <a:r>
              <a:rPr lang="en-US" dirty="0"/>
              <a:t>With Three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502592" y="4003040"/>
            <a:ext cx="4229921" cy="2560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49413F-A13E-44E9-A496-781FB1072F9B}" type="slidenum">
              <a:rPr lang="el-GR" smtClean="0"/>
              <a:pPr>
                <a:defRPr/>
              </a:pPr>
              <a:t>12</a:t>
            </a:fld>
            <a:endParaRPr lang="el-G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189480" y="772159"/>
            <a:ext cx="5181600" cy="674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sz="2800" kern="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377440" y="188976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023360" y="188976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476240" y="198120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238240" y="258064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169920" y="248920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727200" y="284480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1818640" y="549656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377440" y="470408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078480" y="549656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384800" y="470408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521200" y="5482702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6939280" y="400304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6" idx="6"/>
            <a:endCxn id="7" idx="2"/>
          </p:cNvCxnSpPr>
          <p:nvPr/>
        </p:nvCxnSpPr>
        <p:spPr>
          <a:xfrm>
            <a:off x="2560320" y="1981200"/>
            <a:ext cx="14630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0"/>
            <a:endCxn id="6" idx="5"/>
          </p:cNvCxnSpPr>
          <p:nvPr/>
        </p:nvCxnSpPr>
        <p:spPr>
          <a:xfrm flipH="1" flipV="1">
            <a:off x="2533538" y="2045858"/>
            <a:ext cx="727822" cy="4433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0"/>
            <a:endCxn id="7" idx="3"/>
          </p:cNvCxnSpPr>
          <p:nvPr/>
        </p:nvCxnSpPr>
        <p:spPr>
          <a:xfrm flipV="1">
            <a:off x="3261360" y="2045858"/>
            <a:ext cx="788782" cy="4433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7"/>
            <a:endCxn id="13" idx="3"/>
          </p:cNvCxnSpPr>
          <p:nvPr/>
        </p:nvCxnSpPr>
        <p:spPr>
          <a:xfrm flipV="1">
            <a:off x="1974738" y="4860178"/>
            <a:ext cx="429484" cy="6631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6"/>
            <a:endCxn id="15" idx="2"/>
          </p:cNvCxnSpPr>
          <p:nvPr/>
        </p:nvCxnSpPr>
        <p:spPr>
          <a:xfrm>
            <a:off x="2560320" y="4795520"/>
            <a:ext cx="28244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5"/>
            <a:endCxn id="17" idx="1"/>
          </p:cNvCxnSpPr>
          <p:nvPr/>
        </p:nvCxnSpPr>
        <p:spPr>
          <a:xfrm>
            <a:off x="6394338" y="2736738"/>
            <a:ext cx="571724" cy="12930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7"/>
            <a:endCxn id="9" idx="3"/>
          </p:cNvCxnSpPr>
          <p:nvPr/>
        </p:nvCxnSpPr>
        <p:spPr>
          <a:xfrm flipV="1">
            <a:off x="5540898" y="2736738"/>
            <a:ext cx="724124" cy="19941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7"/>
            <a:endCxn id="17" idx="2"/>
          </p:cNvCxnSpPr>
          <p:nvPr/>
        </p:nvCxnSpPr>
        <p:spPr>
          <a:xfrm flipV="1">
            <a:off x="2533538" y="4094480"/>
            <a:ext cx="4405742" cy="6363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6"/>
            <a:endCxn id="17" idx="3"/>
          </p:cNvCxnSpPr>
          <p:nvPr/>
        </p:nvCxnSpPr>
        <p:spPr>
          <a:xfrm flipV="1">
            <a:off x="5567680" y="4159138"/>
            <a:ext cx="1398382" cy="6363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6"/>
            <a:endCxn id="17" idx="3"/>
          </p:cNvCxnSpPr>
          <p:nvPr/>
        </p:nvCxnSpPr>
        <p:spPr>
          <a:xfrm flipV="1">
            <a:off x="4704080" y="4159138"/>
            <a:ext cx="2261982" cy="14150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7"/>
            <a:endCxn id="15" idx="3"/>
          </p:cNvCxnSpPr>
          <p:nvPr/>
        </p:nvCxnSpPr>
        <p:spPr>
          <a:xfrm flipV="1">
            <a:off x="3234578" y="4860178"/>
            <a:ext cx="2177004" cy="6631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  <a:stCxn id="11" idx="6"/>
            <a:endCxn id="10" idx="2"/>
          </p:cNvCxnSpPr>
          <p:nvPr/>
        </p:nvCxnSpPr>
        <p:spPr>
          <a:xfrm flipV="1">
            <a:off x="1910080" y="2580640"/>
            <a:ext cx="1259840" cy="355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5" idx="4"/>
          </p:cNvCxnSpPr>
          <p:nvPr/>
        </p:nvCxnSpPr>
        <p:spPr>
          <a:xfrm flipV="1">
            <a:off x="4707778" y="4886960"/>
            <a:ext cx="768462" cy="6871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7"/>
            <a:endCxn id="15" idx="2"/>
          </p:cNvCxnSpPr>
          <p:nvPr/>
        </p:nvCxnSpPr>
        <p:spPr>
          <a:xfrm flipV="1">
            <a:off x="1974738" y="4795520"/>
            <a:ext cx="3410062" cy="727822"/>
          </a:xfrm>
          <a:prstGeom prst="line">
            <a:avLst/>
          </a:prstGeom>
          <a:ln>
            <a:solidFill>
              <a:schemeClr val="accent2"/>
            </a:solidFill>
          </a:ln>
          <a:effectLst>
            <a:glow rad="50800">
              <a:schemeClr val="tx2">
                <a:lumMod val="20000"/>
                <a:lumOff val="80000"/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59120" y="17983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3200" y="2936240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01920" y="438912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15440" y="56388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48454" y="56507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66707" y="367987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and E are </a:t>
            </a:r>
            <a:r>
              <a:rPr lang="en-US" b="1" i="1" dirty="0"/>
              <a:t>connected</a:t>
            </a:r>
            <a:r>
              <a:rPr lang="en-US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5120" y="3493062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and E are </a:t>
            </a:r>
            <a:r>
              <a:rPr lang="en-US" b="1" i="1" dirty="0"/>
              <a:t>not</a:t>
            </a:r>
            <a:r>
              <a:rPr lang="en-US" dirty="0"/>
              <a:t> connected, but there is a </a:t>
            </a:r>
            <a:r>
              <a:rPr lang="en-US" b="1" i="1" dirty="0"/>
              <a:t>path </a:t>
            </a:r>
            <a:r>
              <a:rPr lang="en-US" dirty="0"/>
              <a:t>between them.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80200" y="4546441"/>
            <a:ext cx="167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and D are also </a:t>
            </a:r>
            <a:r>
              <a:rPr lang="en-US" b="1" i="1" dirty="0"/>
              <a:t>not</a:t>
            </a:r>
            <a:r>
              <a:rPr lang="en-US" dirty="0"/>
              <a:t> connected and there is </a:t>
            </a:r>
            <a:r>
              <a:rPr lang="en-US" b="1" i="1" dirty="0"/>
              <a:t>no</a:t>
            </a:r>
            <a:r>
              <a:rPr lang="en-US" dirty="0"/>
              <a:t> path</a:t>
            </a:r>
            <a:r>
              <a:rPr lang="en-US" b="1" i="1" dirty="0"/>
              <a:t> </a:t>
            </a:r>
            <a:r>
              <a:rPr lang="en-US" dirty="0"/>
              <a:t>between them.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22682" y="1909281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is an </a:t>
            </a:r>
            <a:r>
              <a:rPr lang="en-US" b="1" i="1" dirty="0"/>
              <a:t>isolated node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94547" y="2982406"/>
            <a:ext cx="244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is a node with a high degree of </a:t>
            </a:r>
            <a:r>
              <a:rPr lang="en-US" b="1" i="1" dirty="0"/>
              <a:t>centrality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6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Star (Hub &amp; Spoke) Airports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49413F-A13E-44E9-A496-781FB1072F9B}" type="slidenum">
              <a:rPr lang="el-GR" smtClean="0"/>
              <a:pPr>
                <a:defRPr/>
              </a:pPr>
              <a:t>13</a:t>
            </a:fld>
            <a:endParaRPr lang="el-G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83982" y="589280"/>
            <a:ext cx="5781040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sz="2800" kern="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669938" y="1954418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476240" y="198120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818640" y="549656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320142" y="506257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stCxn id="18" idx="1"/>
            <a:endCxn id="6" idx="5"/>
          </p:cNvCxnSpPr>
          <p:nvPr/>
        </p:nvCxnSpPr>
        <p:spPr>
          <a:xfrm flipH="1" flipV="1">
            <a:off x="1826036" y="2110516"/>
            <a:ext cx="2261048" cy="8829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7"/>
            <a:endCxn id="18" idx="3"/>
          </p:cNvCxnSpPr>
          <p:nvPr/>
        </p:nvCxnSpPr>
        <p:spPr>
          <a:xfrm flipV="1">
            <a:off x="1974738" y="3122818"/>
            <a:ext cx="2112346" cy="24005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8" idx="5"/>
            <a:endCxn id="9" idx="1"/>
          </p:cNvCxnSpPr>
          <p:nvPr/>
        </p:nvCxnSpPr>
        <p:spPr>
          <a:xfrm>
            <a:off x="4216400" y="3122818"/>
            <a:ext cx="1130524" cy="196653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8" idx="0"/>
            <a:endCxn id="7" idx="3"/>
          </p:cNvCxnSpPr>
          <p:nvPr/>
        </p:nvCxnSpPr>
        <p:spPr>
          <a:xfrm flipV="1">
            <a:off x="4151742" y="2137298"/>
            <a:ext cx="1351280" cy="829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59120" y="1798320"/>
            <a:ext cx="48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1387" y="478467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5441" y="5638800"/>
            <a:ext cx="53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01334" y="29381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4060302" y="296672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32937" y="1925850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</a:t>
            </a:r>
          </a:p>
        </p:txBody>
      </p:sp>
    </p:spTree>
    <p:extLst>
      <p:ext uri="{BB962C8B-B14F-4D97-AF65-F5344CB8AC3E}">
        <p14:creationId xmlns:p14="http://schemas.microsoft.com/office/powerpoint/2010/main" val="247715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</a:t>
            </a:r>
            <a:r>
              <a:rPr lang="en-US" sz="3600" i="1" dirty="0"/>
              <a:t>complete</a:t>
            </a:r>
            <a:r>
              <a:rPr lang="en-US" sz="3600" dirty="0"/>
              <a:t> network: All nodes directly connected with each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49413F-A13E-44E9-A496-781FB1072F9B}" type="slidenum">
              <a:rPr lang="el-GR" smtClean="0"/>
              <a:pPr>
                <a:defRPr/>
              </a:pPr>
              <a:t>14</a:t>
            </a:fld>
            <a:endParaRPr lang="el-GR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669938" y="1954418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476240" y="198120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818640" y="549656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320142" y="506257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stCxn id="18" idx="1"/>
            <a:endCxn id="6" idx="5"/>
          </p:cNvCxnSpPr>
          <p:nvPr/>
        </p:nvCxnSpPr>
        <p:spPr>
          <a:xfrm flipH="1" flipV="1">
            <a:off x="1826036" y="2110516"/>
            <a:ext cx="2261048" cy="8829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7"/>
            <a:endCxn id="18" idx="3"/>
          </p:cNvCxnSpPr>
          <p:nvPr/>
        </p:nvCxnSpPr>
        <p:spPr>
          <a:xfrm flipV="1">
            <a:off x="1974738" y="3122818"/>
            <a:ext cx="2112346" cy="24005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8" idx="5"/>
            <a:endCxn id="9" idx="1"/>
          </p:cNvCxnSpPr>
          <p:nvPr/>
        </p:nvCxnSpPr>
        <p:spPr>
          <a:xfrm>
            <a:off x="4216400" y="3122818"/>
            <a:ext cx="1130524" cy="196653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8" idx="0"/>
            <a:endCxn id="7" idx="3"/>
          </p:cNvCxnSpPr>
          <p:nvPr/>
        </p:nvCxnSpPr>
        <p:spPr>
          <a:xfrm flipV="1">
            <a:off x="4151742" y="2137298"/>
            <a:ext cx="1351280" cy="829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59120" y="1798320"/>
            <a:ext cx="48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1387" y="478467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5441" y="5638800"/>
            <a:ext cx="53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6372" y="247079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4060302" y="296672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32937" y="1925850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</a:t>
            </a:r>
          </a:p>
        </p:txBody>
      </p:sp>
      <p:cxnSp>
        <p:nvCxnSpPr>
          <p:cNvPr id="20" name="Straight Connector 19"/>
          <p:cNvCxnSpPr>
            <a:stCxn id="8" idx="7"/>
            <a:endCxn id="6" idx="4"/>
          </p:cNvCxnSpPr>
          <p:nvPr/>
        </p:nvCxnSpPr>
        <p:spPr>
          <a:xfrm flipH="1" flipV="1">
            <a:off x="1761378" y="2137298"/>
            <a:ext cx="213360" cy="3386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3"/>
            <a:endCxn id="8" idx="6"/>
          </p:cNvCxnSpPr>
          <p:nvPr/>
        </p:nvCxnSpPr>
        <p:spPr>
          <a:xfrm flipH="1">
            <a:off x="2001520" y="5218668"/>
            <a:ext cx="3345404" cy="3693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6" idx="6"/>
          </p:cNvCxnSpPr>
          <p:nvPr/>
        </p:nvCxnSpPr>
        <p:spPr>
          <a:xfrm flipH="1" flipV="1">
            <a:off x="1852818" y="2045858"/>
            <a:ext cx="3650204" cy="914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0"/>
            <a:endCxn id="7" idx="3"/>
          </p:cNvCxnSpPr>
          <p:nvPr/>
        </p:nvCxnSpPr>
        <p:spPr>
          <a:xfrm flipV="1">
            <a:off x="5411582" y="2137298"/>
            <a:ext cx="91440" cy="29252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6" idx="4"/>
          </p:cNvCxnSpPr>
          <p:nvPr/>
        </p:nvCxnSpPr>
        <p:spPr>
          <a:xfrm flipH="1" flipV="1">
            <a:off x="1761378" y="2137298"/>
            <a:ext cx="3558764" cy="30167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8" idx="6"/>
          </p:cNvCxnSpPr>
          <p:nvPr/>
        </p:nvCxnSpPr>
        <p:spPr>
          <a:xfrm flipH="1">
            <a:off x="2001520" y="2137298"/>
            <a:ext cx="3501502" cy="3450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65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214313"/>
            <a:ext cx="4259262" cy="1462087"/>
          </a:xfrm>
        </p:spPr>
        <p:txBody>
          <a:bodyPr/>
          <a:lstStyle/>
          <a:p>
            <a:r>
              <a:rPr lang="en-US" dirty="0"/>
              <a:t>Competing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528" y="2317032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49413F-A13E-44E9-A496-781FB1072F9B}" type="slidenum">
              <a:rPr lang="el-GR" smtClean="0"/>
              <a:pPr>
                <a:defRPr/>
              </a:pPr>
              <a:t>15</a:t>
            </a:fld>
            <a:endParaRPr lang="el-G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63662" y="589280"/>
            <a:ext cx="5781040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sz="2800" kern="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081264" y="2137298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141618" y="3554214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141618" y="4354112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141618" y="515401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/>
            <a:stCxn id="18" idx="2"/>
          </p:cNvCxnSpPr>
          <p:nvPr/>
        </p:nvCxnSpPr>
        <p:spPr>
          <a:xfrm flipH="1" flipV="1">
            <a:off x="1297716" y="2317032"/>
            <a:ext cx="2888204" cy="4879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6"/>
            <a:endCxn id="19" idx="2"/>
          </p:cNvCxnSpPr>
          <p:nvPr/>
        </p:nvCxnSpPr>
        <p:spPr>
          <a:xfrm flipV="1">
            <a:off x="1324498" y="4282992"/>
            <a:ext cx="2861422" cy="1625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>
            <a:spLocks noChangeAspect="1"/>
          </p:cNvSpPr>
          <p:nvPr/>
        </p:nvSpPr>
        <p:spPr>
          <a:xfrm>
            <a:off x="1141618" y="2754316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23" idx="2"/>
            <a:endCxn id="18" idx="6"/>
          </p:cNvCxnSpPr>
          <p:nvPr/>
        </p:nvCxnSpPr>
        <p:spPr>
          <a:xfrm flipH="1" flipV="1">
            <a:off x="4368800" y="2804968"/>
            <a:ext cx="2997200" cy="20462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8" idx="2"/>
            <a:endCxn id="12" idx="5"/>
          </p:cNvCxnSpPr>
          <p:nvPr/>
        </p:nvCxnSpPr>
        <p:spPr>
          <a:xfrm flipH="1">
            <a:off x="1297716" y="2804968"/>
            <a:ext cx="2888204" cy="1054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8" idx="2"/>
            <a:endCxn id="7" idx="6"/>
          </p:cNvCxnSpPr>
          <p:nvPr/>
        </p:nvCxnSpPr>
        <p:spPr>
          <a:xfrm flipH="1">
            <a:off x="1324498" y="2804968"/>
            <a:ext cx="2861422" cy="8406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6"/>
            <a:endCxn id="19" idx="2"/>
          </p:cNvCxnSpPr>
          <p:nvPr/>
        </p:nvCxnSpPr>
        <p:spPr>
          <a:xfrm flipV="1">
            <a:off x="1324498" y="4282992"/>
            <a:ext cx="2861422" cy="9624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7366000" y="1749432"/>
            <a:ext cx="182880" cy="182880"/>
          </a:xfrm>
          <a:prstGeom prst="ellipse">
            <a:avLst/>
          </a:prstGeom>
          <a:gradFill flip="none" rotWithShape="1">
            <a:gsLst>
              <a:gs pos="52000">
                <a:schemeClr val="accent2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4185920" y="2713528"/>
            <a:ext cx="182880" cy="1828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4185920" y="4191552"/>
            <a:ext cx="182880" cy="1828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366000" y="2502016"/>
            <a:ext cx="182880" cy="182880"/>
          </a:xfrm>
          <a:prstGeom prst="ellipse">
            <a:avLst/>
          </a:prstGeom>
          <a:gradFill flip="none" rotWithShape="1">
            <a:gsLst>
              <a:gs pos="52000">
                <a:schemeClr val="accent2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7366000" y="3254600"/>
            <a:ext cx="182880" cy="182880"/>
          </a:xfrm>
          <a:prstGeom prst="ellipse">
            <a:avLst/>
          </a:prstGeom>
          <a:gradFill flip="none" rotWithShape="1">
            <a:gsLst>
              <a:gs pos="52000">
                <a:schemeClr val="accent2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7366000" y="4007184"/>
            <a:ext cx="182880" cy="182880"/>
          </a:xfrm>
          <a:prstGeom prst="ellipse">
            <a:avLst/>
          </a:prstGeom>
          <a:gradFill flip="none" rotWithShape="1">
            <a:gsLst>
              <a:gs pos="52000">
                <a:schemeClr val="accent2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7366000" y="4759768"/>
            <a:ext cx="182880" cy="182880"/>
          </a:xfrm>
          <a:prstGeom prst="ellipse">
            <a:avLst/>
          </a:prstGeom>
          <a:gradFill flip="none" rotWithShape="1">
            <a:gsLst>
              <a:gs pos="52000">
                <a:schemeClr val="accent2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7366000" y="5512352"/>
            <a:ext cx="182880" cy="182880"/>
          </a:xfrm>
          <a:prstGeom prst="ellipse">
            <a:avLst/>
          </a:prstGeom>
          <a:gradFill flip="none" rotWithShape="1">
            <a:gsLst>
              <a:gs pos="52000">
                <a:schemeClr val="accent2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>
            <a:stCxn id="19" idx="6"/>
            <a:endCxn id="22" idx="3"/>
          </p:cNvCxnSpPr>
          <p:nvPr/>
        </p:nvCxnSpPr>
        <p:spPr>
          <a:xfrm flipV="1">
            <a:off x="4368800" y="4163282"/>
            <a:ext cx="3023982" cy="1197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2"/>
            <a:endCxn id="19" idx="6"/>
          </p:cNvCxnSpPr>
          <p:nvPr/>
        </p:nvCxnSpPr>
        <p:spPr>
          <a:xfrm flipH="1" flipV="1">
            <a:off x="4368800" y="4282992"/>
            <a:ext cx="2997200" cy="5682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6"/>
            <a:endCxn id="22" idx="2"/>
          </p:cNvCxnSpPr>
          <p:nvPr/>
        </p:nvCxnSpPr>
        <p:spPr>
          <a:xfrm>
            <a:off x="4368800" y="2804968"/>
            <a:ext cx="2997200" cy="129365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6"/>
            <a:endCxn id="21" idx="3"/>
          </p:cNvCxnSpPr>
          <p:nvPr/>
        </p:nvCxnSpPr>
        <p:spPr>
          <a:xfrm flipV="1">
            <a:off x="4368800" y="3410698"/>
            <a:ext cx="3023982" cy="8722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6"/>
            <a:endCxn id="21" idx="2"/>
          </p:cNvCxnSpPr>
          <p:nvPr/>
        </p:nvCxnSpPr>
        <p:spPr>
          <a:xfrm>
            <a:off x="4368800" y="2804968"/>
            <a:ext cx="2997200" cy="5410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6"/>
            <a:endCxn id="20" idx="3"/>
          </p:cNvCxnSpPr>
          <p:nvPr/>
        </p:nvCxnSpPr>
        <p:spPr>
          <a:xfrm flipV="1">
            <a:off x="4368800" y="2658114"/>
            <a:ext cx="3023982" cy="16248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6"/>
            <a:endCxn id="20" idx="3"/>
          </p:cNvCxnSpPr>
          <p:nvPr/>
        </p:nvCxnSpPr>
        <p:spPr>
          <a:xfrm flipV="1">
            <a:off x="4368800" y="2658114"/>
            <a:ext cx="3023982" cy="146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9" idx="6"/>
            <a:endCxn id="17" idx="2"/>
          </p:cNvCxnSpPr>
          <p:nvPr/>
        </p:nvCxnSpPr>
        <p:spPr>
          <a:xfrm flipV="1">
            <a:off x="4368800" y="1840872"/>
            <a:ext cx="2997200" cy="24421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6"/>
            <a:endCxn id="17" idx="2"/>
          </p:cNvCxnSpPr>
          <p:nvPr/>
        </p:nvCxnSpPr>
        <p:spPr>
          <a:xfrm flipV="1">
            <a:off x="4368800" y="1840872"/>
            <a:ext cx="2997200" cy="964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18" idx="6"/>
          </p:cNvCxnSpPr>
          <p:nvPr/>
        </p:nvCxnSpPr>
        <p:spPr>
          <a:xfrm flipH="1" flipV="1">
            <a:off x="4368800" y="2804968"/>
            <a:ext cx="2997200" cy="27988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2"/>
            <a:endCxn id="19" idx="6"/>
          </p:cNvCxnSpPr>
          <p:nvPr/>
        </p:nvCxnSpPr>
        <p:spPr>
          <a:xfrm flipH="1" flipV="1">
            <a:off x="4368800" y="4282992"/>
            <a:ext cx="2997200" cy="1320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4093" y="345082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59830" y="4342526"/>
            <a:ext cx="38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59830" y="2288782"/>
            <a:ext cx="38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4093" y="265811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94093" y="50404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4093" y="42525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2456" y="20961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46795" y="5439446"/>
            <a:ext cx="46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46795" y="4671132"/>
            <a:ext cx="46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546795" y="3913958"/>
            <a:ext cx="46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546795" y="3147132"/>
            <a:ext cx="46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46795" y="2405304"/>
            <a:ext cx="46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546795" y="1622961"/>
            <a:ext cx="46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59830" y="5265027"/>
            <a:ext cx="301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Cs are </a:t>
            </a:r>
            <a:r>
              <a:rPr lang="en-US" b="1" i="1" dirty="0"/>
              <a:t>single homing; </a:t>
            </a:r>
            <a:r>
              <a:rPr lang="en-US" dirty="0"/>
              <a:t>that is, they belong to just one network (connect to a single platform).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1769" y="5695231"/>
            <a:ext cx="3022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and P</a:t>
            </a:r>
            <a:r>
              <a:rPr lang="en-US" baseline="-25000" dirty="0"/>
              <a:t>2</a:t>
            </a:r>
            <a:r>
              <a:rPr lang="en-US" dirty="0"/>
              <a:t> are the </a:t>
            </a:r>
            <a:r>
              <a:rPr lang="en-US" b="1" i="1" dirty="0"/>
              <a:t>platforms</a:t>
            </a:r>
          </a:p>
          <a:p>
            <a:r>
              <a:rPr lang="en-US" dirty="0"/>
              <a:t>(</a:t>
            </a:r>
            <a:r>
              <a:rPr lang="en-US" i="1" dirty="0"/>
              <a:t>e.g.</a:t>
            </a:r>
            <a:r>
              <a:rPr lang="en-US" dirty="0"/>
              <a:t>, payment-card networks)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15000" y="398143"/>
            <a:ext cx="301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Ms are </a:t>
            </a:r>
            <a:r>
              <a:rPr lang="en-US" b="1" i="1" dirty="0"/>
              <a:t>multi-homing; </a:t>
            </a:r>
            <a:r>
              <a:rPr lang="en-US" dirty="0"/>
              <a:t>that is, they belong to both networks (connect to more than one platform).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86742" y="3331798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</a:t>
            </a:r>
            <a:r>
              <a:rPr lang="en-US" b="1" i="1" dirty="0"/>
              <a:t>no interconnection</a:t>
            </a:r>
            <a:r>
              <a:rPr lang="en-US" dirty="0"/>
              <a:t> between the networks</a:t>
            </a:r>
          </a:p>
        </p:txBody>
      </p:sp>
    </p:spTree>
    <p:extLst>
      <p:ext uri="{BB962C8B-B14F-4D97-AF65-F5344CB8AC3E}">
        <p14:creationId xmlns:p14="http://schemas.microsoft.com/office/powerpoint/2010/main" val="13774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8" y="304800"/>
            <a:ext cx="7793037" cy="1462087"/>
          </a:xfrm>
        </p:spPr>
        <p:txBody>
          <a:bodyPr/>
          <a:lstStyle/>
          <a:p>
            <a:r>
              <a:rPr lang="en-US" sz="4000" dirty="0"/>
              <a:t>Competing Platforms with Interconnection (</a:t>
            </a:r>
            <a:r>
              <a:rPr lang="en-US" sz="4000" i="1" dirty="0"/>
              <a:t>e.g.</a:t>
            </a:r>
            <a:r>
              <a:rPr lang="en-US" sz="4000" dirty="0"/>
              <a:t>, telecom)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2150" y="6575580"/>
            <a:ext cx="1905000" cy="457200"/>
          </a:xfrm>
        </p:spPr>
        <p:txBody>
          <a:bodyPr/>
          <a:lstStyle/>
          <a:p>
            <a:pPr>
              <a:defRPr/>
            </a:pPr>
            <a:fld id="{3649413F-A13E-44E9-A496-781FB1072F9B}" type="slidenum">
              <a:rPr lang="el-GR" smtClean="0"/>
              <a:pPr>
                <a:defRPr/>
              </a:pPr>
              <a:t>16</a:t>
            </a:fld>
            <a:endParaRPr lang="el-GR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141618" y="228636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141618" y="3886156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141618" y="4686054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141618" y="5485952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stCxn id="16" idx="2"/>
          </p:cNvCxnSpPr>
          <p:nvPr/>
        </p:nvCxnSpPr>
        <p:spPr>
          <a:xfrm flipH="1" flipV="1">
            <a:off x="1324498" y="2392465"/>
            <a:ext cx="2861422" cy="7444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6"/>
            <a:endCxn id="17" idx="2"/>
          </p:cNvCxnSpPr>
          <p:nvPr/>
        </p:nvCxnSpPr>
        <p:spPr>
          <a:xfrm flipV="1">
            <a:off x="1324498" y="4614934"/>
            <a:ext cx="2861422" cy="1625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>
            <a:spLocks noChangeAspect="1"/>
          </p:cNvSpPr>
          <p:nvPr/>
        </p:nvSpPr>
        <p:spPr>
          <a:xfrm>
            <a:off x="1141618" y="3086258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16" idx="2"/>
            <a:endCxn id="12" idx="5"/>
          </p:cNvCxnSpPr>
          <p:nvPr/>
        </p:nvCxnSpPr>
        <p:spPr>
          <a:xfrm flipH="1">
            <a:off x="1297716" y="3136910"/>
            <a:ext cx="2888204" cy="1054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6" idx="2"/>
            <a:endCxn id="7" idx="6"/>
          </p:cNvCxnSpPr>
          <p:nvPr/>
        </p:nvCxnSpPr>
        <p:spPr>
          <a:xfrm flipH="1">
            <a:off x="1324498" y="3136910"/>
            <a:ext cx="2861422" cy="8406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7" idx="2"/>
          </p:cNvCxnSpPr>
          <p:nvPr/>
        </p:nvCxnSpPr>
        <p:spPr>
          <a:xfrm flipV="1">
            <a:off x="1324498" y="4614934"/>
            <a:ext cx="2861422" cy="962458"/>
          </a:xfrm>
          <a:prstGeom prst="line">
            <a:avLst/>
          </a:prstGeom>
          <a:ln>
            <a:solidFill>
              <a:schemeClr val="accent2"/>
            </a:solidFill>
          </a:ln>
          <a:effectLst>
            <a:glow rad="101600">
              <a:schemeClr val="accent1">
                <a:alpha val="38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4185920" y="3045470"/>
            <a:ext cx="182880" cy="1828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185920" y="4523494"/>
            <a:ext cx="182880" cy="1828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endCxn id="17" idx="6"/>
          </p:cNvCxnSpPr>
          <p:nvPr/>
        </p:nvCxnSpPr>
        <p:spPr>
          <a:xfrm flipH="1" flipV="1">
            <a:off x="4368800" y="4614934"/>
            <a:ext cx="2997200" cy="5682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6"/>
            <a:endCxn id="42" idx="2"/>
          </p:cNvCxnSpPr>
          <p:nvPr/>
        </p:nvCxnSpPr>
        <p:spPr>
          <a:xfrm>
            <a:off x="4368800" y="3136910"/>
            <a:ext cx="2956560" cy="207582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6"/>
          </p:cNvCxnSpPr>
          <p:nvPr/>
        </p:nvCxnSpPr>
        <p:spPr>
          <a:xfrm>
            <a:off x="4368800" y="3136910"/>
            <a:ext cx="2997200" cy="5410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0"/>
            <a:endCxn id="16" idx="4"/>
          </p:cNvCxnSpPr>
          <p:nvPr/>
        </p:nvCxnSpPr>
        <p:spPr>
          <a:xfrm flipV="1">
            <a:off x="4277360" y="3228350"/>
            <a:ext cx="0" cy="12951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6"/>
          </p:cNvCxnSpPr>
          <p:nvPr/>
        </p:nvCxnSpPr>
        <p:spPr>
          <a:xfrm flipV="1">
            <a:off x="4368800" y="2990056"/>
            <a:ext cx="3023982" cy="146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6"/>
          </p:cNvCxnSpPr>
          <p:nvPr/>
        </p:nvCxnSpPr>
        <p:spPr>
          <a:xfrm flipV="1">
            <a:off x="4368800" y="2172814"/>
            <a:ext cx="2997200" cy="964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7" idx="6"/>
          </p:cNvCxnSpPr>
          <p:nvPr/>
        </p:nvCxnSpPr>
        <p:spPr>
          <a:xfrm flipH="1" flipV="1">
            <a:off x="4368800" y="4614934"/>
            <a:ext cx="2997200" cy="1320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4093" y="37827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59830" y="4674468"/>
            <a:ext cx="38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59830" y="2620724"/>
            <a:ext cx="38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4093" y="299005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4093" y="537240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4093" y="458445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4093" y="217281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46795" y="5771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46795" y="5003074"/>
            <a:ext cx="46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46795" y="4245900"/>
            <a:ext cx="38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9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46795" y="3479074"/>
            <a:ext cx="38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546795" y="27372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46795" y="1954903"/>
            <a:ext cx="38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6</a:t>
            </a: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7355840" y="2081374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7392782" y="2898616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7366000" y="359989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7325360" y="4403784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7325360" y="5121296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7355840" y="5851712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/>
          <p:cNvCxnSpPr>
            <a:stCxn id="17" idx="6"/>
            <a:endCxn id="41" idx="2"/>
          </p:cNvCxnSpPr>
          <p:nvPr/>
        </p:nvCxnSpPr>
        <p:spPr>
          <a:xfrm flipV="1">
            <a:off x="4368800" y="4495224"/>
            <a:ext cx="2956560" cy="119710"/>
          </a:xfrm>
          <a:prstGeom prst="line">
            <a:avLst/>
          </a:prstGeom>
          <a:ln>
            <a:solidFill>
              <a:schemeClr val="accent2"/>
            </a:solidFill>
          </a:ln>
          <a:effectLst>
            <a:glow rad="101600">
              <a:schemeClr val="accent1">
                <a:alpha val="38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55209" y="5022501"/>
            <a:ext cx="267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r>
              <a:rPr lang="en-US" dirty="0"/>
              <a:t> and C</a:t>
            </a:r>
            <a:r>
              <a:rPr lang="en-US" baseline="-25000" dirty="0"/>
              <a:t>9</a:t>
            </a:r>
            <a:r>
              <a:rPr lang="en-US" dirty="0"/>
              <a:t>’s conversation is </a:t>
            </a:r>
            <a:r>
              <a:rPr lang="en-US" b="1" i="1" dirty="0"/>
              <a:t>on net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886200" y="5738793"/>
            <a:ext cx="267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r>
              <a:rPr lang="en-US" dirty="0"/>
              <a:t> and C</a:t>
            </a:r>
            <a:r>
              <a:rPr lang="en-US" baseline="-25000" dirty="0"/>
              <a:t>6</a:t>
            </a:r>
            <a:r>
              <a:rPr lang="en-US" dirty="0"/>
              <a:t>’s conversation is </a:t>
            </a:r>
            <a:r>
              <a:rPr lang="en-US" b="1" i="1" dirty="0"/>
              <a:t>off net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50160" y="1802589"/>
            <a:ext cx="267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or P</a:t>
            </a:r>
            <a:r>
              <a:rPr lang="en-US" baseline="-25000" dirty="0"/>
              <a:t>2</a:t>
            </a:r>
            <a:r>
              <a:rPr lang="en-US" dirty="0"/>
              <a:t> may need to pay the other an </a:t>
            </a:r>
            <a:r>
              <a:rPr lang="en-US" b="1" i="1" dirty="0"/>
              <a:t>interconnection fee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332600" y="3629880"/>
              <a:ext cx="18000" cy="9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0080" y="3627360"/>
                <a:ext cx="23040" cy="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88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BF4755CB-3125-4A6A-8A24-F46661323604}" type="slidenum">
              <a:rPr lang="el-GR" smtClean="0"/>
              <a:pPr eaLnBrk="1" hangingPunct="1"/>
              <a:t>17</a:t>
            </a:fld>
            <a:endParaRPr lang="el-GR" dirty="0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200" dirty="0"/>
              <a:t>Basic structure of the Internet: </a:t>
            </a:r>
            <a:br>
              <a:rPr lang="en-US" sz="3200" dirty="0"/>
            </a:br>
            <a:r>
              <a:rPr lang="en-US" sz="3200" dirty="0"/>
              <a:t>arrows indicate payment flows. Green arrows: money to platform (IB)</a:t>
            </a:r>
          </a:p>
        </p:txBody>
      </p:sp>
      <p:sp>
        <p:nvSpPr>
          <p:cNvPr id="112644" name="Cloud"/>
          <p:cNvSpPr>
            <a:spLocks noGrp="1" noChangeAspect="1" noEditPoints="1" noChangeArrowheads="1"/>
          </p:cNvSpPr>
          <p:nvPr>
            <p:ph type="body" idx="1"/>
          </p:nvPr>
        </p:nvSpPr>
        <p:spPr>
          <a:xfrm>
            <a:off x="2514600" y="2743200"/>
            <a:ext cx="3657600" cy="19351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CFFCC"/>
          </a:solidFill>
          <a:ln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   Internet Backbone</a:t>
            </a:r>
          </a:p>
        </p:txBody>
      </p:sp>
      <p:sp>
        <p:nvSpPr>
          <p:cNvPr id="112645" name="Rectangle 4"/>
          <p:cNvSpPr>
            <a:spLocks noChangeArrowheads="1"/>
          </p:cNvSpPr>
          <p:nvPr/>
        </p:nvSpPr>
        <p:spPr bwMode="auto">
          <a:xfrm>
            <a:off x="6096000" y="4343400"/>
            <a:ext cx="1981200" cy="1143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ISP</a:t>
            </a:r>
          </a:p>
          <a:p>
            <a:pPr algn="ctr"/>
            <a:r>
              <a:rPr lang="en-US" dirty="0"/>
              <a:t>(Residential </a:t>
            </a:r>
          </a:p>
          <a:p>
            <a:pPr algn="ctr"/>
            <a:r>
              <a:rPr lang="en-US" dirty="0"/>
              <a:t>Access Network)</a:t>
            </a:r>
          </a:p>
        </p:txBody>
      </p:sp>
      <p:sp>
        <p:nvSpPr>
          <p:cNvPr id="112647" name="Rectangle 6"/>
          <p:cNvSpPr>
            <a:spLocks noChangeArrowheads="1"/>
          </p:cNvSpPr>
          <p:nvPr/>
        </p:nvSpPr>
        <p:spPr bwMode="auto">
          <a:xfrm>
            <a:off x="381000" y="2876550"/>
            <a:ext cx="1676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000" dirty="0"/>
              <a:t>Netflix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000" dirty="0"/>
              <a:t>Google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3354099" y="6209982"/>
            <a:ext cx="419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dirty="0"/>
              <a:t>Residential Customers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000" dirty="0"/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5861050" y="5602446"/>
            <a:ext cx="42672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800" dirty="0">
                <a:sym typeface="Math1" pitchFamily="2" charset="2"/>
              </a:rPr>
              <a:t>R</a:t>
            </a:r>
            <a:r>
              <a:rPr lang="en-US" sz="2600" dirty="0"/>
              <a:t>: subscription price</a:t>
            </a:r>
          </a:p>
        </p:txBody>
      </p:sp>
      <p:sp>
        <p:nvSpPr>
          <p:cNvPr id="112653" name="Rectangle 14"/>
          <p:cNvSpPr>
            <a:spLocks noChangeArrowheads="1"/>
          </p:cNvSpPr>
          <p:nvPr/>
        </p:nvSpPr>
        <p:spPr bwMode="auto">
          <a:xfrm>
            <a:off x="838200" y="4800600"/>
            <a:ext cx="533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112655" name="Rectangle 4"/>
          <p:cNvSpPr>
            <a:spLocks noChangeArrowheads="1"/>
          </p:cNvSpPr>
          <p:nvPr/>
        </p:nvSpPr>
        <p:spPr bwMode="auto">
          <a:xfrm>
            <a:off x="1600200" y="3886200"/>
            <a:ext cx="685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ISP</a:t>
            </a:r>
          </a:p>
        </p:txBody>
      </p:sp>
      <p:sp>
        <p:nvSpPr>
          <p:cNvPr id="112657" name="Rectangle 4"/>
          <p:cNvSpPr>
            <a:spLocks noChangeArrowheads="1"/>
          </p:cNvSpPr>
          <p:nvPr/>
        </p:nvSpPr>
        <p:spPr bwMode="auto">
          <a:xfrm>
            <a:off x="1905000" y="2286000"/>
            <a:ext cx="685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ISP</a:t>
            </a:r>
          </a:p>
        </p:txBody>
      </p:sp>
      <p:pic>
        <p:nvPicPr>
          <p:cNvPr id="112661" name="Ink 24"/>
          <p:cNvPicPr>
            <a:picLocks noRot="1" noChangeAspect="1" noEditPoints="1"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83647" y="2147483647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2" name="Ink 20"/>
          <p:cNvPicPr>
            <a:picLocks noRot="1" noChangeAspect="1" noEditPoints="1" noChangeArrowheads="1" noChangeShapeType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3" y="5035550"/>
            <a:ext cx="19050" cy="2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3" name="Ink 39"/>
          <p:cNvPicPr>
            <a:picLocks noRot="1" noChangeAspect="1" noEditPoints="1" noChangeArrowheads="1" noChangeShapeType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2540000"/>
            <a:ext cx="11112" cy="1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4">
            <a:extLst>
              <a:ext uri="{FF2B5EF4-FFF2-40B4-BE49-F238E27FC236}">
                <a16:creationId xmlns:a16="http://schemas.microsoft.com/office/drawing/2014/main" id="{2B5DEAE7-F771-4232-A585-F49858CF9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711" y="2392648"/>
            <a:ext cx="685800" cy="39579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ISP</a:t>
            </a: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793BA2BA-E203-4866-A2D9-A582140B0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802" y="3086307"/>
            <a:ext cx="1981199" cy="99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 dirty="0"/>
              <a:t> </a:t>
            </a:r>
            <a:r>
              <a:rPr lang="en-US" sz="2400" dirty="0"/>
              <a:t>     Business Customers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DD2A00B-1C20-4B63-B497-CABC6153E843}"/>
              </a:ext>
            </a:extLst>
          </p:cNvPr>
          <p:cNvCxnSpPr>
            <a:cxnSpLocks/>
          </p:cNvCxnSpPr>
          <p:nvPr/>
        </p:nvCxnSpPr>
        <p:spPr>
          <a:xfrm>
            <a:off x="7201208" y="285194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87A101-2A78-467C-9C4A-67DCBE7974E6}"/>
              </a:ext>
            </a:extLst>
          </p:cNvPr>
          <p:cNvCxnSpPr>
            <a:cxnSpLocks/>
          </p:cNvCxnSpPr>
          <p:nvPr/>
        </p:nvCxnSpPr>
        <p:spPr>
          <a:xfrm flipH="1">
            <a:off x="5867398" y="2629107"/>
            <a:ext cx="990602" cy="267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7D2FD4-F05C-4E5C-82DA-7B3FF3616FE9}"/>
              </a:ext>
            </a:extLst>
          </p:cNvPr>
          <p:cNvCxnSpPr>
            <a:cxnSpLocks/>
          </p:cNvCxnSpPr>
          <p:nvPr/>
        </p:nvCxnSpPr>
        <p:spPr>
          <a:xfrm>
            <a:off x="2590800" y="2420116"/>
            <a:ext cx="685800" cy="506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F49F3E-FD63-42C5-9A62-BE701B7BA2CC}"/>
              </a:ext>
            </a:extLst>
          </p:cNvPr>
          <p:cNvCxnSpPr>
            <a:cxnSpLocks/>
          </p:cNvCxnSpPr>
          <p:nvPr/>
        </p:nvCxnSpPr>
        <p:spPr>
          <a:xfrm>
            <a:off x="2299871" y="4148535"/>
            <a:ext cx="2986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3FB2FE-2017-4C5F-B004-1989AB000E0D}"/>
              </a:ext>
            </a:extLst>
          </p:cNvPr>
          <p:cNvCxnSpPr>
            <a:cxnSpLocks/>
          </p:cNvCxnSpPr>
          <p:nvPr/>
        </p:nvCxnSpPr>
        <p:spPr>
          <a:xfrm flipH="1" flipV="1">
            <a:off x="6263750" y="3799133"/>
            <a:ext cx="860949" cy="532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28853B-2D54-4433-BC83-E6214C96E09C}"/>
              </a:ext>
            </a:extLst>
          </p:cNvPr>
          <p:cNvCxnSpPr>
            <a:cxnSpLocks/>
          </p:cNvCxnSpPr>
          <p:nvPr/>
        </p:nvCxnSpPr>
        <p:spPr>
          <a:xfrm>
            <a:off x="1143000" y="3886200"/>
            <a:ext cx="443329" cy="158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D15AA5-B122-409A-93F3-8F6B243382DB}"/>
              </a:ext>
            </a:extLst>
          </p:cNvPr>
          <p:cNvCxnSpPr>
            <a:cxnSpLocks/>
          </p:cNvCxnSpPr>
          <p:nvPr/>
        </p:nvCxnSpPr>
        <p:spPr>
          <a:xfrm flipV="1">
            <a:off x="1179250" y="2485119"/>
            <a:ext cx="647700" cy="376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902529-65EB-42E5-ACF2-078393B44137}"/>
              </a:ext>
            </a:extLst>
          </p:cNvPr>
          <p:cNvCxnSpPr>
            <a:cxnSpLocks/>
          </p:cNvCxnSpPr>
          <p:nvPr/>
        </p:nvCxnSpPr>
        <p:spPr>
          <a:xfrm flipV="1">
            <a:off x="5562600" y="5330427"/>
            <a:ext cx="509587" cy="844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7A55CB-37C4-41D7-9912-89A850711444}"/>
              </a:ext>
            </a:extLst>
          </p:cNvPr>
          <p:cNvCxnSpPr>
            <a:cxnSpLocks/>
          </p:cNvCxnSpPr>
          <p:nvPr/>
        </p:nvCxnSpPr>
        <p:spPr>
          <a:xfrm flipH="1" flipV="1">
            <a:off x="7491759" y="2807829"/>
            <a:ext cx="665314" cy="329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2">
            <a:extLst>
              <a:ext uri="{FF2B5EF4-FFF2-40B4-BE49-F238E27FC236}">
                <a16:creationId xmlns:a16="http://schemas.microsoft.com/office/drawing/2014/main" id="{A6C9A4A2-6D9C-4553-A604-8F5E2F4A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3669" y="4912505"/>
            <a:ext cx="4267200" cy="91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800" dirty="0">
                <a:sym typeface="Math1" pitchFamily="2" charset="2"/>
              </a:rPr>
              <a:t>	Internet backbone companies: AT&amp;T, Verizon, others</a:t>
            </a:r>
            <a:endParaRPr lang="en-US" sz="2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2F939D-909E-4BA0-B042-59F15C970244}"/>
              </a:ext>
            </a:extLst>
          </p:cNvPr>
          <p:cNvCxnSpPr>
            <a:cxnSpLocks/>
          </p:cNvCxnSpPr>
          <p:nvPr/>
        </p:nvCxnSpPr>
        <p:spPr>
          <a:xfrm flipV="1">
            <a:off x="2221840" y="4425931"/>
            <a:ext cx="753269" cy="519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84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build="p" animBg="1"/>
      <p:bldP spid="112645" grpId="0" animBg="1"/>
      <p:bldP spid="112647" grpId="0"/>
      <p:bldP spid="112650" grpId="0"/>
      <p:bldP spid="112652" grpId="0"/>
      <p:bldP spid="112655" grpId="0" animBg="1"/>
      <p:bldP spid="112657" grpId="0" animBg="1"/>
      <p:bldP spid="25" grpId="0" animBg="1"/>
      <p:bldP spid="28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Concepts, Goyal pp. 9-24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949133"/>
            <a:ext cx="7772400" cy="217328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“</a:t>
            </a:r>
            <a:r>
              <a:rPr lang="en-US" b="1" dirty="0"/>
              <a:t>Neighbors</a:t>
            </a:r>
            <a:r>
              <a:rPr lang="en-US" dirty="0"/>
              <a:t>” of j are those nodes with direct links to j</a:t>
            </a:r>
          </a:p>
          <a:p>
            <a:pPr>
              <a:defRPr/>
            </a:pPr>
            <a:r>
              <a:rPr lang="en-US" dirty="0"/>
              <a:t>A network is “</a:t>
            </a:r>
            <a:r>
              <a:rPr lang="en-US" b="1" dirty="0"/>
              <a:t>regular</a:t>
            </a:r>
            <a:r>
              <a:rPr lang="en-US" dirty="0"/>
              <a:t>” if every node has the same number of links</a:t>
            </a:r>
          </a:p>
          <a:p>
            <a:pPr>
              <a:defRPr/>
            </a:pPr>
            <a:r>
              <a:rPr lang="en-US" dirty="0"/>
              <a:t>“</a:t>
            </a:r>
            <a:r>
              <a:rPr lang="en-US" b="1" dirty="0"/>
              <a:t>Degree</a:t>
            </a:r>
            <a:r>
              <a:rPr lang="en-US" dirty="0"/>
              <a:t>” of node j is the number of direct connections of j = number of neighbors of j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8435AE18-7D41-4E25-BFA2-89A727A2016B}" type="slidenum">
              <a:rPr lang="el-GR" smtClean="0"/>
              <a:pPr eaLnBrk="1" hangingPunct="1"/>
              <a:t>18</a:t>
            </a:fld>
            <a:endParaRPr lang="el-G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293327-8F0C-439D-86B2-9FF6257809C1}"/>
              </a:ext>
            </a:extLst>
          </p:cNvPr>
          <p:cNvSpPr>
            <a:spLocks noChangeAspect="1"/>
          </p:cNvSpPr>
          <p:nvPr/>
        </p:nvSpPr>
        <p:spPr>
          <a:xfrm>
            <a:off x="3423920" y="5290482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4748F9-992E-4E79-AA72-399E3F2100F2}"/>
              </a:ext>
            </a:extLst>
          </p:cNvPr>
          <p:cNvSpPr>
            <a:spLocks noChangeAspect="1"/>
          </p:cNvSpPr>
          <p:nvPr/>
        </p:nvSpPr>
        <p:spPr>
          <a:xfrm>
            <a:off x="1981200" y="5646082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020CB2-9367-4B9D-8B46-FA89B2355353}"/>
              </a:ext>
            </a:extLst>
          </p:cNvPr>
          <p:cNvCxnSpPr/>
          <p:nvPr/>
        </p:nvCxnSpPr>
        <p:spPr>
          <a:xfrm>
            <a:off x="2814320" y="4782482"/>
            <a:ext cx="14630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F2171B-42D7-48D6-8958-EE2D2345E79A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787538" y="4847140"/>
            <a:ext cx="727822" cy="4433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7BB690-3683-4CC8-A0B3-DDCAD01EBFB2}"/>
              </a:ext>
            </a:extLst>
          </p:cNvPr>
          <p:cNvCxnSpPr>
            <a:stCxn id="5" idx="0"/>
          </p:cNvCxnSpPr>
          <p:nvPr/>
        </p:nvCxnSpPr>
        <p:spPr>
          <a:xfrm flipV="1">
            <a:off x="3515360" y="4847140"/>
            <a:ext cx="788782" cy="4433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9BB565-1B22-4426-9845-49CB445BE73D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 flipV="1">
            <a:off x="2164080" y="5381922"/>
            <a:ext cx="1259840" cy="355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8B78A4-99C7-4800-AE71-B0DFFE895729}"/>
              </a:ext>
            </a:extLst>
          </p:cNvPr>
          <p:cNvSpPr txBox="1"/>
          <p:nvPr/>
        </p:nvSpPr>
        <p:spPr>
          <a:xfrm>
            <a:off x="1713342" y="555972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46BCDF-50D2-4568-96FE-7646F7E974E1}"/>
              </a:ext>
            </a:extLst>
          </p:cNvPr>
          <p:cNvSpPr>
            <a:spLocks noChangeAspect="1"/>
          </p:cNvSpPr>
          <p:nvPr/>
        </p:nvSpPr>
        <p:spPr>
          <a:xfrm>
            <a:off x="4212814" y="4736015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A5C4E1-A93E-4BCE-8A07-43E87401DAC2}"/>
              </a:ext>
            </a:extLst>
          </p:cNvPr>
          <p:cNvSpPr>
            <a:spLocks noChangeAspect="1"/>
          </p:cNvSpPr>
          <p:nvPr/>
        </p:nvSpPr>
        <p:spPr>
          <a:xfrm>
            <a:off x="2631328" y="470998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1CFE3-9C40-4C02-9090-53AA03850913}"/>
              </a:ext>
            </a:extLst>
          </p:cNvPr>
          <p:cNvSpPr txBox="1"/>
          <p:nvPr/>
        </p:nvSpPr>
        <p:spPr>
          <a:xfrm>
            <a:off x="4482194" y="45112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DEF62-A629-4DB3-AD8E-9B635AE6D5DF}"/>
              </a:ext>
            </a:extLst>
          </p:cNvPr>
          <p:cNvSpPr txBox="1"/>
          <p:nvPr/>
        </p:nvSpPr>
        <p:spPr>
          <a:xfrm>
            <a:off x="3445538" y="552162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EA06AB8-5971-45B8-AF2C-D0F5B09D910D}"/>
              </a:ext>
            </a:extLst>
          </p:cNvPr>
          <p:cNvSpPr txBox="1">
            <a:spLocks/>
          </p:cNvSpPr>
          <p:nvPr/>
        </p:nvSpPr>
        <p:spPr bwMode="auto">
          <a:xfrm>
            <a:off x="5202396" y="4226219"/>
            <a:ext cx="3558466" cy="266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kern="0" dirty="0"/>
              <a:t>A, C, D: neighbors of B</a:t>
            </a:r>
          </a:p>
          <a:p>
            <a:pPr marL="0" indent="0">
              <a:buNone/>
              <a:defRPr/>
            </a:pPr>
            <a:r>
              <a:rPr lang="en-US" kern="0" dirty="0"/>
              <a:t>Degree of</a:t>
            </a:r>
          </a:p>
          <a:p>
            <a:pPr marL="0" indent="0">
              <a:buNone/>
              <a:defRPr/>
            </a:pPr>
            <a:r>
              <a:rPr lang="en-US" kern="0" dirty="0"/>
              <a:t>A is 1</a:t>
            </a:r>
          </a:p>
          <a:p>
            <a:pPr marL="0" indent="0">
              <a:buNone/>
              <a:defRPr/>
            </a:pPr>
            <a:r>
              <a:rPr lang="en-US" kern="0" dirty="0"/>
              <a:t>B is 3</a:t>
            </a:r>
          </a:p>
          <a:p>
            <a:pPr marL="0" indent="0">
              <a:buNone/>
              <a:defRPr/>
            </a:pPr>
            <a:r>
              <a:rPr lang="en-US" kern="0" dirty="0"/>
              <a:t>C is 2</a:t>
            </a:r>
          </a:p>
          <a:p>
            <a:pPr marL="0" indent="0">
              <a:buNone/>
              <a:defRPr/>
            </a:pPr>
            <a:r>
              <a:rPr lang="en-US" kern="0" dirty="0"/>
              <a:t>D is 2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kern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404C2E-1974-4EF4-B68A-E3E1BCEEEDF6}"/>
              </a:ext>
            </a:extLst>
          </p:cNvPr>
          <p:cNvSpPr txBox="1"/>
          <p:nvPr/>
        </p:nvSpPr>
        <p:spPr>
          <a:xfrm>
            <a:off x="2277194" y="458140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1" grpId="0"/>
      <p:bldP spid="12" grpId="0" animBg="1"/>
      <p:bldP spid="13" grpId="0" animBg="1"/>
      <p:bldP spid="2" grpId="0"/>
      <p:bldP spid="4" grpId="0"/>
      <p:bldP spid="18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390D-1A3D-43DA-A116-788A5ACF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Degree distribution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FA1A-DD4A-46F9-A297-55CD253F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18" y="1927570"/>
            <a:ext cx="7772400" cy="2262440"/>
          </a:xfrm>
        </p:spPr>
        <p:txBody>
          <a:bodyPr/>
          <a:lstStyle/>
          <a:p>
            <a:pPr>
              <a:defRPr/>
            </a:pPr>
            <a:r>
              <a:rPr lang="en-US" dirty="0"/>
              <a:t>is a n-long vector of the number of nodes with degree k (= 1, …, n)</a:t>
            </a:r>
          </a:p>
          <a:p>
            <a:pPr lvl="1">
              <a:defRPr/>
            </a:pPr>
            <a:r>
              <a:rPr lang="en-US" dirty="0"/>
              <a:t>Variance of the degree distribution</a:t>
            </a:r>
          </a:p>
          <a:p>
            <a:pPr lvl="1">
              <a:defRPr/>
            </a:pPr>
            <a:r>
              <a:rPr lang="en-US" dirty="0"/>
              <a:t>Range of degrees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83A79-DEC3-49C2-823A-AB1A0234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49413F-A13E-44E9-A496-781FB1072F9B}" type="slidenum">
              <a:rPr lang="el-GR" smtClean="0"/>
              <a:pPr>
                <a:defRPr/>
              </a:pPr>
              <a:t>19</a:t>
            </a:fld>
            <a:endParaRPr lang="el-G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DABF8A-6532-4823-87A8-B3636BE01EE1}"/>
              </a:ext>
            </a:extLst>
          </p:cNvPr>
          <p:cNvSpPr>
            <a:spLocks noChangeAspect="1"/>
          </p:cNvSpPr>
          <p:nvPr/>
        </p:nvSpPr>
        <p:spPr>
          <a:xfrm>
            <a:off x="2201760" y="5248943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B754B1-BE51-4DFC-8A21-495FF8A7C2EE}"/>
              </a:ext>
            </a:extLst>
          </p:cNvPr>
          <p:cNvSpPr>
            <a:spLocks noChangeAspect="1"/>
          </p:cNvSpPr>
          <p:nvPr/>
        </p:nvSpPr>
        <p:spPr>
          <a:xfrm>
            <a:off x="759040" y="5604543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B7BC98-661E-436C-8F0C-FF1AEBB1D05A}"/>
              </a:ext>
            </a:extLst>
          </p:cNvPr>
          <p:cNvCxnSpPr/>
          <p:nvPr/>
        </p:nvCxnSpPr>
        <p:spPr>
          <a:xfrm>
            <a:off x="1592160" y="4740943"/>
            <a:ext cx="14630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35045A-FC09-408F-9FC1-D2FAFEFB4716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1565378" y="4805601"/>
            <a:ext cx="727822" cy="4433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46D589-981D-45EE-A07D-15A7A07CB085}"/>
              </a:ext>
            </a:extLst>
          </p:cNvPr>
          <p:cNvCxnSpPr>
            <a:stCxn id="7" idx="0"/>
          </p:cNvCxnSpPr>
          <p:nvPr/>
        </p:nvCxnSpPr>
        <p:spPr>
          <a:xfrm flipV="1">
            <a:off x="2293200" y="4805601"/>
            <a:ext cx="788782" cy="4433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59750A-36C0-409A-9669-DB383888494F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941920" y="5340383"/>
            <a:ext cx="1259840" cy="355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F3E38C-1B59-4B32-93F5-A84697E81254}"/>
              </a:ext>
            </a:extLst>
          </p:cNvPr>
          <p:cNvSpPr txBox="1"/>
          <p:nvPr/>
        </p:nvSpPr>
        <p:spPr>
          <a:xfrm>
            <a:off x="491182" y="55181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29C71E-3478-4E16-9672-04203301A103}"/>
              </a:ext>
            </a:extLst>
          </p:cNvPr>
          <p:cNvSpPr>
            <a:spLocks noChangeAspect="1"/>
          </p:cNvSpPr>
          <p:nvPr/>
        </p:nvSpPr>
        <p:spPr>
          <a:xfrm>
            <a:off x="2990654" y="4694476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8023D8-753F-49B1-A29A-BC0C4D3B6980}"/>
              </a:ext>
            </a:extLst>
          </p:cNvPr>
          <p:cNvSpPr>
            <a:spLocks noChangeAspect="1"/>
          </p:cNvSpPr>
          <p:nvPr/>
        </p:nvSpPr>
        <p:spPr>
          <a:xfrm>
            <a:off x="1409168" y="4668441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225E9-6157-4FBA-A2D2-7FDEC5D18B5B}"/>
              </a:ext>
            </a:extLst>
          </p:cNvPr>
          <p:cNvSpPr txBox="1"/>
          <p:nvPr/>
        </p:nvSpPr>
        <p:spPr>
          <a:xfrm>
            <a:off x="3260034" y="446975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12BD63-A3B4-4413-8771-B76393E6EB6E}"/>
              </a:ext>
            </a:extLst>
          </p:cNvPr>
          <p:cNvSpPr txBox="1"/>
          <p:nvPr/>
        </p:nvSpPr>
        <p:spPr>
          <a:xfrm>
            <a:off x="2223378" y="548008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0D338-BC06-42FA-93AF-7940FE15228B}"/>
              </a:ext>
            </a:extLst>
          </p:cNvPr>
          <p:cNvSpPr txBox="1"/>
          <p:nvPr/>
        </p:nvSpPr>
        <p:spPr>
          <a:xfrm>
            <a:off x="1055034" y="453987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8ECE932-5D36-41CD-9AD7-7C514B039257}"/>
              </a:ext>
            </a:extLst>
          </p:cNvPr>
          <p:cNvSpPr txBox="1">
            <a:spLocks/>
          </p:cNvSpPr>
          <p:nvPr/>
        </p:nvSpPr>
        <p:spPr bwMode="auto">
          <a:xfrm>
            <a:off x="6052220" y="4184680"/>
            <a:ext cx="2928258" cy="226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kern="0" dirty="0"/>
              <a:t>Degree distribution:</a:t>
            </a:r>
          </a:p>
          <a:p>
            <a:pPr marL="0" indent="0">
              <a:buNone/>
              <a:defRPr/>
            </a:pPr>
            <a:r>
              <a:rPr lang="en-US" kern="0" dirty="0"/>
              <a:t>(1, 2, 1)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F926D7B-B65D-4E39-8F5E-64B347E5421C}"/>
              </a:ext>
            </a:extLst>
          </p:cNvPr>
          <p:cNvSpPr txBox="1">
            <a:spLocks/>
          </p:cNvSpPr>
          <p:nvPr/>
        </p:nvSpPr>
        <p:spPr bwMode="auto">
          <a:xfrm>
            <a:off x="3752654" y="4184680"/>
            <a:ext cx="1905000" cy="266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kern="0" dirty="0"/>
              <a:t>Degree of</a:t>
            </a:r>
          </a:p>
          <a:p>
            <a:pPr marL="0" indent="0">
              <a:buNone/>
              <a:defRPr/>
            </a:pPr>
            <a:r>
              <a:rPr lang="en-US" kern="0" dirty="0"/>
              <a:t>A is 1</a:t>
            </a:r>
          </a:p>
          <a:p>
            <a:pPr marL="0" indent="0">
              <a:buNone/>
              <a:defRPr/>
            </a:pPr>
            <a:r>
              <a:rPr lang="en-US" kern="0" dirty="0"/>
              <a:t>B is 3</a:t>
            </a:r>
          </a:p>
          <a:p>
            <a:pPr marL="0" indent="0">
              <a:buNone/>
              <a:defRPr/>
            </a:pPr>
            <a:r>
              <a:rPr lang="en-US" kern="0" dirty="0"/>
              <a:t>C is 2</a:t>
            </a:r>
          </a:p>
          <a:p>
            <a:pPr marL="0" indent="0">
              <a:buNone/>
              <a:defRPr/>
            </a:pPr>
            <a:r>
              <a:rPr lang="en-US" kern="0" dirty="0"/>
              <a:t>D is 2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5848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3" grpId="0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Networks are composed of complementary nodes and links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crucial defining feature of networks is the complementarity between the various nodes and links</a:t>
            </a:r>
          </a:p>
          <a:p>
            <a:pPr>
              <a:lnSpc>
                <a:spcPct val="90000"/>
              </a:lnSpc>
            </a:pPr>
            <a:r>
              <a:rPr lang="en-US" dirty="0"/>
              <a:t>A service delivered over a network requires the use of two or more network components</a:t>
            </a:r>
          </a:p>
          <a:p>
            <a:pPr>
              <a:lnSpc>
                <a:spcPct val="90000"/>
              </a:lnSpc>
            </a:pPr>
            <a:r>
              <a:rPr lang="en-US" dirty="0"/>
              <a:t>Thus, network components are </a:t>
            </a:r>
            <a:r>
              <a:rPr lang="en-US" i="1" dirty="0"/>
              <a:t>complementary</a:t>
            </a:r>
            <a:r>
              <a:rPr lang="en-US" dirty="0"/>
              <a:t> to each other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087DB0FB-374A-476D-9C86-28B14436ABA0}" type="slidenum">
              <a:rPr lang="el-GR" smtClean="0"/>
              <a:pPr eaLnBrk="1" hangingPunct="1"/>
              <a:t>2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Degree centrality </a:t>
            </a:r>
            <a:r>
              <a:rPr lang="en-US" dirty="0"/>
              <a:t>is (degree)/(n-1)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757256" y="1995113"/>
            <a:ext cx="7772400" cy="14620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“</a:t>
            </a:r>
            <a:r>
              <a:rPr lang="en-US" b="1" dirty="0"/>
              <a:t>Closeness centrality</a:t>
            </a:r>
            <a:r>
              <a:rPr lang="en-US" dirty="0"/>
              <a:t>” is (n-1)/(sum of distances of j from all other nodes)</a:t>
            </a:r>
          </a:p>
          <a:p>
            <a:r>
              <a:rPr lang="en-US" b="1" dirty="0"/>
              <a:t>Geodesic “distance” </a:t>
            </a:r>
            <a:r>
              <a:rPr lang="en-US" dirty="0"/>
              <a:t>between i and j is the shortest path between them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638D2D68-F9F6-42AB-9AC3-717EF813E5D4}" type="slidenum">
              <a:rPr lang="el-GR" smtClean="0"/>
              <a:pPr eaLnBrk="1" hangingPunct="1"/>
              <a:t>20</a:t>
            </a:fld>
            <a:endParaRPr lang="el-G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D8BAFA-5CA5-4506-A28C-4F5C7C6E5BBF}"/>
              </a:ext>
            </a:extLst>
          </p:cNvPr>
          <p:cNvSpPr>
            <a:spLocks noChangeAspect="1"/>
          </p:cNvSpPr>
          <p:nvPr/>
        </p:nvSpPr>
        <p:spPr>
          <a:xfrm>
            <a:off x="3423920" y="5290482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42C0E18-27BF-4733-898D-3C593E952BE0}"/>
              </a:ext>
            </a:extLst>
          </p:cNvPr>
          <p:cNvSpPr>
            <a:spLocks noChangeAspect="1"/>
          </p:cNvSpPr>
          <p:nvPr/>
        </p:nvSpPr>
        <p:spPr>
          <a:xfrm>
            <a:off x="1981200" y="5646082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5F869F-922D-4887-8974-5CED2867BFD1}"/>
              </a:ext>
            </a:extLst>
          </p:cNvPr>
          <p:cNvCxnSpPr/>
          <p:nvPr/>
        </p:nvCxnSpPr>
        <p:spPr>
          <a:xfrm>
            <a:off x="2814320" y="4782482"/>
            <a:ext cx="14630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597D1A-316E-4BA9-8A92-0311F282BE0C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2787538" y="4847140"/>
            <a:ext cx="727822" cy="4433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01A789-F5B2-4A2A-88F1-391FD8CAAA78}"/>
              </a:ext>
            </a:extLst>
          </p:cNvPr>
          <p:cNvCxnSpPr>
            <a:stCxn id="22" idx="0"/>
          </p:cNvCxnSpPr>
          <p:nvPr/>
        </p:nvCxnSpPr>
        <p:spPr>
          <a:xfrm flipV="1">
            <a:off x="3515360" y="4847140"/>
            <a:ext cx="788782" cy="4433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03D0EF-BC14-4C23-A44A-4640FFA40A43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 flipV="1">
            <a:off x="2164080" y="5381922"/>
            <a:ext cx="1259840" cy="355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F711BA6-CFF5-4822-9753-819AA6379E0B}"/>
              </a:ext>
            </a:extLst>
          </p:cNvPr>
          <p:cNvSpPr txBox="1"/>
          <p:nvPr/>
        </p:nvSpPr>
        <p:spPr>
          <a:xfrm>
            <a:off x="1713342" y="555972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B951E89-73A2-4C44-952A-079B0836C189}"/>
              </a:ext>
            </a:extLst>
          </p:cNvPr>
          <p:cNvSpPr>
            <a:spLocks noChangeAspect="1"/>
          </p:cNvSpPr>
          <p:nvPr/>
        </p:nvSpPr>
        <p:spPr>
          <a:xfrm>
            <a:off x="4212814" y="4736015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96BD6F-BFDD-490C-BEC4-7BA8F95F6DFF}"/>
              </a:ext>
            </a:extLst>
          </p:cNvPr>
          <p:cNvSpPr>
            <a:spLocks noChangeAspect="1"/>
          </p:cNvSpPr>
          <p:nvPr/>
        </p:nvSpPr>
        <p:spPr>
          <a:xfrm>
            <a:off x="2631328" y="4709980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1B1DA0-C2A4-4BEE-923B-CC142808706A}"/>
              </a:ext>
            </a:extLst>
          </p:cNvPr>
          <p:cNvSpPr txBox="1"/>
          <p:nvPr/>
        </p:nvSpPr>
        <p:spPr>
          <a:xfrm>
            <a:off x="4482194" y="45112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E78372-3677-4F77-AA8F-6F685A3B832A}"/>
              </a:ext>
            </a:extLst>
          </p:cNvPr>
          <p:cNvSpPr txBox="1"/>
          <p:nvPr/>
        </p:nvSpPr>
        <p:spPr>
          <a:xfrm>
            <a:off x="3445538" y="552162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93C349-37D5-43A9-B380-E4952BD5CE1E}"/>
              </a:ext>
            </a:extLst>
          </p:cNvPr>
          <p:cNvSpPr txBox="1"/>
          <p:nvPr/>
        </p:nvSpPr>
        <p:spPr>
          <a:xfrm>
            <a:off x="2277194" y="458140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8C88305C-0C08-46EF-98A5-8FE267403E70}"/>
              </a:ext>
            </a:extLst>
          </p:cNvPr>
          <p:cNvSpPr txBox="1">
            <a:spLocks/>
          </p:cNvSpPr>
          <p:nvPr/>
        </p:nvSpPr>
        <p:spPr bwMode="auto">
          <a:xfrm>
            <a:off x="4925033" y="3479797"/>
            <a:ext cx="4018942" cy="322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A’s degree centrality is 1/3</a:t>
            </a:r>
          </a:p>
          <a:p>
            <a:r>
              <a:rPr lang="en-US" kern="0" dirty="0"/>
              <a:t>A’s closeness centrality is 3/(1+2+2)</a:t>
            </a:r>
          </a:p>
          <a:p>
            <a:r>
              <a:rPr lang="en-US" kern="0" dirty="0"/>
              <a:t>B’s degree centrality is 3/3</a:t>
            </a:r>
          </a:p>
          <a:p>
            <a:r>
              <a:rPr lang="en-US" kern="0" dirty="0"/>
              <a:t>B’s closeness centrality is 3/(1+1+1)</a:t>
            </a:r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  <p:bldP spid="22" grpId="0" animBg="1"/>
      <p:bldP spid="23" grpId="0" animBg="1"/>
      <p:bldP spid="28" grpId="0"/>
      <p:bldP spid="29" grpId="0" animBg="1"/>
      <p:bldP spid="30" grpId="0" animBg="1"/>
      <p:bldP spid="31" grpId="0"/>
      <p:bldP spid="32" grpId="0"/>
      <p:bldP spid="33" grpId="0"/>
      <p:bldP spid="3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importance of nodes and links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23068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Distance</a:t>
            </a:r>
          </a:p>
          <a:p>
            <a:pPr lvl="1">
              <a:defRPr/>
            </a:pPr>
            <a:r>
              <a:rPr lang="en-US" dirty="0"/>
              <a:t>“small world” phenomenon</a:t>
            </a:r>
          </a:p>
          <a:p>
            <a:pPr>
              <a:defRPr/>
            </a:pPr>
            <a:r>
              <a:rPr lang="en-US" dirty="0"/>
              <a:t>Centrality</a:t>
            </a:r>
          </a:p>
          <a:p>
            <a:pPr>
              <a:defRPr/>
            </a:pPr>
            <a:r>
              <a:rPr lang="en-US" dirty="0"/>
              <a:t>Clustering coefficient (of A) is the</a:t>
            </a:r>
          </a:p>
          <a:p>
            <a:pPr lvl="1">
              <a:defRPr/>
            </a:pPr>
            <a:r>
              <a:rPr lang="en-US" dirty="0"/>
              <a:t>Probability that two randomly selected friends of A are friends with each other</a:t>
            </a:r>
          </a:p>
          <a:p>
            <a:pPr>
              <a:defRPr/>
            </a:pPr>
            <a:r>
              <a:rPr lang="en-US" dirty="0"/>
              <a:t>Methods of partitioning networks</a:t>
            </a:r>
          </a:p>
          <a:p>
            <a:pPr lvl="1">
              <a:defRPr/>
            </a:pPr>
            <a:r>
              <a:rPr lang="en-US" dirty="0"/>
              <a:t>“betweenness”: what happens when a link is removed</a:t>
            </a:r>
          </a:p>
          <a:p>
            <a:pPr lvl="2">
              <a:defRPr/>
            </a:pPr>
            <a:r>
              <a:rPr lang="en-US" dirty="0"/>
              <a:t>Can apply this to bank collapses and systemic risk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42579405-D748-43D7-B8F0-DE8950DF0365}" type="slidenum">
              <a:rPr lang="el-GR" smtClean="0"/>
              <a:pPr eaLnBrk="1" hangingPunct="1"/>
              <a:t>21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Degrees of separation? 6?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F87A8B0B-9838-4229-9B25-314A25493F60}" type="slidenum">
              <a:rPr lang="el-GR" smtClean="0"/>
              <a:pPr eaLnBrk="1" hangingPunct="1"/>
              <a:t>22</a:t>
            </a:fld>
            <a:endParaRPr lang="el-GR" dirty="0"/>
          </a:p>
        </p:txBody>
      </p:sp>
      <p:pic>
        <p:nvPicPr>
          <p:cNvPr id="62469" name="Ink 8"/>
          <p:cNvPicPr>
            <a:picLocks noRot="1" noChangeAspect="1" noEditPoints="1"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6461125"/>
            <a:ext cx="698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1950" y="2057400"/>
            <a:ext cx="5986463" cy="4306888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4A9DA4B3-9210-4D07-8869-B7FE3BD3220E}" type="slidenum">
              <a:rPr lang="el-GR" smtClean="0"/>
              <a:pPr eaLnBrk="1" hangingPunct="1"/>
              <a:t>23</a:t>
            </a:fld>
            <a:endParaRPr lang="el-GR" dirty="0"/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924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Densely-connected, homogeneous</a:t>
            </a:r>
            <a:br>
              <a:rPr lang="en-US" sz="2800" dirty="0"/>
            </a:br>
            <a:r>
              <a:rPr lang="en-US" sz="2800" dirty="0"/>
              <a:t>parts that are weakly connected to each other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56B0623A-6777-4D81-81D2-9D29DCFF410B}" type="slidenum">
              <a:rPr lang="el-GR" smtClean="0"/>
              <a:pPr eaLnBrk="1" hangingPunct="1"/>
              <a:t>24</a:t>
            </a:fld>
            <a:endParaRPr lang="el-GR" dirty="0"/>
          </a:p>
        </p:txBody>
      </p:sp>
      <p:pic>
        <p:nvPicPr>
          <p:cNvPr id="6554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017713"/>
            <a:ext cx="8318500" cy="4306887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Homophily</a:t>
            </a:r>
            <a:r>
              <a:rPr lang="en-US" sz="3200" dirty="0"/>
              <a:t> in a network</a:t>
            </a:r>
            <a:br>
              <a:rPr lang="en-US" sz="3200" dirty="0"/>
            </a:br>
            <a:r>
              <a:rPr lang="en-US" sz="3200" dirty="0"/>
              <a:t>p = fraction of males</a:t>
            </a:r>
            <a:br>
              <a:rPr lang="en-US" sz="3200" dirty="0"/>
            </a:br>
            <a:r>
              <a:rPr lang="en-US" sz="3200" dirty="0"/>
              <a:t>1 - p = fraction of females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4"/>
            <a:ext cx="7772400" cy="462597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Consider a particular edge in this network</a:t>
            </a:r>
          </a:p>
          <a:p>
            <a:pPr>
              <a:defRPr/>
            </a:pPr>
            <a:r>
              <a:rPr lang="en-US" dirty="0">
                <a:ea typeface="+mn-ea"/>
              </a:rPr>
              <a:t>If we independently assign each node the gender male with probability p and the gender female with probability 1-p, then both ends of the edge will be male with probability p x p = p</a:t>
            </a:r>
            <a:r>
              <a:rPr lang="en-US" baseline="30000" dirty="0">
                <a:ea typeface="+mn-ea"/>
              </a:rPr>
              <a:t>2</a:t>
            </a:r>
            <a:r>
              <a:rPr lang="en-US" dirty="0">
                <a:ea typeface="+mn-ea"/>
              </a:rPr>
              <a:t>, and both ends will be female with probability (1-p) x (1-p) = (1 - p)</a:t>
            </a:r>
            <a:r>
              <a:rPr lang="en-US" baseline="30000" dirty="0"/>
              <a:t>2</a:t>
            </a: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If the first end of the edge is male and the second end is female, or vice versa, then we have a cross-gender edge, so this happens with probability 2p(1-p).</a:t>
            </a:r>
          </a:p>
          <a:p>
            <a:pPr>
              <a:defRPr/>
            </a:pPr>
            <a:r>
              <a:rPr lang="en-US" b="1" dirty="0"/>
              <a:t>Homophily test</a:t>
            </a:r>
            <a:r>
              <a:rPr lang="en-US" dirty="0"/>
              <a:t>: If the fraction of cross-gender edges is significantly less than 2p(1-p), then there is evidence for homophily.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3FA8A31E-25C6-4952-9BE1-2B1A21C9ED3C}" type="slidenum">
              <a:rPr lang="el-GR" smtClean="0"/>
              <a:pPr eaLnBrk="1" hangingPunct="1"/>
              <a:t>25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Homophily example:</a:t>
            </a:r>
            <a:br>
              <a:rPr lang="en-US" dirty="0"/>
            </a:br>
            <a:r>
              <a:rPr lang="en-US" dirty="0"/>
              <a:t>while males, pink females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4840" y="1789113"/>
            <a:ext cx="4404360" cy="506888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Count 18 edges (links)</a:t>
            </a:r>
          </a:p>
          <a:p>
            <a:pPr>
              <a:defRPr/>
            </a:pPr>
            <a:r>
              <a:rPr lang="en-US" dirty="0"/>
              <a:t>6 males, 3 females</a:t>
            </a:r>
          </a:p>
          <a:p>
            <a:pPr>
              <a:defRPr/>
            </a:pPr>
            <a:r>
              <a:rPr lang="en-US" dirty="0"/>
              <a:t>p = 6/9 = 2/3, 1 - p =1/3 </a:t>
            </a:r>
          </a:p>
          <a:p>
            <a:pPr>
              <a:defRPr/>
            </a:pPr>
            <a:r>
              <a:rPr lang="en-US" dirty="0"/>
              <a:t>Without homophily, we should have 2p(1-p) = 4/9 = 8/18 fraction of cross-gender edges, i.e., 8 edges </a:t>
            </a:r>
          </a:p>
          <a:p>
            <a:pPr>
              <a:defRPr/>
            </a:pPr>
            <a:r>
              <a:rPr lang="en-US" dirty="0"/>
              <a:t>But here we count only 5 of the 18 edges across genders (red)</a:t>
            </a:r>
          </a:p>
          <a:p>
            <a:pPr>
              <a:defRPr/>
            </a:pPr>
            <a:r>
              <a:rPr lang="en-US" dirty="0"/>
              <a:t>Therefore, evidence of homophily in this network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000EEEEA-FBF8-4D3D-82E0-D05A76774C3E}" type="slidenum">
              <a:rPr lang="el-GR" smtClean="0"/>
              <a:pPr eaLnBrk="1" hangingPunct="1"/>
              <a:t>26</a:t>
            </a:fld>
            <a:endParaRPr lang="el-GR" dirty="0"/>
          </a:p>
        </p:txBody>
      </p:sp>
      <p:pic>
        <p:nvPicPr>
          <p:cNvPr id="675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429245"/>
            <a:ext cx="3657600" cy="306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A46AEF-2E50-4772-94F4-5EC940399585}"/>
              </a:ext>
            </a:extLst>
          </p:cNvPr>
          <p:cNvCxnSpPr/>
          <p:nvPr/>
        </p:nvCxnSpPr>
        <p:spPr>
          <a:xfrm>
            <a:off x="2419350" y="5029200"/>
            <a:ext cx="838200" cy="0"/>
          </a:xfrm>
          <a:prstGeom prst="line">
            <a:avLst/>
          </a:prstGeom>
          <a:ln w="25400">
            <a:solidFill>
              <a:srgbClr val="FF0000">
                <a:alpha val="7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7539FB-3A3B-4934-97FE-7C06A6351037}"/>
              </a:ext>
            </a:extLst>
          </p:cNvPr>
          <p:cNvCxnSpPr>
            <a:cxnSpLocks/>
          </p:cNvCxnSpPr>
          <p:nvPr/>
        </p:nvCxnSpPr>
        <p:spPr>
          <a:xfrm flipV="1">
            <a:off x="2286000" y="4114800"/>
            <a:ext cx="304800" cy="762000"/>
          </a:xfrm>
          <a:prstGeom prst="line">
            <a:avLst/>
          </a:prstGeom>
          <a:ln w="25400">
            <a:solidFill>
              <a:srgbClr val="FF0000">
                <a:alpha val="7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E63CBD-208A-41DC-903A-BCDF1830263F}"/>
              </a:ext>
            </a:extLst>
          </p:cNvPr>
          <p:cNvCxnSpPr>
            <a:cxnSpLocks/>
          </p:cNvCxnSpPr>
          <p:nvPr/>
        </p:nvCxnSpPr>
        <p:spPr>
          <a:xfrm flipV="1">
            <a:off x="1762125" y="3886200"/>
            <a:ext cx="828675" cy="304800"/>
          </a:xfrm>
          <a:prstGeom prst="line">
            <a:avLst/>
          </a:prstGeom>
          <a:ln w="25400">
            <a:solidFill>
              <a:srgbClr val="FF0000">
                <a:alpha val="7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3F7492-C692-481C-B8EB-46E8C0A39D72}"/>
              </a:ext>
            </a:extLst>
          </p:cNvPr>
          <p:cNvCxnSpPr>
            <a:cxnSpLocks/>
          </p:cNvCxnSpPr>
          <p:nvPr/>
        </p:nvCxnSpPr>
        <p:spPr>
          <a:xfrm flipV="1">
            <a:off x="2743200" y="2924175"/>
            <a:ext cx="0" cy="762000"/>
          </a:xfrm>
          <a:prstGeom prst="line">
            <a:avLst/>
          </a:prstGeom>
          <a:ln w="25400">
            <a:solidFill>
              <a:srgbClr val="FF0000">
                <a:alpha val="7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ECEE3A-FBB8-4B35-AD0B-734224832324}"/>
              </a:ext>
            </a:extLst>
          </p:cNvPr>
          <p:cNvCxnSpPr>
            <a:cxnSpLocks/>
          </p:cNvCxnSpPr>
          <p:nvPr/>
        </p:nvCxnSpPr>
        <p:spPr>
          <a:xfrm>
            <a:off x="2819400" y="2924175"/>
            <a:ext cx="990600" cy="1190625"/>
          </a:xfrm>
          <a:prstGeom prst="line">
            <a:avLst/>
          </a:prstGeom>
          <a:ln w="25400">
            <a:solidFill>
              <a:srgbClr val="FF0000">
                <a:alpha val="7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C8A6-EDD7-4D7E-A956-EB107EB2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AC8A-C3DF-49C9-967E-01127CCC7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are the defining features of a network?</a:t>
            </a:r>
          </a:p>
          <a:p>
            <a:r>
              <a:rPr lang="en-US" dirty="0"/>
              <a:t>What are directed graphs? Connected components?</a:t>
            </a:r>
          </a:p>
          <a:p>
            <a:r>
              <a:rPr lang="en-US" dirty="0"/>
              <a:t>What is a hub and spoke network? A complete network?</a:t>
            </a:r>
          </a:p>
          <a:p>
            <a:r>
              <a:rPr lang="en-US" dirty="0"/>
              <a:t>What is interconnection?</a:t>
            </a:r>
          </a:p>
          <a:p>
            <a:r>
              <a:rPr lang="en-US" dirty="0"/>
              <a:t>What is the degree of a node j?</a:t>
            </a:r>
          </a:p>
          <a:p>
            <a:r>
              <a:rPr lang="en-US" dirty="0"/>
              <a:t>What is degree centrality? </a:t>
            </a:r>
          </a:p>
          <a:p>
            <a:r>
              <a:rPr lang="en-US" dirty="0"/>
              <a:t>When does a network show homophily?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B9639-F198-472E-AFD9-9B228C36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49413F-A13E-44E9-A496-781FB1072F9B}" type="slidenum">
              <a:rPr lang="el-GR" smtClean="0"/>
              <a:pPr>
                <a:defRPr/>
              </a:pPr>
              <a:t>27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3181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Information Superhighway (1994)</a:t>
            </a:r>
          </a:p>
        </p:txBody>
      </p:sp>
      <p:pic>
        <p:nvPicPr>
          <p:cNvPr id="49155" name="Picture 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828800"/>
            <a:ext cx="6705600" cy="4343400"/>
          </a:xfrm>
          <a:noFill/>
        </p:spPr>
      </p:pic>
      <p:sp>
        <p:nvSpPr>
          <p:cNvPr id="491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FA1D40E0-CC33-4B2D-92DB-AFB5350DC3B6}" type="slidenum">
              <a:rPr lang="el-GR" smtClean="0"/>
              <a:pPr eaLnBrk="1" hangingPunct="1"/>
              <a:t>3</a:t>
            </a:fld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structure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2ADA81B2-DE7C-48E4-B840-A1234AB148E5}" type="slidenum">
              <a:rPr lang="el-GR" smtClean="0"/>
              <a:pPr eaLnBrk="1" hangingPunct="1"/>
              <a:t>4</a:t>
            </a:fld>
            <a:endParaRPr lang="el-GR" dirty="0"/>
          </a:p>
        </p:txBody>
      </p:sp>
      <p:pic>
        <p:nvPicPr>
          <p:cNvPr id="5018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7600" y="1981200"/>
            <a:ext cx="5486400" cy="4922838"/>
          </a:xfr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Nodes: entities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Edges/links: relationships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Directed or not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Features/colors of nodes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Features of links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sz="32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connections networks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6BE1B17B-EF35-4BA5-8DB0-26630C589354}" type="slidenum">
              <a:rPr lang="el-GR" smtClean="0"/>
              <a:pPr eaLnBrk="1" hangingPunct="1"/>
              <a:t>5</a:t>
            </a:fld>
            <a:endParaRPr lang="el-GR" dirty="0"/>
          </a:p>
        </p:txBody>
      </p:sp>
      <p:pic>
        <p:nvPicPr>
          <p:cNvPr id="51204" name="Picture 2" descr="C:\Users\a\Documents\intr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6000" y="1828800"/>
            <a:ext cx="5588000" cy="4076700"/>
          </a:xfr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9050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Co-authors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Facebook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Blog readers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Members in 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organizations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political parties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professions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How important is a specific node?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Strong and weak ties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Cohesion issues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What holds the network together?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Activity on networks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How does it get affected by the network structure?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Is behavior influenced by network nearness? How?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 in blogs in the 2008 presidential campaign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B1842831-8F5D-452B-9C31-D4E82DD9216F}" type="slidenum">
              <a:rPr lang="el-GR" smtClean="0"/>
              <a:pPr eaLnBrk="1" hangingPunct="1"/>
              <a:t>6</a:t>
            </a:fld>
            <a:endParaRPr lang="el-GR" dirty="0"/>
          </a:p>
        </p:txBody>
      </p:sp>
      <p:pic>
        <p:nvPicPr>
          <p:cNvPr id="52228" name="Picture 2" descr="C:\Users\a\Downloads\networ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133600"/>
            <a:ext cx="6988175" cy="4267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555750" y="174625"/>
            <a:ext cx="7793038" cy="1462088"/>
          </a:xfrm>
        </p:spPr>
        <p:txBody>
          <a:bodyPr/>
          <a:lstStyle/>
          <a:p>
            <a:r>
              <a:rPr lang="en-US" dirty="0"/>
              <a:t>Spread of an epidemic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ED2F11D6-6DCB-4F51-A55C-8E55B9EB6B0B}" type="slidenum">
              <a:rPr lang="el-GR" smtClean="0"/>
              <a:pPr eaLnBrk="1" hangingPunct="1"/>
              <a:t>7</a:t>
            </a:fld>
            <a:endParaRPr lang="el-GR" dirty="0"/>
          </a:p>
        </p:txBody>
      </p:sp>
      <p:pic>
        <p:nvPicPr>
          <p:cNvPr id="5325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978025"/>
            <a:ext cx="6364287" cy="4114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World trade network example from Easley and Kleinberg, Figure 1.8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E66D3C26-82D7-4739-AD28-ECF6C8BFC46C}" type="slidenum">
              <a:rPr lang="el-GR" smtClean="0"/>
              <a:pPr eaLnBrk="1" hangingPunct="1"/>
              <a:t>8</a:t>
            </a:fld>
            <a:endParaRPr lang="el-GR" dirty="0"/>
          </a:p>
        </p:txBody>
      </p:sp>
      <p:pic>
        <p:nvPicPr>
          <p:cNvPr id="5427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2017713"/>
            <a:ext cx="6735763" cy="4114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Network structure:</a:t>
            </a:r>
            <a:br>
              <a:rPr lang="en-US" sz="4000" dirty="0"/>
            </a:br>
            <a:r>
              <a:rPr lang="en-US" sz="4000" dirty="0"/>
              <a:t>Undirected and directed graphs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0DA9AA6D-39D9-4F7F-AF3A-12819A407866}" type="slidenum">
              <a:rPr lang="el-GR" smtClean="0"/>
              <a:pPr eaLnBrk="1" hangingPunct="1"/>
              <a:t>9</a:t>
            </a:fld>
            <a:endParaRPr lang="el-GR" dirty="0"/>
          </a:p>
        </p:txBody>
      </p:sp>
      <p:pic>
        <p:nvPicPr>
          <p:cNvPr id="5530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017713"/>
            <a:ext cx="8085138" cy="4114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20919</TotalTime>
  <Words>1203</Words>
  <Application>Microsoft Office PowerPoint</Application>
  <PresentationFormat>On-screen Show (4:3)</PresentationFormat>
  <Paragraphs>214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Tahoma</vt:lpstr>
      <vt:lpstr>Wingdings</vt:lpstr>
      <vt:lpstr>Blends</vt:lpstr>
      <vt:lpstr>Business of Platforms:  Network Structure Basics (version 11/11/2022)</vt:lpstr>
      <vt:lpstr>Networks are composed of complementary nodes and links</vt:lpstr>
      <vt:lpstr>Example: the Information Superhighway (1994)</vt:lpstr>
      <vt:lpstr>Network structure</vt:lpstr>
      <vt:lpstr>Human connections networks</vt:lpstr>
      <vt:lpstr>Polarization in blogs in the 2008 presidential campaign</vt:lpstr>
      <vt:lpstr>Spread of an epidemic</vt:lpstr>
      <vt:lpstr>World trade network example from Easley and Kleinberg, Figure 1.8</vt:lpstr>
      <vt:lpstr>Network structure: Undirected and directed graphs</vt:lpstr>
      <vt:lpstr>Network structure:  Connected components</vt:lpstr>
      <vt:lpstr>Network structure: Breadth-first search</vt:lpstr>
      <vt:lpstr>A Simple Social Network With Three Components</vt:lpstr>
      <vt:lpstr>A Star (Hub &amp; Spoke) Airports Network</vt:lpstr>
      <vt:lpstr>A complete network: All nodes directly connected with each other</vt:lpstr>
      <vt:lpstr>Competing Platforms</vt:lpstr>
      <vt:lpstr>Competing Platforms with Interconnection (e.g., telecom)</vt:lpstr>
      <vt:lpstr>Basic structure of the Internet:  arrows indicate payment flows. Green arrows: money to platform (IB)</vt:lpstr>
      <vt:lpstr>Concepts, Goyal pp. 9-24</vt:lpstr>
      <vt:lpstr>Degree distribution</vt:lpstr>
      <vt:lpstr>Degree centrality is (degree)/(n-1)</vt:lpstr>
      <vt:lpstr>Measures of importance of nodes and links</vt:lpstr>
      <vt:lpstr>Degrees of separation? 6?</vt:lpstr>
      <vt:lpstr>PowerPoint Presentation</vt:lpstr>
      <vt:lpstr>Densely-connected, homogeneous parts that are weakly connected to each other</vt:lpstr>
      <vt:lpstr>Homophily in a network p = fraction of males 1 - p = fraction of females</vt:lpstr>
      <vt:lpstr>Homophily example: while males, pink females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Platforms</dc:title>
  <dc:creator>Nicholas Economides</dc:creator>
  <cp:lastModifiedBy>NIcholas Economides</cp:lastModifiedBy>
  <cp:revision>1157</cp:revision>
  <cp:lastPrinted>2013-09-11T21:15:37Z</cp:lastPrinted>
  <dcterms:created xsi:type="dcterms:W3CDTF">2005-06-28T11:44:05Z</dcterms:created>
  <dcterms:modified xsi:type="dcterms:W3CDTF">2022-11-12T02:48:31Z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