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75" r:id="rId4"/>
    <p:sldId id="276" r:id="rId5"/>
    <p:sldId id="285" r:id="rId6"/>
    <p:sldId id="278" r:id="rId7"/>
    <p:sldId id="286" r:id="rId8"/>
    <p:sldId id="277" r:id="rId9"/>
    <p:sldId id="287" r:id="rId10"/>
    <p:sldId id="288" r:id="rId11"/>
    <p:sldId id="279" r:id="rId12"/>
    <p:sldId id="281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EFF"/>
    <a:srgbClr val="C3D69B"/>
    <a:srgbClr val="FAC090"/>
    <a:srgbClr val="E6B9B8"/>
    <a:srgbClr val="9ADFFF"/>
    <a:srgbClr val="21A8FF"/>
    <a:srgbClr val="4A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4712" autoAdjust="0"/>
  </p:normalViewPr>
  <p:slideViewPr>
    <p:cSldViewPr snapToGrid="0" snapToObjects="1">
      <p:cViewPr>
        <p:scale>
          <a:sx n="120" d="100"/>
          <a:sy n="120" d="100"/>
        </p:scale>
        <p:origin x="-13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F6B71-46B0-E949-A7B0-AE42B96F2DEE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AAFC7-43B8-F544-9761-2864346DB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Scholarship in Health Education Research and Innovation (SHERI) course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AAFC7-43B8-F544-9761-2864346DB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1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1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6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6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C9DD-A222-1C49-B82B-979E8CFAB6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ABA8-DAEE-9840-AEF6-1505384F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853" y="3182903"/>
            <a:ext cx="8295482" cy="1470025"/>
          </a:xfrm>
        </p:spPr>
        <p:txBody>
          <a:bodyPr>
            <a:noAutofit/>
          </a:bodyPr>
          <a:lstStyle/>
          <a:p>
            <a:r>
              <a:rPr lang="en-CA" sz="4200" dirty="0" smtClean="0"/>
              <a:t>Selecting </a:t>
            </a:r>
            <a:r>
              <a:rPr lang="en-CA" sz="4200" smtClean="0"/>
              <a:t>a methodology</a:t>
            </a:r>
            <a:endParaRPr lang="en-US" sz="4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853" y="4716386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Rachel H. Ellaway</a:t>
            </a:r>
          </a:p>
          <a:p>
            <a:pPr algn="l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Community Health Sciences</a:t>
            </a:r>
            <a:b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Office of Health and Medical Education Scholarship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902" y="5785657"/>
            <a:ext cx="3162300" cy="88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8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between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Creswell’s ‘among 5’ qualitative methodologies:</a:t>
            </a:r>
            <a:endParaRPr lang="en-US" dirty="0"/>
          </a:p>
          <a:p>
            <a:pPr lvl="1"/>
            <a:r>
              <a:rPr lang="en-US" dirty="0" smtClean="0"/>
              <a:t>Grounded theory</a:t>
            </a:r>
          </a:p>
          <a:p>
            <a:pPr lvl="1"/>
            <a:r>
              <a:rPr lang="en-US" dirty="0" smtClean="0"/>
              <a:t>Ethnography</a:t>
            </a:r>
          </a:p>
          <a:p>
            <a:pPr lvl="1"/>
            <a:r>
              <a:rPr lang="en-US" dirty="0" smtClean="0"/>
              <a:t>Phenomenology</a:t>
            </a:r>
          </a:p>
          <a:p>
            <a:pPr lvl="1"/>
            <a:r>
              <a:rPr lang="en-US" dirty="0" smtClean="0"/>
              <a:t>Case study</a:t>
            </a:r>
          </a:p>
          <a:p>
            <a:pPr lvl="1"/>
            <a:r>
              <a:rPr lang="en-US" dirty="0" smtClean="0"/>
              <a:t>Narrative research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" y="6308725"/>
            <a:ext cx="7863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Creswell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J. (2013). Qualitative Inquiry &amp; Research Design: Choosing Among Five Approaches. 3</a:t>
            </a:r>
            <a:r>
              <a:rPr lang="en-US" sz="1200" baseline="30000" dirty="0">
                <a:latin typeface="Arial" charset="0"/>
                <a:ea typeface="Arial" charset="0"/>
                <a:cs typeface="Arial" charset="0"/>
              </a:rPr>
              <a:t>rd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ed.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SAGE.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7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vs pragmatic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Adopt/align established</a:t>
            </a:r>
          </a:p>
          <a:p>
            <a:pPr lvl="1"/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Weaknesses</a:t>
            </a:r>
          </a:p>
          <a:p>
            <a:r>
              <a:rPr lang="en-US" dirty="0" smtClean="0"/>
              <a:t>Pragmatically borrow/adapt</a:t>
            </a:r>
          </a:p>
          <a:p>
            <a:pPr lvl="1"/>
            <a:r>
              <a:rPr lang="en-US" dirty="0"/>
              <a:t>Strengths</a:t>
            </a:r>
          </a:p>
          <a:p>
            <a:pPr lvl="1"/>
            <a:r>
              <a:rPr lang="en-US" dirty="0" smtClean="0"/>
              <a:t>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3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methodologies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Logical top down and bottom up</a:t>
            </a:r>
          </a:p>
          <a:p>
            <a:r>
              <a:rPr lang="en-US" dirty="0" smtClean="0"/>
              <a:t>See the separate presentation 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8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methodology is your overall inquiry strategy</a:t>
            </a:r>
          </a:p>
          <a:p>
            <a:r>
              <a:rPr lang="en-US" dirty="0" smtClean="0"/>
              <a:t>Select methods within a methodological frame</a:t>
            </a:r>
          </a:p>
          <a:p>
            <a:r>
              <a:rPr lang="en-US" dirty="0" smtClean="0"/>
              <a:t>Many methodological positions</a:t>
            </a:r>
          </a:p>
          <a:p>
            <a:r>
              <a:rPr lang="en-US" dirty="0" smtClean="0"/>
              <a:t>Each with strengths, weaknesses, implications</a:t>
            </a:r>
          </a:p>
        </p:txBody>
      </p:sp>
    </p:spTree>
    <p:extLst>
      <p:ext uri="{BB962C8B-B14F-4D97-AF65-F5344CB8AC3E}">
        <p14:creationId xmlns:p14="http://schemas.microsoft.com/office/powerpoint/2010/main" val="211861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process of empiricism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Observe the world </a:t>
            </a:r>
            <a:r>
              <a:rPr lang="en-US" dirty="0" smtClean="0"/>
              <a:t>and identify phenomena for study</a:t>
            </a:r>
            <a:endParaRPr lang="en-US" dirty="0"/>
          </a:p>
          <a:p>
            <a:r>
              <a:rPr lang="en-US" dirty="0"/>
              <a:t>Describe phenomena in increasing breadth and depth</a:t>
            </a:r>
          </a:p>
          <a:p>
            <a:r>
              <a:rPr lang="en-US" dirty="0"/>
              <a:t>Identify relationships and differences within and between phenomena</a:t>
            </a:r>
          </a:p>
          <a:p>
            <a:r>
              <a:rPr lang="en-US" dirty="0"/>
              <a:t>Build models, develop theories and test them, break them, </a:t>
            </a:r>
            <a:r>
              <a:rPr lang="en-US" dirty="0" smtClean="0"/>
              <a:t>improve them</a:t>
            </a:r>
            <a:endParaRPr lang="en-US" dirty="0"/>
          </a:p>
          <a:p>
            <a:r>
              <a:rPr lang="en-US" dirty="0" smtClean="0"/>
              <a:t>Iteratively refine </a:t>
            </a:r>
            <a:r>
              <a:rPr lang="en-US" dirty="0"/>
              <a:t>models and theories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Explain the underlying </a:t>
            </a:r>
            <a:r>
              <a:rPr lang="en-US" dirty="0"/>
              <a:t>structure/function of the </a:t>
            </a:r>
            <a:r>
              <a:rPr lang="en-US" dirty="0" smtClean="0"/>
              <a:t>phenomena</a:t>
            </a:r>
          </a:p>
          <a:p>
            <a:pPr lvl="1"/>
            <a:r>
              <a:rPr lang="en-US" dirty="0" smtClean="0"/>
              <a:t>Predict how these phenomena will behave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6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Methodology: “the research design or plan that shapes the methods to be used in the study. The methodology provides a rationale for the choice of methods used in a study” </a:t>
            </a:r>
            <a:r>
              <a:rPr lang="en-US" sz="1600" dirty="0" err="1" smtClean="0"/>
              <a:t>Illing</a:t>
            </a:r>
            <a:r>
              <a:rPr lang="en-US" sz="1600" dirty="0" smtClean="0"/>
              <a:t> 2010</a:t>
            </a:r>
          </a:p>
          <a:p>
            <a:r>
              <a:rPr lang="en-US" sz="2400" dirty="0" smtClean="0"/>
              <a:t>Methods: “the techniques used for data collection”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69302" y="6126163"/>
            <a:ext cx="8317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 smtClean="0">
                <a:latin typeface="Arial"/>
                <a:cs typeface="Arial"/>
              </a:rPr>
              <a:t>Illing</a:t>
            </a:r>
            <a:r>
              <a:rPr lang="en-US" sz="1400" dirty="0" smtClean="0">
                <a:latin typeface="Arial"/>
                <a:cs typeface="Arial"/>
              </a:rPr>
              <a:t> J. Thinking about research: frameworks, ethics and scholarship. In </a:t>
            </a:r>
            <a:r>
              <a:rPr lang="en-US" sz="1400" dirty="0" err="1" smtClean="0">
                <a:latin typeface="Arial"/>
                <a:cs typeface="Arial"/>
              </a:rPr>
              <a:t>Swanwick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(Ed). Understanding medical education: evidence, theory and practice. Oxford, UK: Wiley-Blackwell: 2010. </a:t>
            </a:r>
            <a:endParaRPr lang="en-CA" sz="14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615" y="4297457"/>
            <a:ext cx="222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questions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6757" y="4297457"/>
            <a:ext cx="302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methodology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4020" y="4297457"/>
            <a:ext cx="222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methods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669267" y="4456382"/>
            <a:ext cx="423319" cy="428616"/>
          </a:xfrm>
          <a:prstGeom prst="rightArrow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08788" y="4456382"/>
            <a:ext cx="423319" cy="428616"/>
          </a:xfrm>
          <a:prstGeom prst="rightArrow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0800000">
            <a:off x="4444856" y="4967304"/>
            <a:ext cx="3127863" cy="646704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1399304" y="4967304"/>
            <a:ext cx="3045551" cy="646704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6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0755" cy="4725739"/>
          </a:xfrm>
        </p:spPr>
        <p:txBody>
          <a:bodyPr/>
          <a:lstStyle/>
          <a:p>
            <a:r>
              <a:rPr lang="en-US" dirty="0" smtClean="0"/>
              <a:t>Methodology:</a:t>
            </a:r>
          </a:p>
          <a:p>
            <a:pPr lvl="1"/>
            <a:r>
              <a:rPr lang="en-US" dirty="0" smtClean="0"/>
              <a:t>Needs to be able to answer research/study questions</a:t>
            </a:r>
          </a:p>
          <a:p>
            <a:pPr lvl="1"/>
            <a:r>
              <a:rPr lang="en-US" dirty="0" smtClean="0"/>
              <a:t>Should be grounded in theory and in ontological and epistemological paradigms</a:t>
            </a:r>
          </a:p>
          <a:p>
            <a:r>
              <a:rPr lang="en-US" dirty="0" smtClean="0"/>
              <a:t>Practical questions</a:t>
            </a:r>
          </a:p>
          <a:p>
            <a:pPr lvl="1"/>
            <a:r>
              <a:rPr lang="en-US" dirty="0" smtClean="0"/>
              <a:t>What kinds of data do you need?</a:t>
            </a:r>
          </a:p>
          <a:p>
            <a:pPr lvl="1"/>
            <a:r>
              <a:rPr lang="en-US" dirty="0"/>
              <a:t>How will you analyze </a:t>
            </a:r>
            <a:r>
              <a:rPr lang="en-US" dirty="0" smtClean="0"/>
              <a:t>them?</a:t>
            </a:r>
            <a:endParaRPr lang="en-US" dirty="0"/>
          </a:p>
          <a:p>
            <a:pPr lvl="1"/>
            <a:r>
              <a:rPr lang="en-US" dirty="0" smtClean="0"/>
              <a:t>What is practical, allowable, parsimonious?</a:t>
            </a:r>
          </a:p>
          <a:p>
            <a:pPr lvl="1"/>
            <a:r>
              <a:rPr lang="en-US" dirty="0" smtClean="0"/>
              <a:t>What methodologies have others used? </a:t>
            </a:r>
          </a:p>
          <a:p>
            <a:pPr lvl="1"/>
            <a:r>
              <a:rPr lang="en-US" dirty="0" smtClean="0"/>
              <a:t>Do your skills and resources align with methodology?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9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strategy</a:t>
            </a:r>
          </a:p>
          <a:p>
            <a:pPr lvl="1"/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Hypotheses</a:t>
            </a:r>
          </a:p>
          <a:p>
            <a:pPr lvl="1"/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 smtClean="0"/>
              <a:t>Conceptual grounding</a:t>
            </a:r>
          </a:p>
          <a:p>
            <a:pPr lvl="1"/>
            <a:r>
              <a:rPr lang="en-US" dirty="0" smtClean="0"/>
              <a:t>Data collection methods</a:t>
            </a:r>
          </a:p>
          <a:p>
            <a:pPr lvl="1"/>
            <a:r>
              <a:rPr lang="en-US" dirty="0" smtClean="0"/>
              <a:t>Data analysis methods</a:t>
            </a:r>
          </a:p>
          <a:p>
            <a:pPr lvl="1"/>
            <a:r>
              <a:rPr lang="en-US" dirty="0" smtClean="0"/>
              <a:t>Synthesis methods</a:t>
            </a:r>
          </a:p>
          <a:p>
            <a:pPr lvl="1"/>
            <a:r>
              <a:rPr lang="en-US" dirty="0" smtClean="0"/>
              <a:t>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2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Modes of inquiry: METRICS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8083" y="1572181"/>
          <a:ext cx="8128716" cy="485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148"/>
                <a:gridCol w="5840568"/>
              </a:tblGrid>
              <a:tr h="566344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200" b="0" i="1" dirty="0" err="1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Metascholarship</a:t>
                      </a:r>
                      <a:endParaRPr lang="en-US" sz="2200" b="0" i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Methods, tools, publication, translation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6344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Value,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good/bad, better/worse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6344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Translation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Things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from elsewhere, effectiveness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113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Inductive knowledge and theory testing, generating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63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Innovation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New things, ideas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63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Conceptual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Deductive knowledge and theory,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critiques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13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Synthesis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What do we know, how do we know, what do we not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know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1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Exemplars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19605"/>
              </p:ext>
            </p:extLst>
          </p:nvPr>
        </p:nvGraphicFramePr>
        <p:xfrm>
          <a:off x="558084" y="1567097"/>
          <a:ext cx="8128716" cy="476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148"/>
                <a:gridCol w="5840568"/>
              </a:tblGrid>
              <a:tr h="700615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200" b="0" i="1" dirty="0" err="1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Metascholarship</a:t>
                      </a:r>
                      <a:endParaRPr lang="en-US" sz="2200" b="0" i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Bibliometrics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discourse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analysis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7996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Audit, program evaluation, Kirkpatrick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levels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7996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Translation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Effectiveness studies, adaptation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79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Efficacy studies, experiments, trials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79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Innovation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Design-based research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79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Conceptual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Instruments, frameworks, critiques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79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Synthesis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Systematic review,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meta-analysis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26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Methodological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Ontological</a:t>
            </a:r>
          </a:p>
          <a:p>
            <a:pPr lvl="1"/>
            <a:r>
              <a:rPr lang="en-US" dirty="0" smtClean="0"/>
              <a:t>Exists</a:t>
            </a:r>
          </a:p>
          <a:p>
            <a:pPr lvl="1"/>
            <a:r>
              <a:rPr lang="en-US" dirty="0" smtClean="0"/>
              <a:t>What kind of thing</a:t>
            </a:r>
          </a:p>
          <a:p>
            <a:r>
              <a:rPr lang="en-US" dirty="0" smtClean="0"/>
              <a:t>Epistemological</a:t>
            </a:r>
          </a:p>
          <a:p>
            <a:pPr lvl="1"/>
            <a:r>
              <a:rPr lang="en-US" dirty="0" smtClean="0"/>
              <a:t>What can we know</a:t>
            </a:r>
          </a:p>
          <a:p>
            <a:pPr lvl="1"/>
            <a:r>
              <a:rPr lang="en-US" dirty="0" smtClean="0"/>
              <a:t>How can we know</a:t>
            </a:r>
          </a:p>
          <a:p>
            <a:r>
              <a:rPr lang="en-US" dirty="0" smtClean="0"/>
              <a:t>Axiological</a:t>
            </a:r>
          </a:p>
          <a:p>
            <a:pPr lvl="1"/>
            <a:r>
              <a:rPr lang="en-US" dirty="0" smtClean="0"/>
              <a:t>Beliefs and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9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Wars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</a:t>
            </a:r>
          </a:p>
          <a:p>
            <a:pPr lvl="1"/>
            <a:r>
              <a:rPr lang="en-US" dirty="0" smtClean="0"/>
              <a:t>How much?</a:t>
            </a:r>
          </a:p>
          <a:p>
            <a:r>
              <a:rPr lang="en-US" dirty="0" smtClean="0"/>
              <a:t>Qualitative</a:t>
            </a:r>
          </a:p>
          <a:p>
            <a:pPr lvl="1"/>
            <a:r>
              <a:rPr lang="en-US" dirty="0" smtClean="0"/>
              <a:t>How well?</a:t>
            </a:r>
          </a:p>
          <a:p>
            <a:r>
              <a:rPr lang="en-US" dirty="0" smtClean="0"/>
              <a:t>Multiple - parallel</a:t>
            </a:r>
          </a:p>
          <a:p>
            <a:r>
              <a:rPr lang="en-US" dirty="0" smtClean="0"/>
              <a:t>Mixed - integrated</a:t>
            </a:r>
          </a:p>
          <a:p>
            <a:endParaRPr lang="en-US" dirty="0"/>
          </a:p>
          <a:p>
            <a:r>
              <a:rPr lang="en-US" dirty="0" smtClean="0"/>
              <a:t>Many paradigms and stances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50604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Creswell, J (2003). Research Design: Qualitative, Quantitative and Mixed Methods Approaches. Sage.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1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13108</TotalTime>
  <Words>508</Words>
  <Application>Microsoft Office PowerPoint</Application>
  <PresentationFormat>On-screen Show (4:3)</PresentationFormat>
  <Paragraphs>113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Selecting a methodology</vt:lpstr>
      <vt:lpstr>The process of empiricism</vt:lpstr>
      <vt:lpstr>Methods and methodology</vt:lpstr>
      <vt:lpstr>Developing a methodology</vt:lpstr>
      <vt:lpstr>Dimensions of methodology</vt:lpstr>
      <vt:lpstr>Modes of inquiry: METRICS</vt:lpstr>
      <vt:lpstr>Exemplars</vt:lpstr>
      <vt:lpstr>Methodological implications</vt:lpstr>
      <vt:lpstr>QQ Wars</vt:lpstr>
      <vt:lpstr>Choosing between methodologies</vt:lpstr>
      <vt:lpstr>Paradigm vs pragmatic</vt:lpstr>
      <vt:lpstr>From methodologies to methods</vt:lpstr>
      <vt:lpstr>Summary</vt:lpstr>
    </vt:vector>
  </TitlesOfParts>
  <Company>University of Calgary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Context, Mechanism, Outcome: realist methods in health professional education</dc:title>
  <dc:creator>Rachel Ellaway</dc:creator>
  <cp:lastModifiedBy>Gretchen</cp:lastModifiedBy>
  <cp:revision>142</cp:revision>
  <dcterms:created xsi:type="dcterms:W3CDTF">2015-11-23T21:17:50Z</dcterms:created>
  <dcterms:modified xsi:type="dcterms:W3CDTF">2016-11-03T15:53:49Z</dcterms:modified>
</cp:coreProperties>
</file>