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7" r:id="rId1"/>
  </p:sldMasterIdLst>
  <p:notesMasterIdLst>
    <p:notesMasterId r:id="rId14"/>
  </p:notesMasterIdLst>
  <p:sldIdLst>
    <p:sldId id="257" r:id="rId2"/>
    <p:sldId id="276" r:id="rId3"/>
    <p:sldId id="277" r:id="rId4"/>
    <p:sldId id="291" r:id="rId5"/>
    <p:sldId id="292" r:id="rId6"/>
    <p:sldId id="293" r:id="rId7"/>
    <p:sldId id="278" r:id="rId8"/>
    <p:sldId id="279" r:id="rId9"/>
    <p:sldId id="280" r:id="rId10"/>
    <p:sldId id="281" r:id="rId11"/>
    <p:sldId id="282" r:id="rId12"/>
    <p:sldId id="284" r:id="rId1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257" autoAdjust="0"/>
  </p:normalViewPr>
  <p:slideViewPr>
    <p:cSldViewPr>
      <p:cViewPr varScale="1">
        <p:scale>
          <a:sx n="81" d="100"/>
          <a:sy n="81" d="100"/>
        </p:scale>
        <p:origin x="86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B6F6C6-AC45-4030-AB56-41530ADEE80F}" type="datetimeFigureOut">
              <a:rPr lang="en-US" altLang="en-US"/>
              <a:pPr/>
              <a:t>11/18/2014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92B7A5A-EE47-4BB1-AEEB-B9605E78A8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100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B7A5A-EE47-4BB1-AEEB-B9605E78A8A5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128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B7A5A-EE47-4BB1-AEEB-B9605E78A8A5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391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B7A5A-EE47-4BB1-AEEB-B9605E78A8A5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497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B7A5A-EE47-4BB1-AEEB-B9605E78A8A5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585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B7A5A-EE47-4BB1-AEEB-B9605E78A8A5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196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B7A5A-EE47-4BB1-AEEB-B9605E78A8A5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350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9DD711-E595-47B7-9D7A-2CA423E4AA9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9DD711-E595-47B7-9D7A-2CA423E4AA9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93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9DD711-E595-47B7-9D7A-2CA423E4AA9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97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B7A5A-EE47-4BB1-AEEB-B9605E78A8A5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079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B7A5A-EE47-4BB1-AEEB-B9605E78A8A5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08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B7A5A-EE47-4BB1-AEEB-B9605E78A8A5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935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0" y="0"/>
            <a:ext cx="9144000" cy="5803900"/>
          </a:xfrm>
          <a:prstGeom prst="rect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3" tIns="45701" rIns="91403" bIns="45701" anchor="ctr"/>
          <a:lstStyle/>
          <a:p>
            <a:endParaRPr lang="en-US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Line 24"/>
          <p:cNvSpPr>
            <a:spLocks noChangeShapeType="1"/>
          </p:cNvSpPr>
          <p:nvPr/>
        </p:nvSpPr>
        <p:spPr bwMode="auto">
          <a:xfrm>
            <a:off x="687388" y="3198813"/>
            <a:ext cx="77692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03" tIns="45701" rIns="91403" bIns="45701" anchor="ctr"/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0" y="5748338"/>
            <a:ext cx="9150350" cy="76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3" tIns="45701" rIns="91403" bIns="45701" anchor="ctr"/>
          <a:lstStyle/>
          <a:p>
            <a:endParaRPr lang="en-US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7" name="Picture 2" descr="University of North Carolina Wilming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172200"/>
            <a:ext cx="553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8788" y="2433638"/>
            <a:ext cx="8226425" cy="50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Book Antiqua" pitchFamily="18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58788" y="1676400"/>
            <a:ext cx="8226425" cy="776288"/>
          </a:xfrm>
          <a:prstGeom prst="rect">
            <a:avLst/>
          </a:prstGeom>
        </p:spPr>
        <p:txBody>
          <a:bodyPr/>
          <a:lstStyle>
            <a:lvl1pPr algn="ctr">
              <a:defRPr sz="4200" b="0">
                <a:solidFill>
                  <a:schemeClr val="bg1"/>
                </a:solidFill>
                <a:latin typeface="Book Antiqua" pitchFamily="18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8788" y="4316413"/>
            <a:ext cx="8226425" cy="457200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i="0">
                <a:solidFill>
                  <a:schemeClr val="bg1"/>
                </a:solidFill>
                <a:latin typeface="Book Antiqua" pitchFamily="18" charset="0"/>
                <a:cs typeface="Tahoma" pitchFamily="34" charset="0"/>
              </a:defRPr>
            </a:lvl1pPr>
          </a:lstStyle>
          <a:p>
            <a:fld id="{1B7DAC04-8EF1-441B-B4E7-411B1AE2AA94}" type="datetime1">
              <a:rPr lang="en-US" altLang="en-US" smtClean="0">
                <a:solidFill>
                  <a:prstClr val="white"/>
                </a:solidFill>
              </a:rPr>
              <a:pPr/>
              <a:t>11/18/2014</a:t>
            </a:fld>
            <a:endParaRPr lang="en-US" altLang="en-US" sz="1600">
              <a:solidFill>
                <a:prstClr val="white"/>
              </a:solidFill>
            </a:endParaRPr>
          </a:p>
        </p:txBody>
      </p:sp>
      <p:sp>
        <p:nvSpPr>
          <p:cNvPr id="10" name="Rectangle 48"/>
          <p:cNvSpPr>
            <a:spLocks noChangeArrowheads="1"/>
          </p:cNvSpPr>
          <p:nvPr/>
        </p:nvSpPr>
        <p:spPr bwMode="auto">
          <a:xfrm>
            <a:off x="0" y="0"/>
            <a:ext cx="9144000" cy="58039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</p:spPr>
        <p:txBody>
          <a:bodyPr wrap="none" lIns="91403" tIns="45701" rIns="91403" bIns="45701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687388" y="3198813"/>
            <a:ext cx="77692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lIns="91403" tIns="45701" rIns="91403" bIns="45701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0" y="5748338"/>
            <a:ext cx="9150350" cy="76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91403" tIns="45701" rIns="91403" bIns="45701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96885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ameron School of Bus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400800"/>
            <a:ext cx="1028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00800"/>
            <a:ext cx="21336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fld id="{74CF8E0C-53E4-4075-B5C0-72FAD3C1093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36171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ameron School of Bus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275388"/>
            <a:ext cx="14478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00800"/>
            <a:ext cx="21336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fld id="{0F3FC3D5-E631-4FD1-BD86-D1EFB3231A6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6835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0" y="0"/>
            <a:ext cx="9144000" cy="5803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1403" tIns="45701" rIns="91403" bIns="45701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>
            <a:off x="687388" y="3198813"/>
            <a:ext cx="77692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lIns="91403" tIns="45701" rIns="91403" bIns="45701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0" y="5748338"/>
            <a:ext cx="9150350" cy="76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91403" tIns="45701" rIns="91403" bIns="45701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8788" y="2433638"/>
            <a:ext cx="8226425" cy="50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Book Antiqua" pitchFamily="18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58788" y="1676400"/>
            <a:ext cx="8226425" cy="776288"/>
          </a:xfrm>
          <a:prstGeom prst="rect">
            <a:avLst/>
          </a:prstGeom>
        </p:spPr>
        <p:txBody>
          <a:bodyPr/>
          <a:lstStyle>
            <a:lvl1pPr algn="ctr">
              <a:defRPr sz="4200" b="0">
                <a:solidFill>
                  <a:schemeClr val="bg1"/>
                </a:solidFill>
                <a:latin typeface="Book Antiqua" pitchFamily="18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8788" y="4316413"/>
            <a:ext cx="8226425" cy="457200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i="0">
                <a:solidFill>
                  <a:schemeClr val="bg1"/>
                </a:solidFill>
                <a:latin typeface="Book Antiqua" pitchFamily="18" charset="0"/>
                <a:cs typeface="Tahoma" pitchFamily="34" charset="0"/>
              </a:defRPr>
            </a:lvl1pPr>
          </a:lstStyle>
          <a:p>
            <a:fld id="{457D5ED5-FF43-4023-AEF5-12B31C5291CF}" type="datetime1">
              <a:rPr lang="en-US" altLang="en-US" smtClean="0">
                <a:solidFill>
                  <a:prstClr val="white"/>
                </a:solidFill>
              </a:rPr>
              <a:pPr/>
              <a:t>11/18/2014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950268"/>
      </p:ext>
    </p:extLst>
  </p:cSld>
  <p:clrMapOvr>
    <a:masterClrMapping/>
  </p:clrMapOvr>
  <p:transition/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ameron School of Bus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400800"/>
            <a:ext cx="1028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40725" cy="309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00800"/>
            <a:ext cx="21336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fld id="{64A8DD85-5F23-43D9-B28E-9138DAFC19F4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80169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ameron School of Bus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400800"/>
            <a:ext cx="1028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00800"/>
            <a:ext cx="21336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fld id="{415154EE-D13A-4521-B0DC-7DD6A7A194F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27757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meron School of Bus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400800"/>
            <a:ext cx="1028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00800"/>
            <a:ext cx="21336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fld id="{436285C8-E504-4723-9DDF-AA6800A9C26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71846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ameron School of Bus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400800"/>
            <a:ext cx="1028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16675"/>
            <a:ext cx="21336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fld id="{7AE5358C-467F-4D58-9CED-A1FDEFDA6C2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66877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meron School of Bus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400800"/>
            <a:ext cx="1028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00800"/>
            <a:ext cx="21336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fld id="{E229343B-B9AA-42ED-903D-0E87BA7DF2F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06865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ameron School of Bus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400800"/>
            <a:ext cx="1028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00800"/>
            <a:ext cx="21336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fld id="{0BB2F10E-0A9D-4485-8299-A0FAF782469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5716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meron School of Bus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400800"/>
            <a:ext cx="1028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00800"/>
            <a:ext cx="21336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fld id="{32D24A23-37B8-473F-90D1-14FECDB12284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78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18BF2A39-30E3-484E-8986-AC2E88DC145F}" type="datetime1">
              <a:rPr lang="en-US" altLang="en-US" smtClean="0">
                <a:solidFill>
                  <a:prstClr val="black"/>
                </a:solidFill>
              </a:rPr>
              <a:pPr/>
              <a:t>11/18/2014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6EAED0-BEDD-4241-A59C-F475024EB137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5569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01638" y="512763"/>
            <a:ext cx="834072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1638" y="1152525"/>
            <a:ext cx="8340725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B84659AA-B14F-4BD5-99A8-BFD43D5B047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 sz="160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01638" y="838200"/>
            <a:ext cx="8340725" cy="1588"/>
          </a:xfrm>
          <a:prstGeom prst="line">
            <a:avLst/>
          </a:prstGeom>
          <a:ln w="190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01638" y="838200"/>
            <a:ext cx="8340725" cy="1588"/>
          </a:xfrm>
          <a:prstGeom prst="line">
            <a:avLst/>
          </a:prstGeom>
          <a:ln w="190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1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</p:sldLayoutIdLst>
  <p:transition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8788" y="3378200"/>
            <a:ext cx="8226425" cy="508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Chapter 12</a:t>
            </a:r>
            <a:endParaRPr lang="en-US" dirty="0"/>
          </a:p>
        </p:txBody>
      </p:sp>
      <p:sp>
        <p:nvSpPr>
          <p:cNvPr id="27650" name="Title 3"/>
          <p:cNvSpPr>
            <a:spLocks noGrp="1"/>
          </p:cNvSpPr>
          <p:nvPr>
            <p:ph type="ctrTitle" sz="quarter"/>
          </p:nvPr>
        </p:nvSpPr>
        <p:spPr>
          <a:xfrm>
            <a:off x="458788" y="1966912"/>
            <a:ext cx="8226425" cy="77628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Project Procurement Management &amp; Outsourcing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6629400" y="6096000"/>
            <a:ext cx="2819400" cy="3667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Copyright 2012 John Wiley &amp; Sons, Inc.</a:t>
            </a:r>
          </a:p>
        </p:txBody>
      </p:sp>
      <p:sp>
        <p:nvSpPr>
          <p:cNvPr id="27653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54763"/>
            <a:ext cx="12192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  <a:latin typeface="Gill Sans MT" panose="020B0502020104020203" pitchFamily="34" charset="0"/>
              </a:rPr>
              <a:t>12-</a:t>
            </a:r>
            <a:fld id="{858B5D10-B74E-4530-A984-3F2883823AB2}" type="slidenum">
              <a:rPr lang="en-US" altLang="en-US">
                <a:solidFill>
                  <a:schemeClr val="tx2"/>
                </a:solidFill>
                <a:latin typeface="Gill Sans MT" panose="020B0502020104020203" pitchFamily="34" charset="0"/>
              </a:rPr>
              <a:pPr eaLnBrk="1" hangingPunct="1"/>
              <a:t>1</a:t>
            </a:fld>
            <a:endParaRPr lang="en-US" alt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Realities of Outsourcing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Before the Kodak deal, outsourcing was not a controversial topic, especially by IT professionals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Controversy </a:t>
            </a:r>
            <a:r>
              <a:rPr lang="en-US" altLang="en-US" dirty="0" smtClean="0"/>
              <a:t>centers on offshoring, or the perception that jobs within one country are replaced by lower-wage jobs in another</a:t>
            </a:r>
          </a:p>
          <a:p>
            <a:pPr lvl="1" eaLnBrk="1" hangingPunct="1"/>
            <a:r>
              <a:rPr lang="en-US" altLang="en-US" dirty="0" smtClean="0"/>
              <a:t>Many believe that domestic unemployment increases and negatively impacts the economy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52229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  <a:latin typeface="Gill Sans MT" panose="020B0502020104020203" pitchFamily="34" charset="0"/>
              </a:rPr>
              <a:t>12-</a:t>
            </a:r>
            <a:fld id="{93FE1E69-1256-4CF3-80A5-4F3C1DA1D2E4}" type="slidenum">
              <a:rPr lang="en-US" altLang="en-US">
                <a:solidFill>
                  <a:schemeClr val="tx2"/>
                </a:solidFill>
                <a:latin typeface="Gill Sans MT" panose="020B0502020104020203" pitchFamily="34" charset="0"/>
              </a:rPr>
              <a:pPr eaLnBrk="1" hangingPunct="1"/>
              <a:t>10</a:t>
            </a:fld>
            <a:endParaRPr lang="en-US" alt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Realities of Outsourcing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</p:txBody>
      </p:sp>
      <p:sp>
        <p:nvSpPr>
          <p:cNvPr id="5325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  <a:latin typeface="Gill Sans MT" panose="020B0502020104020203" pitchFamily="34" charset="0"/>
              </a:rPr>
              <a:t>12-</a:t>
            </a:r>
            <a:fld id="{A405727E-7FE3-455C-85AC-551CDEACEFBA}" type="slidenum">
              <a:rPr lang="en-US" altLang="en-US">
                <a:solidFill>
                  <a:schemeClr val="tx2"/>
                </a:solidFill>
                <a:latin typeface="Gill Sans MT" panose="020B0502020104020203" pitchFamily="34" charset="0"/>
              </a:rPr>
              <a:pPr eaLnBrk="1" hangingPunct="1"/>
              <a:t>11</a:t>
            </a:fld>
            <a:endParaRPr lang="en-US" alt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7 Deadly Sins of Outsourcing Activities and Projects</a:t>
            </a:r>
          </a:p>
        </p:txBody>
      </p:sp>
      <p:sp>
        <p:nvSpPr>
          <p:cNvPr id="55301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  <a:latin typeface="Gill Sans MT" panose="020B0502020104020203" pitchFamily="34" charset="0"/>
              </a:rPr>
              <a:t>12-</a:t>
            </a:r>
            <a:fld id="{86C33E97-4084-4801-A02B-B2135C4B90FD}" type="slidenum">
              <a:rPr lang="en-US" altLang="en-US">
                <a:solidFill>
                  <a:schemeClr val="tx2"/>
                </a:solidFill>
                <a:latin typeface="Gill Sans MT" panose="020B0502020104020203" pitchFamily="34" charset="0"/>
              </a:rPr>
              <a:pPr eaLnBrk="1" hangingPunct="1"/>
              <a:t>12</a:t>
            </a:fld>
            <a:endParaRPr lang="en-US" alt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Outsourcing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47109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  <a:latin typeface="Gill Sans MT" panose="020B0502020104020203" pitchFamily="34" charset="0"/>
              </a:rPr>
              <a:t>12-</a:t>
            </a:r>
            <a:fld id="{26CB7FF7-0DB8-4BBA-81AD-29E05D546638}" type="slidenum">
              <a:rPr lang="en-US" altLang="en-US">
                <a:solidFill>
                  <a:schemeClr val="tx2"/>
                </a:solidFill>
                <a:latin typeface="Gill Sans MT" panose="020B0502020104020203" pitchFamily="34" charset="0"/>
              </a:rPr>
              <a:pPr eaLnBrk="1" hangingPunct="1"/>
              <a:t>2</a:t>
            </a:fld>
            <a:endParaRPr lang="en-US" alt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Outsourcing Phenomenon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000" dirty="0" smtClean="0"/>
          </a:p>
        </p:txBody>
      </p:sp>
      <p:sp>
        <p:nvSpPr>
          <p:cNvPr id="4813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  <a:latin typeface="Gill Sans MT" panose="020B0502020104020203" pitchFamily="34" charset="0"/>
              </a:rPr>
              <a:t>12-</a:t>
            </a:r>
            <a:fld id="{2C217F22-6143-4E63-A238-DCFB9826C1FA}" type="slidenum">
              <a:rPr lang="en-US" altLang="en-US">
                <a:solidFill>
                  <a:schemeClr val="tx2"/>
                </a:solidFill>
                <a:latin typeface="Gill Sans MT" panose="020B0502020104020203" pitchFamily="34" charset="0"/>
              </a:rPr>
              <a:pPr eaLnBrk="1" hangingPunct="1"/>
              <a:t>3</a:t>
            </a:fld>
            <a:endParaRPr lang="en-US" alt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Debates on Outsourcing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153400" cy="4800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E1DE93-2249-4044-8F9E-24E47D957E8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76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Outsource?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51993AE-4B68-4ADB-B4C0-F24294CBD53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20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7207" y="-396068"/>
            <a:ext cx="8229600" cy="1143000"/>
          </a:xfrm>
        </p:spPr>
        <p:txBody>
          <a:bodyPr/>
          <a:lstStyle/>
          <a:p>
            <a:r>
              <a:rPr lang="en-US" dirty="0" smtClean="0"/>
              <a:t>PM Network – Risks of Outsourcing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Boeing’s Dreamliner</a:t>
            </a:r>
          </a:p>
          <a:p>
            <a:endParaRPr lang="en-US" dirty="0"/>
          </a:p>
          <a:p>
            <a:r>
              <a:rPr lang="en-US" dirty="0" smtClean="0"/>
              <a:t>Following suit and not minding risks</a:t>
            </a:r>
          </a:p>
          <a:p>
            <a:endParaRPr lang="en-US" dirty="0"/>
          </a:p>
          <a:p>
            <a:r>
              <a:rPr lang="en-US" dirty="0" smtClean="0"/>
              <a:t>Vendor Issues</a:t>
            </a:r>
          </a:p>
          <a:p>
            <a:pPr lvl="1"/>
            <a:r>
              <a:rPr lang="en-US" dirty="0" smtClean="0"/>
              <a:t>Misunderstanding</a:t>
            </a:r>
          </a:p>
          <a:p>
            <a:pPr lvl="1"/>
            <a:r>
              <a:rPr lang="en-US" dirty="0" smtClean="0"/>
              <a:t>Information Exchange</a:t>
            </a:r>
          </a:p>
          <a:p>
            <a:pPr lvl="1"/>
            <a:r>
              <a:rPr lang="en-US" dirty="0" smtClean="0"/>
              <a:t>Schedule Overruns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51993AE-4B68-4ADB-B4C0-F24294CBD53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42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Types of Outsourcing Relationships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Business Process Outsourcing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Offshoring</a:t>
            </a:r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sp>
        <p:nvSpPr>
          <p:cNvPr id="49157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  <a:latin typeface="Gill Sans MT" panose="020B0502020104020203" pitchFamily="34" charset="0"/>
              </a:rPr>
              <a:t>12-</a:t>
            </a:r>
            <a:fld id="{C0C0812F-B144-4BCF-8B44-E64C6CAD1C6D}" type="slidenum">
              <a:rPr lang="en-US" altLang="en-US">
                <a:solidFill>
                  <a:schemeClr val="tx2"/>
                </a:solidFill>
                <a:latin typeface="Gill Sans MT" panose="020B0502020104020203" pitchFamily="34" charset="0"/>
              </a:rPr>
              <a:pPr eaLnBrk="1" hangingPunct="1"/>
              <a:t>7</a:t>
            </a:fld>
            <a:endParaRPr lang="en-US" alt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Approaches to Outsourcing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80999" y="976312"/>
            <a:ext cx="8340725" cy="5138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Just as an organization can pursue outsourcing as a strategic approach, so too can a project manager and team in terms </a:t>
            </a:r>
            <a:r>
              <a:rPr lang="en-US" altLang="en-US" sz="2800" dirty="0" smtClean="0"/>
              <a:t>of</a:t>
            </a:r>
            <a:endParaRPr lang="en-US" altLang="en-US" sz="2800" dirty="0" smtClean="0"/>
          </a:p>
        </p:txBody>
      </p:sp>
      <p:sp>
        <p:nvSpPr>
          <p:cNvPr id="50181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  <a:latin typeface="Gill Sans MT" panose="020B0502020104020203" pitchFamily="34" charset="0"/>
              </a:rPr>
              <a:t>12-</a:t>
            </a:r>
            <a:fld id="{D2DF1FEE-CAB4-415C-8D24-6E67DE77E3E2}" type="slidenum">
              <a:rPr lang="en-US" altLang="en-US">
                <a:solidFill>
                  <a:schemeClr val="tx2"/>
                </a:solidFill>
                <a:latin typeface="Gill Sans MT" panose="020B0502020104020203" pitchFamily="34" charset="0"/>
              </a:rPr>
              <a:pPr eaLnBrk="1" hangingPunct="1"/>
              <a:t>8</a:t>
            </a:fld>
            <a:endParaRPr lang="en-US" alt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Outsourcing Model</a:t>
            </a:r>
          </a:p>
        </p:txBody>
      </p:sp>
      <p:sp>
        <p:nvSpPr>
          <p:cNvPr id="51208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  <a:latin typeface="Gill Sans MT" panose="020B0502020104020203" pitchFamily="34" charset="0"/>
              </a:rPr>
              <a:t>12-</a:t>
            </a:r>
            <a:fld id="{0A81820E-93EB-4E78-A037-629C34E03CAE}" type="slidenum">
              <a:rPr lang="en-US" altLang="en-US">
                <a:solidFill>
                  <a:schemeClr val="tx2"/>
                </a:solidFill>
                <a:latin typeface="Gill Sans MT" panose="020B0502020104020203" pitchFamily="34" charset="0"/>
              </a:rPr>
              <a:pPr eaLnBrk="1" hangingPunct="1"/>
              <a:t>9</a:t>
            </a:fld>
            <a:endParaRPr lang="en-US" altLang="en-US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pic>
        <p:nvPicPr>
          <p:cNvPr id="51203" name="Picture 5" descr="Figure 12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12825"/>
            <a:ext cx="43434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CW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</TotalTime>
  <Words>168</Words>
  <Application>Microsoft Office PowerPoint</Application>
  <PresentationFormat>On-screen Show (4:3)</PresentationFormat>
  <Paragraphs>57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 Antiqua</vt:lpstr>
      <vt:lpstr>Calibri</vt:lpstr>
      <vt:lpstr>Gill Sans MT</vt:lpstr>
      <vt:lpstr>Tahoma</vt:lpstr>
      <vt:lpstr>Wingdings</vt:lpstr>
      <vt:lpstr>UNCW</vt:lpstr>
      <vt:lpstr>Project Procurement Management &amp; Outsourcing</vt:lpstr>
      <vt:lpstr>Outsourcing</vt:lpstr>
      <vt:lpstr>The Outsourcing Phenomenon</vt:lpstr>
      <vt:lpstr>Debates on Outsourcing</vt:lpstr>
      <vt:lpstr>Why Outsource?</vt:lpstr>
      <vt:lpstr>PM Network – Risks of Outsourcing</vt:lpstr>
      <vt:lpstr>Types of Outsourcing Relationships</vt:lpstr>
      <vt:lpstr>Approaches to Outsourcing</vt:lpstr>
      <vt:lpstr>Outsourcing Model</vt:lpstr>
      <vt:lpstr>Realities of Outsourcing</vt:lpstr>
      <vt:lpstr>Realities of Outsourcing</vt:lpstr>
      <vt:lpstr>7 Deadly Sins of Outsourcing Activities and Projects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Project Management – Fourth Edition</dc:title>
  <dc:creator>JM</dc:creator>
  <cp:lastModifiedBy>Cummings, Jeffrey W.</cp:lastModifiedBy>
  <cp:revision>23</cp:revision>
  <cp:lastPrinted>2014-11-17T17:37:31Z</cp:lastPrinted>
  <dcterms:created xsi:type="dcterms:W3CDTF">2008-11-08T14:02:49Z</dcterms:created>
  <dcterms:modified xsi:type="dcterms:W3CDTF">2014-11-18T19:36:53Z</dcterms:modified>
</cp:coreProperties>
</file>