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3" r:id="rId5"/>
    <p:sldId id="257" r:id="rId6"/>
    <p:sldId id="258" r:id="rId7"/>
    <p:sldId id="259" r:id="rId8"/>
    <p:sldId id="260" r:id="rId9"/>
    <p:sldId id="261" r:id="rId10"/>
    <p:sldId id="262" r:id="rId11"/>
    <p:sldId id="264" r:id="rId12"/>
    <p:sldId id="265" r:id="rId13"/>
    <p:sldId id="284" r:id="rId14"/>
    <p:sldId id="268" r:id="rId15"/>
    <p:sldId id="285" r:id="rId16"/>
    <p:sldId id="286" r:id="rId17"/>
    <p:sldId id="267" r:id="rId18"/>
    <p:sldId id="289" r:id="rId19"/>
    <p:sldId id="287" r:id="rId20"/>
    <p:sldId id="288" r:id="rId21"/>
    <p:sldId id="266" r:id="rId22"/>
    <p:sldId id="269" r:id="rId23"/>
    <p:sldId id="270" r:id="rId24"/>
    <p:sldId id="271" r:id="rId25"/>
    <p:sldId id="282" r:id="rId26"/>
    <p:sldId id="281" r:id="rId27"/>
    <p:sldId id="273" r:id="rId28"/>
    <p:sldId id="276" r:id="rId29"/>
    <p:sldId id="277" r:id="rId30"/>
    <p:sldId id="278" r:id="rId31"/>
    <p:sldId id="280" r:id="rId32"/>
    <p:sldId id="274" r:id="rId33"/>
    <p:sldId id="272" r:id="rId34"/>
    <p:sldId id="25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99"/>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43E99B-F3F6-4EBE-9306-6D3D4B355570}" type="datetimeFigureOut">
              <a:rPr lang="en-US" smtClean="0"/>
              <a:t>9/23/2020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2EAA137-C07E-4095-954A-E61EB15213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3E99B-F3F6-4EBE-9306-6D3D4B355570}"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3E99B-F3F6-4EBE-9306-6D3D4B355570}"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3E99B-F3F6-4EBE-9306-6D3D4B355570}"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43E99B-F3F6-4EBE-9306-6D3D4B355570}"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AA137-C07E-4095-954A-E61EB15213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3E99B-F3F6-4EBE-9306-6D3D4B355570}"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43E99B-F3F6-4EBE-9306-6D3D4B355570}"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943E99B-F3F6-4EBE-9306-6D3D4B355570}" type="datetimeFigureOut">
              <a:rPr lang="en-US" smtClean="0"/>
              <a:t>9/23/2020</a:t>
            </a:fld>
            <a:endParaRPr lang="en-US"/>
          </a:p>
        </p:txBody>
      </p:sp>
      <p:sp>
        <p:nvSpPr>
          <p:cNvPr id="8" name="Slide Number Placeholder 7"/>
          <p:cNvSpPr>
            <a:spLocks noGrp="1"/>
          </p:cNvSpPr>
          <p:nvPr>
            <p:ph type="sldNum" sz="quarter" idx="11"/>
          </p:nvPr>
        </p:nvSpPr>
        <p:spPr/>
        <p:txBody>
          <a:bodyPr/>
          <a:lstStyle/>
          <a:p>
            <a:fld id="{62EAA137-C07E-4095-954A-E61EB15213A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3E99B-F3F6-4EBE-9306-6D3D4B355570}"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3E99B-F3F6-4EBE-9306-6D3D4B355570}"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62EAA137-C07E-4095-954A-E61EB15213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943E99B-F3F6-4EBE-9306-6D3D4B355570}"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AA137-C07E-4095-954A-E61EB15213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943E99B-F3F6-4EBE-9306-6D3D4B355570}" type="datetimeFigureOut">
              <a:rPr lang="en-US" smtClean="0"/>
              <a:t>9/23/2020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2EAA137-C07E-4095-954A-E61EB15213A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hyperlink" Target="https://www.dailymail.co.uk/video/news/video-1617856/Pranksters-freak-strangers-intensely-staring-them.html" TargetMode="External"/><Relationship Id="rId2" Type="http://schemas.openxmlformats.org/officeDocument/2006/relationships/hyperlink" Target="https://www.youtube.com/watch?v=GLBCsWQbwJ0" TargetMode="External"/><Relationship Id="rId1" Type="http://schemas.openxmlformats.org/officeDocument/2006/relationships/slideLayout" Target="../slideLayouts/slideLayout2.xml"/><Relationship Id="rId4" Type="http://schemas.openxmlformats.org/officeDocument/2006/relationships/hyperlink" Target="https://www.youtube.com/watch?v=MF3R8t9T9B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Healthy Relationships</a:t>
            </a:r>
            <a:endParaRPr lang="en-US" dirty="0"/>
          </a:p>
        </p:txBody>
      </p:sp>
      <p:sp>
        <p:nvSpPr>
          <p:cNvPr id="3" name="Subtitle 2"/>
          <p:cNvSpPr>
            <a:spLocks noGrp="1"/>
          </p:cNvSpPr>
          <p:nvPr>
            <p:ph type="subTitle" idx="1"/>
          </p:nvPr>
        </p:nvSpPr>
        <p:spPr/>
        <p:txBody>
          <a:bodyPr>
            <a:normAutofit/>
          </a:bodyPr>
          <a:lstStyle/>
          <a:p>
            <a:r>
              <a:rPr lang="en-US" sz="4400" dirty="0" smtClean="0"/>
              <a:t>Personal Safety </a:t>
            </a:r>
            <a:endParaRPr lang="en-US" sz="4400" dirty="0"/>
          </a:p>
        </p:txBody>
      </p:sp>
      <p:pic>
        <p:nvPicPr>
          <p:cNvPr id="1026" name="Picture 2" descr="https://scontent-ort2-2.xx.fbcdn.net/v/t1.0-0/s640x640/21761951_1455245307894083_560144284005865882_n.jpg?oh=b4ae65cb0e0ef6d08bf584a79dfba157&amp;oe=5A191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2209800" cy="2971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elissa\AppData\Local\Microsoft\Windows\INetCache\IE\V0MVK211\Snail-16736-mediu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32815"/>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20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FF00"/>
                </a:solidFill>
              </a:rPr>
              <a:t>Safety First</a:t>
            </a:r>
            <a:endParaRPr lang="en-US" b="1" dirty="0">
              <a:solidFill>
                <a:srgbClr val="00FF00"/>
              </a:solidFill>
            </a:endParaRPr>
          </a:p>
        </p:txBody>
      </p:sp>
      <p:sp>
        <p:nvSpPr>
          <p:cNvPr id="3" name="Content Placeholder 2"/>
          <p:cNvSpPr>
            <a:spLocks noGrp="1"/>
          </p:cNvSpPr>
          <p:nvPr>
            <p:ph idx="1"/>
          </p:nvPr>
        </p:nvSpPr>
        <p:spPr/>
        <p:txBody>
          <a:bodyPr/>
          <a:lstStyle/>
          <a:p>
            <a:r>
              <a:rPr lang="en-US" b="1" dirty="0" smtClean="0">
                <a:solidFill>
                  <a:srgbClr val="00B0F0"/>
                </a:solidFill>
              </a:rPr>
              <a:t>Our number one rule is safety first.</a:t>
            </a:r>
          </a:p>
          <a:p>
            <a:endParaRPr lang="en-US" dirty="0"/>
          </a:p>
          <a:p>
            <a:r>
              <a:rPr lang="en-US" b="1" dirty="0" smtClean="0">
                <a:solidFill>
                  <a:srgbClr val="00FF00"/>
                </a:solidFill>
              </a:rPr>
              <a:t>What do you need to do to be safe at all times?</a:t>
            </a:r>
          </a:p>
          <a:p>
            <a:endParaRPr lang="en-US" dirty="0"/>
          </a:p>
          <a:p>
            <a:endParaRPr lang="en-US" dirty="0"/>
          </a:p>
        </p:txBody>
      </p:sp>
      <p:pic>
        <p:nvPicPr>
          <p:cNvPr id="4" name="Picture 3" descr="&lt;strong&gt;Safety First&lt;/strong&gt; Sign by bsadlerjr on deviant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691548"/>
            <a:ext cx="3238500" cy="2590800"/>
          </a:xfrm>
          <a:prstGeom prst="rect">
            <a:avLst/>
          </a:prstGeom>
        </p:spPr>
      </p:pic>
    </p:spTree>
    <p:extLst>
      <p:ext uri="{BB962C8B-B14F-4D97-AF65-F5344CB8AC3E}">
        <p14:creationId xmlns:p14="http://schemas.microsoft.com/office/powerpoint/2010/main" val="1195319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FF00"/>
                </a:solidFill>
              </a:rPr>
              <a:t>TTL-  Strategy</a:t>
            </a:r>
            <a:endParaRPr lang="en-US" b="1" dirty="0">
              <a:solidFill>
                <a:srgbClr val="00FF00"/>
              </a:solidFill>
            </a:endParaRPr>
          </a:p>
        </p:txBody>
      </p:sp>
      <p:sp>
        <p:nvSpPr>
          <p:cNvPr id="3" name="Content Placeholder 2"/>
          <p:cNvSpPr>
            <a:spLocks noGrp="1"/>
          </p:cNvSpPr>
          <p:nvPr>
            <p:ph idx="1"/>
          </p:nvPr>
        </p:nvSpPr>
        <p:spPr/>
        <p:txBody>
          <a:bodyPr/>
          <a:lstStyle/>
          <a:p>
            <a:r>
              <a:rPr lang="en-US" b="1" dirty="0" smtClean="0">
                <a:solidFill>
                  <a:srgbClr val="00B050"/>
                </a:solidFill>
              </a:rPr>
              <a:t>Tell</a:t>
            </a:r>
          </a:p>
          <a:p>
            <a:pPr marL="36576" indent="0">
              <a:buNone/>
            </a:pPr>
            <a:endParaRPr lang="en-US" b="1" dirty="0" smtClean="0">
              <a:solidFill>
                <a:srgbClr val="00B050"/>
              </a:solidFill>
            </a:endParaRPr>
          </a:p>
          <a:p>
            <a:r>
              <a:rPr lang="en-US" b="1" dirty="0" smtClean="0">
                <a:solidFill>
                  <a:srgbClr val="0070C0"/>
                </a:solidFill>
              </a:rPr>
              <a:t>Take</a:t>
            </a:r>
          </a:p>
          <a:p>
            <a:pPr marL="36576" indent="0">
              <a:buNone/>
            </a:pPr>
            <a:endParaRPr lang="en-US" b="1" dirty="0" smtClean="0">
              <a:solidFill>
                <a:srgbClr val="7030A0"/>
              </a:solidFill>
            </a:endParaRPr>
          </a:p>
          <a:p>
            <a:r>
              <a:rPr lang="en-US" b="1" dirty="0" smtClean="0">
                <a:solidFill>
                  <a:srgbClr val="FFFF00"/>
                </a:solidFill>
              </a:rPr>
              <a:t>Look</a:t>
            </a:r>
            <a:endParaRPr lang="en-US" b="1" dirty="0">
              <a:solidFill>
                <a:srgbClr val="FFFF00"/>
              </a:solidFill>
            </a:endParaRPr>
          </a:p>
        </p:txBody>
      </p:sp>
      <p:pic>
        <p:nvPicPr>
          <p:cNvPr id="1026" name="Picture 2" descr="C:\Users\Melissa\AppData\Local\Microsoft\Windows\INetCache\IE\V3UK3HAV\iTalk[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99361"/>
            <a:ext cx="1750270" cy="189218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elissa\AppData\Local\Microsoft\Windows\INetCache\IE\XSKD03FL\iphone-4-app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425" y="2674107"/>
            <a:ext cx="1877949"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elissa\AppData\Local\Microsoft\Windows\INetCache\IE\XSKD03FL\LookAroundYouLogo[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679" y="4818102"/>
            <a:ext cx="1905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elissa\AppData\Local\Microsoft\Windows\INetCache\IE\V3UK3HAV\cartoon-313457_64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550" y="4988004"/>
            <a:ext cx="1866900" cy="8984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t;strong&gt;Exit&lt;/strong&gt; sign | &lt;strong&gt;Exit&lt;/strong&gt; sign. Photo courtesy Oregon State ..."/>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7400" y="4933339"/>
            <a:ext cx="1847782" cy="1363663"/>
          </a:xfrm>
          <a:prstGeom prst="rect">
            <a:avLst/>
          </a:prstGeom>
        </p:spPr>
      </p:pic>
    </p:spTree>
    <p:extLst>
      <p:ext uri="{BB962C8B-B14F-4D97-AF65-F5344CB8AC3E}">
        <p14:creationId xmlns:p14="http://schemas.microsoft.com/office/powerpoint/2010/main" val="21136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Relationships are built slowly and over time</a:t>
            </a:r>
            <a:endParaRPr lang="en-US"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An acquaintance is a stranger.  You may recognize an acquaintance or even know their name but they aren’t a close or evolving friend.  </a:t>
            </a:r>
            <a:r>
              <a:rPr lang="en-US" b="1" dirty="0" smtClean="0">
                <a:solidFill>
                  <a:srgbClr val="FFFF00"/>
                </a:solidFill>
              </a:rPr>
              <a:t>Why?</a:t>
            </a:r>
          </a:p>
          <a:p>
            <a:endParaRPr lang="en-US" b="1" dirty="0">
              <a:solidFill>
                <a:srgbClr val="FF0000"/>
              </a:solidFill>
            </a:endParaRPr>
          </a:p>
          <a:p>
            <a:r>
              <a:rPr lang="en-US" b="1" dirty="0" smtClean="0">
                <a:solidFill>
                  <a:srgbClr val="FF0000"/>
                </a:solidFill>
              </a:rPr>
              <a:t>Even if you have known someone online for a while, they are still a stranger.  </a:t>
            </a:r>
            <a:r>
              <a:rPr lang="en-US" b="1" dirty="0" smtClean="0">
                <a:solidFill>
                  <a:srgbClr val="FFFF00"/>
                </a:solidFill>
              </a:rPr>
              <a:t>Why?</a:t>
            </a:r>
          </a:p>
          <a:p>
            <a:endParaRPr lang="en-US" b="1" dirty="0" smtClean="0">
              <a:solidFill>
                <a:srgbClr val="FFFF00"/>
              </a:solidFill>
            </a:endParaRPr>
          </a:p>
          <a:p>
            <a:r>
              <a:rPr lang="en-US" b="1" dirty="0" smtClean="0">
                <a:solidFill>
                  <a:srgbClr val="FF0000"/>
                </a:solidFill>
              </a:rPr>
              <a:t>Can relationships with acquaintances lead to friendships?  </a:t>
            </a:r>
            <a:r>
              <a:rPr lang="en-US" b="1" dirty="0" smtClean="0">
                <a:solidFill>
                  <a:srgbClr val="FFFF00"/>
                </a:solidFill>
              </a:rPr>
              <a:t>Yes/no and Why?</a:t>
            </a:r>
          </a:p>
          <a:p>
            <a:endParaRPr lang="en-US" b="1" dirty="0" smtClean="0">
              <a:solidFill>
                <a:srgbClr val="FFFF00"/>
              </a:solidFill>
            </a:endParaRPr>
          </a:p>
          <a:p>
            <a:endParaRPr lang="en-US" dirty="0" smtClean="0"/>
          </a:p>
          <a:p>
            <a:endParaRPr lang="en-US" dirty="0"/>
          </a:p>
          <a:p>
            <a:endParaRPr lang="en-US" dirty="0"/>
          </a:p>
        </p:txBody>
      </p:sp>
      <p:pic>
        <p:nvPicPr>
          <p:cNvPr id="6" name="Picture 5" descr="Clipart - &lt;strong&gt;snail&lt;/strong&gt;-escargot-decroiss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762000"/>
            <a:ext cx="1710417" cy="966386"/>
          </a:xfrm>
          <a:prstGeom prst="rect">
            <a:avLst/>
          </a:prstGeom>
        </p:spPr>
      </p:pic>
      <p:pic>
        <p:nvPicPr>
          <p:cNvPr id="7" name="Picture 6" descr="OakLeaf Systems: Windows Azure and Cloud Computing Post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4038600"/>
            <a:ext cx="1105857" cy="1074261"/>
          </a:xfrm>
          <a:prstGeom prst="rect">
            <a:avLst/>
          </a:prstGeom>
        </p:spPr>
      </p:pic>
    </p:spTree>
    <p:extLst>
      <p:ext uri="{BB962C8B-B14F-4D97-AF65-F5344CB8AC3E}">
        <p14:creationId xmlns:p14="http://schemas.microsoft.com/office/powerpoint/2010/main" val="12760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Snail Trail Situation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00"/>
                </a:solidFill>
              </a:rPr>
              <a:t>Phil is very attracted to girls with red hair.  Sometimes when he sees a girl with red hair, he will stand by her side and stare, especially if he thinks that he knows her.  Phil will look at her for a long time without moving his eyes or talking to her.  </a:t>
            </a:r>
          </a:p>
          <a:p>
            <a:endParaRPr lang="en-US" dirty="0"/>
          </a:p>
          <a:p>
            <a:r>
              <a:rPr lang="en-US" dirty="0" smtClean="0">
                <a:solidFill>
                  <a:srgbClr val="FFC000"/>
                </a:solidFill>
              </a:rPr>
              <a:t>What is he doing?  How does that make the person feel? What rating would  the person give him?</a:t>
            </a:r>
            <a:endParaRPr lang="en-US" dirty="0">
              <a:solidFill>
                <a:srgbClr val="FFC000"/>
              </a:solidFill>
            </a:endParaRPr>
          </a:p>
        </p:txBody>
      </p:sp>
    </p:spTree>
    <p:extLst>
      <p:ext uri="{BB962C8B-B14F-4D97-AF65-F5344CB8AC3E}">
        <p14:creationId xmlns:p14="http://schemas.microsoft.com/office/powerpoint/2010/main" val="21240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Staring</a:t>
            </a:r>
            <a:endParaRPr lang="en-US" dirty="0"/>
          </a:p>
        </p:txBody>
      </p:sp>
      <p:pic>
        <p:nvPicPr>
          <p:cNvPr id="2050" name="Picture 2" descr="C:\Users\Melissa\AppData\Local\Microsoft\Windows\INetCache\IE\EG2B71WW\staring_contest_by_adreanchristian-d49uww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2514600"/>
            <a:ext cx="3419475" cy="27355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elissa\AppData\Local\Microsoft\Windows\INetCache\IE\EG2B71WW\stop-staring[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10200" y="533400"/>
            <a:ext cx="2720182" cy="27201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elissa\AppData\Local\Microsoft\Windows\INetCache\IE\XSKD03FL\eyebrows-153654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4800600"/>
            <a:ext cx="25146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620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Staring Videos</a:t>
            </a:r>
            <a:endParaRPr lang="en-US" dirty="0"/>
          </a:p>
        </p:txBody>
      </p:sp>
      <p:sp>
        <p:nvSpPr>
          <p:cNvPr id="3" name="Content Placeholder 2"/>
          <p:cNvSpPr>
            <a:spLocks noGrp="1"/>
          </p:cNvSpPr>
          <p:nvPr>
            <p:ph idx="1"/>
          </p:nvPr>
        </p:nvSpPr>
        <p:spPr/>
        <p:txBody>
          <a:bodyPr/>
          <a:lstStyle/>
          <a:p>
            <a:r>
              <a:rPr lang="en-US" dirty="0" smtClean="0">
                <a:hlinkClick r:id="rId2"/>
              </a:rPr>
              <a:t>Staring</a:t>
            </a:r>
            <a:endParaRPr lang="en-US" dirty="0" smtClean="0"/>
          </a:p>
          <a:p>
            <a:endParaRPr lang="en-US" dirty="0"/>
          </a:p>
          <a:p>
            <a:r>
              <a:rPr lang="en-US" dirty="0" smtClean="0">
                <a:hlinkClick r:id="rId3"/>
              </a:rPr>
              <a:t>Prankster staring</a:t>
            </a:r>
            <a:endParaRPr lang="en-US" dirty="0" smtClean="0"/>
          </a:p>
          <a:p>
            <a:endParaRPr lang="en-US" dirty="0"/>
          </a:p>
          <a:p>
            <a:r>
              <a:rPr lang="en-US" dirty="0" smtClean="0">
                <a:hlinkClick r:id="rId4"/>
              </a:rPr>
              <a:t>Staring 2</a:t>
            </a:r>
            <a:endParaRPr lang="en-US" dirty="0"/>
          </a:p>
        </p:txBody>
      </p:sp>
    </p:spTree>
    <p:extLst>
      <p:ext uri="{BB962C8B-B14F-4D97-AF65-F5344CB8AC3E}">
        <p14:creationId xmlns:p14="http://schemas.microsoft.com/office/powerpoint/2010/main" val="43116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Staring-  What should  you do if you find yourself staring?</a:t>
            </a:r>
            <a:endParaRPr lang="en-US" dirty="0"/>
          </a:p>
        </p:txBody>
      </p:sp>
      <p:sp>
        <p:nvSpPr>
          <p:cNvPr id="3" name="Content Placeholder 2"/>
          <p:cNvSpPr>
            <a:spLocks noGrp="1"/>
          </p:cNvSpPr>
          <p:nvPr>
            <p:ph idx="1"/>
          </p:nvPr>
        </p:nvSpPr>
        <p:spPr/>
        <p:txBody>
          <a:bodyPr/>
          <a:lstStyle/>
          <a:p>
            <a:r>
              <a:rPr lang="en-US" dirty="0" smtClean="0">
                <a:solidFill>
                  <a:srgbClr val="FFFF00"/>
                </a:solidFill>
              </a:rPr>
              <a:t>Look away or look at something else</a:t>
            </a:r>
          </a:p>
          <a:p>
            <a:r>
              <a:rPr lang="en-US" dirty="0" smtClean="0">
                <a:solidFill>
                  <a:srgbClr val="FFFF00"/>
                </a:solidFill>
              </a:rPr>
              <a:t>Introduce yourself</a:t>
            </a:r>
          </a:p>
          <a:p>
            <a:r>
              <a:rPr lang="en-US" dirty="0" smtClean="0">
                <a:solidFill>
                  <a:srgbClr val="FFFF00"/>
                </a:solidFill>
              </a:rPr>
              <a:t>Compliment the person or apologize</a:t>
            </a:r>
          </a:p>
          <a:p>
            <a:r>
              <a:rPr lang="en-US" dirty="0" smtClean="0">
                <a:solidFill>
                  <a:srgbClr val="FFFF00"/>
                </a:solidFill>
              </a:rPr>
              <a:t>Start a “small talk” conversation (e.g. talk about the weather)</a:t>
            </a:r>
          </a:p>
          <a:p>
            <a:endParaRPr lang="en-US" dirty="0">
              <a:solidFill>
                <a:srgbClr val="FFFF00"/>
              </a:solidFill>
            </a:endParaRPr>
          </a:p>
        </p:txBody>
      </p:sp>
    </p:spTree>
    <p:extLst>
      <p:ext uri="{BB962C8B-B14F-4D97-AF65-F5344CB8AC3E}">
        <p14:creationId xmlns:p14="http://schemas.microsoft.com/office/powerpoint/2010/main" val="421174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Snail Trail Situation</a:t>
            </a:r>
            <a:endParaRPr lang="en-US" dirty="0"/>
          </a:p>
        </p:txBody>
      </p:sp>
      <p:sp>
        <p:nvSpPr>
          <p:cNvPr id="3" name="Content Placeholder 2"/>
          <p:cNvSpPr>
            <a:spLocks noGrp="1"/>
          </p:cNvSpPr>
          <p:nvPr>
            <p:ph idx="1"/>
          </p:nvPr>
        </p:nvSpPr>
        <p:spPr/>
        <p:txBody>
          <a:bodyPr>
            <a:normAutofit/>
          </a:bodyPr>
          <a:lstStyle/>
          <a:p>
            <a:r>
              <a:rPr lang="en-US" dirty="0" smtClean="0">
                <a:solidFill>
                  <a:srgbClr val="FFFF00"/>
                </a:solidFill>
              </a:rPr>
              <a:t>Julie works at the grocery store.  During her break, she follows John into the break room and stares at him.  John notices Julie staring at him and he immediately leaves the room.  </a:t>
            </a:r>
          </a:p>
          <a:p>
            <a:endParaRPr lang="en-US" dirty="0"/>
          </a:p>
          <a:p>
            <a:r>
              <a:rPr lang="en-US" dirty="0" smtClean="0">
                <a:solidFill>
                  <a:srgbClr val="FFC000"/>
                </a:solidFill>
              </a:rPr>
              <a:t>What is she doing?  How does that make John feel?  Why do you think John left?</a:t>
            </a:r>
            <a:endParaRPr lang="en-US" dirty="0">
              <a:solidFill>
                <a:srgbClr val="FFC000"/>
              </a:solidFill>
            </a:endParaRPr>
          </a:p>
        </p:txBody>
      </p:sp>
    </p:spTree>
    <p:extLst>
      <p:ext uri="{BB962C8B-B14F-4D97-AF65-F5344CB8AC3E}">
        <p14:creationId xmlns:p14="http://schemas.microsoft.com/office/powerpoint/2010/main" val="32069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Safety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 all strangers are unsafe</a:t>
            </a:r>
          </a:p>
          <a:p>
            <a:endParaRPr lang="en-US" dirty="0" smtClean="0"/>
          </a:p>
          <a:p>
            <a:pPr marL="36576" indent="0">
              <a:buNone/>
            </a:pPr>
            <a:endParaRPr lang="en-US" dirty="0"/>
          </a:p>
          <a:p>
            <a:r>
              <a:rPr lang="en-US" dirty="0" smtClean="0"/>
              <a:t>Not all familiar people will have your best interest in mind</a:t>
            </a:r>
          </a:p>
          <a:p>
            <a:endParaRPr lang="en-US" dirty="0"/>
          </a:p>
          <a:p>
            <a:r>
              <a:rPr lang="en-US" dirty="0" smtClean="0"/>
              <a:t>Need to learn what type of stranger is unsafe and how to pay attention to our </a:t>
            </a:r>
          </a:p>
          <a:p>
            <a:pPr marL="36576" indent="0">
              <a:buNone/>
            </a:pPr>
            <a:r>
              <a:rPr lang="en-US" sz="4300" b="1" dirty="0" smtClean="0">
                <a:solidFill>
                  <a:srgbClr val="FFC000"/>
                </a:solidFill>
              </a:rPr>
              <a:t>                “Gut feelings”</a:t>
            </a:r>
            <a:r>
              <a:rPr lang="en-US" b="1" dirty="0" smtClean="0">
                <a:solidFill>
                  <a:srgbClr val="FFC000"/>
                </a:solidFill>
              </a:rPr>
              <a:t> </a:t>
            </a:r>
            <a:endParaRPr lang="en-US" b="1" dirty="0">
              <a:solidFill>
                <a:srgbClr val="FFC000"/>
              </a:solidFill>
            </a:endParaRPr>
          </a:p>
        </p:txBody>
      </p:sp>
      <p:pic>
        <p:nvPicPr>
          <p:cNvPr id="3075" name="Picture 3" descr="C:\Users\Melissa\AppData\Local\Microsoft\Windows\INetCache\IE\XSKD03FL\14320024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943" y="533400"/>
            <a:ext cx="2148432" cy="1675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Melissa\AppData\Local\Microsoft\Windows\INetCache\IE\V0MVK211\1552-0910-2500-001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145" y="2819400"/>
            <a:ext cx="1287148" cy="12056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Melissa\AppData\Local\Microsoft\Windows\INetCache\IE\V0MVK211\GutFeelin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368" y="5486400"/>
            <a:ext cx="1939925" cy="7245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Melissa\AppData\Local\Microsoft\Windows\INetCache\IE\V3UK3HAV\medical%20upset%20stomach%20drawing[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5323609"/>
            <a:ext cx="120217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42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Gut Feeling- Inner Voice</a:t>
            </a:r>
            <a:endParaRPr lang="en-US" b="1" dirty="0">
              <a:solidFill>
                <a:srgbClr val="FFFF00"/>
              </a:solidFill>
            </a:endParaRPr>
          </a:p>
        </p:txBody>
      </p:sp>
      <p:sp>
        <p:nvSpPr>
          <p:cNvPr id="3" name="Content Placeholder 2"/>
          <p:cNvSpPr>
            <a:spLocks noGrp="1"/>
          </p:cNvSpPr>
          <p:nvPr>
            <p:ph idx="1"/>
          </p:nvPr>
        </p:nvSpPr>
        <p:spPr/>
        <p:txBody>
          <a:bodyPr/>
          <a:lstStyle/>
          <a:p>
            <a:r>
              <a:rPr lang="en-US" b="1" dirty="0" smtClean="0">
                <a:solidFill>
                  <a:srgbClr val="00B050"/>
                </a:solidFill>
              </a:rPr>
              <a:t>Internal safety check</a:t>
            </a:r>
          </a:p>
          <a:p>
            <a:r>
              <a:rPr lang="en-US" b="1" dirty="0" smtClean="0">
                <a:solidFill>
                  <a:srgbClr val="0070C0"/>
                </a:solidFill>
              </a:rPr>
              <a:t>Helps us figure out other people’s intentions and motives</a:t>
            </a:r>
          </a:p>
          <a:p>
            <a:r>
              <a:rPr lang="en-US" b="1" dirty="0" smtClean="0">
                <a:solidFill>
                  <a:srgbClr val="00B050"/>
                </a:solidFill>
              </a:rPr>
              <a:t>Listen to Your Little Voice</a:t>
            </a:r>
          </a:p>
          <a:p>
            <a:endParaRPr lang="en-US" b="1" dirty="0">
              <a:solidFill>
                <a:srgbClr val="00B050"/>
              </a:solidFill>
            </a:endParaRPr>
          </a:p>
        </p:txBody>
      </p:sp>
      <p:pic>
        <p:nvPicPr>
          <p:cNvPr id="4098" name="Picture 2" descr="C:\Users\Melissa\AppData\Local\Microsoft\Windows\INetCache\IE\V3UK3HAV\medical%20upset%20stomach%20drawin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563050"/>
            <a:ext cx="2438400" cy="26275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elissa\AppData\Local\Microsoft\Windows\INetCache\IE\V3UK3HAV\200px-Village_Voic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648200"/>
            <a:ext cx="2489028" cy="8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13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SNAIL is our Mascot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5257800" cy="490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descr="C:\Users\Melissa\AppData\Local\Microsoft\Windows\INetCache\IE\V0MVK211\Snail-16736-mediu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84628">
            <a:off x="6087972" y="2039286"/>
            <a:ext cx="266043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492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Don’t Ignore </a:t>
            </a:r>
            <a:r>
              <a:rPr lang="en-US" b="1" dirty="0">
                <a:solidFill>
                  <a:srgbClr val="0070C0"/>
                </a:solidFill>
              </a:rPr>
              <a:t>Y</a:t>
            </a:r>
            <a:r>
              <a:rPr lang="en-US" b="1" dirty="0" smtClean="0">
                <a:solidFill>
                  <a:srgbClr val="0070C0"/>
                </a:solidFill>
              </a:rPr>
              <a:t>our Gut…..</a:t>
            </a:r>
            <a:endParaRPr lang="en-US" b="1" dirty="0">
              <a:solidFill>
                <a:srgbClr val="0070C0"/>
              </a:solidFill>
            </a:endParaRPr>
          </a:p>
        </p:txBody>
      </p:sp>
      <p:sp>
        <p:nvSpPr>
          <p:cNvPr id="3" name="Content Placeholder 2"/>
          <p:cNvSpPr>
            <a:spLocks noGrp="1"/>
          </p:cNvSpPr>
          <p:nvPr>
            <p:ph idx="1"/>
          </p:nvPr>
        </p:nvSpPr>
        <p:spPr/>
        <p:txBody>
          <a:bodyPr/>
          <a:lstStyle/>
          <a:p>
            <a:r>
              <a:rPr lang="en-US" b="1" dirty="0" smtClean="0">
                <a:solidFill>
                  <a:srgbClr val="FFFF00"/>
                </a:solidFill>
              </a:rPr>
              <a:t>Just because you are trying to be:</a:t>
            </a:r>
          </a:p>
          <a:p>
            <a:endParaRPr lang="en-US" b="1" dirty="0"/>
          </a:p>
          <a:p>
            <a:pPr marL="36576" indent="0">
              <a:buNone/>
            </a:pPr>
            <a:r>
              <a:rPr lang="en-US" b="1" dirty="0" smtClean="0">
                <a:solidFill>
                  <a:srgbClr val="00B050"/>
                </a:solidFill>
              </a:rPr>
              <a:t>Polite</a:t>
            </a:r>
          </a:p>
          <a:p>
            <a:pPr marL="36576" indent="0">
              <a:buNone/>
            </a:pPr>
            <a:r>
              <a:rPr lang="en-US" b="1" dirty="0" smtClean="0">
                <a:solidFill>
                  <a:srgbClr val="00B050"/>
                </a:solidFill>
              </a:rPr>
              <a:t>Don’t know how to get out of the situation</a:t>
            </a:r>
          </a:p>
          <a:p>
            <a:pPr marL="36576" indent="0">
              <a:buNone/>
            </a:pPr>
            <a:r>
              <a:rPr lang="en-US" b="1" dirty="0" smtClean="0">
                <a:solidFill>
                  <a:srgbClr val="00B050"/>
                </a:solidFill>
              </a:rPr>
              <a:t>Feel Peer Pressure</a:t>
            </a:r>
            <a:endParaRPr lang="en-US" b="1" dirty="0">
              <a:solidFill>
                <a:srgbClr val="00B050"/>
              </a:solidFill>
            </a:endParaRPr>
          </a:p>
        </p:txBody>
      </p:sp>
      <p:pic>
        <p:nvPicPr>
          <p:cNvPr id="5122" name="Picture 2" descr="C:\Users\Melissa\AppData\Local\Microsoft\Windows\INetCache\IE\XSKD03FL\peerpress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495800"/>
            <a:ext cx="2749826"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04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C00000"/>
                </a:solidFill>
              </a:rPr>
              <a:t>When Something  is Wrong…</a:t>
            </a:r>
            <a:endParaRPr lang="en-US" sz="4800" b="1" dirty="0">
              <a:solidFill>
                <a:srgbClr val="C00000"/>
              </a:solidFill>
            </a:endParaRPr>
          </a:p>
        </p:txBody>
      </p:sp>
      <p:sp>
        <p:nvSpPr>
          <p:cNvPr id="3" name="Content Placeholder 2"/>
          <p:cNvSpPr>
            <a:spLocks noGrp="1"/>
          </p:cNvSpPr>
          <p:nvPr>
            <p:ph idx="1"/>
          </p:nvPr>
        </p:nvSpPr>
        <p:spPr/>
        <p:txBody>
          <a:bodyPr/>
          <a:lstStyle/>
          <a:p>
            <a:r>
              <a:rPr lang="en-US" sz="4400" b="1" dirty="0" smtClean="0">
                <a:solidFill>
                  <a:srgbClr val="00B0F0"/>
                </a:solidFill>
              </a:rPr>
              <a:t>Pay attention</a:t>
            </a:r>
          </a:p>
          <a:p>
            <a:endParaRPr lang="en-US" dirty="0"/>
          </a:p>
          <a:p>
            <a:r>
              <a:rPr lang="en-US" sz="4000" b="1" dirty="0" smtClean="0">
                <a:solidFill>
                  <a:srgbClr val="00B050"/>
                </a:solidFill>
              </a:rPr>
              <a:t>Consider options</a:t>
            </a:r>
          </a:p>
          <a:p>
            <a:endParaRPr lang="en-US" dirty="0"/>
          </a:p>
          <a:p>
            <a:r>
              <a:rPr lang="en-US" sz="4400" dirty="0" smtClean="0">
                <a:solidFill>
                  <a:srgbClr val="FFC000"/>
                </a:solidFill>
              </a:rPr>
              <a:t>Take ACTION</a:t>
            </a:r>
            <a:endParaRPr lang="en-US" sz="4400" dirty="0">
              <a:solidFill>
                <a:srgbClr val="FFC000"/>
              </a:solidFill>
            </a:endParaRPr>
          </a:p>
        </p:txBody>
      </p:sp>
      <p:pic>
        <p:nvPicPr>
          <p:cNvPr id="6148" name="Picture 4" descr="C:\Users\Melissa\AppData\Local\Microsoft\Windows\INetCache\IE\EG2B71WW\choic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3352800"/>
            <a:ext cx="2209800" cy="157632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Melissa\AppData\Local\Microsoft\Windows\INetCache\IE\XSKD03FL\picture_mcquail_attention_mode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237" y="1496290"/>
            <a:ext cx="1336963" cy="133696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Melissa\AppData\Local\Microsoft\Windows\INetCache\IE\XSKD03FL\Action_Logo[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270" y="5486400"/>
            <a:ext cx="5251312"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81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Situations That Cause Alarm</a:t>
            </a:r>
            <a:endParaRPr lang="en-US" b="1" dirty="0">
              <a:solidFill>
                <a:srgbClr val="C00000"/>
              </a:solidFill>
            </a:endParaRPr>
          </a:p>
        </p:txBody>
      </p:sp>
      <p:pic>
        <p:nvPicPr>
          <p:cNvPr id="13317" name="Picture 5" descr="C:\Users\Melissa\AppData\Local\Microsoft\Windows\INetCache\IE\XSKD03FL\danger-red-flag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2710543"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Users\Melissa\AppData\Local\Microsoft\Windows\INetCache\IE\V3UK3HAV\680px-Red_flag_II.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3771900" cy="332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94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your gut tell you?</a:t>
            </a:r>
          </a:p>
        </p:txBody>
      </p:sp>
      <p:sp>
        <p:nvSpPr>
          <p:cNvPr id="3" name="Content Placeholder 2"/>
          <p:cNvSpPr>
            <a:spLocks noGrp="1"/>
          </p:cNvSpPr>
          <p:nvPr>
            <p:ph idx="1"/>
          </p:nvPr>
        </p:nvSpPr>
        <p:spPr/>
        <p:txBody>
          <a:bodyPr/>
          <a:lstStyle/>
          <a:p>
            <a:r>
              <a:rPr lang="en-US" b="1" dirty="0" smtClean="0">
                <a:solidFill>
                  <a:srgbClr val="00B050"/>
                </a:solidFill>
              </a:rPr>
              <a:t>Thoughts</a:t>
            </a:r>
          </a:p>
          <a:p>
            <a:endParaRPr lang="en-US" dirty="0"/>
          </a:p>
          <a:p>
            <a:r>
              <a:rPr lang="en-US" b="1" dirty="0" smtClean="0">
                <a:solidFill>
                  <a:srgbClr val="FFFF00"/>
                </a:solidFill>
              </a:rPr>
              <a:t>Body Sensations</a:t>
            </a:r>
          </a:p>
          <a:p>
            <a:endParaRPr lang="en-US" dirty="0"/>
          </a:p>
          <a:p>
            <a:r>
              <a:rPr lang="en-US" b="1" dirty="0" smtClean="0">
                <a:solidFill>
                  <a:srgbClr val="00B0F0"/>
                </a:solidFill>
              </a:rPr>
              <a:t>Feelings </a:t>
            </a:r>
            <a:r>
              <a:rPr lang="en-US" dirty="0" smtClean="0"/>
              <a:t> </a:t>
            </a:r>
            <a:endParaRPr lang="en-US" dirty="0"/>
          </a:p>
        </p:txBody>
      </p:sp>
      <p:pic>
        <p:nvPicPr>
          <p:cNvPr id="12290" name="Picture 2" descr="C:\Users\Melissa\AppData\Local\Microsoft\Windows\INetCache\IE\EG2B71WW\Thought_Bubble_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47800"/>
            <a:ext cx="2138512" cy="1646508"/>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Melissa\AppData\Local\Microsoft\Windows\INetCache\IE\XSKD03FL\Feelings-and-emot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114800"/>
            <a:ext cx="1991025" cy="211933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Users\Melissa\AppData\Local\Microsoft\Windows\INetCache\IE\V0MVK211\5-sense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366449"/>
            <a:ext cx="2038350" cy="193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510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gut tell you?</a:t>
            </a:r>
            <a:endParaRPr lang="en-US" dirty="0"/>
          </a:p>
        </p:txBody>
      </p:sp>
      <p:pic>
        <p:nvPicPr>
          <p:cNvPr id="1026" name="Picture 2" descr="Image result for teens hanging out pho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672" y="1600200"/>
            <a:ext cx="67986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059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gut tell you?</a:t>
            </a:r>
            <a:endParaRPr lang="en-US" dirty="0"/>
          </a:p>
        </p:txBody>
      </p:sp>
      <p:pic>
        <p:nvPicPr>
          <p:cNvPr id="2050" name="Picture 2" descr="Image result for teens hanging out pho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543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55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gut tell you?</a:t>
            </a:r>
            <a:endParaRPr lang="en-US" dirty="0"/>
          </a:p>
        </p:txBody>
      </p:sp>
      <p:sp>
        <p:nvSpPr>
          <p:cNvPr id="3" name="Content Placeholder 2"/>
          <p:cNvSpPr>
            <a:spLocks noGrp="1"/>
          </p:cNvSpPr>
          <p:nvPr>
            <p:ph idx="1"/>
          </p:nvPr>
        </p:nvSpPr>
        <p:spPr/>
        <p:txBody>
          <a:bodyPr/>
          <a:lstStyle/>
          <a:p>
            <a:r>
              <a:rPr lang="en-US" dirty="0" smtClean="0"/>
              <a:t>You are invited to a friend’s home and when you get there your friend has made brownies.</a:t>
            </a:r>
            <a:endParaRPr lang="en-US" dirty="0"/>
          </a:p>
        </p:txBody>
      </p:sp>
      <p:pic>
        <p:nvPicPr>
          <p:cNvPr id="3074" name="Picture 2" descr="https://smittenkitchendotcom.files.wordpress.com/2012/08/my-favorite-brownies1.jpg?w=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276600"/>
            <a:ext cx="3578225" cy="238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22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gut tell you?</a:t>
            </a:r>
            <a:endParaRPr lang="en-US" dirty="0"/>
          </a:p>
        </p:txBody>
      </p:sp>
      <p:pic>
        <p:nvPicPr>
          <p:cNvPr id="4098" name="Picture 2" descr="Image result for alligator attack human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439" y="1600200"/>
            <a:ext cx="6423422" cy="428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703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gut tell you?</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galloinstitute.org/wp-content/uploads/2011/09/Teenage-smo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11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your gut tell you?</a:t>
            </a:r>
          </a:p>
        </p:txBody>
      </p:sp>
      <p:sp>
        <p:nvSpPr>
          <p:cNvPr id="3" name="Content Placeholder 2"/>
          <p:cNvSpPr>
            <a:spLocks noGrp="1"/>
          </p:cNvSpPr>
          <p:nvPr>
            <p:ph idx="1"/>
          </p:nvPr>
        </p:nvSpPr>
        <p:spPr/>
        <p:txBody>
          <a:bodyPr/>
          <a:lstStyle/>
          <a:p>
            <a:r>
              <a:rPr lang="en-US" dirty="0" smtClean="0"/>
              <a:t>You arrive at a party and immediately notice a weird smoky smell.  You see empty bottles and people who are acting strange.  </a:t>
            </a:r>
            <a:endParaRPr lang="en-US" dirty="0"/>
          </a:p>
        </p:txBody>
      </p:sp>
    </p:spTree>
    <p:extLst>
      <p:ext uri="{BB962C8B-B14F-4D97-AF65-F5344CB8AC3E}">
        <p14:creationId xmlns:p14="http://schemas.microsoft.com/office/powerpoint/2010/main" val="378680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Slow Down</a:t>
            </a:r>
          </a:p>
        </p:txBody>
      </p:sp>
      <p:sp>
        <p:nvSpPr>
          <p:cNvPr id="3" name="Content Placeholder 2"/>
          <p:cNvSpPr>
            <a:spLocks noGrp="1"/>
          </p:cNvSpPr>
          <p:nvPr>
            <p:ph idx="1"/>
          </p:nvPr>
        </p:nvSpPr>
        <p:spPr/>
        <p:txBody>
          <a:bodyPr/>
          <a:lstStyle/>
          <a:p>
            <a:r>
              <a:rPr lang="en-US" dirty="0" smtClean="0"/>
              <a:t>Make sure you understand yourself and the other person that you are with.</a:t>
            </a:r>
          </a:p>
          <a:p>
            <a:endParaRPr lang="en-US" dirty="0"/>
          </a:p>
          <a:p>
            <a:r>
              <a:rPr lang="en-US" dirty="0" smtClean="0"/>
              <a:t>Set Expectations</a:t>
            </a:r>
          </a:p>
          <a:p>
            <a:endParaRPr lang="en-US" dirty="0"/>
          </a:p>
          <a:p>
            <a:r>
              <a:rPr lang="en-US" dirty="0" smtClean="0"/>
              <a:t>Doesn’t move quickly</a:t>
            </a:r>
          </a:p>
          <a:p>
            <a:endParaRPr lang="en-US" dirty="0"/>
          </a:p>
          <a:p>
            <a:r>
              <a:rPr lang="en-US" dirty="0" smtClean="0"/>
              <a:t>Snail trail shows where it has been</a:t>
            </a:r>
            <a:endParaRPr lang="en-US" dirty="0"/>
          </a:p>
        </p:txBody>
      </p:sp>
      <p:pic>
        <p:nvPicPr>
          <p:cNvPr id="6146" name="Picture 2" descr="C:\Users\Melissa\AppData\Local\Microsoft\Windows\INetCache\IE\V0MVK211\Perché%20il%20pompaggio%20monetario%20non%20sta%20aiutando%20l'economia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743200"/>
            <a:ext cx="32004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982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your gut tell you?</a:t>
            </a:r>
          </a:p>
        </p:txBody>
      </p:sp>
      <p:sp>
        <p:nvSpPr>
          <p:cNvPr id="3" name="Content Placeholder 2"/>
          <p:cNvSpPr>
            <a:spLocks noGrp="1"/>
          </p:cNvSpPr>
          <p:nvPr>
            <p:ph idx="1"/>
          </p:nvPr>
        </p:nvSpPr>
        <p:spPr/>
        <p:txBody>
          <a:bodyPr/>
          <a:lstStyle/>
          <a:p>
            <a:r>
              <a:rPr lang="en-US" dirty="0" smtClean="0"/>
              <a:t>You are at the beach with a group of friends and an acquaintance of yours offers you a soda.  You take a drink and notice that something is not right about the taste.  </a:t>
            </a:r>
            <a:endParaRPr lang="en-US" dirty="0"/>
          </a:p>
        </p:txBody>
      </p:sp>
    </p:spTree>
    <p:extLst>
      <p:ext uri="{BB962C8B-B14F-4D97-AF65-F5344CB8AC3E}">
        <p14:creationId xmlns:p14="http://schemas.microsoft.com/office/powerpoint/2010/main" val="1840838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Healthy Relationships</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https://scontent-ort2-2.xx.fbcdn.net/v/t1.0-0/s640x640/21761951_1455245307894083_560144284005865882_n.jpg?oh=b4ae65cb0e0ef6d08bf584a79dfba157&amp;oe=5A191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
            <a:ext cx="2209800" cy="2971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elissa\AppData\Local\Microsoft\Windows\INetCache\IE\V0MVK211\Snail-16736-mediu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191000"/>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Negotiate</a:t>
            </a:r>
            <a:endParaRPr lang="en-US" dirty="0"/>
          </a:p>
        </p:txBody>
      </p:sp>
      <p:sp>
        <p:nvSpPr>
          <p:cNvPr id="3" name="Content Placeholder 2"/>
          <p:cNvSpPr>
            <a:spLocks noGrp="1"/>
          </p:cNvSpPr>
          <p:nvPr>
            <p:ph idx="1"/>
          </p:nvPr>
        </p:nvSpPr>
        <p:spPr/>
        <p:txBody>
          <a:bodyPr/>
          <a:lstStyle/>
          <a:p>
            <a:r>
              <a:rPr lang="en-US" dirty="0" smtClean="0"/>
              <a:t>Work out and agree on rules for your relationship.</a:t>
            </a:r>
          </a:p>
          <a:p>
            <a:endParaRPr lang="en-US" dirty="0"/>
          </a:p>
          <a:p>
            <a:r>
              <a:rPr lang="en-US" dirty="0" smtClean="0"/>
              <a:t>Code of Conduct</a:t>
            </a:r>
          </a:p>
          <a:p>
            <a:endParaRPr lang="en-US" dirty="0"/>
          </a:p>
          <a:p>
            <a:r>
              <a:rPr lang="en-US" dirty="0" smtClean="0"/>
              <a:t>Shell is snail’s personal space/home</a:t>
            </a:r>
          </a:p>
          <a:p>
            <a:endParaRPr lang="en-US" dirty="0"/>
          </a:p>
          <a:p>
            <a:r>
              <a:rPr lang="en-US" dirty="0" smtClean="0"/>
              <a:t>Set boundaries</a:t>
            </a:r>
          </a:p>
          <a:p>
            <a:endParaRPr lang="en-US" dirty="0"/>
          </a:p>
          <a:p>
            <a:endParaRPr lang="en-US" dirty="0" smtClean="0"/>
          </a:p>
          <a:p>
            <a:endParaRPr lang="en-US" dirty="0"/>
          </a:p>
          <a:p>
            <a:endParaRPr lang="en-US" dirty="0"/>
          </a:p>
        </p:txBody>
      </p:sp>
      <p:pic>
        <p:nvPicPr>
          <p:cNvPr id="5122" name="Picture 2" descr="C:\Users\Melissa\AppData\Local\Microsoft\Windows\INetCache\IE\XSKD03FL\Agreem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105400"/>
            <a:ext cx="2362200" cy="156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655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Ask</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 how your choices and behaviors will affect the other person and relationship.</a:t>
            </a:r>
          </a:p>
          <a:p>
            <a:endParaRPr lang="en-US" dirty="0"/>
          </a:p>
          <a:p>
            <a:r>
              <a:rPr lang="en-US" sz="4000" b="1" u="sng" dirty="0" smtClean="0"/>
              <a:t>Always</a:t>
            </a:r>
            <a:r>
              <a:rPr lang="en-US" dirty="0" smtClean="0"/>
              <a:t> pay attention to:</a:t>
            </a:r>
          </a:p>
          <a:p>
            <a:endParaRPr lang="en-US" dirty="0"/>
          </a:p>
          <a:p>
            <a:r>
              <a:rPr lang="en-US" sz="4000" b="1" dirty="0" smtClean="0">
                <a:solidFill>
                  <a:srgbClr val="FFFF00"/>
                </a:solidFill>
              </a:rPr>
              <a:t>Yellow Flags</a:t>
            </a:r>
          </a:p>
          <a:p>
            <a:r>
              <a:rPr lang="en-US" sz="4000" b="1" dirty="0" smtClean="0">
                <a:solidFill>
                  <a:srgbClr val="FF0000"/>
                </a:solidFill>
              </a:rPr>
              <a:t>Red Flags </a:t>
            </a:r>
          </a:p>
          <a:p>
            <a:endParaRPr lang="en-US" dirty="0"/>
          </a:p>
        </p:txBody>
      </p:sp>
      <p:pic>
        <p:nvPicPr>
          <p:cNvPr id="4098" name="Picture 2" descr="C:\Users\Melissa\AppData\Local\Microsoft\Windows\INetCache\IE\V0MVK211\stres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217" y="152400"/>
            <a:ext cx="23622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elissa\AppData\Local\Microsoft\Windows\INetCache\IE\XSKD03FL\danger-red-flag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5114923"/>
            <a:ext cx="2073729"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Melissa\AppData\Local\Microsoft\Windows\INetCache\IE\F0I89Z8P\100px-Yellow_flag_waving.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452" y="2743109"/>
            <a:ext cx="1671947" cy="180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124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Investigate</a:t>
            </a:r>
            <a:endParaRPr lang="en-US" dirty="0"/>
          </a:p>
        </p:txBody>
      </p:sp>
      <p:sp>
        <p:nvSpPr>
          <p:cNvPr id="3" name="Content Placeholder 2"/>
          <p:cNvSpPr>
            <a:spLocks noGrp="1"/>
          </p:cNvSpPr>
          <p:nvPr>
            <p:ph idx="1"/>
          </p:nvPr>
        </p:nvSpPr>
        <p:spPr/>
        <p:txBody>
          <a:bodyPr/>
          <a:lstStyle/>
          <a:p>
            <a:r>
              <a:rPr lang="en-US" dirty="0" smtClean="0"/>
              <a:t>Look closely at the other person before you decide to pursue a relationship.  </a:t>
            </a:r>
          </a:p>
          <a:p>
            <a:endParaRPr lang="en-US" dirty="0"/>
          </a:p>
          <a:p>
            <a:endParaRPr lang="en-US" dirty="0" smtClean="0"/>
          </a:p>
          <a:p>
            <a:pPr marL="0" indent="0">
              <a:buNone/>
            </a:pPr>
            <a:r>
              <a:rPr lang="en-US" dirty="0" smtClean="0"/>
              <a:t>Healthy relationships help </a:t>
            </a:r>
          </a:p>
          <a:p>
            <a:pPr marL="0" indent="0">
              <a:buNone/>
            </a:pPr>
            <a:r>
              <a:rPr lang="en-US" dirty="0"/>
              <a:t>y</a:t>
            </a:r>
            <a:r>
              <a:rPr lang="en-US" dirty="0" smtClean="0"/>
              <a:t>ou to  be a better person</a:t>
            </a:r>
            <a:endParaRPr lang="en-US" dirty="0"/>
          </a:p>
        </p:txBody>
      </p:sp>
      <p:pic>
        <p:nvPicPr>
          <p:cNvPr id="7170" name="Picture 2" descr="C:\Users\Melissa\AppData\Local\Microsoft\Windows\INetCache\IE\V3UK3HAV\look---[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048000"/>
            <a:ext cx="30480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elissa\AppData\Local\Microsoft\Windows\INetCache\IE\V0MVK211\look[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76800"/>
            <a:ext cx="3276600" cy="172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19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Listen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Listen to your heart and what the other person is saying with their </a:t>
            </a:r>
            <a:r>
              <a:rPr lang="en-US" b="1" dirty="0" smtClean="0"/>
              <a:t>words</a:t>
            </a:r>
            <a:r>
              <a:rPr lang="en-US" dirty="0" smtClean="0"/>
              <a:t> and </a:t>
            </a:r>
            <a:r>
              <a:rPr lang="en-US" b="1" dirty="0" smtClean="0"/>
              <a:t>actions</a:t>
            </a:r>
            <a:r>
              <a:rPr lang="en-US" dirty="0" smtClean="0"/>
              <a:t>.</a:t>
            </a:r>
          </a:p>
          <a:p>
            <a:endParaRPr lang="en-US" dirty="0" smtClean="0"/>
          </a:p>
          <a:p>
            <a:pPr marL="0" indent="0">
              <a:buNone/>
            </a:pPr>
            <a:r>
              <a:rPr lang="en-US" dirty="0" smtClean="0"/>
              <a:t>Snail’s shell is like  a </a:t>
            </a:r>
          </a:p>
          <a:p>
            <a:pPr marL="0" indent="0">
              <a:buNone/>
            </a:pPr>
            <a:r>
              <a:rPr lang="en-US" dirty="0" smtClean="0"/>
              <a:t>human’s inner ear </a:t>
            </a:r>
          </a:p>
          <a:p>
            <a:pPr marL="0" indent="0">
              <a:buNone/>
            </a:pPr>
            <a:endParaRPr lang="en-US" dirty="0" smtClean="0"/>
          </a:p>
          <a:p>
            <a:pPr marL="0" indent="0">
              <a:buNone/>
            </a:pPr>
            <a:r>
              <a:rPr lang="en-US" dirty="0" smtClean="0"/>
              <a:t>Listen to yourself &amp; your</a:t>
            </a:r>
          </a:p>
          <a:p>
            <a:pPr marL="0" indent="0">
              <a:buNone/>
            </a:pPr>
            <a:r>
              <a:rPr lang="en-US" dirty="0"/>
              <a:t>h</a:t>
            </a:r>
            <a:r>
              <a:rPr lang="en-US" dirty="0" smtClean="0"/>
              <a:t>eart</a:t>
            </a:r>
          </a:p>
          <a:p>
            <a:pPr marL="0" indent="0">
              <a:buNone/>
            </a:pPr>
            <a:endParaRPr lang="en-US" dirty="0"/>
          </a:p>
          <a:p>
            <a:pPr marL="0" indent="0">
              <a:buNone/>
            </a:pPr>
            <a:r>
              <a:rPr lang="en-US" dirty="0" smtClean="0"/>
              <a:t>Listen to what your friend</a:t>
            </a:r>
          </a:p>
          <a:p>
            <a:pPr marL="0" indent="0">
              <a:buNone/>
            </a:pPr>
            <a:r>
              <a:rPr lang="en-US" dirty="0"/>
              <a:t>i</a:t>
            </a:r>
            <a:r>
              <a:rPr lang="en-US" dirty="0" smtClean="0"/>
              <a:t>s feeling or saying</a:t>
            </a:r>
          </a:p>
          <a:p>
            <a:pPr marL="0" indent="0">
              <a:buNone/>
            </a:pPr>
            <a:endParaRPr lang="en-US" dirty="0" smtClean="0"/>
          </a:p>
        </p:txBody>
      </p:sp>
      <p:pic>
        <p:nvPicPr>
          <p:cNvPr id="8194" name="Picture 2" descr="C:\Users\Melissa\AppData\Local\Microsoft\Windows\INetCache\IE\V3UK3HAV\liste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13519"/>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elissa\AppData\Local\Microsoft\Windows\INetCache\IE\EG2B71WW\FRANKIE_JOHN_(00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006421"/>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99" y="3968814"/>
            <a:ext cx="3647026" cy="235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941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1.squarespace.com/static/528e56d6e4b0cf0adc8ecd12/t/57d38dddbe659466519af723/1473482218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73" y="200891"/>
            <a:ext cx="6657108" cy="665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926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7" y="228600"/>
            <a:ext cx="8418030" cy="6324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634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834A6ECCD1184D8BE02D9027F97D1B" ma:contentTypeVersion="15" ma:contentTypeDescription="Create a new document." ma:contentTypeScope="" ma:versionID="c2edb9e8d08c9c5935fef17b65bfe9fe">
  <xsd:schema xmlns:xsd="http://www.w3.org/2001/XMLSchema" xmlns:xs="http://www.w3.org/2001/XMLSchema" xmlns:p="http://schemas.microsoft.com/office/2006/metadata/properties" xmlns:ns3="d9da6aa8-adb0-4fbe-8a26-fd9162359845" xmlns:ns4="dfecea67-bab6-4d95-b01e-75db90502d55" targetNamespace="http://schemas.microsoft.com/office/2006/metadata/properties" ma:root="true" ma:fieldsID="a49b54b5f4d737b4f76a65867fe28df0" ns3:_="" ns4:_="">
    <xsd:import namespace="d9da6aa8-adb0-4fbe-8a26-fd9162359845"/>
    <xsd:import namespace="dfecea67-bab6-4d95-b01e-75db90502d55"/>
    <xsd:element name="properties">
      <xsd:complexType>
        <xsd:sequence>
          <xsd:element name="documentManagement">
            <xsd:complexType>
              <xsd:all>
                <xsd:element ref="ns3:SharedWithUsers" minOccurs="0"/>
                <xsd:element ref="ns3:SharingHintHash" minOccurs="0"/>
                <xsd:element ref="ns3: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a6aa8-adb0-4fbe-8a26-fd916235984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fecea67-bab6-4d95-b01e-75db90502d55"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10869-3B6E-4B75-8165-D26F987D79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a6aa8-adb0-4fbe-8a26-fd9162359845"/>
    <ds:schemaRef ds:uri="dfecea67-bab6-4d95-b01e-75db90502d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019F06-C156-4CDA-BD41-C71DDF35AA45}">
  <ds:schemaRefs>
    <ds:schemaRef ds:uri="http://schemas.microsoft.com/sharepoint/v3/contenttype/forms"/>
  </ds:schemaRefs>
</ds:datastoreItem>
</file>

<file path=customXml/itemProps3.xml><?xml version="1.0" encoding="utf-8"?>
<ds:datastoreItem xmlns:ds="http://schemas.openxmlformats.org/officeDocument/2006/customXml" ds:itemID="{A9AEDE74-A88A-415F-B0D3-5212100D75CB}">
  <ds:schemaRefs>
    <ds:schemaRef ds:uri="d9da6aa8-adb0-4fbe-8a26-fd9162359845"/>
    <ds:schemaRef ds:uri="http://purl.org/dc/elements/1.1/"/>
    <ds:schemaRef ds:uri="http://schemas.microsoft.com/office/2006/metadata/properties"/>
    <ds:schemaRef ds:uri="http://schemas.microsoft.com/office/2006/documentManagement/types"/>
    <ds:schemaRef ds:uri="dfecea67-bab6-4d95-b01e-75db90502d5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Technic</Template>
  <TotalTime>260</TotalTime>
  <Words>676</Words>
  <Application>Microsoft Office PowerPoint</Application>
  <PresentationFormat>On-screen Show (4:3)</PresentationFormat>
  <Paragraphs>125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Franklin Gothic Book</vt:lpstr>
      <vt:lpstr>Wingdings 2</vt:lpstr>
      <vt:lpstr>Technic</vt:lpstr>
      <vt:lpstr>Healthy Relationships</vt:lpstr>
      <vt:lpstr>The SNAIL is our Mascot</vt:lpstr>
      <vt:lpstr>S= Slow Down</vt:lpstr>
      <vt:lpstr>N= Negotiate</vt:lpstr>
      <vt:lpstr>A= Ask</vt:lpstr>
      <vt:lpstr>I= Investigate</vt:lpstr>
      <vt:lpstr>L= Listen</vt:lpstr>
      <vt:lpstr>PowerPoint Presentation</vt:lpstr>
      <vt:lpstr>PowerPoint Presentation</vt:lpstr>
      <vt:lpstr>Safety First</vt:lpstr>
      <vt:lpstr>TTL-  Strategy</vt:lpstr>
      <vt:lpstr>Relationships are built slowly and over time</vt:lpstr>
      <vt:lpstr>Snail Trail Situation</vt:lpstr>
      <vt:lpstr>Staring</vt:lpstr>
      <vt:lpstr>Staring Videos</vt:lpstr>
      <vt:lpstr>Staring-  What should  you do if you find yourself staring?</vt:lpstr>
      <vt:lpstr>Snail Trail Situation</vt:lpstr>
      <vt:lpstr>Personal Safety</vt:lpstr>
      <vt:lpstr>Gut Feeling- Inner Voice</vt:lpstr>
      <vt:lpstr>Don’t Ignore Your Gut…..</vt:lpstr>
      <vt:lpstr>When Something  is Wrong…</vt:lpstr>
      <vt:lpstr>Situations That Cause Alarm</vt:lpstr>
      <vt:lpstr>What does your gut tell you?</vt:lpstr>
      <vt:lpstr>What does your gut tell you?</vt:lpstr>
      <vt:lpstr>What does your gut tell you?</vt:lpstr>
      <vt:lpstr>What does your gut tell you?</vt:lpstr>
      <vt:lpstr>What does your gut tell you?</vt:lpstr>
      <vt:lpstr>What does your gut tell you?</vt:lpstr>
      <vt:lpstr>What does your gut tell you?</vt:lpstr>
      <vt:lpstr>What does your gut tell you?</vt:lpstr>
      <vt:lpstr>Healthy 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Relationships</dc:title>
  <dc:creator>Melissa</dc:creator>
  <cp:lastModifiedBy>Bursich, Melissa</cp:lastModifiedBy>
  <cp:revision>51</cp:revision>
  <dcterms:created xsi:type="dcterms:W3CDTF">2017-09-14T02:28:02Z</dcterms:created>
  <dcterms:modified xsi:type="dcterms:W3CDTF">2020-09-23T19:27:26Z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0x0101004F834A6ECCD1184D8BE02D9027F97D1B</vt:lpwstr>
  </property>
</Properties>
</file>