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87" r:id="rId2"/>
    <p:sldId id="266" r:id="rId3"/>
    <p:sldId id="339" r:id="rId4"/>
    <p:sldId id="315" r:id="rId5"/>
    <p:sldId id="329" r:id="rId6"/>
    <p:sldId id="381" r:id="rId7"/>
    <p:sldId id="382" r:id="rId8"/>
    <p:sldId id="298" r:id="rId9"/>
    <p:sldId id="334" r:id="rId10"/>
    <p:sldId id="389" r:id="rId11"/>
    <p:sldId id="390" r:id="rId12"/>
    <p:sldId id="383" r:id="rId13"/>
    <p:sldId id="299" r:id="rId14"/>
    <p:sldId id="340" r:id="rId15"/>
    <p:sldId id="338" r:id="rId16"/>
    <p:sldId id="372" r:id="rId17"/>
    <p:sldId id="342" r:id="rId18"/>
    <p:sldId id="346" r:id="rId19"/>
    <p:sldId id="347" r:id="rId20"/>
    <p:sldId id="351" r:id="rId21"/>
    <p:sldId id="371" r:id="rId22"/>
    <p:sldId id="378" r:id="rId23"/>
    <p:sldId id="358" r:id="rId24"/>
    <p:sldId id="376" r:id="rId25"/>
    <p:sldId id="377" r:id="rId26"/>
    <p:sldId id="379" r:id="rId27"/>
    <p:sldId id="380" r:id="rId28"/>
    <p:sldId id="385" r:id="rId29"/>
    <p:sldId id="384" r:id="rId30"/>
    <p:sldId id="386" r:id="rId31"/>
    <p:sldId id="375" r:id="rId32"/>
    <p:sldId id="327" r:id="rId33"/>
    <p:sldId id="393" r:id="rId34"/>
    <p:sldId id="391" r:id="rId35"/>
    <p:sldId id="392" r:id="rId36"/>
    <p:sldId id="394" r:id="rId37"/>
    <p:sldId id="33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right" initials="DB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837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793"/>
    <p:restoredTop sz="94586"/>
  </p:normalViewPr>
  <p:slideViewPr>
    <p:cSldViewPr snapToGrid="0" snapToObjects="1">
      <p:cViewPr>
        <p:scale>
          <a:sx n="90" d="100"/>
          <a:sy n="90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C0908-7699-3042-9F04-1528E2E03CEB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CDB886-7DE2-5742-A38F-D06631E4DB99}">
      <dgm:prSet phldrT="[Text]"/>
      <dgm:spPr>
        <a:solidFill>
          <a:srgbClr val="036936"/>
        </a:solidFill>
      </dgm:spPr>
      <dgm:t>
        <a:bodyPr/>
        <a:lstStyle/>
        <a:p>
          <a:r>
            <a:rPr lang="en-US" dirty="0"/>
            <a:t>Mini-Summit</a:t>
          </a:r>
        </a:p>
      </dgm:t>
    </dgm:pt>
    <dgm:pt modelId="{36E4F4FD-170D-264E-8586-D24D1952AD99}" type="parTrans" cxnId="{0545BCD2-692B-3B4E-B0BD-6CA7C20B00CC}">
      <dgm:prSet/>
      <dgm:spPr/>
      <dgm:t>
        <a:bodyPr/>
        <a:lstStyle/>
        <a:p>
          <a:endParaRPr lang="en-US"/>
        </a:p>
      </dgm:t>
    </dgm:pt>
    <dgm:pt modelId="{F071BFEB-D08F-CE41-A2CA-973BCE4CB059}" type="sibTrans" cxnId="{0545BCD2-692B-3B4E-B0BD-6CA7C20B00CC}">
      <dgm:prSet/>
      <dgm:spPr/>
      <dgm:t>
        <a:bodyPr/>
        <a:lstStyle/>
        <a:p>
          <a:endParaRPr lang="en-US"/>
        </a:p>
      </dgm:t>
    </dgm:pt>
    <dgm:pt modelId="{EF020B50-3EFE-A943-B310-24CF4A2585BB}">
      <dgm:prSet phldrT="[Text]"/>
      <dgm:spPr>
        <a:solidFill>
          <a:srgbClr val="036936"/>
        </a:solidFill>
      </dgm:spPr>
      <dgm:t>
        <a:bodyPr/>
        <a:lstStyle/>
        <a:p>
          <a:r>
            <a:rPr lang="en-US" dirty="0" smtClean="0"/>
            <a:t>Group Work</a:t>
          </a:r>
        </a:p>
        <a:p>
          <a:r>
            <a:rPr lang="en-US" dirty="0" smtClean="0"/>
            <a:t>-----</a:t>
          </a:r>
        </a:p>
        <a:p>
          <a:r>
            <a:rPr lang="en-US" dirty="0" smtClean="0"/>
            <a:t>Stakeholder</a:t>
          </a:r>
          <a:r>
            <a:rPr lang="en-US" baseline="0" dirty="0" smtClean="0"/>
            <a:t> </a:t>
          </a:r>
          <a:r>
            <a:rPr lang="en-US" dirty="0" smtClean="0"/>
            <a:t>Surveys</a:t>
          </a:r>
          <a:endParaRPr lang="en-US" dirty="0"/>
        </a:p>
      </dgm:t>
    </dgm:pt>
    <dgm:pt modelId="{EC0CDDC6-E353-B249-9FA2-DACE44CA9325}" type="parTrans" cxnId="{13A60758-0DA1-E14B-8027-69434BFFAE97}">
      <dgm:prSet/>
      <dgm:spPr/>
      <dgm:t>
        <a:bodyPr/>
        <a:lstStyle/>
        <a:p>
          <a:endParaRPr lang="en-US"/>
        </a:p>
      </dgm:t>
    </dgm:pt>
    <dgm:pt modelId="{6BFE3298-FE4D-AA47-A603-79E882930585}" type="sibTrans" cxnId="{13A60758-0DA1-E14B-8027-69434BFFAE97}">
      <dgm:prSet/>
      <dgm:spPr/>
      <dgm:t>
        <a:bodyPr/>
        <a:lstStyle/>
        <a:p>
          <a:endParaRPr lang="en-US"/>
        </a:p>
      </dgm:t>
    </dgm:pt>
    <dgm:pt modelId="{8E130EC2-2505-B946-8000-9F5F50A70E90}">
      <dgm:prSet phldrT="[Text]" custT="1"/>
      <dgm:spPr>
        <a:solidFill>
          <a:srgbClr val="036936"/>
        </a:solidFill>
      </dgm:spPr>
      <dgm:t>
        <a:bodyPr/>
        <a:lstStyle/>
        <a:p>
          <a:r>
            <a:rPr lang="en-US" sz="1800" dirty="0"/>
            <a:t>Leadership </a:t>
          </a:r>
          <a:r>
            <a:rPr lang="en-US" sz="1800" dirty="0" smtClean="0"/>
            <a:t>Meeting</a:t>
          </a:r>
          <a:endParaRPr lang="en-US" sz="1800" dirty="0"/>
        </a:p>
        <a:p>
          <a:r>
            <a:rPr lang="en-US" sz="1400" dirty="0"/>
            <a:t>(As needed)</a:t>
          </a:r>
        </a:p>
      </dgm:t>
    </dgm:pt>
    <dgm:pt modelId="{3F2AEE86-798C-F349-9BB2-20A4B3F50DCB}" type="parTrans" cxnId="{28568370-2E2D-1143-8F92-7966D58C82FF}">
      <dgm:prSet/>
      <dgm:spPr/>
      <dgm:t>
        <a:bodyPr/>
        <a:lstStyle/>
        <a:p>
          <a:endParaRPr lang="en-US"/>
        </a:p>
      </dgm:t>
    </dgm:pt>
    <dgm:pt modelId="{6BF24FC9-6202-4042-AC3B-95DF1AFCD6BB}" type="sibTrans" cxnId="{28568370-2E2D-1143-8F92-7966D58C82FF}">
      <dgm:prSet/>
      <dgm:spPr/>
      <dgm:t>
        <a:bodyPr/>
        <a:lstStyle/>
        <a:p>
          <a:endParaRPr lang="en-US"/>
        </a:p>
      </dgm:t>
    </dgm:pt>
    <dgm:pt modelId="{AEB43645-400E-6145-8857-FAC046551F79}">
      <dgm:prSet phldrT="[Text]"/>
      <dgm:spPr>
        <a:solidFill>
          <a:srgbClr val="036936"/>
        </a:solidFill>
      </dgm:spPr>
      <dgm:t>
        <a:bodyPr/>
        <a:lstStyle/>
        <a:p>
          <a:r>
            <a:rPr lang="en-US" dirty="0" smtClean="0"/>
            <a:t>Steering</a:t>
          </a:r>
          <a:r>
            <a:rPr lang="en-US" baseline="0" dirty="0" smtClean="0"/>
            <a:t> Committee Meeting</a:t>
          </a:r>
          <a:endParaRPr lang="en-US" dirty="0"/>
        </a:p>
      </dgm:t>
    </dgm:pt>
    <dgm:pt modelId="{C17A1F32-52EE-9144-975A-117A876A4C5A}" type="parTrans" cxnId="{EEA51819-2724-C943-8E52-5BE4147A65DA}">
      <dgm:prSet/>
      <dgm:spPr/>
      <dgm:t>
        <a:bodyPr/>
        <a:lstStyle/>
        <a:p>
          <a:endParaRPr lang="en-US"/>
        </a:p>
      </dgm:t>
    </dgm:pt>
    <dgm:pt modelId="{B16A648D-D44E-344A-91A5-B381ADA65488}" type="sibTrans" cxnId="{EEA51819-2724-C943-8E52-5BE4147A65DA}">
      <dgm:prSet/>
      <dgm:spPr/>
      <dgm:t>
        <a:bodyPr/>
        <a:lstStyle/>
        <a:p>
          <a:endParaRPr lang="en-US"/>
        </a:p>
      </dgm:t>
    </dgm:pt>
    <dgm:pt modelId="{66C80803-217D-7C43-B5BB-A816E7D30339}" type="pres">
      <dgm:prSet presAssocID="{1DAC0908-7699-3042-9F04-1528E2E03CE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A9922-323C-5E49-89B3-FD3E60DE5EDD}" type="pres">
      <dgm:prSet presAssocID="{93CDB886-7DE2-5742-A38F-D06631E4DB99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9B3116-D674-E347-BC45-B05BA1889E06}" type="pres">
      <dgm:prSet presAssocID="{F071BFEB-D08F-CE41-A2CA-973BCE4CB05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C007D19-BC20-264D-8155-DAA8AB7F4F2B}" type="pres">
      <dgm:prSet presAssocID="{F071BFEB-D08F-CE41-A2CA-973BCE4CB05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7DC67A5-4FA7-0C46-B4A9-93E562C90CBA}" type="pres">
      <dgm:prSet presAssocID="{EF020B50-3EFE-A943-B310-24CF4A2585BB}" presName="node" presStyleLbl="node1" presStyleIdx="1" presStyleCnt="4" custRadScaleRad="181408" custRadScaleInc="175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A4FDC3F-B3D2-F240-B432-9377290A7B6C}" type="pres">
      <dgm:prSet presAssocID="{6BFE3298-FE4D-AA47-A603-79E88293058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B45B0C8-C697-544E-B8DE-A562AF538147}" type="pres">
      <dgm:prSet presAssocID="{6BFE3298-FE4D-AA47-A603-79E88293058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3B6845F9-429F-1046-A672-DA86B00DC7F5}" type="pres">
      <dgm:prSet presAssocID="{8E130EC2-2505-B946-8000-9F5F50A70E90}" presName="node" presStyleLbl="node1" presStyleIdx="2" presStyleCnt="4" custRadScaleRad="11878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59C62B0-0E5D-0241-B0A5-2E49F633DD71}" type="pres">
      <dgm:prSet presAssocID="{6BF24FC9-6202-4042-AC3B-95DF1AFCD6B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4B3D4F6-4386-B547-A37F-B5003D2A2DAB}" type="pres">
      <dgm:prSet presAssocID="{6BF24FC9-6202-4042-AC3B-95DF1AFCD6B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A06DFA2-2B7E-BA49-B940-09BC813E016E}" type="pres">
      <dgm:prSet presAssocID="{AEB43645-400E-6145-8857-FAC046551F79}" presName="node" presStyleLbl="node1" presStyleIdx="3" presStyleCnt="4" custRadScaleRad="162613" custRadScaleInc="-98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18963A1-BEE9-A24D-BA6C-1CEAD1D8F077}" type="pres">
      <dgm:prSet presAssocID="{B16A648D-D44E-344A-91A5-B381ADA65488}" presName="sibTrans" presStyleLbl="sibTrans2D1" presStyleIdx="3" presStyleCnt="4"/>
      <dgm:spPr/>
      <dgm:t>
        <a:bodyPr/>
        <a:lstStyle/>
        <a:p>
          <a:endParaRPr lang="en-US"/>
        </a:p>
      </dgm:t>
    </dgm:pt>
    <dgm:pt modelId="{15505921-6D2D-3449-B759-183D1344FF3B}" type="pres">
      <dgm:prSet presAssocID="{B16A648D-D44E-344A-91A5-B381ADA65488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28568370-2E2D-1143-8F92-7966D58C82FF}" srcId="{1DAC0908-7699-3042-9F04-1528E2E03CEB}" destId="{8E130EC2-2505-B946-8000-9F5F50A70E90}" srcOrd="2" destOrd="0" parTransId="{3F2AEE86-798C-F349-9BB2-20A4B3F50DCB}" sibTransId="{6BF24FC9-6202-4042-AC3B-95DF1AFCD6BB}"/>
    <dgm:cxn modelId="{7A3C209E-BABF-3D4F-82D7-124F50A7F462}" type="presOf" srcId="{B16A648D-D44E-344A-91A5-B381ADA65488}" destId="{C18963A1-BEE9-A24D-BA6C-1CEAD1D8F077}" srcOrd="0" destOrd="0" presId="urn:microsoft.com/office/officeart/2005/8/layout/cycle2"/>
    <dgm:cxn modelId="{7B2ADB61-75FF-2B42-8C8A-555C8E53F9D1}" type="presOf" srcId="{6BFE3298-FE4D-AA47-A603-79E882930585}" destId="{1A4FDC3F-B3D2-F240-B432-9377290A7B6C}" srcOrd="0" destOrd="0" presId="urn:microsoft.com/office/officeart/2005/8/layout/cycle2"/>
    <dgm:cxn modelId="{BB63FCE8-8741-2D4D-8310-269FE09BFE64}" type="presOf" srcId="{6BFE3298-FE4D-AA47-A603-79E882930585}" destId="{8B45B0C8-C697-544E-B8DE-A562AF538147}" srcOrd="1" destOrd="0" presId="urn:microsoft.com/office/officeart/2005/8/layout/cycle2"/>
    <dgm:cxn modelId="{82E63CCB-67BB-4449-A880-961D565BF4C9}" type="presOf" srcId="{6BF24FC9-6202-4042-AC3B-95DF1AFCD6BB}" destId="{A4B3D4F6-4386-B547-A37F-B5003D2A2DAB}" srcOrd="1" destOrd="0" presId="urn:microsoft.com/office/officeart/2005/8/layout/cycle2"/>
    <dgm:cxn modelId="{FBD2BE62-20D9-F349-BB76-E27809915030}" type="presOf" srcId="{F071BFEB-D08F-CE41-A2CA-973BCE4CB059}" destId="{EC007D19-BC20-264D-8155-DAA8AB7F4F2B}" srcOrd="1" destOrd="0" presId="urn:microsoft.com/office/officeart/2005/8/layout/cycle2"/>
    <dgm:cxn modelId="{F416529C-19B6-5142-B693-8AD24912226D}" type="presOf" srcId="{F071BFEB-D08F-CE41-A2CA-973BCE4CB059}" destId="{B39B3116-D674-E347-BC45-B05BA1889E06}" srcOrd="0" destOrd="0" presId="urn:microsoft.com/office/officeart/2005/8/layout/cycle2"/>
    <dgm:cxn modelId="{EEA51819-2724-C943-8E52-5BE4147A65DA}" srcId="{1DAC0908-7699-3042-9F04-1528E2E03CEB}" destId="{AEB43645-400E-6145-8857-FAC046551F79}" srcOrd="3" destOrd="0" parTransId="{C17A1F32-52EE-9144-975A-117A876A4C5A}" sibTransId="{B16A648D-D44E-344A-91A5-B381ADA65488}"/>
    <dgm:cxn modelId="{50955FD7-92F9-3E4D-84BD-5D76AE12D5DD}" type="presOf" srcId="{6BF24FC9-6202-4042-AC3B-95DF1AFCD6BB}" destId="{459C62B0-0E5D-0241-B0A5-2E49F633DD71}" srcOrd="0" destOrd="0" presId="urn:microsoft.com/office/officeart/2005/8/layout/cycle2"/>
    <dgm:cxn modelId="{8E91F3FB-0E9E-AE4F-BF2D-C60B77DA994F}" type="presOf" srcId="{AEB43645-400E-6145-8857-FAC046551F79}" destId="{BA06DFA2-2B7E-BA49-B940-09BC813E016E}" srcOrd="0" destOrd="0" presId="urn:microsoft.com/office/officeart/2005/8/layout/cycle2"/>
    <dgm:cxn modelId="{13A60758-0DA1-E14B-8027-69434BFFAE97}" srcId="{1DAC0908-7699-3042-9F04-1528E2E03CEB}" destId="{EF020B50-3EFE-A943-B310-24CF4A2585BB}" srcOrd="1" destOrd="0" parTransId="{EC0CDDC6-E353-B249-9FA2-DACE44CA9325}" sibTransId="{6BFE3298-FE4D-AA47-A603-79E882930585}"/>
    <dgm:cxn modelId="{0545BCD2-692B-3B4E-B0BD-6CA7C20B00CC}" srcId="{1DAC0908-7699-3042-9F04-1528E2E03CEB}" destId="{93CDB886-7DE2-5742-A38F-D06631E4DB99}" srcOrd="0" destOrd="0" parTransId="{36E4F4FD-170D-264E-8586-D24D1952AD99}" sibTransId="{F071BFEB-D08F-CE41-A2CA-973BCE4CB059}"/>
    <dgm:cxn modelId="{6CD76ED6-DD0F-D54D-9609-120D4AFF48D4}" type="presOf" srcId="{93CDB886-7DE2-5742-A38F-D06631E4DB99}" destId="{126A9922-323C-5E49-89B3-FD3E60DE5EDD}" srcOrd="0" destOrd="0" presId="urn:microsoft.com/office/officeart/2005/8/layout/cycle2"/>
    <dgm:cxn modelId="{8967057F-08E3-5E48-A78C-44B800710CEC}" type="presOf" srcId="{1DAC0908-7699-3042-9F04-1528E2E03CEB}" destId="{66C80803-217D-7C43-B5BB-A816E7D30339}" srcOrd="0" destOrd="0" presId="urn:microsoft.com/office/officeart/2005/8/layout/cycle2"/>
    <dgm:cxn modelId="{BB6782B0-FA8A-0D4C-BD5F-E278E2DA797E}" type="presOf" srcId="{EF020B50-3EFE-A943-B310-24CF4A2585BB}" destId="{E7DC67A5-4FA7-0C46-B4A9-93E562C90CBA}" srcOrd="0" destOrd="0" presId="urn:microsoft.com/office/officeart/2005/8/layout/cycle2"/>
    <dgm:cxn modelId="{5F57C4F2-4C2A-1144-8171-BC85CD288FF3}" type="presOf" srcId="{B16A648D-D44E-344A-91A5-B381ADA65488}" destId="{15505921-6D2D-3449-B759-183D1344FF3B}" srcOrd="1" destOrd="0" presId="urn:microsoft.com/office/officeart/2005/8/layout/cycle2"/>
    <dgm:cxn modelId="{D3980E1E-B58B-754E-834F-7DBE4FACC17A}" type="presOf" srcId="{8E130EC2-2505-B946-8000-9F5F50A70E90}" destId="{3B6845F9-429F-1046-A672-DA86B00DC7F5}" srcOrd="0" destOrd="0" presId="urn:microsoft.com/office/officeart/2005/8/layout/cycle2"/>
    <dgm:cxn modelId="{681ABA81-DCC2-A94E-9E3D-F1FF6EF6FCDF}" type="presParOf" srcId="{66C80803-217D-7C43-B5BB-A816E7D30339}" destId="{126A9922-323C-5E49-89B3-FD3E60DE5EDD}" srcOrd="0" destOrd="0" presId="urn:microsoft.com/office/officeart/2005/8/layout/cycle2"/>
    <dgm:cxn modelId="{011175D2-2E63-7244-AE8E-718185894F61}" type="presParOf" srcId="{66C80803-217D-7C43-B5BB-A816E7D30339}" destId="{B39B3116-D674-E347-BC45-B05BA1889E06}" srcOrd="1" destOrd="0" presId="urn:microsoft.com/office/officeart/2005/8/layout/cycle2"/>
    <dgm:cxn modelId="{15527B1E-63F1-BB40-8786-4B780638E33D}" type="presParOf" srcId="{B39B3116-D674-E347-BC45-B05BA1889E06}" destId="{EC007D19-BC20-264D-8155-DAA8AB7F4F2B}" srcOrd="0" destOrd="0" presId="urn:microsoft.com/office/officeart/2005/8/layout/cycle2"/>
    <dgm:cxn modelId="{3FC37B98-3FD7-2A4F-9C51-42A16047F467}" type="presParOf" srcId="{66C80803-217D-7C43-B5BB-A816E7D30339}" destId="{E7DC67A5-4FA7-0C46-B4A9-93E562C90CBA}" srcOrd="2" destOrd="0" presId="urn:microsoft.com/office/officeart/2005/8/layout/cycle2"/>
    <dgm:cxn modelId="{E3631013-1254-604E-B487-5F7C9642DB2A}" type="presParOf" srcId="{66C80803-217D-7C43-B5BB-A816E7D30339}" destId="{1A4FDC3F-B3D2-F240-B432-9377290A7B6C}" srcOrd="3" destOrd="0" presId="urn:microsoft.com/office/officeart/2005/8/layout/cycle2"/>
    <dgm:cxn modelId="{16893042-FD32-F644-9B57-AFAC0EF7E140}" type="presParOf" srcId="{1A4FDC3F-B3D2-F240-B432-9377290A7B6C}" destId="{8B45B0C8-C697-544E-B8DE-A562AF538147}" srcOrd="0" destOrd="0" presId="urn:microsoft.com/office/officeart/2005/8/layout/cycle2"/>
    <dgm:cxn modelId="{30468978-0B76-A742-A971-ECFDE221917B}" type="presParOf" srcId="{66C80803-217D-7C43-B5BB-A816E7D30339}" destId="{3B6845F9-429F-1046-A672-DA86B00DC7F5}" srcOrd="4" destOrd="0" presId="urn:microsoft.com/office/officeart/2005/8/layout/cycle2"/>
    <dgm:cxn modelId="{61A183ED-F8E1-024B-8161-8865C941694D}" type="presParOf" srcId="{66C80803-217D-7C43-B5BB-A816E7D30339}" destId="{459C62B0-0E5D-0241-B0A5-2E49F633DD71}" srcOrd="5" destOrd="0" presId="urn:microsoft.com/office/officeart/2005/8/layout/cycle2"/>
    <dgm:cxn modelId="{3F45C43D-E314-7D43-831D-65318A1D01DC}" type="presParOf" srcId="{459C62B0-0E5D-0241-B0A5-2E49F633DD71}" destId="{A4B3D4F6-4386-B547-A37F-B5003D2A2DAB}" srcOrd="0" destOrd="0" presId="urn:microsoft.com/office/officeart/2005/8/layout/cycle2"/>
    <dgm:cxn modelId="{A10C49E2-1B57-5C4D-A375-708FDE65D0B0}" type="presParOf" srcId="{66C80803-217D-7C43-B5BB-A816E7D30339}" destId="{BA06DFA2-2B7E-BA49-B940-09BC813E016E}" srcOrd="6" destOrd="0" presId="urn:microsoft.com/office/officeart/2005/8/layout/cycle2"/>
    <dgm:cxn modelId="{99F37AC4-839B-5342-87E1-34476FD204E1}" type="presParOf" srcId="{66C80803-217D-7C43-B5BB-A816E7D30339}" destId="{C18963A1-BEE9-A24D-BA6C-1CEAD1D8F077}" srcOrd="7" destOrd="0" presId="urn:microsoft.com/office/officeart/2005/8/layout/cycle2"/>
    <dgm:cxn modelId="{B9E525CA-DC76-1344-A6ED-DE52BC6FD782}" type="presParOf" srcId="{C18963A1-BEE9-A24D-BA6C-1CEAD1D8F077}" destId="{15505921-6D2D-3449-B759-183D1344FF3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995F9C-A433-4A5C-8BDE-558E7FA9F61E}" type="doc">
      <dgm:prSet loTypeId="urn:microsoft.com/office/officeart/2005/8/layout/hierarchy3" loCatId="officeonlin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5220A-E3CD-4D11-93BF-AE52CF00DC5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Round 1	</a:t>
          </a:r>
        </a:p>
      </dgm:t>
    </dgm:pt>
    <dgm:pt modelId="{FB5244F8-009B-4FBE-BF3A-B0AA28232791}" type="parTrans" cxnId="{DBE25890-949F-44FD-B94C-4D2D6F429217}">
      <dgm:prSet/>
      <dgm:spPr/>
      <dgm:t>
        <a:bodyPr/>
        <a:lstStyle/>
        <a:p>
          <a:endParaRPr lang="en-US"/>
        </a:p>
      </dgm:t>
    </dgm:pt>
    <dgm:pt modelId="{AC43D3AB-88A0-430A-825D-15174093F512}" type="sibTrans" cxnId="{DBE25890-949F-44FD-B94C-4D2D6F429217}">
      <dgm:prSet/>
      <dgm:spPr/>
      <dgm:t>
        <a:bodyPr/>
        <a:lstStyle/>
        <a:p>
          <a:endParaRPr lang="en-US"/>
        </a:p>
      </dgm:t>
    </dgm:pt>
    <dgm:pt modelId="{E8F770E5-CBB5-4AB6-816E-3FFFDE4DC3F7}">
      <dgm:prSet phldrT="[Text]" custT="1"/>
      <dgm:spPr/>
      <dgm:t>
        <a:bodyPr/>
        <a:lstStyle/>
        <a:p>
          <a:r>
            <a:rPr lang="en-US" sz="1400" b="1" dirty="0" smtClean="0"/>
            <a:t>Establish working groups and “the most important goal”</a:t>
          </a:r>
          <a:endParaRPr lang="en-US" sz="1400" b="1" dirty="0"/>
        </a:p>
      </dgm:t>
    </dgm:pt>
    <dgm:pt modelId="{35F2E175-AB70-4119-9B20-0A575748F111}" type="parTrans" cxnId="{2ED65F4D-C1EA-4490-BB0C-45F9814EC9C0}">
      <dgm:prSet/>
      <dgm:spPr/>
      <dgm:t>
        <a:bodyPr/>
        <a:lstStyle/>
        <a:p>
          <a:endParaRPr lang="en-US"/>
        </a:p>
      </dgm:t>
    </dgm:pt>
    <dgm:pt modelId="{347FF792-9260-4C4B-BADA-41FF4D85DE91}" type="sibTrans" cxnId="{2ED65F4D-C1EA-4490-BB0C-45F9814EC9C0}">
      <dgm:prSet/>
      <dgm:spPr/>
      <dgm:t>
        <a:bodyPr/>
        <a:lstStyle/>
        <a:p>
          <a:endParaRPr lang="en-US"/>
        </a:p>
      </dgm:t>
    </dgm:pt>
    <dgm:pt modelId="{401FB64B-EEA0-46D4-ADC8-BD0DF374DBD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Round 2</a:t>
          </a:r>
        </a:p>
      </dgm:t>
    </dgm:pt>
    <dgm:pt modelId="{132F5BBD-3141-4215-97FF-D3FBD2C96F2C}" type="parTrans" cxnId="{70F21AD7-E9EA-457E-B7F1-C3ED5607C740}">
      <dgm:prSet/>
      <dgm:spPr/>
      <dgm:t>
        <a:bodyPr/>
        <a:lstStyle/>
        <a:p>
          <a:endParaRPr lang="en-US"/>
        </a:p>
      </dgm:t>
    </dgm:pt>
    <dgm:pt modelId="{A9ABAA5D-8FC7-4B83-A16F-58AF77984104}" type="sibTrans" cxnId="{70F21AD7-E9EA-457E-B7F1-C3ED5607C740}">
      <dgm:prSet/>
      <dgm:spPr/>
      <dgm:t>
        <a:bodyPr/>
        <a:lstStyle/>
        <a:p>
          <a:endParaRPr lang="en-US"/>
        </a:p>
      </dgm:t>
    </dgm:pt>
    <dgm:pt modelId="{A751C108-108E-486B-BC78-2B8EAA8959BD}">
      <dgm:prSet phldrT="[Text]" custT="1"/>
      <dgm:spPr/>
      <dgm:t>
        <a:bodyPr/>
        <a:lstStyle/>
        <a:p>
          <a:r>
            <a:rPr lang="en-US" sz="1400" b="1" dirty="0" smtClean="0"/>
            <a:t>Develop goals </a:t>
          </a:r>
          <a:r>
            <a:rPr lang="en-US" sz="1400" b="1" dirty="0"/>
            <a:t>&amp;</a:t>
          </a:r>
          <a:r>
            <a:rPr lang="en-US" sz="1400" b="1" baseline="0" dirty="0"/>
            <a:t> objectives </a:t>
          </a:r>
          <a:r>
            <a:rPr lang="mr-IN" sz="1400" b="1" baseline="0" dirty="0"/>
            <a:t>–</a:t>
          </a:r>
          <a:r>
            <a:rPr lang="en-US" sz="1400" b="1" baseline="0" dirty="0"/>
            <a:t> continue work on initiatives</a:t>
          </a:r>
          <a:endParaRPr lang="en-US" sz="1400" b="1" dirty="0"/>
        </a:p>
      </dgm:t>
    </dgm:pt>
    <dgm:pt modelId="{1F7B4002-F0C6-4C70-A9CA-08C5A4887297}" type="parTrans" cxnId="{53ADB8C0-4728-4D67-8846-EBAC448B8A85}">
      <dgm:prSet/>
      <dgm:spPr/>
      <dgm:t>
        <a:bodyPr/>
        <a:lstStyle/>
        <a:p>
          <a:endParaRPr lang="en-US"/>
        </a:p>
      </dgm:t>
    </dgm:pt>
    <dgm:pt modelId="{1D9D659B-C6C1-4F14-846C-6AFD6AB1B2E4}" type="sibTrans" cxnId="{53ADB8C0-4728-4D67-8846-EBAC448B8A85}">
      <dgm:prSet/>
      <dgm:spPr/>
      <dgm:t>
        <a:bodyPr/>
        <a:lstStyle/>
        <a:p>
          <a:endParaRPr lang="en-US"/>
        </a:p>
      </dgm:t>
    </dgm:pt>
    <dgm:pt modelId="{979319CF-0609-4736-A8AA-0038D057123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Round 3</a:t>
          </a:r>
        </a:p>
      </dgm:t>
    </dgm:pt>
    <dgm:pt modelId="{42AB14EC-7090-4047-ABD9-C690097A6A9F}" type="parTrans" cxnId="{9AAC2193-DFC3-47E2-8701-360B06E9749B}">
      <dgm:prSet/>
      <dgm:spPr/>
      <dgm:t>
        <a:bodyPr/>
        <a:lstStyle/>
        <a:p>
          <a:endParaRPr lang="en-US"/>
        </a:p>
      </dgm:t>
    </dgm:pt>
    <dgm:pt modelId="{3AF52758-F1FD-4F71-8630-12628CB38FE4}" type="sibTrans" cxnId="{9AAC2193-DFC3-47E2-8701-360B06E9749B}">
      <dgm:prSet/>
      <dgm:spPr/>
      <dgm:t>
        <a:bodyPr/>
        <a:lstStyle/>
        <a:p>
          <a:endParaRPr lang="en-US"/>
        </a:p>
      </dgm:t>
    </dgm:pt>
    <dgm:pt modelId="{F3A77713-AD08-413C-A77E-27A65EA856EC}">
      <dgm:prSet phldrT="[Text]" custT="1"/>
      <dgm:spPr/>
      <dgm:t>
        <a:bodyPr/>
        <a:lstStyle/>
        <a:p>
          <a:r>
            <a:rPr lang="en-US" sz="1400" b="1" dirty="0"/>
            <a:t>Develop lists of actions  for each initiative</a:t>
          </a:r>
        </a:p>
      </dgm:t>
    </dgm:pt>
    <dgm:pt modelId="{83F67258-27A9-45F1-873C-2AD5858475A1}" type="parTrans" cxnId="{1F225581-F63B-44E3-B5AC-1DB6547A81A7}">
      <dgm:prSet/>
      <dgm:spPr/>
      <dgm:t>
        <a:bodyPr/>
        <a:lstStyle/>
        <a:p>
          <a:endParaRPr lang="en-US"/>
        </a:p>
      </dgm:t>
    </dgm:pt>
    <dgm:pt modelId="{ED035EF7-B437-450A-892F-74A232B61894}" type="sibTrans" cxnId="{1F225581-F63B-44E3-B5AC-1DB6547A81A7}">
      <dgm:prSet/>
      <dgm:spPr/>
      <dgm:t>
        <a:bodyPr/>
        <a:lstStyle/>
        <a:p>
          <a:endParaRPr lang="en-US"/>
        </a:p>
      </dgm:t>
    </dgm:pt>
    <dgm:pt modelId="{80D4B11C-7976-4578-B5D9-935A93D3AD08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Round 4</a:t>
          </a:r>
        </a:p>
      </dgm:t>
    </dgm:pt>
    <dgm:pt modelId="{8BB80ABA-AF9A-46E4-B331-52298FA65021}" type="parTrans" cxnId="{2A06C27F-5D8D-4F6E-A0EC-97658A28494E}">
      <dgm:prSet/>
      <dgm:spPr/>
      <dgm:t>
        <a:bodyPr/>
        <a:lstStyle/>
        <a:p>
          <a:endParaRPr lang="en-US"/>
        </a:p>
      </dgm:t>
    </dgm:pt>
    <dgm:pt modelId="{7CB7ECB0-D9C5-468B-BAE3-2A294325BEAD}" type="sibTrans" cxnId="{2A06C27F-5D8D-4F6E-A0EC-97658A28494E}">
      <dgm:prSet/>
      <dgm:spPr/>
      <dgm:t>
        <a:bodyPr/>
        <a:lstStyle/>
        <a:p>
          <a:endParaRPr lang="en-US"/>
        </a:p>
      </dgm:t>
    </dgm:pt>
    <dgm:pt modelId="{6A492FB9-09B1-4F96-9D32-EC0A71228B75}">
      <dgm:prSet custT="1"/>
      <dgm:spPr/>
      <dgm:t>
        <a:bodyPr/>
        <a:lstStyle/>
        <a:p>
          <a:r>
            <a:rPr lang="en-US" sz="1400" b="1" dirty="0"/>
            <a:t>Evaluate &amp; prioritize actions</a:t>
          </a:r>
          <a:r>
            <a:rPr lang="en-US" sz="1400" b="1" baseline="0" dirty="0"/>
            <a:t> </a:t>
          </a:r>
        </a:p>
      </dgm:t>
    </dgm:pt>
    <dgm:pt modelId="{20E196E5-62C0-4018-B4B8-6D5558F5ED75}" type="parTrans" cxnId="{8A73E388-4419-4878-913E-E08E3A169F1B}">
      <dgm:prSet/>
      <dgm:spPr/>
      <dgm:t>
        <a:bodyPr/>
        <a:lstStyle/>
        <a:p>
          <a:endParaRPr lang="en-US"/>
        </a:p>
      </dgm:t>
    </dgm:pt>
    <dgm:pt modelId="{4CA4F424-16FB-4C98-9925-661E3BB1B028}" type="sibTrans" cxnId="{8A73E388-4419-4878-913E-E08E3A169F1B}">
      <dgm:prSet/>
      <dgm:spPr/>
      <dgm:t>
        <a:bodyPr/>
        <a:lstStyle/>
        <a:p>
          <a:endParaRPr lang="en-US"/>
        </a:p>
      </dgm:t>
    </dgm:pt>
    <dgm:pt modelId="{F6254C9C-2D0D-4EEB-BEBD-8525EBED656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Round 5</a:t>
          </a:r>
        </a:p>
      </dgm:t>
    </dgm:pt>
    <dgm:pt modelId="{6E64727B-1C16-445F-893B-5A9FD23648BF}" type="parTrans" cxnId="{02849534-4637-42D2-80D4-5646FDFDD032}">
      <dgm:prSet/>
      <dgm:spPr/>
      <dgm:t>
        <a:bodyPr/>
        <a:lstStyle/>
        <a:p>
          <a:endParaRPr lang="en-US"/>
        </a:p>
      </dgm:t>
    </dgm:pt>
    <dgm:pt modelId="{DAB00A77-8F98-4E3A-9731-10834398E2AE}" type="sibTrans" cxnId="{02849534-4637-42D2-80D4-5646FDFDD032}">
      <dgm:prSet/>
      <dgm:spPr/>
      <dgm:t>
        <a:bodyPr/>
        <a:lstStyle/>
        <a:p>
          <a:endParaRPr lang="en-US"/>
        </a:p>
      </dgm:t>
    </dgm:pt>
    <dgm:pt modelId="{F6D8B74F-7F7E-4E5C-88EF-EF9241B257D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Round 6</a:t>
          </a:r>
        </a:p>
      </dgm:t>
    </dgm:pt>
    <dgm:pt modelId="{D02B0243-36D6-4309-95AC-53953199CB6A}" type="parTrans" cxnId="{1F96AAA5-B81E-46F9-BDDF-CB9675EFAE67}">
      <dgm:prSet/>
      <dgm:spPr/>
      <dgm:t>
        <a:bodyPr/>
        <a:lstStyle/>
        <a:p>
          <a:endParaRPr lang="en-US"/>
        </a:p>
      </dgm:t>
    </dgm:pt>
    <dgm:pt modelId="{AC6DF4DF-413E-4DF8-B7CD-5434E3576765}" type="sibTrans" cxnId="{1F96AAA5-B81E-46F9-BDDF-CB9675EFAE67}">
      <dgm:prSet/>
      <dgm:spPr/>
      <dgm:t>
        <a:bodyPr/>
        <a:lstStyle/>
        <a:p>
          <a:endParaRPr lang="en-US"/>
        </a:p>
      </dgm:t>
    </dgm:pt>
    <dgm:pt modelId="{EA4513E6-10AE-4A19-898D-AE6338567BF8}">
      <dgm:prSet custT="1"/>
      <dgm:spPr/>
      <dgm:t>
        <a:bodyPr/>
        <a:lstStyle/>
        <a:p>
          <a:r>
            <a:rPr lang="en-US" sz="1400" b="1" dirty="0"/>
            <a:t>Identify metrics, resources, </a:t>
          </a:r>
          <a:r>
            <a:rPr lang="en-US" sz="1400" b="1" dirty="0" smtClean="0"/>
            <a:t>milestones</a:t>
          </a:r>
          <a:endParaRPr lang="en-US" sz="1400" b="1" dirty="0"/>
        </a:p>
      </dgm:t>
    </dgm:pt>
    <dgm:pt modelId="{7E364D65-11C2-4B88-BE50-90D8F9578EC6}" type="parTrans" cxnId="{2A5CBDC6-D534-407C-BD5F-EC62E007F738}">
      <dgm:prSet/>
      <dgm:spPr/>
      <dgm:t>
        <a:bodyPr/>
        <a:lstStyle/>
        <a:p>
          <a:endParaRPr lang="en-US"/>
        </a:p>
      </dgm:t>
    </dgm:pt>
    <dgm:pt modelId="{E9B17466-9CA2-4CB1-9DB4-2D63B637E47D}" type="sibTrans" cxnId="{2A5CBDC6-D534-407C-BD5F-EC62E007F738}">
      <dgm:prSet/>
      <dgm:spPr/>
      <dgm:t>
        <a:bodyPr/>
        <a:lstStyle/>
        <a:p>
          <a:endParaRPr lang="en-US"/>
        </a:p>
      </dgm:t>
    </dgm:pt>
    <dgm:pt modelId="{D3B8FB6E-0455-476A-B841-6CFAC926D914}">
      <dgm:prSet custT="1"/>
      <dgm:spPr/>
      <dgm:t>
        <a:bodyPr/>
        <a:lstStyle/>
        <a:p>
          <a:r>
            <a:rPr lang="en-US" sz="1400" b="1" dirty="0" smtClean="0"/>
            <a:t>Assemble </a:t>
          </a:r>
          <a:r>
            <a:rPr lang="en-US" sz="1400" b="1" baseline="0" dirty="0" smtClean="0"/>
            <a:t>the </a:t>
          </a:r>
          <a:r>
            <a:rPr lang="en-US" sz="1400" b="1" baseline="0" dirty="0"/>
            <a:t>strategic plan</a:t>
          </a:r>
          <a:endParaRPr lang="en-US" sz="1400" b="1" dirty="0"/>
        </a:p>
      </dgm:t>
    </dgm:pt>
    <dgm:pt modelId="{E61722E8-0AA5-4FD8-A4F5-3047F3613509}" type="parTrans" cxnId="{A638485D-9435-4781-A555-C361172A7C45}">
      <dgm:prSet/>
      <dgm:spPr/>
      <dgm:t>
        <a:bodyPr/>
        <a:lstStyle/>
        <a:p>
          <a:endParaRPr lang="en-US"/>
        </a:p>
      </dgm:t>
    </dgm:pt>
    <dgm:pt modelId="{C12FAD65-C3AB-47B6-9212-C81CFF0F9D57}" type="sibTrans" cxnId="{A638485D-9435-4781-A555-C361172A7C45}">
      <dgm:prSet/>
      <dgm:spPr/>
      <dgm:t>
        <a:bodyPr/>
        <a:lstStyle/>
        <a:p>
          <a:endParaRPr lang="en-US"/>
        </a:p>
      </dgm:t>
    </dgm:pt>
    <dgm:pt modelId="{433D10C6-637A-0A4C-AE3A-190765E7DB95}" type="pres">
      <dgm:prSet presAssocID="{26995F9C-A433-4A5C-8BDE-558E7FA9F61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A74590-3BC4-1D4C-8701-8B1922A4CF0A}" type="pres">
      <dgm:prSet presAssocID="{F9A5220A-E3CD-4D11-93BF-AE52CF00DC5F}" presName="root" presStyleCnt="0"/>
      <dgm:spPr/>
    </dgm:pt>
    <dgm:pt modelId="{A0409BA0-29E9-E445-9A57-FE019DE989CB}" type="pres">
      <dgm:prSet presAssocID="{F9A5220A-E3CD-4D11-93BF-AE52CF00DC5F}" presName="rootComposite" presStyleCnt="0"/>
      <dgm:spPr/>
    </dgm:pt>
    <dgm:pt modelId="{A4FAD09C-1B30-1A4C-BCC9-448557AEF54E}" type="pres">
      <dgm:prSet presAssocID="{F9A5220A-E3CD-4D11-93BF-AE52CF00DC5F}" presName="rootText" presStyleLbl="node1" presStyleIdx="0" presStyleCnt="6"/>
      <dgm:spPr/>
      <dgm:t>
        <a:bodyPr/>
        <a:lstStyle/>
        <a:p>
          <a:endParaRPr lang="en-US"/>
        </a:p>
      </dgm:t>
    </dgm:pt>
    <dgm:pt modelId="{0FA051BB-C267-1044-9A5E-6CCE6C59E5FD}" type="pres">
      <dgm:prSet presAssocID="{F9A5220A-E3CD-4D11-93BF-AE52CF00DC5F}" presName="rootConnector" presStyleLbl="node1" presStyleIdx="0" presStyleCnt="6"/>
      <dgm:spPr/>
      <dgm:t>
        <a:bodyPr/>
        <a:lstStyle/>
        <a:p>
          <a:endParaRPr lang="en-US"/>
        </a:p>
      </dgm:t>
    </dgm:pt>
    <dgm:pt modelId="{11E5E7F8-1F32-274A-BBEA-DD28496099C9}" type="pres">
      <dgm:prSet presAssocID="{F9A5220A-E3CD-4D11-93BF-AE52CF00DC5F}" presName="childShape" presStyleCnt="0"/>
      <dgm:spPr/>
    </dgm:pt>
    <dgm:pt modelId="{FAD4FCDB-89D4-1F40-90E9-15E5B948DF25}" type="pres">
      <dgm:prSet presAssocID="{35F2E175-AB70-4119-9B20-0A575748F111}" presName="Name13" presStyleLbl="parChTrans1D2" presStyleIdx="0" presStyleCnt="6"/>
      <dgm:spPr/>
      <dgm:t>
        <a:bodyPr/>
        <a:lstStyle/>
        <a:p>
          <a:endParaRPr lang="en-US"/>
        </a:p>
      </dgm:t>
    </dgm:pt>
    <dgm:pt modelId="{4D04740F-2890-C543-8A68-F896B5288FCF}" type="pres">
      <dgm:prSet presAssocID="{E8F770E5-CBB5-4AB6-816E-3FFFDE4DC3F7}" presName="childText" presStyleLbl="bgAcc1" presStyleIdx="0" presStyleCnt="6" custScaleY="228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CEC38-C44A-CE41-90B2-1A93B57CE860}" type="pres">
      <dgm:prSet presAssocID="{401FB64B-EEA0-46D4-ADC8-BD0DF374DBD3}" presName="root" presStyleCnt="0"/>
      <dgm:spPr/>
    </dgm:pt>
    <dgm:pt modelId="{719FCBC2-8C09-B844-9120-37D280148A4C}" type="pres">
      <dgm:prSet presAssocID="{401FB64B-EEA0-46D4-ADC8-BD0DF374DBD3}" presName="rootComposite" presStyleCnt="0"/>
      <dgm:spPr/>
    </dgm:pt>
    <dgm:pt modelId="{A9EC7ED4-D05F-5E40-AA3D-AAC47DCA8A7B}" type="pres">
      <dgm:prSet presAssocID="{401FB64B-EEA0-46D4-ADC8-BD0DF374DBD3}" presName="rootText" presStyleLbl="node1" presStyleIdx="1" presStyleCnt="6"/>
      <dgm:spPr/>
      <dgm:t>
        <a:bodyPr/>
        <a:lstStyle/>
        <a:p>
          <a:endParaRPr lang="en-US"/>
        </a:p>
      </dgm:t>
    </dgm:pt>
    <dgm:pt modelId="{69ADB850-D114-2243-B807-12DA3A149BF6}" type="pres">
      <dgm:prSet presAssocID="{401FB64B-EEA0-46D4-ADC8-BD0DF374DBD3}" presName="rootConnector" presStyleLbl="node1" presStyleIdx="1" presStyleCnt="6"/>
      <dgm:spPr/>
      <dgm:t>
        <a:bodyPr/>
        <a:lstStyle/>
        <a:p>
          <a:endParaRPr lang="en-US"/>
        </a:p>
      </dgm:t>
    </dgm:pt>
    <dgm:pt modelId="{65F46537-9211-9B49-8AA9-EE1E1A632A68}" type="pres">
      <dgm:prSet presAssocID="{401FB64B-EEA0-46D4-ADC8-BD0DF374DBD3}" presName="childShape" presStyleCnt="0"/>
      <dgm:spPr/>
    </dgm:pt>
    <dgm:pt modelId="{18B5FDEF-1F79-814F-BB90-3F7CDAA5135A}" type="pres">
      <dgm:prSet presAssocID="{1F7B4002-F0C6-4C70-A9CA-08C5A4887297}" presName="Name13" presStyleLbl="parChTrans1D2" presStyleIdx="1" presStyleCnt="6"/>
      <dgm:spPr/>
      <dgm:t>
        <a:bodyPr/>
        <a:lstStyle/>
        <a:p>
          <a:endParaRPr lang="en-US"/>
        </a:p>
      </dgm:t>
    </dgm:pt>
    <dgm:pt modelId="{05800D2C-8F71-6B44-A7CB-DEEBA2B60935}" type="pres">
      <dgm:prSet presAssocID="{A751C108-108E-486B-BC78-2B8EAA8959BD}" presName="childText" presStyleLbl="bgAcc1" presStyleIdx="1" presStyleCnt="6" custScaleY="228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96509-8ABC-B647-BF05-F61BFBD8D334}" type="pres">
      <dgm:prSet presAssocID="{979319CF-0609-4736-A8AA-0038D057123E}" presName="root" presStyleCnt="0"/>
      <dgm:spPr/>
    </dgm:pt>
    <dgm:pt modelId="{935FD12D-8C7E-DA41-A524-2F3668F2A030}" type="pres">
      <dgm:prSet presAssocID="{979319CF-0609-4736-A8AA-0038D057123E}" presName="rootComposite" presStyleCnt="0"/>
      <dgm:spPr/>
    </dgm:pt>
    <dgm:pt modelId="{FAF8C4AD-41AD-1249-BFF2-3FA83328C9E5}" type="pres">
      <dgm:prSet presAssocID="{979319CF-0609-4736-A8AA-0038D057123E}" presName="rootText" presStyleLbl="node1" presStyleIdx="2" presStyleCnt="6"/>
      <dgm:spPr/>
      <dgm:t>
        <a:bodyPr/>
        <a:lstStyle/>
        <a:p>
          <a:endParaRPr lang="en-US"/>
        </a:p>
      </dgm:t>
    </dgm:pt>
    <dgm:pt modelId="{030D87F7-C865-1640-9459-1CC8889F39BE}" type="pres">
      <dgm:prSet presAssocID="{979319CF-0609-4736-A8AA-0038D057123E}" presName="rootConnector" presStyleLbl="node1" presStyleIdx="2" presStyleCnt="6"/>
      <dgm:spPr/>
      <dgm:t>
        <a:bodyPr/>
        <a:lstStyle/>
        <a:p>
          <a:endParaRPr lang="en-US"/>
        </a:p>
      </dgm:t>
    </dgm:pt>
    <dgm:pt modelId="{47AA518D-F13C-2648-B153-6A9DA75603AB}" type="pres">
      <dgm:prSet presAssocID="{979319CF-0609-4736-A8AA-0038D057123E}" presName="childShape" presStyleCnt="0"/>
      <dgm:spPr/>
    </dgm:pt>
    <dgm:pt modelId="{9DFBF796-2F5B-EC42-97B4-F29328611237}" type="pres">
      <dgm:prSet presAssocID="{83F67258-27A9-45F1-873C-2AD5858475A1}" presName="Name13" presStyleLbl="parChTrans1D2" presStyleIdx="2" presStyleCnt="6"/>
      <dgm:spPr/>
      <dgm:t>
        <a:bodyPr/>
        <a:lstStyle/>
        <a:p>
          <a:endParaRPr lang="en-US"/>
        </a:p>
      </dgm:t>
    </dgm:pt>
    <dgm:pt modelId="{3CEC02FA-45E5-CA44-9B4C-05EC96786299}" type="pres">
      <dgm:prSet presAssocID="{F3A77713-AD08-413C-A77E-27A65EA856EC}" presName="childText" presStyleLbl="bgAcc1" presStyleIdx="2" presStyleCnt="6" custScaleY="228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FEB30-AF49-7149-96FD-79190F588A64}" type="pres">
      <dgm:prSet presAssocID="{80D4B11C-7976-4578-B5D9-935A93D3AD08}" presName="root" presStyleCnt="0"/>
      <dgm:spPr/>
    </dgm:pt>
    <dgm:pt modelId="{51152B7C-B8A0-DA4C-8845-66C77F394DEC}" type="pres">
      <dgm:prSet presAssocID="{80D4B11C-7976-4578-B5D9-935A93D3AD08}" presName="rootComposite" presStyleCnt="0"/>
      <dgm:spPr/>
    </dgm:pt>
    <dgm:pt modelId="{9D27448C-9DEE-024C-91B9-056C36C33AE9}" type="pres">
      <dgm:prSet presAssocID="{80D4B11C-7976-4578-B5D9-935A93D3AD08}" presName="rootText" presStyleLbl="node1" presStyleIdx="3" presStyleCnt="6"/>
      <dgm:spPr/>
      <dgm:t>
        <a:bodyPr/>
        <a:lstStyle/>
        <a:p>
          <a:endParaRPr lang="en-US"/>
        </a:p>
      </dgm:t>
    </dgm:pt>
    <dgm:pt modelId="{F2CC7CF1-94D1-6840-B99B-BE37C8C6F602}" type="pres">
      <dgm:prSet presAssocID="{80D4B11C-7976-4578-B5D9-935A93D3AD08}" presName="rootConnector" presStyleLbl="node1" presStyleIdx="3" presStyleCnt="6"/>
      <dgm:spPr/>
      <dgm:t>
        <a:bodyPr/>
        <a:lstStyle/>
        <a:p>
          <a:endParaRPr lang="en-US"/>
        </a:p>
      </dgm:t>
    </dgm:pt>
    <dgm:pt modelId="{815F1766-B730-C144-91A0-61FA04837EDC}" type="pres">
      <dgm:prSet presAssocID="{80D4B11C-7976-4578-B5D9-935A93D3AD08}" presName="childShape" presStyleCnt="0"/>
      <dgm:spPr/>
    </dgm:pt>
    <dgm:pt modelId="{EAD9F9EE-C186-D144-B842-AEBB253EBF83}" type="pres">
      <dgm:prSet presAssocID="{20E196E5-62C0-4018-B4B8-6D5558F5ED75}" presName="Name13" presStyleLbl="parChTrans1D2" presStyleIdx="3" presStyleCnt="6"/>
      <dgm:spPr/>
      <dgm:t>
        <a:bodyPr/>
        <a:lstStyle/>
        <a:p>
          <a:endParaRPr lang="en-US"/>
        </a:p>
      </dgm:t>
    </dgm:pt>
    <dgm:pt modelId="{669BB05C-9861-E947-9CD5-CE99EA932575}" type="pres">
      <dgm:prSet presAssocID="{6A492FB9-09B1-4F96-9D32-EC0A71228B75}" presName="childText" presStyleLbl="bgAcc1" presStyleIdx="3" presStyleCnt="6" custScaleY="228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D5B39-DB58-494D-AEB7-73705A97442D}" type="pres">
      <dgm:prSet presAssocID="{F6254C9C-2D0D-4EEB-BEBD-8525EBED6562}" presName="root" presStyleCnt="0"/>
      <dgm:spPr/>
    </dgm:pt>
    <dgm:pt modelId="{BF0192C0-CCB1-4C4B-ADFC-D3B41031D3C4}" type="pres">
      <dgm:prSet presAssocID="{F6254C9C-2D0D-4EEB-BEBD-8525EBED6562}" presName="rootComposite" presStyleCnt="0"/>
      <dgm:spPr/>
    </dgm:pt>
    <dgm:pt modelId="{F95420A9-BCF3-B24F-AB04-113394A27638}" type="pres">
      <dgm:prSet presAssocID="{F6254C9C-2D0D-4EEB-BEBD-8525EBED6562}" presName="rootText" presStyleLbl="node1" presStyleIdx="4" presStyleCnt="6"/>
      <dgm:spPr/>
      <dgm:t>
        <a:bodyPr/>
        <a:lstStyle/>
        <a:p>
          <a:endParaRPr lang="en-US"/>
        </a:p>
      </dgm:t>
    </dgm:pt>
    <dgm:pt modelId="{05B8E17F-911D-8849-81C5-9E15CB63FEA2}" type="pres">
      <dgm:prSet presAssocID="{F6254C9C-2D0D-4EEB-BEBD-8525EBED6562}" presName="rootConnector" presStyleLbl="node1" presStyleIdx="4" presStyleCnt="6"/>
      <dgm:spPr/>
      <dgm:t>
        <a:bodyPr/>
        <a:lstStyle/>
        <a:p>
          <a:endParaRPr lang="en-US"/>
        </a:p>
      </dgm:t>
    </dgm:pt>
    <dgm:pt modelId="{642FD135-D7C2-C34E-A625-CF14746D9D0D}" type="pres">
      <dgm:prSet presAssocID="{F6254C9C-2D0D-4EEB-BEBD-8525EBED6562}" presName="childShape" presStyleCnt="0"/>
      <dgm:spPr/>
    </dgm:pt>
    <dgm:pt modelId="{01C53955-CF32-E642-94BC-1F34BA222A93}" type="pres">
      <dgm:prSet presAssocID="{7E364D65-11C2-4B88-BE50-90D8F9578EC6}" presName="Name13" presStyleLbl="parChTrans1D2" presStyleIdx="4" presStyleCnt="6"/>
      <dgm:spPr/>
      <dgm:t>
        <a:bodyPr/>
        <a:lstStyle/>
        <a:p>
          <a:endParaRPr lang="en-US"/>
        </a:p>
      </dgm:t>
    </dgm:pt>
    <dgm:pt modelId="{CBE0036D-6B28-FC49-ACF7-367EFF6EC038}" type="pres">
      <dgm:prSet presAssocID="{EA4513E6-10AE-4A19-898D-AE6338567BF8}" presName="childText" presStyleLbl="bgAcc1" presStyleIdx="4" presStyleCnt="6" custScaleY="228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0BD89-D6BE-804C-8496-859F8BF7267A}" type="pres">
      <dgm:prSet presAssocID="{F6D8B74F-7F7E-4E5C-88EF-EF9241B257DE}" presName="root" presStyleCnt="0"/>
      <dgm:spPr/>
    </dgm:pt>
    <dgm:pt modelId="{DEBB2FA2-A43C-FB43-90B0-BB09BAD891DC}" type="pres">
      <dgm:prSet presAssocID="{F6D8B74F-7F7E-4E5C-88EF-EF9241B257DE}" presName="rootComposite" presStyleCnt="0"/>
      <dgm:spPr/>
    </dgm:pt>
    <dgm:pt modelId="{8A25F825-751D-4D47-9041-4BEB69EDE84E}" type="pres">
      <dgm:prSet presAssocID="{F6D8B74F-7F7E-4E5C-88EF-EF9241B257DE}" presName="rootText" presStyleLbl="node1" presStyleIdx="5" presStyleCnt="6"/>
      <dgm:spPr/>
      <dgm:t>
        <a:bodyPr/>
        <a:lstStyle/>
        <a:p>
          <a:endParaRPr lang="en-US"/>
        </a:p>
      </dgm:t>
    </dgm:pt>
    <dgm:pt modelId="{C8F0B894-3E60-3840-AAEC-C82322D5356A}" type="pres">
      <dgm:prSet presAssocID="{F6D8B74F-7F7E-4E5C-88EF-EF9241B257DE}" presName="rootConnector" presStyleLbl="node1" presStyleIdx="5" presStyleCnt="6"/>
      <dgm:spPr/>
      <dgm:t>
        <a:bodyPr/>
        <a:lstStyle/>
        <a:p>
          <a:endParaRPr lang="en-US"/>
        </a:p>
      </dgm:t>
    </dgm:pt>
    <dgm:pt modelId="{665A2072-7E99-6D4D-9545-BF18B1709529}" type="pres">
      <dgm:prSet presAssocID="{F6D8B74F-7F7E-4E5C-88EF-EF9241B257DE}" presName="childShape" presStyleCnt="0"/>
      <dgm:spPr/>
    </dgm:pt>
    <dgm:pt modelId="{0D99BF6A-8849-1449-A93B-FD8176F0A1BD}" type="pres">
      <dgm:prSet presAssocID="{E61722E8-0AA5-4FD8-A4F5-3047F3613509}" presName="Name13" presStyleLbl="parChTrans1D2" presStyleIdx="5" presStyleCnt="6"/>
      <dgm:spPr/>
      <dgm:t>
        <a:bodyPr/>
        <a:lstStyle/>
        <a:p>
          <a:endParaRPr lang="en-US"/>
        </a:p>
      </dgm:t>
    </dgm:pt>
    <dgm:pt modelId="{562040CD-938E-6248-B2FC-08CC144469A3}" type="pres">
      <dgm:prSet presAssocID="{D3B8FB6E-0455-476A-B841-6CFAC926D914}" presName="childText" presStyleLbl="bgAcc1" presStyleIdx="5" presStyleCnt="6" custScaleY="2281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73E388-4419-4878-913E-E08E3A169F1B}" srcId="{80D4B11C-7976-4578-B5D9-935A93D3AD08}" destId="{6A492FB9-09B1-4F96-9D32-EC0A71228B75}" srcOrd="0" destOrd="0" parTransId="{20E196E5-62C0-4018-B4B8-6D5558F5ED75}" sibTransId="{4CA4F424-16FB-4C98-9925-661E3BB1B028}"/>
    <dgm:cxn modelId="{2A5CBDC6-D534-407C-BD5F-EC62E007F738}" srcId="{F6254C9C-2D0D-4EEB-BEBD-8525EBED6562}" destId="{EA4513E6-10AE-4A19-898D-AE6338567BF8}" srcOrd="0" destOrd="0" parTransId="{7E364D65-11C2-4B88-BE50-90D8F9578EC6}" sibTransId="{E9B17466-9CA2-4CB1-9DB4-2D63B637E47D}"/>
    <dgm:cxn modelId="{FFA04A92-5B04-E84E-8734-D47C7ABFE4D8}" type="presOf" srcId="{F6254C9C-2D0D-4EEB-BEBD-8525EBED6562}" destId="{F95420A9-BCF3-B24F-AB04-113394A27638}" srcOrd="0" destOrd="0" presId="urn:microsoft.com/office/officeart/2005/8/layout/hierarchy3"/>
    <dgm:cxn modelId="{73F84BC1-E707-5349-8A0A-23A92E9EB177}" type="presOf" srcId="{35F2E175-AB70-4119-9B20-0A575748F111}" destId="{FAD4FCDB-89D4-1F40-90E9-15E5B948DF25}" srcOrd="0" destOrd="0" presId="urn:microsoft.com/office/officeart/2005/8/layout/hierarchy3"/>
    <dgm:cxn modelId="{BBB564D3-EAD7-2D4E-8215-8701E4A3DE60}" type="presOf" srcId="{83F67258-27A9-45F1-873C-2AD5858475A1}" destId="{9DFBF796-2F5B-EC42-97B4-F29328611237}" srcOrd="0" destOrd="0" presId="urn:microsoft.com/office/officeart/2005/8/layout/hierarchy3"/>
    <dgm:cxn modelId="{9FD6537E-764D-A94E-8175-3BEEEB0E8DAC}" type="presOf" srcId="{F3A77713-AD08-413C-A77E-27A65EA856EC}" destId="{3CEC02FA-45E5-CA44-9B4C-05EC96786299}" srcOrd="0" destOrd="0" presId="urn:microsoft.com/office/officeart/2005/8/layout/hierarchy3"/>
    <dgm:cxn modelId="{29BD3EE4-4422-3546-9D9D-286EEF894D35}" type="presOf" srcId="{26995F9C-A433-4A5C-8BDE-558E7FA9F61E}" destId="{433D10C6-637A-0A4C-AE3A-190765E7DB95}" srcOrd="0" destOrd="0" presId="urn:microsoft.com/office/officeart/2005/8/layout/hierarchy3"/>
    <dgm:cxn modelId="{DD3504D4-D649-7642-899D-7EEDEC94590A}" type="presOf" srcId="{F6D8B74F-7F7E-4E5C-88EF-EF9241B257DE}" destId="{8A25F825-751D-4D47-9041-4BEB69EDE84E}" srcOrd="0" destOrd="0" presId="urn:microsoft.com/office/officeart/2005/8/layout/hierarchy3"/>
    <dgm:cxn modelId="{7423DB37-D968-DE49-B1E7-C5AC83366594}" type="presOf" srcId="{979319CF-0609-4736-A8AA-0038D057123E}" destId="{FAF8C4AD-41AD-1249-BFF2-3FA83328C9E5}" srcOrd="0" destOrd="0" presId="urn:microsoft.com/office/officeart/2005/8/layout/hierarchy3"/>
    <dgm:cxn modelId="{53ADB8C0-4728-4D67-8846-EBAC448B8A85}" srcId="{401FB64B-EEA0-46D4-ADC8-BD0DF374DBD3}" destId="{A751C108-108E-486B-BC78-2B8EAA8959BD}" srcOrd="0" destOrd="0" parTransId="{1F7B4002-F0C6-4C70-A9CA-08C5A4887297}" sibTransId="{1D9D659B-C6C1-4F14-846C-6AFD6AB1B2E4}"/>
    <dgm:cxn modelId="{9AAC2193-DFC3-47E2-8701-360B06E9749B}" srcId="{26995F9C-A433-4A5C-8BDE-558E7FA9F61E}" destId="{979319CF-0609-4736-A8AA-0038D057123E}" srcOrd="2" destOrd="0" parTransId="{42AB14EC-7090-4047-ABD9-C690097A6A9F}" sibTransId="{3AF52758-F1FD-4F71-8630-12628CB38FE4}"/>
    <dgm:cxn modelId="{53FB0584-27DE-3E4A-B1D4-C76C84C2EFEB}" type="presOf" srcId="{20E196E5-62C0-4018-B4B8-6D5558F5ED75}" destId="{EAD9F9EE-C186-D144-B842-AEBB253EBF83}" srcOrd="0" destOrd="0" presId="urn:microsoft.com/office/officeart/2005/8/layout/hierarchy3"/>
    <dgm:cxn modelId="{D6BA5A4E-287C-A745-A534-5123388D7868}" type="presOf" srcId="{401FB64B-EEA0-46D4-ADC8-BD0DF374DBD3}" destId="{A9EC7ED4-D05F-5E40-AA3D-AAC47DCA8A7B}" srcOrd="0" destOrd="0" presId="urn:microsoft.com/office/officeart/2005/8/layout/hierarchy3"/>
    <dgm:cxn modelId="{F471D6EC-7F70-5C48-B5DA-3643EA9FFEBA}" type="presOf" srcId="{80D4B11C-7976-4578-B5D9-935A93D3AD08}" destId="{9D27448C-9DEE-024C-91B9-056C36C33AE9}" srcOrd="0" destOrd="0" presId="urn:microsoft.com/office/officeart/2005/8/layout/hierarchy3"/>
    <dgm:cxn modelId="{FAA01043-D1DD-A04B-B601-0EEA57B18194}" type="presOf" srcId="{E61722E8-0AA5-4FD8-A4F5-3047F3613509}" destId="{0D99BF6A-8849-1449-A93B-FD8176F0A1BD}" srcOrd="0" destOrd="0" presId="urn:microsoft.com/office/officeart/2005/8/layout/hierarchy3"/>
    <dgm:cxn modelId="{CE86E76A-F3D7-CB41-9B3A-73A76B47929D}" type="presOf" srcId="{979319CF-0609-4736-A8AA-0038D057123E}" destId="{030D87F7-C865-1640-9459-1CC8889F39BE}" srcOrd="1" destOrd="0" presId="urn:microsoft.com/office/officeart/2005/8/layout/hierarchy3"/>
    <dgm:cxn modelId="{A5A4C181-1D91-3241-AA6B-816500F6276C}" type="presOf" srcId="{EA4513E6-10AE-4A19-898D-AE6338567BF8}" destId="{CBE0036D-6B28-FC49-ACF7-367EFF6EC038}" srcOrd="0" destOrd="0" presId="urn:microsoft.com/office/officeart/2005/8/layout/hierarchy3"/>
    <dgm:cxn modelId="{8B40F071-09F0-0942-A107-0142FE632A26}" type="presOf" srcId="{A751C108-108E-486B-BC78-2B8EAA8959BD}" destId="{05800D2C-8F71-6B44-A7CB-DEEBA2B60935}" srcOrd="0" destOrd="0" presId="urn:microsoft.com/office/officeart/2005/8/layout/hierarchy3"/>
    <dgm:cxn modelId="{2A06C27F-5D8D-4F6E-A0EC-97658A28494E}" srcId="{26995F9C-A433-4A5C-8BDE-558E7FA9F61E}" destId="{80D4B11C-7976-4578-B5D9-935A93D3AD08}" srcOrd="3" destOrd="0" parTransId="{8BB80ABA-AF9A-46E4-B331-52298FA65021}" sibTransId="{7CB7ECB0-D9C5-468B-BAE3-2A294325BEAD}"/>
    <dgm:cxn modelId="{5B107098-A0F6-BE41-A81B-108CCAB99587}" type="presOf" srcId="{1F7B4002-F0C6-4C70-A9CA-08C5A4887297}" destId="{18B5FDEF-1F79-814F-BB90-3F7CDAA5135A}" srcOrd="0" destOrd="0" presId="urn:microsoft.com/office/officeart/2005/8/layout/hierarchy3"/>
    <dgm:cxn modelId="{49DCAC0F-6AA8-674C-B627-40A6CA50BF0E}" type="presOf" srcId="{E8F770E5-CBB5-4AB6-816E-3FFFDE4DC3F7}" destId="{4D04740F-2890-C543-8A68-F896B5288FCF}" srcOrd="0" destOrd="0" presId="urn:microsoft.com/office/officeart/2005/8/layout/hierarchy3"/>
    <dgm:cxn modelId="{A638485D-9435-4781-A555-C361172A7C45}" srcId="{F6D8B74F-7F7E-4E5C-88EF-EF9241B257DE}" destId="{D3B8FB6E-0455-476A-B841-6CFAC926D914}" srcOrd="0" destOrd="0" parTransId="{E61722E8-0AA5-4FD8-A4F5-3047F3613509}" sibTransId="{C12FAD65-C3AB-47B6-9212-C81CFF0F9D57}"/>
    <dgm:cxn modelId="{933984BE-815C-3841-AAC6-DA63C427B51A}" type="presOf" srcId="{F6D8B74F-7F7E-4E5C-88EF-EF9241B257DE}" destId="{C8F0B894-3E60-3840-AAEC-C82322D5356A}" srcOrd="1" destOrd="0" presId="urn:microsoft.com/office/officeart/2005/8/layout/hierarchy3"/>
    <dgm:cxn modelId="{8CFB3A98-967D-9A40-854D-DE3C227B4AE5}" type="presOf" srcId="{401FB64B-EEA0-46D4-ADC8-BD0DF374DBD3}" destId="{69ADB850-D114-2243-B807-12DA3A149BF6}" srcOrd="1" destOrd="0" presId="urn:microsoft.com/office/officeart/2005/8/layout/hierarchy3"/>
    <dgm:cxn modelId="{DBE25890-949F-44FD-B94C-4D2D6F429217}" srcId="{26995F9C-A433-4A5C-8BDE-558E7FA9F61E}" destId="{F9A5220A-E3CD-4D11-93BF-AE52CF00DC5F}" srcOrd="0" destOrd="0" parTransId="{FB5244F8-009B-4FBE-BF3A-B0AA28232791}" sibTransId="{AC43D3AB-88A0-430A-825D-15174093F512}"/>
    <dgm:cxn modelId="{1F225581-F63B-44E3-B5AC-1DB6547A81A7}" srcId="{979319CF-0609-4736-A8AA-0038D057123E}" destId="{F3A77713-AD08-413C-A77E-27A65EA856EC}" srcOrd="0" destOrd="0" parTransId="{83F67258-27A9-45F1-873C-2AD5858475A1}" sibTransId="{ED035EF7-B437-450A-892F-74A232B61894}"/>
    <dgm:cxn modelId="{B2B1FB78-0753-F445-83B6-F7B8678C3D1B}" type="presOf" srcId="{F9A5220A-E3CD-4D11-93BF-AE52CF00DC5F}" destId="{0FA051BB-C267-1044-9A5E-6CCE6C59E5FD}" srcOrd="1" destOrd="0" presId="urn:microsoft.com/office/officeart/2005/8/layout/hierarchy3"/>
    <dgm:cxn modelId="{70F21AD7-E9EA-457E-B7F1-C3ED5607C740}" srcId="{26995F9C-A433-4A5C-8BDE-558E7FA9F61E}" destId="{401FB64B-EEA0-46D4-ADC8-BD0DF374DBD3}" srcOrd="1" destOrd="0" parTransId="{132F5BBD-3141-4215-97FF-D3FBD2C96F2C}" sibTransId="{A9ABAA5D-8FC7-4B83-A16F-58AF77984104}"/>
    <dgm:cxn modelId="{083E1156-003E-0B49-BDA8-80961DD75641}" type="presOf" srcId="{6A492FB9-09B1-4F96-9D32-EC0A71228B75}" destId="{669BB05C-9861-E947-9CD5-CE99EA932575}" srcOrd="0" destOrd="0" presId="urn:microsoft.com/office/officeart/2005/8/layout/hierarchy3"/>
    <dgm:cxn modelId="{CD012EDD-A597-2E43-896D-9044B5F60795}" type="presOf" srcId="{F9A5220A-E3CD-4D11-93BF-AE52CF00DC5F}" destId="{A4FAD09C-1B30-1A4C-BCC9-448557AEF54E}" srcOrd="0" destOrd="0" presId="urn:microsoft.com/office/officeart/2005/8/layout/hierarchy3"/>
    <dgm:cxn modelId="{1F96AAA5-B81E-46F9-BDDF-CB9675EFAE67}" srcId="{26995F9C-A433-4A5C-8BDE-558E7FA9F61E}" destId="{F6D8B74F-7F7E-4E5C-88EF-EF9241B257DE}" srcOrd="5" destOrd="0" parTransId="{D02B0243-36D6-4309-95AC-53953199CB6A}" sibTransId="{AC6DF4DF-413E-4DF8-B7CD-5434E3576765}"/>
    <dgm:cxn modelId="{2FC63466-E901-9B49-A193-E761B2694F06}" type="presOf" srcId="{F6254C9C-2D0D-4EEB-BEBD-8525EBED6562}" destId="{05B8E17F-911D-8849-81C5-9E15CB63FEA2}" srcOrd="1" destOrd="0" presId="urn:microsoft.com/office/officeart/2005/8/layout/hierarchy3"/>
    <dgm:cxn modelId="{39EFCA05-35AA-394D-A12B-F33F631E5556}" type="presOf" srcId="{D3B8FB6E-0455-476A-B841-6CFAC926D914}" destId="{562040CD-938E-6248-B2FC-08CC144469A3}" srcOrd="0" destOrd="0" presId="urn:microsoft.com/office/officeart/2005/8/layout/hierarchy3"/>
    <dgm:cxn modelId="{2ED65F4D-C1EA-4490-BB0C-45F9814EC9C0}" srcId="{F9A5220A-E3CD-4D11-93BF-AE52CF00DC5F}" destId="{E8F770E5-CBB5-4AB6-816E-3FFFDE4DC3F7}" srcOrd="0" destOrd="0" parTransId="{35F2E175-AB70-4119-9B20-0A575748F111}" sibTransId="{347FF792-9260-4C4B-BADA-41FF4D85DE91}"/>
    <dgm:cxn modelId="{02849534-4637-42D2-80D4-5646FDFDD032}" srcId="{26995F9C-A433-4A5C-8BDE-558E7FA9F61E}" destId="{F6254C9C-2D0D-4EEB-BEBD-8525EBED6562}" srcOrd="4" destOrd="0" parTransId="{6E64727B-1C16-445F-893B-5A9FD23648BF}" sibTransId="{DAB00A77-8F98-4E3A-9731-10834398E2AE}"/>
    <dgm:cxn modelId="{2291354D-3972-0B47-BA08-272980C8B534}" type="presOf" srcId="{80D4B11C-7976-4578-B5D9-935A93D3AD08}" destId="{F2CC7CF1-94D1-6840-B99B-BE37C8C6F602}" srcOrd="1" destOrd="0" presId="urn:microsoft.com/office/officeart/2005/8/layout/hierarchy3"/>
    <dgm:cxn modelId="{7BEEDF80-91DF-5549-AA73-1B48DC491A69}" type="presOf" srcId="{7E364D65-11C2-4B88-BE50-90D8F9578EC6}" destId="{01C53955-CF32-E642-94BC-1F34BA222A93}" srcOrd="0" destOrd="0" presId="urn:microsoft.com/office/officeart/2005/8/layout/hierarchy3"/>
    <dgm:cxn modelId="{EE4772B2-1E28-6046-9055-0FEBACA02BDC}" type="presParOf" srcId="{433D10C6-637A-0A4C-AE3A-190765E7DB95}" destId="{C0A74590-3BC4-1D4C-8701-8B1922A4CF0A}" srcOrd="0" destOrd="0" presId="urn:microsoft.com/office/officeart/2005/8/layout/hierarchy3"/>
    <dgm:cxn modelId="{4DE312D9-3024-2241-95A9-0F9E699BFD5A}" type="presParOf" srcId="{C0A74590-3BC4-1D4C-8701-8B1922A4CF0A}" destId="{A0409BA0-29E9-E445-9A57-FE019DE989CB}" srcOrd="0" destOrd="0" presId="urn:microsoft.com/office/officeart/2005/8/layout/hierarchy3"/>
    <dgm:cxn modelId="{170FD810-FFC4-574F-A35D-27CE0C61DA4B}" type="presParOf" srcId="{A0409BA0-29E9-E445-9A57-FE019DE989CB}" destId="{A4FAD09C-1B30-1A4C-BCC9-448557AEF54E}" srcOrd="0" destOrd="0" presId="urn:microsoft.com/office/officeart/2005/8/layout/hierarchy3"/>
    <dgm:cxn modelId="{C8E84A08-65C0-9944-BC1D-CF8BEB925DF4}" type="presParOf" srcId="{A0409BA0-29E9-E445-9A57-FE019DE989CB}" destId="{0FA051BB-C267-1044-9A5E-6CCE6C59E5FD}" srcOrd="1" destOrd="0" presId="urn:microsoft.com/office/officeart/2005/8/layout/hierarchy3"/>
    <dgm:cxn modelId="{2DB11AEA-B4AB-7641-9DC0-CFD4B98C1072}" type="presParOf" srcId="{C0A74590-3BC4-1D4C-8701-8B1922A4CF0A}" destId="{11E5E7F8-1F32-274A-BBEA-DD28496099C9}" srcOrd="1" destOrd="0" presId="urn:microsoft.com/office/officeart/2005/8/layout/hierarchy3"/>
    <dgm:cxn modelId="{C13069C5-0D59-6A4A-A229-F4C853791FB3}" type="presParOf" srcId="{11E5E7F8-1F32-274A-BBEA-DD28496099C9}" destId="{FAD4FCDB-89D4-1F40-90E9-15E5B948DF25}" srcOrd="0" destOrd="0" presId="urn:microsoft.com/office/officeart/2005/8/layout/hierarchy3"/>
    <dgm:cxn modelId="{555CFBAD-D4FB-EA40-BF9F-C6D3E531DD36}" type="presParOf" srcId="{11E5E7F8-1F32-274A-BBEA-DD28496099C9}" destId="{4D04740F-2890-C543-8A68-F896B5288FCF}" srcOrd="1" destOrd="0" presId="urn:microsoft.com/office/officeart/2005/8/layout/hierarchy3"/>
    <dgm:cxn modelId="{74194DF1-7C83-C841-AEC4-BC7BBA7B9D2F}" type="presParOf" srcId="{433D10C6-637A-0A4C-AE3A-190765E7DB95}" destId="{C4FCEC38-C44A-CE41-90B2-1A93B57CE860}" srcOrd="1" destOrd="0" presId="urn:microsoft.com/office/officeart/2005/8/layout/hierarchy3"/>
    <dgm:cxn modelId="{4229AC55-1DA1-0647-BA93-79864383EF5C}" type="presParOf" srcId="{C4FCEC38-C44A-CE41-90B2-1A93B57CE860}" destId="{719FCBC2-8C09-B844-9120-37D280148A4C}" srcOrd="0" destOrd="0" presId="urn:microsoft.com/office/officeart/2005/8/layout/hierarchy3"/>
    <dgm:cxn modelId="{F33BDF0C-5680-8743-A95A-8DA7D3D09650}" type="presParOf" srcId="{719FCBC2-8C09-B844-9120-37D280148A4C}" destId="{A9EC7ED4-D05F-5E40-AA3D-AAC47DCA8A7B}" srcOrd="0" destOrd="0" presId="urn:microsoft.com/office/officeart/2005/8/layout/hierarchy3"/>
    <dgm:cxn modelId="{B8AE6BF7-ABC6-724A-99CA-6A34B14866DD}" type="presParOf" srcId="{719FCBC2-8C09-B844-9120-37D280148A4C}" destId="{69ADB850-D114-2243-B807-12DA3A149BF6}" srcOrd="1" destOrd="0" presId="urn:microsoft.com/office/officeart/2005/8/layout/hierarchy3"/>
    <dgm:cxn modelId="{559CC1C9-A912-E94D-8A65-5D473B8F91B3}" type="presParOf" srcId="{C4FCEC38-C44A-CE41-90B2-1A93B57CE860}" destId="{65F46537-9211-9B49-8AA9-EE1E1A632A68}" srcOrd="1" destOrd="0" presId="urn:microsoft.com/office/officeart/2005/8/layout/hierarchy3"/>
    <dgm:cxn modelId="{E99FFB99-8E9E-E04C-AC5B-51BC1212C6BE}" type="presParOf" srcId="{65F46537-9211-9B49-8AA9-EE1E1A632A68}" destId="{18B5FDEF-1F79-814F-BB90-3F7CDAA5135A}" srcOrd="0" destOrd="0" presId="urn:microsoft.com/office/officeart/2005/8/layout/hierarchy3"/>
    <dgm:cxn modelId="{8F090CB0-6F56-EC4A-897A-6971AC8D3663}" type="presParOf" srcId="{65F46537-9211-9B49-8AA9-EE1E1A632A68}" destId="{05800D2C-8F71-6B44-A7CB-DEEBA2B60935}" srcOrd="1" destOrd="0" presId="urn:microsoft.com/office/officeart/2005/8/layout/hierarchy3"/>
    <dgm:cxn modelId="{C1F7A017-8FB6-8A43-85A8-2BD1921819B4}" type="presParOf" srcId="{433D10C6-637A-0A4C-AE3A-190765E7DB95}" destId="{07696509-8ABC-B647-BF05-F61BFBD8D334}" srcOrd="2" destOrd="0" presId="urn:microsoft.com/office/officeart/2005/8/layout/hierarchy3"/>
    <dgm:cxn modelId="{95D0D924-3BE4-0C4F-921D-AD06ACDF1187}" type="presParOf" srcId="{07696509-8ABC-B647-BF05-F61BFBD8D334}" destId="{935FD12D-8C7E-DA41-A524-2F3668F2A030}" srcOrd="0" destOrd="0" presId="urn:microsoft.com/office/officeart/2005/8/layout/hierarchy3"/>
    <dgm:cxn modelId="{07356798-BD3D-BC4C-99D2-C551ED6EC7DA}" type="presParOf" srcId="{935FD12D-8C7E-DA41-A524-2F3668F2A030}" destId="{FAF8C4AD-41AD-1249-BFF2-3FA83328C9E5}" srcOrd="0" destOrd="0" presId="urn:microsoft.com/office/officeart/2005/8/layout/hierarchy3"/>
    <dgm:cxn modelId="{CA0EAE7E-597C-634E-855F-D781FD014869}" type="presParOf" srcId="{935FD12D-8C7E-DA41-A524-2F3668F2A030}" destId="{030D87F7-C865-1640-9459-1CC8889F39BE}" srcOrd="1" destOrd="0" presId="urn:microsoft.com/office/officeart/2005/8/layout/hierarchy3"/>
    <dgm:cxn modelId="{6EA99578-81C6-FB4B-BE33-02AFAD9E624B}" type="presParOf" srcId="{07696509-8ABC-B647-BF05-F61BFBD8D334}" destId="{47AA518D-F13C-2648-B153-6A9DA75603AB}" srcOrd="1" destOrd="0" presId="urn:microsoft.com/office/officeart/2005/8/layout/hierarchy3"/>
    <dgm:cxn modelId="{CD88579E-D759-2841-BC87-3AA0C9371FF9}" type="presParOf" srcId="{47AA518D-F13C-2648-B153-6A9DA75603AB}" destId="{9DFBF796-2F5B-EC42-97B4-F29328611237}" srcOrd="0" destOrd="0" presId="urn:microsoft.com/office/officeart/2005/8/layout/hierarchy3"/>
    <dgm:cxn modelId="{875FBA76-E2A8-B344-8020-0BB5ADE9B982}" type="presParOf" srcId="{47AA518D-F13C-2648-B153-6A9DA75603AB}" destId="{3CEC02FA-45E5-CA44-9B4C-05EC96786299}" srcOrd="1" destOrd="0" presId="urn:microsoft.com/office/officeart/2005/8/layout/hierarchy3"/>
    <dgm:cxn modelId="{CF208C2D-E9F2-F748-BEE1-DE58F8FD0D68}" type="presParOf" srcId="{433D10C6-637A-0A4C-AE3A-190765E7DB95}" destId="{823FEB30-AF49-7149-96FD-79190F588A64}" srcOrd="3" destOrd="0" presId="urn:microsoft.com/office/officeart/2005/8/layout/hierarchy3"/>
    <dgm:cxn modelId="{A3E4AEE3-630E-D24D-ADA9-BBA2D52C75AE}" type="presParOf" srcId="{823FEB30-AF49-7149-96FD-79190F588A64}" destId="{51152B7C-B8A0-DA4C-8845-66C77F394DEC}" srcOrd="0" destOrd="0" presId="urn:microsoft.com/office/officeart/2005/8/layout/hierarchy3"/>
    <dgm:cxn modelId="{10347AD3-4123-204E-B38C-234E1910CD83}" type="presParOf" srcId="{51152B7C-B8A0-DA4C-8845-66C77F394DEC}" destId="{9D27448C-9DEE-024C-91B9-056C36C33AE9}" srcOrd="0" destOrd="0" presId="urn:microsoft.com/office/officeart/2005/8/layout/hierarchy3"/>
    <dgm:cxn modelId="{2CE7AF6D-3413-C44E-BA61-42869470CF40}" type="presParOf" srcId="{51152B7C-B8A0-DA4C-8845-66C77F394DEC}" destId="{F2CC7CF1-94D1-6840-B99B-BE37C8C6F602}" srcOrd="1" destOrd="0" presId="urn:microsoft.com/office/officeart/2005/8/layout/hierarchy3"/>
    <dgm:cxn modelId="{82672E59-E2FA-424D-AF51-7D846348B3E7}" type="presParOf" srcId="{823FEB30-AF49-7149-96FD-79190F588A64}" destId="{815F1766-B730-C144-91A0-61FA04837EDC}" srcOrd="1" destOrd="0" presId="urn:microsoft.com/office/officeart/2005/8/layout/hierarchy3"/>
    <dgm:cxn modelId="{91525EAF-3FCD-B543-95E5-1C4DFCA6968A}" type="presParOf" srcId="{815F1766-B730-C144-91A0-61FA04837EDC}" destId="{EAD9F9EE-C186-D144-B842-AEBB253EBF83}" srcOrd="0" destOrd="0" presId="urn:microsoft.com/office/officeart/2005/8/layout/hierarchy3"/>
    <dgm:cxn modelId="{DFB61BBB-8490-5049-9D1F-16F6FAE6540F}" type="presParOf" srcId="{815F1766-B730-C144-91A0-61FA04837EDC}" destId="{669BB05C-9861-E947-9CD5-CE99EA932575}" srcOrd="1" destOrd="0" presId="urn:microsoft.com/office/officeart/2005/8/layout/hierarchy3"/>
    <dgm:cxn modelId="{D43AEECF-B72C-2946-ACA0-C018A9BC0786}" type="presParOf" srcId="{433D10C6-637A-0A4C-AE3A-190765E7DB95}" destId="{3EDD5B39-DB58-494D-AEB7-73705A97442D}" srcOrd="4" destOrd="0" presId="urn:microsoft.com/office/officeart/2005/8/layout/hierarchy3"/>
    <dgm:cxn modelId="{004312F2-2A1C-9F43-9011-30B46146F639}" type="presParOf" srcId="{3EDD5B39-DB58-494D-AEB7-73705A97442D}" destId="{BF0192C0-CCB1-4C4B-ADFC-D3B41031D3C4}" srcOrd="0" destOrd="0" presId="urn:microsoft.com/office/officeart/2005/8/layout/hierarchy3"/>
    <dgm:cxn modelId="{71084E47-DB51-D144-8465-5AE480A82D10}" type="presParOf" srcId="{BF0192C0-CCB1-4C4B-ADFC-D3B41031D3C4}" destId="{F95420A9-BCF3-B24F-AB04-113394A27638}" srcOrd="0" destOrd="0" presId="urn:microsoft.com/office/officeart/2005/8/layout/hierarchy3"/>
    <dgm:cxn modelId="{6D690935-370E-6D42-8AF0-CFC88978B8F5}" type="presParOf" srcId="{BF0192C0-CCB1-4C4B-ADFC-D3B41031D3C4}" destId="{05B8E17F-911D-8849-81C5-9E15CB63FEA2}" srcOrd="1" destOrd="0" presId="urn:microsoft.com/office/officeart/2005/8/layout/hierarchy3"/>
    <dgm:cxn modelId="{90D21313-A9E3-2A4C-9835-89C68915C154}" type="presParOf" srcId="{3EDD5B39-DB58-494D-AEB7-73705A97442D}" destId="{642FD135-D7C2-C34E-A625-CF14746D9D0D}" srcOrd="1" destOrd="0" presId="urn:microsoft.com/office/officeart/2005/8/layout/hierarchy3"/>
    <dgm:cxn modelId="{DCDF980C-E300-A149-8C81-6236C9FC7DAD}" type="presParOf" srcId="{642FD135-D7C2-C34E-A625-CF14746D9D0D}" destId="{01C53955-CF32-E642-94BC-1F34BA222A93}" srcOrd="0" destOrd="0" presId="urn:microsoft.com/office/officeart/2005/8/layout/hierarchy3"/>
    <dgm:cxn modelId="{EC9300A8-D7D1-8242-A7EE-0EBD44965E77}" type="presParOf" srcId="{642FD135-D7C2-C34E-A625-CF14746D9D0D}" destId="{CBE0036D-6B28-FC49-ACF7-367EFF6EC038}" srcOrd="1" destOrd="0" presId="urn:microsoft.com/office/officeart/2005/8/layout/hierarchy3"/>
    <dgm:cxn modelId="{48095188-6F78-BF45-82C8-5D93DEABA966}" type="presParOf" srcId="{433D10C6-637A-0A4C-AE3A-190765E7DB95}" destId="{9A60BD89-D6BE-804C-8496-859F8BF7267A}" srcOrd="5" destOrd="0" presId="urn:microsoft.com/office/officeart/2005/8/layout/hierarchy3"/>
    <dgm:cxn modelId="{EAC6A858-393E-0842-8629-C6C518E233FF}" type="presParOf" srcId="{9A60BD89-D6BE-804C-8496-859F8BF7267A}" destId="{DEBB2FA2-A43C-FB43-90B0-BB09BAD891DC}" srcOrd="0" destOrd="0" presId="urn:microsoft.com/office/officeart/2005/8/layout/hierarchy3"/>
    <dgm:cxn modelId="{CB8DC518-00D0-9249-9A39-8EC0BD0DA6D3}" type="presParOf" srcId="{DEBB2FA2-A43C-FB43-90B0-BB09BAD891DC}" destId="{8A25F825-751D-4D47-9041-4BEB69EDE84E}" srcOrd="0" destOrd="0" presId="urn:microsoft.com/office/officeart/2005/8/layout/hierarchy3"/>
    <dgm:cxn modelId="{D4CE4CC3-5566-294A-AF2B-D11493B186B2}" type="presParOf" srcId="{DEBB2FA2-A43C-FB43-90B0-BB09BAD891DC}" destId="{C8F0B894-3E60-3840-AAEC-C82322D5356A}" srcOrd="1" destOrd="0" presId="urn:microsoft.com/office/officeart/2005/8/layout/hierarchy3"/>
    <dgm:cxn modelId="{5E0FC3EE-34A0-834B-A3BD-E2881AC07A4F}" type="presParOf" srcId="{9A60BD89-D6BE-804C-8496-859F8BF7267A}" destId="{665A2072-7E99-6D4D-9545-BF18B1709529}" srcOrd="1" destOrd="0" presId="urn:microsoft.com/office/officeart/2005/8/layout/hierarchy3"/>
    <dgm:cxn modelId="{8FBFD980-A0D7-5642-965E-0AE83D5D6F0E}" type="presParOf" srcId="{665A2072-7E99-6D4D-9545-BF18B1709529}" destId="{0D99BF6A-8849-1449-A93B-FD8176F0A1BD}" srcOrd="0" destOrd="0" presId="urn:microsoft.com/office/officeart/2005/8/layout/hierarchy3"/>
    <dgm:cxn modelId="{8F841816-B698-5745-97D0-C3B435CF1FD9}" type="presParOf" srcId="{665A2072-7E99-6D4D-9545-BF18B1709529}" destId="{562040CD-938E-6248-B2FC-08CC144469A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A9922-323C-5E49-89B3-FD3E60DE5EDD}">
      <dsp:nvSpPr>
        <dsp:cNvPr id="0" name=""/>
        <dsp:cNvSpPr/>
      </dsp:nvSpPr>
      <dsp:spPr>
        <a:xfrm>
          <a:off x="4620471" y="1706"/>
          <a:ext cx="1274657" cy="1274657"/>
        </a:xfrm>
        <a:prstGeom prst="roundRect">
          <a:avLst/>
        </a:prstGeom>
        <a:solidFill>
          <a:srgbClr val="0369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Mini-Summit</a:t>
          </a:r>
        </a:p>
      </dsp:txBody>
      <dsp:txXfrm>
        <a:off x="4682695" y="63930"/>
        <a:ext cx="1150209" cy="1150209"/>
      </dsp:txXfrm>
    </dsp:sp>
    <dsp:sp modelId="{B39B3116-D674-E347-BC45-B05BA1889E06}">
      <dsp:nvSpPr>
        <dsp:cNvPr id="0" name=""/>
        <dsp:cNvSpPr/>
      </dsp:nvSpPr>
      <dsp:spPr>
        <a:xfrm rot="1768259">
          <a:off x="6055276" y="1105651"/>
          <a:ext cx="817751" cy="430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063626" y="1159943"/>
        <a:ext cx="688692" cy="258118"/>
      </dsp:txXfrm>
    </dsp:sp>
    <dsp:sp modelId="{E7DC67A5-4FA7-0C46-B4A9-93E562C90CBA}">
      <dsp:nvSpPr>
        <dsp:cNvPr id="0" name=""/>
        <dsp:cNvSpPr/>
      </dsp:nvSpPr>
      <dsp:spPr>
        <a:xfrm>
          <a:off x="7073474" y="1387908"/>
          <a:ext cx="1274657" cy="1274657"/>
        </a:xfrm>
        <a:prstGeom prst="roundRect">
          <a:avLst/>
        </a:prstGeom>
        <a:solidFill>
          <a:srgbClr val="0369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Group Work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-----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Stakeholder</a:t>
          </a:r>
          <a:r>
            <a:rPr lang="en-US" sz="1600" kern="1200" baseline="0" dirty="0" smtClean="0"/>
            <a:t> </a:t>
          </a:r>
          <a:r>
            <a:rPr lang="en-US" sz="1600" kern="1200" dirty="0" smtClean="0"/>
            <a:t>Surveys</a:t>
          </a:r>
          <a:endParaRPr lang="en-US" sz="1600" kern="1200" dirty="0"/>
        </a:p>
      </dsp:txBody>
      <dsp:txXfrm>
        <a:off x="7135698" y="1450132"/>
        <a:ext cx="1150209" cy="1150209"/>
      </dsp:txXfrm>
    </dsp:sp>
    <dsp:sp modelId="{1A4FDC3F-B3D2-F240-B432-9377290A7B6C}">
      <dsp:nvSpPr>
        <dsp:cNvPr id="0" name=""/>
        <dsp:cNvSpPr/>
      </dsp:nvSpPr>
      <dsp:spPr>
        <a:xfrm rot="9102695">
          <a:off x="6103836" y="2459480"/>
          <a:ext cx="800846" cy="430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6225188" y="2514938"/>
        <a:ext cx="671787" cy="258118"/>
      </dsp:txXfrm>
    </dsp:sp>
    <dsp:sp modelId="{3B6845F9-429F-1046-A672-DA86B00DC7F5}">
      <dsp:nvSpPr>
        <dsp:cNvPr id="0" name=""/>
        <dsp:cNvSpPr/>
      </dsp:nvSpPr>
      <dsp:spPr>
        <a:xfrm>
          <a:off x="4620471" y="2708074"/>
          <a:ext cx="1274657" cy="1274657"/>
        </a:xfrm>
        <a:prstGeom prst="roundRect">
          <a:avLst/>
        </a:prstGeom>
        <a:solidFill>
          <a:srgbClr val="0369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Leadership </a:t>
          </a:r>
          <a:r>
            <a:rPr lang="en-US" sz="1800" kern="1200" dirty="0" smtClean="0"/>
            <a:t>Meeting</a:t>
          </a:r>
          <a:endParaRPr lang="en-US" sz="1800" kern="1200" dirty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(As needed)</a:t>
          </a:r>
        </a:p>
      </dsp:txBody>
      <dsp:txXfrm>
        <a:off x="4682695" y="2770298"/>
        <a:ext cx="1150209" cy="1150209"/>
      </dsp:txXfrm>
    </dsp:sp>
    <dsp:sp modelId="{459C62B0-0E5D-0241-B0A5-2E49F633DD71}">
      <dsp:nvSpPr>
        <dsp:cNvPr id="0" name=""/>
        <dsp:cNvSpPr/>
      </dsp:nvSpPr>
      <dsp:spPr>
        <a:xfrm rot="12678112">
          <a:off x="3830725" y="2471872"/>
          <a:ext cx="688445" cy="430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950391" y="2591437"/>
        <a:ext cx="559386" cy="258118"/>
      </dsp:txXfrm>
    </dsp:sp>
    <dsp:sp modelId="{BA06DFA2-2B7E-BA49-B940-09BC813E016E}">
      <dsp:nvSpPr>
        <dsp:cNvPr id="0" name=""/>
        <dsp:cNvSpPr/>
      </dsp:nvSpPr>
      <dsp:spPr>
        <a:xfrm>
          <a:off x="2421470" y="1370963"/>
          <a:ext cx="1274657" cy="1274657"/>
        </a:xfrm>
        <a:prstGeom prst="roundRect">
          <a:avLst/>
        </a:prstGeom>
        <a:solidFill>
          <a:srgbClr val="03693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Steering</a:t>
          </a:r>
          <a:r>
            <a:rPr lang="en-US" sz="1600" kern="1200" baseline="0" dirty="0" smtClean="0"/>
            <a:t> Committee Meeting</a:t>
          </a:r>
          <a:endParaRPr lang="en-US" sz="1600" kern="1200" dirty="0"/>
        </a:p>
      </dsp:txBody>
      <dsp:txXfrm>
        <a:off x="2483694" y="1433187"/>
        <a:ext cx="1150209" cy="1150209"/>
      </dsp:txXfrm>
    </dsp:sp>
    <dsp:sp modelId="{C18963A1-BEE9-A24D-BA6C-1CEAD1D8F077}">
      <dsp:nvSpPr>
        <dsp:cNvPr id="0" name=""/>
        <dsp:cNvSpPr/>
      </dsp:nvSpPr>
      <dsp:spPr>
        <a:xfrm rot="19685437">
          <a:off x="3792858" y="1118997"/>
          <a:ext cx="697374" cy="4301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802609" y="1239145"/>
        <a:ext cx="568315" cy="258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AD09C-1B30-1A4C-BCC9-448557AEF54E}">
      <dsp:nvSpPr>
        <dsp:cNvPr id="0" name=""/>
        <dsp:cNvSpPr/>
      </dsp:nvSpPr>
      <dsp:spPr>
        <a:xfrm>
          <a:off x="8537" y="1330037"/>
          <a:ext cx="1375773" cy="68788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Round 1	</a:t>
          </a:r>
        </a:p>
      </dsp:txBody>
      <dsp:txXfrm>
        <a:off x="28684" y="1350184"/>
        <a:ext cx="1335479" cy="647592"/>
      </dsp:txXfrm>
    </dsp:sp>
    <dsp:sp modelId="{FAD4FCDB-89D4-1F40-90E9-15E5B948DF25}">
      <dsp:nvSpPr>
        <dsp:cNvPr id="0" name=""/>
        <dsp:cNvSpPr/>
      </dsp:nvSpPr>
      <dsp:spPr>
        <a:xfrm>
          <a:off x="146114" y="2017924"/>
          <a:ext cx="137577" cy="95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623"/>
              </a:lnTo>
              <a:lnTo>
                <a:pt x="137577" y="956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4740F-2890-C543-8A68-F896B5288FCF}">
      <dsp:nvSpPr>
        <dsp:cNvPr id="0" name=""/>
        <dsp:cNvSpPr/>
      </dsp:nvSpPr>
      <dsp:spPr>
        <a:xfrm>
          <a:off x="283692" y="2189895"/>
          <a:ext cx="1100619" cy="1569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Establish working groups and “the most important goal”</a:t>
          </a:r>
          <a:endParaRPr lang="en-US" sz="1400" b="1" kern="1200" dirty="0"/>
        </a:p>
      </dsp:txBody>
      <dsp:txXfrm>
        <a:off x="315928" y="2222131"/>
        <a:ext cx="1036147" cy="1504832"/>
      </dsp:txXfrm>
    </dsp:sp>
    <dsp:sp modelId="{A9EC7ED4-D05F-5E40-AA3D-AAC47DCA8A7B}">
      <dsp:nvSpPr>
        <dsp:cNvPr id="0" name=""/>
        <dsp:cNvSpPr/>
      </dsp:nvSpPr>
      <dsp:spPr>
        <a:xfrm>
          <a:off x="1728254" y="1330037"/>
          <a:ext cx="1375773" cy="68788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Round 2</a:t>
          </a:r>
        </a:p>
      </dsp:txBody>
      <dsp:txXfrm>
        <a:off x="1748401" y="1350184"/>
        <a:ext cx="1335479" cy="647592"/>
      </dsp:txXfrm>
    </dsp:sp>
    <dsp:sp modelId="{18B5FDEF-1F79-814F-BB90-3F7CDAA5135A}">
      <dsp:nvSpPr>
        <dsp:cNvPr id="0" name=""/>
        <dsp:cNvSpPr/>
      </dsp:nvSpPr>
      <dsp:spPr>
        <a:xfrm>
          <a:off x="1865832" y="2017924"/>
          <a:ext cx="137577" cy="95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623"/>
              </a:lnTo>
              <a:lnTo>
                <a:pt x="137577" y="956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00D2C-8F71-6B44-A7CB-DEEBA2B60935}">
      <dsp:nvSpPr>
        <dsp:cNvPr id="0" name=""/>
        <dsp:cNvSpPr/>
      </dsp:nvSpPr>
      <dsp:spPr>
        <a:xfrm>
          <a:off x="2003409" y="2189895"/>
          <a:ext cx="1100619" cy="1569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Develop goals </a:t>
          </a:r>
          <a:r>
            <a:rPr lang="en-US" sz="1400" b="1" kern="1200" dirty="0"/>
            <a:t>&amp;</a:t>
          </a:r>
          <a:r>
            <a:rPr lang="en-US" sz="1400" b="1" kern="1200" baseline="0" dirty="0"/>
            <a:t> objectives </a:t>
          </a:r>
          <a:r>
            <a:rPr lang="mr-IN" sz="1400" b="1" kern="1200" baseline="0" dirty="0"/>
            <a:t>–</a:t>
          </a:r>
          <a:r>
            <a:rPr lang="en-US" sz="1400" b="1" kern="1200" baseline="0" dirty="0"/>
            <a:t> continue work on initiatives</a:t>
          </a:r>
          <a:endParaRPr lang="en-US" sz="1400" b="1" kern="1200" dirty="0"/>
        </a:p>
      </dsp:txBody>
      <dsp:txXfrm>
        <a:off x="2035645" y="2222131"/>
        <a:ext cx="1036147" cy="1504832"/>
      </dsp:txXfrm>
    </dsp:sp>
    <dsp:sp modelId="{FAF8C4AD-41AD-1249-BFF2-3FA83328C9E5}">
      <dsp:nvSpPr>
        <dsp:cNvPr id="0" name=""/>
        <dsp:cNvSpPr/>
      </dsp:nvSpPr>
      <dsp:spPr>
        <a:xfrm>
          <a:off x="3447972" y="1330037"/>
          <a:ext cx="1375773" cy="68788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Round 3</a:t>
          </a:r>
        </a:p>
      </dsp:txBody>
      <dsp:txXfrm>
        <a:off x="3468119" y="1350184"/>
        <a:ext cx="1335479" cy="647592"/>
      </dsp:txXfrm>
    </dsp:sp>
    <dsp:sp modelId="{9DFBF796-2F5B-EC42-97B4-F29328611237}">
      <dsp:nvSpPr>
        <dsp:cNvPr id="0" name=""/>
        <dsp:cNvSpPr/>
      </dsp:nvSpPr>
      <dsp:spPr>
        <a:xfrm>
          <a:off x="3585549" y="2017924"/>
          <a:ext cx="137577" cy="95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623"/>
              </a:lnTo>
              <a:lnTo>
                <a:pt x="137577" y="956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C02FA-45E5-CA44-9B4C-05EC96786299}">
      <dsp:nvSpPr>
        <dsp:cNvPr id="0" name=""/>
        <dsp:cNvSpPr/>
      </dsp:nvSpPr>
      <dsp:spPr>
        <a:xfrm>
          <a:off x="3723127" y="2189895"/>
          <a:ext cx="1100619" cy="1569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Develop lists of actions  for each initiative</a:t>
          </a:r>
        </a:p>
      </dsp:txBody>
      <dsp:txXfrm>
        <a:off x="3755363" y="2222131"/>
        <a:ext cx="1036147" cy="1504832"/>
      </dsp:txXfrm>
    </dsp:sp>
    <dsp:sp modelId="{9D27448C-9DEE-024C-91B9-056C36C33AE9}">
      <dsp:nvSpPr>
        <dsp:cNvPr id="0" name=""/>
        <dsp:cNvSpPr/>
      </dsp:nvSpPr>
      <dsp:spPr>
        <a:xfrm>
          <a:off x="5167689" y="1330037"/>
          <a:ext cx="1375773" cy="68788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Round 4</a:t>
          </a:r>
        </a:p>
      </dsp:txBody>
      <dsp:txXfrm>
        <a:off x="5187836" y="1350184"/>
        <a:ext cx="1335479" cy="647592"/>
      </dsp:txXfrm>
    </dsp:sp>
    <dsp:sp modelId="{EAD9F9EE-C186-D144-B842-AEBB253EBF83}">
      <dsp:nvSpPr>
        <dsp:cNvPr id="0" name=""/>
        <dsp:cNvSpPr/>
      </dsp:nvSpPr>
      <dsp:spPr>
        <a:xfrm>
          <a:off x="5305267" y="2017924"/>
          <a:ext cx="137577" cy="95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623"/>
              </a:lnTo>
              <a:lnTo>
                <a:pt x="137577" y="956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BB05C-9861-E947-9CD5-CE99EA932575}">
      <dsp:nvSpPr>
        <dsp:cNvPr id="0" name=""/>
        <dsp:cNvSpPr/>
      </dsp:nvSpPr>
      <dsp:spPr>
        <a:xfrm>
          <a:off x="5442844" y="2189895"/>
          <a:ext cx="1100619" cy="1569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Evaluate &amp; prioritize actions</a:t>
          </a:r>
          <a:r>
            <a:rPr lang="en-US" sz="1400" b="1" kern="1200" baseline="0" dirty="0"/>
            <a:t> </a:t>
          </a:r>
        </a:p>
      </dsp:txBody>
      <dsp:txXfrm>
        <a:off x="5475080" y="2222131"/>
        <a:ext cx="1036147" cy="1504832"/>
      </dsp:txXfrm>
    </dsp:sp>
    <dsp:sp modelId="{F95420A9-BCF3-B24F-AB04-113394A27638}">
      <dsp:nvSpPr>
        <dsp:cNvPr id="0" name=""/>
        <dsp:cNvSpPr/>
      </dsp:nvSpPr>
      <dsp:spPr>
        <a:xfrm>
          <a:off x="6887407" y="1330037"/>
          <a:ext cx="1375773" cy="68788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Round 5</a:t>
          </a:r>
        </a:p>
      </dsp:txBody>
      <dsp:txXfrm>
        <a:off x="6907554" y="1350184"/>
        <a:ext cx="1335479" cy="647592"/>
      </dsp:txXfrm>
    </dsp:sp>
    <dsp:sp modelId="{01C53955-CF32-E642-94BC-1F34BA222A93}">
      <dsp:nvSpPr>
        <dsp:cNvPr id="0" name=""/>
        <dsp:cNvSpPr/>
      </dsp:nvSpPr>
      <dsp:spPr>
        <a:xfrm>
          <a:off x="7024984" y="2017924"/>
          <a:ext cx="137577" cy="95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623"/>
              </a:lnTo>
              <a:lnTo>
                <a:pt x="137577" y="956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0036D-6B28-FC49-ACF7-367EFF6EC038}">
      <dsp:nvSpPr>
        <dsp:cNvPr id="0" name=""/>
        <dsp:cNvSpPr/>
      </dsp:nvSpPr>
      <dsp:spPr>
        <a:xfrm>
          <a:off x="7162561" y="2189895"/>
          <a:ext cx="1100619" cy="1569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Identify metrics, resources, </a:t>
          </a:r>
          <a:r>
            <a:rPr lang="en-US" sz="1400" b="1" kern="1200" dirty="0" smtClean="0"/>
            <a:t>milestones</a:t>
          </a:r>
          <a:endParaRPr lang="en-US" sz="1400" b="1" kern="1200" dirty="0"/>
        </a:p>
      </dsp:txBody>
      <dsp:txXfrm>
        <a:off x="7194797" y="2222131"/>
        <a:ext cx="1036147" cy="1504832"/>
      </dsp:txXfrm>
    </dsp:sp>
    <dsp:sp modelId="{8A25F825-751D-4D47-9041-4BEB69EDE84E}">
      <dsp:nvSpPr>
        <dsp:cNvPr id="0" name=""/>
        <dsp:cNvSpPr/>
      </dsp:nvSpPr>
      <dsp:spPr>
        <a:xfrm>
          <a:off x="8607124" y="1330037"/>
          <a:ext cx="1375773" cy="68788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Round 6</a:t>
          </a:r>
        </a:p>
      </dsp:txBody>
      <dsp:txXfrm>
        <a:off x="8627271" y="1350184"/>
        <a:ext cx="1335479" cy="647592"/>
      </dsp:txXfrm>
    </dsp:sp>
    <dsp:sp modelId="{0D99BF6A-8849-1449-A93B-FD8176F0A1BD}">
      <dsp:nvSpPr>
        <dsp:cNvPr id="0" name=""/>
        <dsp:cNvSpPr/>
      </dsp:nvSpPr>
      <dsp:spPr>
        <a:xfrm>
          <a:off x="8744701" y="2017924"/>
          <a:ext cx="137577" cy="95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623"/>
              </a:lnTo>
              <a:lnTo>
                <a:pt x="137577" y="956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040CD-938E-6248-B2FC-08CC144469A3}">
      <dsp:nvSpPr>
        <dsp:cNvPr id="0" name=""/>
        <dsp:cNvSpPr/>
      </dsp:nvSpPr>
      <dsp:spPr>
        <a:xfrm>
          <a:off x="8882279" y="2189895"/>
          <a:ext cx="1100619" cy="1569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Assemble </a:t>
          </a:r>
          <a:r>
            <a:rPr lang="en-US" sz="1400" b="1" kern="1200" baseline="0" dirty="0" smtClean="0"/>
            <a:t>the </a:t>
          </a:r>
          <a:r>
            <a:rPr lang="en-US" sz="1400" b="1" kern="1200" baseline="0" dirty="0"/>
            <a:t>strategic plan</a:t>
          </a:r>
          <a:endParaRPr lang="en-US" sz="1400" b="1" kern="1200" dirty="0"/>
        </a:p>
      </dsp:txBody>
      <dsp:txXfrm>
        <a:off x="8914515" y="2222131"/>
        <a:ext cx="1036147" cy="1504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40238-A087-488C-84BC-AAFA85A2826F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C7920-02E0-4F3A-96E3-E36653DA1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2984DB6-DAAE-F647-B503-D63C4D893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663B5AE-A4E0-8945-9230-C6BC885E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403"/>
            <a:ext cx="10515600" cy="1325563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84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911426-7ED0-024B-997F-63F4725F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67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C6A7B-0746-8F42-BE5C-B385A9505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506662"/>
            <a:ext cx="10515600" cy="39293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49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396060-AD85-1446-AC4E-7FCE5426D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127125"/>
            <a:ext cx="2628900" cy="52033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974608-DAB6-DC45-871E-C5288714B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39946"/>
            <a:ext cx="7734300" cy="51905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074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4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58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BAB907-3F85-7344-BD7F-A606BA315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406"/>
            <a:ext cx="10515600" cy="39827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BA4599DA-64FA-5946-86A9-85855F26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95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73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A0016B-E9BA-BC4E-8EF7-C24EE531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46E365-9E8E-7048-B85E-FA368162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0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324F09-E7EB-0E46-A9CB-1B9977BB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95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6942FC-8C0C-B44D-8C77-B7A8998FD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30108"/>
            <a:ext cx="5181600" cy="4046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94FAD3-5B30-E240-A290-65C3C3857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30108"/>
            <a:ext cx="5181600" cy="4046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531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CE0B14-6BC9-9648-9CC6-BB73A18E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089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4B071E-C297-5949-9F19-C3451222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933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8C034D-13B6-CD42-AA09-231788D1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54644"/>
            <a:ext cx="5157787" cy="30164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63B071A-3FF7-B449-B916-4DEE37746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933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406626E-539E-FA49-9537-7C7F7F5C4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54644"/>
            <a:ext cx="5183188" cy="30164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006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ACAA66-4E7C-E342-B749-C6B0194E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40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981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CAA5370-FA5A-3B4A-9D95-2ABE10CA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4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41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0EE0C-E3F3-DF4F-867D-154FA920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1369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D42536-5147-E848-86E7-A02ED584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13094"/>
            <a:ext cx="6172200" cy="51173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CFF2890-9256-344A-A334-C915FC9E4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13893"/>
            <a:ext cx="3932237" cy="36165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1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CB3A2C-9B62-034F-96B5-FC5012FD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1637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CEE9E25-829A-974C-BCCF-63B66DEE2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1637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BEE2BB5-4633-BC42-A8D7-036EACB16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16578"/>
            <a:ext cx="3932237" cy="36256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8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D7E3B39-35FD-614B-B1C5-9D396291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9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FDF4F79-4128-644B-B67C-EFACF3F3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53237"/>
            <a:ext cx="10515600" cy="378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71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right.edu/strategic-planning/blo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right.qualtrics.com/jfe/form/SV_cuSqmTbXmYdcLR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microsoft.com/office/2011/relationships/webextension" Target="../webextensions/webextension1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Instructions for first 10 Minutes (8:30-8:40)</a:t>
            </a:r>
          </a:p>
          <a:p>
            <a:pPr lvl="1"/>
            <a:r>
              <a:rPr lang="en-US" dirty="0" smtClean="0"/>
              <a:t>Sit in your project group area</a:t>
            </a:r>
          </a:p>
          <a:p>
            <a:pPr lvl="1"/>
            <a:r>
              <a:rPr lang="en-US" dirty="0" smtClean="0"/>
              <a:t>Introduce yourselves to new members</a:t>
            </a:r>
          </a:p>
          <a:p>
            <a:pPr lvl="1"/>
            <a:r>
              <a:rPr lang="en-US" dirty="0" smtClean="0"/>
              <a:t>Discuss what you want to share about your group’s aspiration statement </a:t>
            </a:r>
            <a:r>
              <a:rPr lang="mr-IN" dirty="0" smtClean="0"/>
              <a:t>–</a:t>
            </a:r>
            <a:r>
              <a:rPr lang="en-US" dirty="0" smtClean="0"/>
              <a:t> you will have no more than two minutes.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Move to the center of the room at 8:40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Mini Summit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Values that Shape our Mission</a:t>
            </a:r>
          </a:p>
          <a:p>
            <a:r>
              <a:rPr lang="en-US" sz="2400" dirty="0"/>
              <a:t>Foster Student Success</a:t>
            </a:r>
          </a:p>
          <a:p>
            <a:r>
              <a:rPr lang="en-US" sz="2400" dirty="0"/>
              <a:t>Discover, Create and Share New Knowledge</a:t>
            </a:r>
          </a:p>
          <a:p>
            <a:r>
              <a:rPr lang="en-US" sz="2400" dirty="0"/>
              <a:t>Transform our World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Values that Define our Character</a:t>
            </a:r>
          </a:p>
          <a:p>
            <a:r>
              <a:rPr lang="en-US" sz="2400" dirty="0"/>
              <a:t>Principled</a:t>
            </a:r>
          </a:p>
          <a:p>
            <a:r>
              <a:rPr lang="en-US" sz="2400" dirty="0"/>
              <a:t>Visionary</a:t>
            </a:r>
          </a:p>
          <a:p>
            <a:r>
              <a:rPr lang="en-US" sz="2400" dirty="0"/>
              <a:t>Innovative</a:t>
            </a:r>
          </a:p>
          <a:p>
            <a:r>
              <a:rPr lang="en-US" sz="2400" dirty="0"/>
              <a:t>Collaborative</a:t>
            </a:r>
          </a:p>
          <a:p>
            <a:r>
              <a:rPr lang="en-US" sz="2400" dirty="0"/>
              <a:t>Inclusive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63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163901"/>
            <a:ext cx="10515600" cy="1325563"/>
          </a:xfrm>
        </p:spPr>
        <p:txBody>
          <a:bodyPr/>
          <a:lstStyle/>
          <a:p>
            <a:r>
              <a:rPr lang="en-US" dirty="0"/>
              <a:t>Proposed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554083"/>
            <a:ext cx="5181600" cy="40465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Mission</a:t>
            </a: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Wright State University empowers all students and graduates to realize their fullest potential as innovative leaders and global citizens by integrating research, learning, and transformational 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10867" y="2489464"/>
            <a:ext cx="5181600" cy="40465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Vision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/>
              <a:t>Inspired by the spirit of the Wright brothers, Wright State University will be a leading national public research university known for innovation and application; respected for an inclusive culture; and recognized as an essential part of the economic, </a:t>
            </a:r>
            <a:r>
              <a:rPr lang="en-US" sz="2600" dirty="0" smtClean="0"/>
              <a:t>cultural, </a:t>
            </a:r>
            <a:r>
              <a:rPr lang="en-US" sz="2600" dirty="0"/>
              <a:t>and </a:t>
            </a:r>
            <a:r>
              <a:rPr lang="en-US" sz="2600" dirty="0" smtClean="0"/>
              <a:t>educational fabric </a:t>
            </a:r>
            <a:r>
              <a:rPr lang="en-US" sz="2600" dirty="0"/>
              <a:t>of the communities we serve.</a:t>
            </a:r>
          </a:p>
        </p:txBody>
      </p:sp>
    </p:spTree>
    <p:extLst>
      <p:ext uri="{BB962C8B-B14F-4D97-AF65-F5344CB8AC3E}">
        <p14:creationId xmlns:p14="http://schemas.microsoft.com/office/powerpoint/2010/main" val="1897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9689" y="1842421"/>
            <a:ext cx="2545852" cy="444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xmlns="" id="{C5A01404-6FE2-40FA-8378-17B2C4D9C7E1}"/>
              </a:ext>
            </a:extLst>
          </p:cNvPr>
          <p:cNvSpPr/>
          <p:nvPr/>
        </p:nvSpPr>
        <p:spPr>
          <a:xfrm>
            <a:off x="5109901" y="2062074"/>
            <a:ext cx="1920240" cy="7196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 Research, Innovation, and Entrepreneurship </a:t>
            </a:r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xmlns="" id="{64D975D4-55EE-46D6-A091-9D098CC93DB7}"/>
              </a:ext>
            </a:extLst>
          </p:cNvPr>
          <p:cNvSpPr/>
          <p:nvPr/>
        </p:nvSpPr>
        <p:spPr>
          <a:xfrm>
            <a:off x="5095449" y="4465598"/>
            <a:ext cx="1920240" cy="7196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Wright State Experience</a:t>
            </a:r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xmlns="" id="{579E6AFE-0D0A-4014-B83B-D0F4CE673E1B}"/>
              </a:ext>
            </a:extLst>
          </p:cNvPr>
          <p:cNvSpPr/>
          <p:nvPr/>
        </p:nvSpPr>
        <p:spPr>
          <a:xfrm>
            <a:off x="5095449" y="5266773"/>
            <a:ext cx="1920240" cy="7196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Collaborative Delivery of Services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xmlns="" id="{C853B9E0-24BA-4950-8322-B4AC5082D487}"/>
              </a:ext>
            </a:extLst>
          </p:cNvPr>
          <p:cNvSpPr/>
          <p:nvPr/>
        </p:nvSpPr>
        <p:spPr>
          <a:xfrm>
            <a:off x="5095449" y="2863249"/>
            <a:ext cx="1920240" cy="7196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Strategic Relationships/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Partnerships</a:t>
            </a:r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xmlns="" id="{56DC4497-9F3E-495C-B25F-969CB49301DE}"/>
              </a:ext>
            </a:extLst>
          </p:cNvPr>
          <p:cNvSpPr/>
          <p:nvPr/>
        </p:nvSpPr>
        <p:spPr>
          <a:xfrm>
            <a:off x="5095449" y="3664424"/>
            <a:ext cx="1920240" cy="7196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Teaching, Learning, and </a:t>
            </a:r>
            <a:r>
              <a:rPr lang="en-US" sz="1400" dirty="0" smtClean="0">
                <a:solidFill>
                  <a:schemeClr val="bg1"/>
                </a:solidFill>
              </a:rPr>
              <a:t>Programming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2">
            <a:extLst>
              <a:ext uri="{FF2B5EF4-FFF2-40B4-BE49-F238E27FC236}">
                <a16:creationId xmlns:a16="http://schemas.microsoft.com/office/drawing/2014/main" xmlns="" id="{7834A0B9-7059-4B90-A73E-B55B8E7F4077}"/>
              </a:ext>
            </a:extLst>
          </p:cNvPr>
          <p:cNvSpPr/>
          <p:nvPr/>
        </p:nvSpPr>
        <p:spPr>
          <a:xfrm>
            <a:off x="8943386" y="4409037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Curriculum Development &amp;</a:t>
            </a:r>
          </a:p>
          <a:p>
            <a:pPr algn="ctr"/>
            <a:r>
              <a:rPr lang="en-US" sz="1100" dirty="0"/>
              <a:t>Course Design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xmlns="" id="{85219A4E-0F3D-46D2-9AB4-25395FE906FB}"/>
              </a:ext>
            </a:extLst>
          </p:cNvPr>
          <p:cNvSpPr/>
          <p:nvPr/>
        </p:nvSpPr>
        <p:spPr>
          <a:xfrm>
            <a:off x="8943386" y="2644856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Alumni </a:t>
            </a:r>
            <a:r>
              <a:rPr lang="en-US" sz="1100"/>
              <a:t>and Advancement</a:t>
            </a:r>
            <a:endParaRPr lang="en-US" sz="1100" dirty="0"/>
          </a:p>
        </p:txBody>
      </p:sp>
      <p:sp>
        <p:nvSpPr>
          <p:cNvPr id="13" name="Rectangle: Rounded Corners 15">
            <a:extLst>
              <a:ext uri="{FF2B5EF4-FFF2-40B4-BE49-F238E27FC236}">
                <a16:creationId xmlns:a16="http://schemas.microsoft.com/office/drawing/2014/main" xmlns="" id="{9F590C6B-85B8-4BA7-9104-201A3B0C7872}"/>
              </a:ext>
            </a:extLst>
          </p:cNvPr>
          <p:cNvSpPr/>
          <p:nvPr/>
        </p:nvSpPr>
        <p:spPr>
          <a:xfrm>
            <a:off x="8943386" y="3232917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Globalization and </a:t>
            </a:r>
          </a:p>
          <a:p>
            <a:pPr algn="ctr"/>
            <a:r>
              <a:rPr lang="en-US" sz="1100" dirty="0"/>
              <a:t>International Outreach</a:t>
            </a: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xmlns="" id="{D230F1FF-C198-4E32-B1AA-73CA45F8362C}"/>
              </a:ext>
            </a:extLst>
          </p:cNvPr>
          <p:cNvSpPr/>
          <p:nvPr/>
        </p:nvSpPr>
        <p:spPr>
          <a:xfrm>
            <a:off x="8943386" y="4997098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Online Courses</a:t>
            </a:r>
          </a:p>
        </p:txBody>
      </p:sp>
      <p:sp>
        <p:nvSpPr>
          <p:cNvPr id="15" name="Rectangle: Rounded Corners 20">
            <a:extLst>
              <a:ext uri="{FF2B5EF4-FFF2-40B4-BE49-F238E27FC236}">
                <a16:creationId xmlns:a16="http://schemas.microsoft.com/office/drawing/2014/main" xmlns="" id="{680BBAAE-92A2-4482-A8B1-D6684FBA735B}"/>
              </a:ext>
            </a:extLst>
          </p:cNvPr>
          <p:cNvSpPr/>
          <p:nvPr/>
        </p:nvSpPr>
        <p:spPr>
          <a:xfrm>
            <a:off x="8943386" y="3820977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Experiential Learning</a:t>
            </a:r>
          </a:p>
        </p:txBody>
      </p:sp>
      <p:sp>
        <p:nvSpPr>
          <p:cNvPr id="18" name="Rectangle: Rounded Corners 12">
            <a:extLst>
              <a:ext uri="{FF2B5EF4-FFF2-40B4-BE49-F238E27FC236}">
                <a16:creationId xmlns:a16="http://schemas.microsoft.com/office/drawing/2014/main" xmlns="" id="{7834A0B9-7059-4B90-A73E-B55B8E7F4077}"/>
              </a:ext>
            </a:extLst>
          </p:cNvPr>
          <p:cNvSpPr/>
          <p:nvPr/>
        </p:nvSpPr>
        <p:spPr>
          <a:xfrm>
            <a:off x="698873" y="2056796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Technology, entrepreneurship </a:t>
            </a:r>
          </a:p>
          <a:p>
            <a:pPr algn="ctr"/>
            <a:r>
              <a:rPr lang="en-US" sz="1100" dirty="0"/>
              <a:t>and innovation</a:t>
            </a:r>
          </a:p>
        </p:txBody>
      </p:sp>
      <p:sp>
        <p:nvSpPr>
          <p:cNvPr id="19" name="Rectangle: Rounded Corners 13">
            <a:extLst>
              <a:ext uri="{FF2B5EF4-FFF2-40B4-BE49-F238E27FC236}">
                <a16:creationId xmlns:a16="http://schemas.microsoft.com/office/drawing/2014/main" xmlns="" id="{85219A4E-0F3D-46D2-9AB4-25395FE906FB}"/>
              </a:ext>
            </a:extLst>
          </p:cNvPr>
          <p:cNvSpPr/>
          <p:nvPr/>
        </p:nvSpPr>
        <p:spPr>
          <a:xfrm>
            <a:off x="698873" y="2643899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Research and </a:t>
            </a:r>
          </a:p>
          <a:p>
            <a:pPr algn="ctr"/>
            <a:r>
              <a:rPr lang="en-US" sz="1100" dirty="0"/>
              <a:t>Scholarly Activities</a:t>
            </a:r>
          </a:p>
        </p:txBody>
      </p:sp>
      <p:sp>
        <p:nvSpPr>
          <p:cNvPr id="20" name="Rectangle: Rounded Corners 15">
            <a:extLst>
              <a:ext uri="{FF2B5EF4-FFF2-40B4-BE49-F238E27FC236}">
                <a16:creationId xmlns:a16="http://schemas.microsoft.com/office/drawing/2014/main" xmlns="" id="{9F590C6B-85B8-4BA7-9104-201A3B0C7872}"/>
              </a:ext>
            </a:extLst>
          </p:cNvPr>
          <p:cNvSpPr/>
          <p:nvPr/>
        </p:nvSpPr>
        <p:spPr>
          <a:xfrm>
            <a:off x="8943386" y="5585158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Stewardship: Managing </a:t>
            </a:r>
          </a:p>
          <a:p>
            <a:pPr algn="ctr"/>
            <a:r>
              <a:rPr lang="en-US" sz="1100" dirty="0"/>
              <a:t>Resources Effectively</a:t>
            </a:r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xmlns="" id="{D230F1FF-C198-4E32-B1AA-73CA45F8362C}"/>
              </a:ext>
            </a:extLst>
          </p:cNvPr>
          <p:cNvSpPr/>
          <p:nvPr/>
        </p:nvSpPr>
        <p:spPr>
          <a:xfrm>
            <a:off x="698873" y="4405207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Inter-Unit Collaboration </a:t>
            </a:r>
          </a:p>
        </p:txBody>
      </p:sp>
      <p:sp>
        <p:nvSpPr>
          <p:cNvPr id="22" name="Rectangle: Rounded Corners 20">
            <a:extLst>
              <a:ext uri="{FF2B5EF4-FFF2-40B4-BE49-F238E27FC236}">
                <a16:creationId xmlns:a16="http://schemas.microsoft.com/office/drawing/2014/main" xmlns="" id="{680BBAAE-92A2-4482-A8B1-D6684FBA735B}"/>
              </a:ext>
            </a:extLst>
          </p:cNvPr>
          <p:cNvSpPr/>
          <p:nvPr/>
        </p:nvSpPr>
        <p:spPr>
          <a:xfrm>
            <a:off x="698873" y="5579411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Digital Transformation of Services</a:t>
            </a:r>
          </a:p>
        </p:txBody>
      </p:sp>
      <p:sp>
        <p:nvSpPr>
          <p:cNvPr id="39" name="Rectangle: Rounded Corners 15">
            <a:extLst>
              <a:ext uri="{FF2B5EF4-FFF2-40B4-BE49-F238E27FC236}">
                <a16:creationId xmlns:a16="http://schemas.microsoft.com/office/drawing/2014/main" xmlns="" id="{9F590C6B-85B8-4BA7-9104-201A3B0C7872}"/>
              </a:ext>
            </a:extLst>
          </p:cNvPr>
          <p:cNvSpPr/>
          <p:nvPr/>
        </p:nvSpPr>
        <p:spPr>
          <a:xfrm>
            <a:off x="698873" y="3231001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Student Academic </a:t>
            </a:r>
          </a:p>
          <a:p>
            <a:pPr algn="ctr"/>
            <a:r>
              <a:rPr lang="en-US" sz="1100" dirty="0"/>
              <a:t>Support and Services</a:t>
            </a:r>
          </a:p>
        </p:txBody>
      </p:sp>
      <p:sp>
        <p:nvSpPr>
          <p:cNvPr id="40" name="Rectangle: Rounded Corners 15">
            <a:extLst>
              <a:ext uri="{FF2B5EF4-FFF2-40B4-BE49-F238E27FC236}">
                <a16:creationId xmlns:a16="http://schemas.microsoft.com/office/drawing/2014/main" xmlns="" id="{9F590C6B-85B8-4BA7-9104-201A3B0C7872}"/>
              </a:ext>
            </a:extLst>
          </p:cNvPr>
          <p:cNvSpPr/>
          <p:nvPr/>
        </p:nvSpPr>
        <p:spPr>
          <a:xfrm>
            <a:off x="698873" y="4992310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Faculty and Staff Development</a:t>
            </a:r>
          </a:p>
        </p:txBody>
      </p:sp>
      <p:sp>
        <p:nvSpPr>
          <p:cNvPr id="44" name="Rectangle: Rounded Corners 13">
            <a:extLst>
              <a:ext uri="{FF2B5EF4-FFF2-40B4-BE49-F238E27FC236}">
                <a16:creationId xmlns:a16="http://schemas.microsoft.com/office/drawing/2014/main" xmlns="" id="{85219A4E-0F3D-46D2-9AB4-25395FE906FB}"/>
              </a:ext>
            </a:extLst>
          </p:cNvPr>
          <p:cNvSpPr/>
          <p:nvPr/>
        </p:nvSpPr>
        <p:spPr>
          <a:xfrm>
            <a:off x="698873" y="3818104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Student life</a:t>
            </a:r>
          </a:p>
        </p:txBody>
      </p:sp>
      <p:sp>
        <p:nvSpPr>
          <p:cNvPr id="50" name="Rectangle: Rounded Corners 15">
            <a:extLst>
              <a:ext uri="{FF2B5EF4-FFF2-40B4-BE49-F238E27FC236}">
                <a16:creationId xmlns:a16="http://schemas.microsoft.com/office/drawing/2014/main" xmlns="" id="{9F590C6B-85B8-4BA7-9104-201A3B0C7872}"/>
              </a:ext>
            </a:extLst>
          </p:cNvPr>
          <p:cNvSpPr/>
          <p:nvPr/>
        </p:nvSpPr>
        <p:spPr>
          <a:xfrm>
            <a:off x="8943386" y="2056796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Community &amp; Military </a:t>
            </a:r>
            <a:r>
              <a:rPr lang="en-US" sz="1100" dirty="0"/>
              <a:t>Partnerships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243" y="1591274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Strategic Initiatives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196756" y="1577073"/>
            <a:ext cx="20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Strategic Initiatives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858049" y="1440781"/>
            <a:ext cx="244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Areas of </a:t>
            </a:r>
            <a:r>
              <a:rPr lang="en-US" b="1" smtClean="0"/>
              <a:t>Strategic Focus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03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1971739" y="1930882"/>
            <a:ext cx="9567729" cy="7551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26512" y="4990942"/>
            <a:ext cx="192241" cy="381871"/>
            <a:chOff x="7519134" y="4922118"/>
            <a:chExt cx="192241" cy="381871"/>
          </a:xfrm>
        </p:grpSpPr>
        <p:sp>
          <p:nvSpPr>
            <p:cNvPr id="138" name="bk object 25"/>
            <p:cNvSpPr/>
            <p:nvPr/>
          </p:nvSpPr>
          <p:spPr>
            <a:xfrm>
              <a:off x="7589815" y="4922118"/>
              <a:ext cx="50878" cy="228600"/>
            </a:xfrm>
            <a:custGeom>
              <a:avLst/>
              <a:gdLst/>
              <a:ahLst/>
              <a:cxnLst/>
              <a:rect l="l" t="t" r="r" b="b"/>
              <a:pathLst>
                <a:path w="94615" h="1560195">
                  <a:moveTo>
                    <a:pt x="0" y="1560161"/>
                  </a:moveTo>
                  <a:lnTo>
                    <a:pt x="94237" y="1560161"/>
                  </a:lnTo>
                  <a:lnTo>
                    <a:pt x="94237" y="0"/>
                  </a:lnTo>
                  <a:lnTo>
                    <a:pt x="0" y="0"/>
                  </a:lnTo>
                  <a:lnTo>
                    <a:pt x="0" y="1560161"/>
                  </a:lnTo>
                  <a:close/>
                </a:path>
              </a:pathLst>
            </a:custGeom>
            <a:solidFill>
              <a:srgbClr val="73984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7" name="bk object 24"/>
            <p:cNvSpPr/>
            <p:nvPr/>
          </p:nvSpPr>
          <p:spPr>
            <a:xfrm>
              <a:off x="7519134" y="5088018"/>
              <a:ext cx="192241" cy="215971"/>
            </a:xfrm>
            <a:custGeom>
              <a:avLst/>
              <a:gdLst/>
              <a:ahLst/>
              <a:cxnLst/>
              <a:rect l="l" t="t" r="r" b="b"/>
              <a:pathLst>
                <a:path w="357505" h="357504">
                  <a:moveTo>
                    <a:pt x="178675" y="0"/>
                  </a:moveTo>
                  <a:lnTo>
                    <a:pt x="0" y="178675"/>
                  </a:lnTo>
                  <a:lnTo>
                    <a:pt x="178675" y="357350"/>
                  </a:lnTo>
                  <a:lnTo>
                    <a:pt x="357350" y="178675"/>
                  </a:lnTo>
                  <a:lnTo>
                    <a:pt x="178675" y="0"/>
                  </a:lnTo>
                  <a:close/>
                </a:path>
              </a:pathLst>
            </a:custGeom>
            <a:solidFill>
              <a:srgbClr val="73984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4" name="bk object 52"/>
          <p:cNvSpPr/>
          <p:nvPr/>
        </p:nvSpPr>
        <p:spPr>
          <a:xfrm>
            <a:off x="3584621" y="4087855"/>
            <a:ext cx="146229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774784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1581103"/>
                </a:lnTo>
                <a:lnTo>
                  <a:pt x="2774784" y="1581103"/>
                </a:lnTo>
                <a:lnTo>
                  <a:pt x="27747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/>
              </a:solidFill>
            </a:endParaRPr>
          </a:p>
        </p:txBody>
      </p:sp>
      <p:sp>
        <p:nvSpPr>
          <p:cNvPr id="149" name="bk object 25"/>
          <p:cNvSpPr/>
          <p:nvPr/>
        </p:nvSpPr>
        <p:spPr>
          <a:xfrm rot="16200000">
            <a:off x="6492866" y="3998597"/>
            <a:ext cx="50878" cy="3657600"/>
          </a:xfrm>
          <a:custGeom>
            <a:avLst/>
            <a:gdLst/>
            <a:ahLst/>
            <a:cxnLst/>
            <a:rect l="l" t="t" r="r" b="b"/>
            <a:pathLst>
              <a:path w="94615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1" name="bk object 24"/>
          <p:cNvSpPr/>
          <p:nvPr/>
        </p:nvSpPr>
        <p:spPr>
          <a:xfrm>
            <a:off x="10740099" y="3891830"/>
            <a:ext cx="192241" cy="215971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/>
              </a:solidFill>
            </a:endParaRPr>
          </a:p>
        </p:txBody>
      </p:sp>
      <p:sp>
        <p:nvSpPr>
          <p:cNvPr id="122" name="bk object 25"/>
          <p:cNvSpPr/>
          <p:nvPr/>
        </p:nvSpPr>
        <p:spPr>
          <a:xfrm>
            <a:off x="10809636" y="2983842"/>
            <a:ext cx="50878" cy="942527"/>
          </a:xfrm>
          <a:custGeom>
            <a:avLst/>
            <a:gdLst/>
            <a:ahLst/>
            <a:cxnLst/>
            <a:rect l="l" t="t" r="r" b="b"/>
            <a:pathLst>
              <a:path w="94615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3" name="bk object 41"/>
          <p:cNvSpPr/>
          <p:nvPr/>
        </p:nvSpPr>
        <p:spPr>
          <a:xfrm>
            <a:off x="9543171" y="2995138"/>
            <a:ext cx="601856" cy="601856"/>
          </a:xfrm>
          <a:custGeom>
            <a:avLst/>
            <a:gdLst/>
            <a:ahLst/>
            <a:cxnLst/>
            <a:rect l="l" t="t" r="r" b="b"/>
            <a:pathLst>
              <a:path w="992505" h="992504">
                <a:moveTo>
                  <a:pt x="496068" y="0"/>
                </a:moveTo>
                <a:lnTo>
                  <a:pt x="0" y="496068"/>
                </a:lnTo>
                <a:lnTo>
                  <a:pt x="496068" y="992137"/>
                </a:lnTo>
                <a:lnTo>
                  <a:pt x="992137" y="496068"/>
                </a:lnTo>
                <a:lnTo>
                  <a:pt x="496068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bk object 23"/>
          <p:cNvSpPr/>
          <p:nvPr/>
        </p:nvSpPr>
        <p:spPr>
          <a:xfrm>
            <a:off x="4323307" y="3046280"/>
            <a:ext cx="49859" cy="946104"/>
          </a:xfrm>
          <a:custGeom>
            <a:avLst/>
            <a:gdLst/>
            <a:ahLst/>
            <a:cxnLst/>
            <a:rect l="l" t="t" r="r" b="b"/>
            <a:pathLst>
              <a:path w="94615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 txBox="1"/>
          <p:nvPr/>
        </p:nvSpPr>
        <p:spPr>
          <a:xfrm>
            <a:off x="3651185" y="4191404"/>
            <a:ext cx="1371008" cy="75463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indent="25029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dirty="0">
                <a:solidFill>
                  <a:schemeClr val="bg1"/>
                </a:solidFill>
                <a:latin typeface="Arial"/>
                <a:cs typeface="Arial"/>
              </a:rPr>
              <a:t>Develop Goals and Objectives</a:t>
            </a:r>
          </a:p>
          <a:p>
            <a:pPr marL="7701" marR="3081" indent="25029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dirty="0">
                <a:solidFill>
                  <a:schemeClr val="bg1"/>
                </a:solidFill>
                <a:latin typeface="Arial"/>
                <a:cs typeface="Arial"/>
              </a:rPr>
              <a:t>for Areas of Strategic Focus</a:t>
            </a:r>
          </a:p>
        </p:txBody>
      </p:sp>
      <p:sp>
        <p:nvSpPr>
          <p:cNvPr id="96" name="bk object 23"/>
          <p:cNvSpPr/>
          <p:nvPr/>
        </p:nvSpPr>
        <p:spPr>
          <a:xfrm rot="5400000">
            <a:off x="5970351" y="2324342"/>
            <a:ext cx="49937" cy="3291840"/>
          </a:xfrm>
          <a:custGeom>
            <a:avLst/>
            <a:gdLst/>
            <a:ahLst/>
            <a:cxnLst/>
            <a:rect l="l" t="t" r="r" b="b"/>
            <a:pathLst>
              <a:path w="94615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bk object 22"/>
          <p:cNvSpPr/>
          <p:nvPr/>
        </p:nvSpPr>
        <p:spPr>
          <a:xfrm>
            <a:off x="3418896" y="4480408"/>
            <a:ext cx="174153" cy="21877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/>
              </a:solidFill>
            </a:endParaRPr>
          </a:p>
        </p:txBody>
      </p:sp>
      <p:sp>
        <p:nvSpPr>
          <p:cNvPr id="99" name="bk object 52"/>
          <p:cNvSpPr/>
          <p:nvPr/>
        </p:nvSpPr>
        <p:spPr>
          <a:xfrm>
            <a:off x="5213921" y="4079082"/>
            <a:ext cx="1464576" cy="967584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774784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1581103"/>
                </a:lnTo>
                <a:lnTo>
                  <a:pt x="2774784" y="1581103"/>
                </a:lnTo>
                <a:lnTo>
                  <a:pt x="2774784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0" name="object 20"/>
          <p:cNvSpPr txBox="1"/>
          <p:nvPr/>
        </p:nvSpPr>
        <p:spPr>
          <a:xfrm>
            <a:off x="5275527" y="4207287"/>
            <a:ext cx="1362360" cy="75463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indent="25029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Develop Action Plans for </a:t>
            </a:r>
          </a:p>
          <a:p>
            <a:pPr marL="7701" marR="3081" indent="25029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Strategic Initiatives</a:t>
            </a:r>
            <a:endParaRPr lang="en-US" sz="1182" b="1" spc="6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43824" y="1924741"/>
            <a:ext cx="1585863" cy="5661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bk object 21"/>
          <p:cNvSpPr/>
          <p:nvPr/>
        </p:nvSpPr>
        <p:spPr>
          <a:xfrm>
            <a:off x="2684163" y="4451225"/>
            <a:ext cx="52709" cy="777240"/>
          </a:xfrm>
          <a:custGeom>
            <a:avLst/>
            <a:gdLst/>
            <a:ahLst/>
            <a:cxnLst/>
            <a:rect l="l" t="t" r="r" b="b"/>
            <a:pathLst>
              <a:path w="94615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bk object 16"/>
          <p:cNvSpPr/>
          <p:nvPr/>
        </p:nvSpPr>
        <p:spPr>
          <a:xfrm>
            <a:off x="2603492" y="5199617"/>
            <a:ext cx="206080" cy="216791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bk object 17"/>
          <p:cNvSpPr/>
          <p:nvPr/>
        </p:nvSpPr>
        <p:spPr>
          <a:xfrm>
            <a:off x="839132" y="2497954"/>
            <a:ext cx="57375" cy="777240"/>
          </a:xfrm>
          <a:custGeom>
            <a:avLst/>
            <a:gdLst/>
            <a:ahLst/>
            <a:cxnLst/>
            <a:rect l="l" t="t" r="r" b="b"/>
            <a:pathLst>
              <a:path w="94614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bk object 20"/>
          <p:cNvSpPr/>
          <p:nvPr/>
        </p:nvSpPr>
        <p:spPr>
          <a:xfrm>
            <a:off x="2571022" y="3871972"/>
            <a:ext cx="206080" cy="216791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bk object 21"/>
          <p:cNvSpPr/>
          <p:nvPr/>
        </p:nvSpPr>
        <p:spPr>
          <a:xfrm>
            <a:off x="2641246" y="2963984"/>
            <a:ext cx="52709" cy="946104"/>
          </a:xfrm>
          <a:custGeom>
            <a:avLst/>
            <a:gdLst/>
            <a:ahLst/>
            <a:cxnLst/>
            <a:rect l="l" t="t" r="r" b="b"/>
            <a:pathLst>
              <a:path w="94615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bk object 25"/>
          <p:cNvSpPr/>
          <p:nvPr/>
        </p:nvSpPr>
        <p:spPr>
          <a:xfrm>
            <a:off x="7592006" y="3721671"/>
            <a:ext cx="50878" cy="228600"/>
          </a:xfrm>
          <a:custGeom>
            <a:avLst/>
            <a:gdLst/>
            <a:ahLst/>
            <a:cxnLst/>
            <a:rect l="l" t="t" r="r" b="b"/>
            <a:pathLst>
              <a:path w="94615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bk object 30"/>
          <p:cNvSpPr/>
          <p:nvPr/>
        </p:nvSpPr>
        <p:spPr>
          <a:xfrm>
            <a:off x="3453855" y="3706883"/>
            <a:ext cx="187912" cy="187912"/>
          </a:xfrm>
          <a:custGeom>
            <a:avLst/>
            <a:gdLst/>
            <a:ahLst/>
            <a:cxnLst/>
            <a:rect l="l" t="t" r="r" b="b"/>
            <a:pathLst>
              <a:path w="309879" h="309879">
                <a:moveTo>
                  <a:pt x="65401" y="0"/>
                </a:moveTo>
                <a:lnTo>
                  <a:pt x="0" y="244076"/>
                </a:lnTo>
                <a:lnTo>
                  <a:pt x="244076" y="309477"/>
                </a:lnTo>
                <a:lnTo>
                  <a:pt x="309477" y="65401"/>
                </a:lnTo>
                <a:lnTo>
                  <a:pt x="65401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bk object 31"/>
          <p:cNvSpPr/>
          <p:nvPr/>
        </p:nvSpPr>
        <p:spPr>
          <a:xfrm>
            <a:off x="2675045" y="3797165"/>
            <a:ext cx="847912" cy="522532"/>
          </a:xfrm>
          <a:custGeom>
            <a:avLst/>
            <a:gdLst/>
            <a:ahLst/>
            <a:cxnLst/>
            <a:rect l="l" t="t" r="r" b="b"/>
            <a:pathLst>
              <a:path w="1398270" h="861695">
                <a:moveTo>
                  <a:pt x="1351142" y="0"/>
                </a:moveTo>
                <a:lnTo>
                  <a:pt x="0" y="780080"/>
                </a:lnTo>
                <a:lnTo>
                  <a:pt x="47118" y="861691"/>
                </a:lnTo>
                <a:lnTo>
                  <a:pt x="1398261" y="81610"/>
                </a:lnTo>
                <a:lnTo>
                  <a:pt x="1351142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bk object 40"/>
          <p:cNvSpPr/>
          <p:nvPr/>
        </p:nvSpPr>
        <p:spPr>
          <a:xfrm>
            <a:off x="5013944" y="2983035"/>
            <a:ext cx="241843" cy="601856"/>
          </a:xfrm>
          <a:custGeom>
            <a:avLst/>
            <a:gdLst/>
            <a:ahLst/>
            <a:cxnLst/>
            <a:rect l="l" t="t" r="r" b="b"/>
            <a:pathLst>
              <a:path w="992505" h="992504">
                <a:moveTo>
                  <a:pt x="496068" y="0"/>
                </a:moveTo>
                <a:lnTo>
                  <a:pt x="0" y="496068"/>
                </a:lnTo>
                <a:lnTo>
                  <a:pt x="496068" y="992137"/>
                </a:lnTo>
                <a:lnTo>
                  <a:pt x="992137" y="496068"/>
                </a:lnTo>
                <a:lnTo>
                  <a:pt x="49606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bk object 41"/>
          <p:cNvSpPr/>
          <p:nvPr/>
        </p:nvSpPr>
        <p:spPr>
          <a:xfrm>
            <a:off x="7927635" y="2983035"/>
            <a:ext cx="601856" cy="601856"/>
          </a:xfrm>
          <a:custGeom>
            <a:avLst/>
            <a:gdLst/>
            <a:ahLst/>
            <a:cxnLst/>
            <a:rect l="l" t="t" r="r" b="b"/>
            <a:pathLst>
              <a:path w="992505" h="992504">
                <a:moveTo>
                  <a:pt x="496068" y="0"/>
                </a:moveTo>
                <a:lnTo>
                  <a:pt x="0" y="496068"/>
                </a:lnTo>
                <a:lnTo>
                  <a:pt x="496068" y="992137"/>
                </a:lnTo>
                <a:lnTo>
                  <a:pt x="992137" y="496068"/>
                </a:lnTo>
                <a:lnTo>
                  <a:pt x="496068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bk object 51"/>
          <p:cNvSpPr/>
          <p:nvPr/>
        </p:nvSpPr>
        <p:spPr>
          <a:xfrm>
            <a:off x="3584620" y="2786197"/>
            <a:ext cx="146229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513012" y="0"/>
                </a:moveTo>
                <a:lnTo>
                  <a:pt x="0" y="0"/>
                </a:lnTo>
                <a:lnTo>
                  <a:pt x="0" y="1581103"/>
                </a:lnTo>
                <a:lnTo>
                  <a:pt x="2513012" y="1581103"/>
                </a:lnTo>
                <a:lnTo>
                  <a:pt x="2664349" y="1577013"/>
                </a:lnTo>
                <a:lnTo>
                  <a:pt x="2742063" y="1548382"/>
                </a:lnTo>
                <a:lnTo>
                  <a:pt x="2770694" y="1470668"/>
                </a:lnTo>
                <a:lnTo>
                  <a:pt x="2774784" y="1319331"/>
                </a:lnTo>
                <a:lnTo>
                  <a:pt x="2774784" y="261772"/>
                </a:lnTo>
                <a:lnTo>
                  <a:pt x="2770694" y="110435"/>
                </a:lnTo>
                <a:lnTo>
                  <a:pt x="2742063" y="32721"/>
                </a:lnTo>
                <a:lnTo>
                  <a:pt x="2664349" y="4090"/>
                </a:lnTo>
                <a:lnTo>
                  <a:pt x="25130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bk object 53"/>
          <p:cNvSpPr/>
          <p:nvPr/>
        </p:nvSpPr>
        <p:spPr>
          <a:xfrm>
            <a:off x="6854930" y="2786198"/>
            <a:ext cx="1492175" cy="955186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513012" y="0"/>
                </a:moveTo>
                <a:lnTo>
                  <a:pt x="0" y="0"/>
                </a:lnTo>
                <a:lnTo>
                  <a:pt x="0" y="1581103"/>
                </a:lnTo>
                <a:lnTo>
                  <a:pt x="2513012" y="1581103"/>
                </a:lnTo>
                <a:lnTo>
                  <a:pt x="2664349" y="1577013"/>
                </a:lnTo>
                <a:lnTo>
                  <a:pt x="2742063" y="1548382"/>
                </a:lnTo>
                <a:lnTo>
                  <a:pt x="2770694" y="1470668"/>
                </a:lnTo>
                <a:lnTo>
                  <a:pt x="2774784" y="1319331"/>
                </a:lnTo>
                <a:lnTo>
                  <a:pt x="2774784" y="261772"/>
                </a:lnTo>
                <a:lnTo>
                  <a:pt x="2770694" y="110435"/>
                </a:lnTo>
                <a:lnTo>
                  <a:pt x="2742063" y="32721"/>
                </a:lnTo>
                <a:lnTo>
                  <a:pt x="2664349" y="4090"/>
                </a:lnTo>
                <a:lnTo>
                  <a:pt x="25130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bk object 54"/>
          <p:cNvSpPr/>
          <p:nvPr/>
        </p:nvSpPr>
        <p:spPr>
          <a:xfrm>
            <a:off x="6854930" y="4087856"/>
            <a:ext cx="1492175" cy="955186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774784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1581103"/>
                </a:lnTo>
                <a:lnTo>
                  <a:pt x="2774784" y="1581103"/>
                </a:lnTo>
                <a:lnTo>
                  <a:pt x="2774784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" name="bk object 56"/>
          <p:cNvSpPr/>
          <p:nvPr/>
        </p:nvSpPr>
        <p:spPr>
          <a:xfrm>
            <a:off x="851200" y="3246466"/>
            <a:ext cx="1005840" cy="57375"/>
          </a:xfrm>
          <a:custGeom>
            <a:avLst/>
            <a:gdLst/>
            <a:ahLst/>
            <a:cxnLst/>
            <a:rect l="l" t="t" r="r" b="b"/>
            <a:pathLst>
              <a:path w="12381865" h="94615">
                <a:moveTo>
                  <a:pt x="0" y="94237"/>
                </a:moveTo>
                <a:lnTo>
                  <a:pt x="12381821" y="94237"/>
                </a:lnTo>
                <a:lnTo>
                  <a:pt x="12381821" y="0"/>
                </a:lnTo>
                <a:lnTo>
                  <a:pt x="0" y="0"/>
                </a:lnTo>
                <a:lnTo>
                  <a:pt x="0" y="94237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bk object 63"/>
          <p:cNvSpPr/>
          <p:nvPr/>
        </p:nvSpPr>
        <p:spPr>
          <a:xfrm>
            <a:off x="3584621" y="4078712"/>
            <a:ext cx="133617" cy="133617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09417" y="0"/>
                </a:moveTo>
                <a:lnTo>
                  <a:pt x="0" y="209417"/>
                </a:lnTo>
                <a:lnTo>
                  <a:pt x="219888" y="219888"/>
                </a:lnTo>
                <a:lnTo>
                  <a:pt x="209417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/>
              </a:solidFill>
            </a:endParaRPr>
          </a:p>
        </p:txBody>
      </p:sp>
      <p:sp>
        <p:nvSpPr>
          <p:cNvPr id="76" name="bk object 64"/>
          <p:cNvSpPr/>
          <p:nvPr/>
        </p:nvSpPr>
        <p:spPr>
          <a:xfrm>
            <a:off x="6854931" y="4087857"/>
            <a:ext cx="118486" cy="133112"/>
          </a:xfrm>
          <a:custGeom>
            <a:avLst/>
            <a:gdLst/>
            <a:ahLst/>
            <a:cxnLst/>
            <a:rect l="l" t="t" r="r" b="b"/>
            <a:pathLst>
              <a:path w="220344" h="220345">
                <a:moveTo>
                  <a:pt x="209417" y="0"/>
                </a:moveTo>
                <a:lnTo>
                  <a:pt x="0" y="209417"/>
                </a:lnTo>
                <a:lnTo>
                  <a:pt x="219888" y="219888"/>
                </a:lnTo>
                <a:lnTo>
                  <a:pt x="209417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4361" y="1129481"/>
            <a:ext cx="6376669" cy="361583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algn="ctr">
              <a:lnSpc>
                <a:spcPct val="100000"/>
              </a:lnSpc>
              <a:spcBef>
                <a:spcPts val="55"/>
              </a:spcBef>
            </a:pPr>
            <a:r>
              <a:rPr lang="en-US" spc="-27" dirty="0"/>
              <a:t>Phase 2: Development of Strategic Plan</a:t>
            </a:r>
            <a:endParaRPr spc="-42" dirty="0"/>
          </a:p>
        </p:txBody>
      </p:sp>
      <p:grpSp>
        <p:nvGrpSpPr>
          <p:cNvPr id="86" name="Group 85"/>
          <p:cNvGrpSpPr/>
          <p:nvPr/>
        </p:nvGrpSpPr>
        <p:grpSpPr>
          <a:xfrm>
            <a:off x="1971739" y="5411047"/>
            <a:ext cx="1462982" cy="908455"/>
            <a:chOff x="1971739" y="5547673"/>
            <a:chExt cx="1682496" cy="616736"/>
          </a:xfrm>
          <a:solidFill>
            <a:srgbClr val="C00000"/>
          </a:solidFill>
        </p:grpSpPr>
        <p:sp>
          <p:nvSpPr>
            <p:cNvPr id="79" name="Rounded Rectangle 78"/>
            <p:cNvSpPr/>
            <p:nvPr/>
          </p:nvSpPr>
          <p:spPr>
            <a:xfrm>
              <a:off x="1971739" y="5547673"/>
              <a:ext cx="1682496" cy="6167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033210" y="5658023"/>
              <a:ext cx="1559553" cy="396306"/>
            </a:xfrm>
            <a:prstGeom prst="rect">
              <a:avLst/>
            </a:prstGeom>
            <a:grpFill/>
          </p:spPr>
          <p:txBody>
            <a:bodyPr vert="horz" wrap="square" lIns="0" tIns="6931" rIns="0" bIns="0" rtlCol="0" anchor="ctr">
              <a:spAutoFit/>
            </a:bodyPr>
            <a:lstStyle/>
            <a:p>
              <a:pPr marL="15875" marR="3081" indent="-15875" algn="ctr">
                <a:lnSpc>
                  <a:spcPct val="101499"/>
                </a:lnSpc>
                <a:spcBef>
                  <a:spcPts val="55"/>
                </a:spcBef>
              </a:pPr>
              <a:r>
                <a:rPr lang="en-US" sz="1182" b="1" spc="-15" dirty="0">
                  <a:solidFill>
                    <a:schemeClr val="bg1"/>
                  </a:solidFill>
                  <a:latin typeface="Arial"/>
                  <a:cs typeface="Arial"/>
                </a:rPr>
                <a:t>Create </a:t>
              </a:r>
            </a:p>
            <a:p>
              <a:pPr marL="15875" marR="3081" indent="-15875" algn="ctr">
                <a:lnSpc>
                  <a:spcPct val="101499"/>
                </a:lnSpc>
                <a:spcBef>
                  <a:spcPts val="55"/>
                </a:spcBef>
              </a:pPr>
              <a:r>
                <a:rPr lang="en-US" sz="1182" b="1" spc="-15" dirty="0">
                  <a:solidFill>
                    <a:schemeClr val="bg1"/>
                  </a:solidFill>
                  <a:latin typeface="Arial"/>
                  <a:cs typeface="Arial"/>
                </a:rPr>
                <a:t>Project Groups</a:t>
              </a:r>
            </a:p>
            <a:p>
              <a:pPr marL="15875" marR="3081" indent="-15875" algn="ctr">
                <a:lnSpc>
                  <a:spcPct val="101499"/>
                </a:lnSpc>
                <a:spcBef>
                  <a:spcPts val="55"/>
                </a:spcBef>
              </a:pPr>
              <a:r>
                <a:rPr lang="en-US" sz="1182" b="1" spc="-15" dirty="0">
                  <a:solidFill>
                    <a:schemeClr val="bg1"/>
                  </a:solidFill>
                  <a:latin typeface="Arial"/>
                  <a:cs typeface="Arial"/>
                </a:rPr>
                <a:t>for Focused Work</a:t>
              </a: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71739" y="2081675"/>
            <a:ext cx="1482499" cy="55811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316" marR="3081" algn="ctr">
              <a:lnSpc>
                <a:spcPct val="101499"/>
              </a:lnSpc>
              <a:spcBef>
                <a:spcPts val="55"/>
              </a:spcBef>
            </a:pPr>
            <a:r>
              <a:rPr sz="1182" b="1" dirty="0">
                <a:latin typeface="Arial"/>
                <a:cs typeface="Arial"/>
              </a:rPr>
              <a:t>Use </a:t>
            </a:r>
            <a:r>
              <a:rPr sz="1182" b="1" spc="-3" dirty="0">
                <a:latin typeface="Arial"/>
                <a:cs typeface="Arial"/>
              </a:rPr>
              <a:t>Inclusive  </a:t>
            </a:r>
            <a:r>
              <a:rPr sz="1182" b="1" dirty="0">
                <a:latin typeface="Arial"/>
                <a:cs typeface="Arial"/>
              </a:rPr>
              <a:t>Process to</a:t>
            </a:r>
            <a:r>
              <a:rPr sz="1182" b="1" spc="-30" dirty="0">
                <a:latin typeface="Arial"/>
                <a:cs typeface="Arial"/>
              </a:rPr>
              <a:t> </a:t>
            </a:r>
            <a:r>
              <a:rPr lang="en-US" sz="1182" b="1" dirty="0">
                <a:latin typeface="Arial"/>
                <a:cs typeface="Arial"/>
              </a:rPr>
              <a:t>Develop </a:t>
            </a:r>
            <a:r>
              <a:rPr lang="en-US" sz="1182" b="1" spc="-9" dirty="0">
                <a:latin typeface="Arial"/>
                <a:cs typeface="Arial"/>
              </a:rPr>
              <a:t>Strategic </a:t>
            </a:r>
            <a:r>
              <a:rPr lang="en-US" sz="1182" b="1" spc="-9" dirty="0" smtClean="0">
                <a:latin typeface="Arial"/>
                <a:cs typeface="Arial"/>
              </a:rPr>
              <a:t>Themes</a:t>
            </a:r>
            <a:endParaRPr sz="1182" dirty="0">
              <a:latin typeface="Arial"/>
              <a:cs typeface="Arial"/>
            </a:endParaRPr>
          </a:p>
        </p:txBody>
      </p:sp>
      <p:sp>
        <p:nvSpPr>
          <p:cNvPr id="52" name="bk object 39"/>
          <p:cNvSpPr/>
          <p:nvPr/>
        </p:nvSpPr>
        <p:spPr>
          <a:xfrm>
            <a:off x="3072552" y="2983035"/>
            <a:ext cx="519178" cy="601856"/>
          </a:xfrm>
          <a:custGeom>
            <a:avLst/>
            <a:gdLst/>
            <a:ahLst/>
            <a:cxnLst/>
            <a:rect l="l" t="t" r="r" b="b"/>
            <a:pathLst>
              <a:path w="992504" h="992504">
                <a:moveTo>
                  <a:pt x="496068" y="0"/>
                </a:moveTo>
                <a:lnTo>
                  <a:pt x="0" y="496068"/>
                </a:lnTo>
                <a:lnTo>
                  <a:pt x="496068" y="992137"/>
                </a:lnTo>
                <a:lnTo>
                  <a:pt x="992137" y="496068"/>
                </a:lnTo>
                <a:lnTo>
                  <a:pt x="496068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bk object 49"/>
          <p:cNvSpPr/>
          <p:nvPr/>
        </p:nvSpPr>
        <p:spPr>
          <a:xfrm>
            <a:off x="1971739" y="2786197"/>
            <a:ext cx="1451570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513012" y="0"/>
                </a:moveTo>
                <a:lnTo>
                  <a:pt x="0" y="0"/>
                </a:lnTo>
                <a:lnTo>
                  <a:pt x="0" y="1581103"/>
                </a:lnTo>
                <a:lnTo>
                  <a:pt x="2513012" y="1581103"/>
                </a:lnTo>
                <a:lnTo>
                  <a:pt x="2664349" y="1577013"/>
                </a:lnTo>
                <a:lnTo>
                  <a:pt x="2742063" y="1548382"/>
                </a:lnTo>
                <a:lnTo>
                  <a:pt x="2770694" y="1470668"/>
                </a:lnTo>
                <a:lnTo>
                  <a:pt x="2774784" y="1319331"/>
                </a:lnTo>
                <a:lnTo>
                  <a:pt x="2774784" y="261772"/>
                </a:lnTo>
                <a:lnTo>
                  <a:pt x="2770694" y="110435"/>
                </a:lnTo>
                <a:lnTo>
                  <a:pt x="2742063" y="32721"/>
                </a:lnTo>
                <a:lnTo>
                  <a:pt x="2664349" y="4090"/>
                </a:lnTo>
                <a:lnTo>
                  <a:pt x="2513012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 txBox="1"/>
          <p:nvPr/>
        </p:nvSpPr>
        <p:spPr>
          <a:xfrm>
            <a:off x="2261276" y="3079110"/>
            <a:ext cx="871084" cy="386363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algn="ctr">
              <a:spcBef>
                <a:spcPts val="76"/>
              </a:spcBef>
            </a:pPr>
            <a:r>
              <a:rPr sz="1182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Stakeholder</a:t>
            </a:r>
            <a:endParaRPr lang="en-US" sz="1182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701" algn="ctr">
              <a:spcBef>
                <a:spcPts val="76"/>
              </a:spcBef>
            </a:pPr>
            <a:r>
              <a:rPr lang="en-US" sz="1182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Summit</a:t>
            </a:r>
            <a:endParaRPr sz="1182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2" name="bk object 50"/>
          <p:cNvSpPr/>
          <p:nvPr/>
        </p:nvSpPr>
        <p:spPr>
          <a:xfrm>
            <a:off x="1971739" y="4087855"/>
            <a:ext cx="1451570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774784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1581103"/>
                </a:lnTo>
                <a:lnTo>
                  <a:pt x="2774784" y="1581103"/>
                </a:lnTo>
                <a:lnTo>
                  <a:pt x="2774784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bk object 62"/>
          <p:cNvSpPr/>
          <p:nvPr/>
        </p:nvSpPr>
        <p:spPr>
          <a:xfrm>
            <a:off x="1983229" y="4090345"/>
            <a:ext cx="115262" cy="133617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09417" y="0"/>
                </a:moveTo>
                <a:lnTo>
                  <a:pt x="0" y="209417"/>
                </a:lnTo>
                <a:lnTo>
                  <a:pt x="219888" y="219888"/>
                </a:lnTo>
                <a:lnTo>
                  <a:pt x="209417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7690" y="4178777"/>
            <a:ext cx="1270385" cy="798562"/>
          </a:xfrm>
          <a:prstGeom prst="rect">
            <a:avLst/>
          </a:prstGeom>
          <a:noFill/>
        </p:spPr>
        <p:txBody>
          <a:bodyPr vert="horz" wrap="square" lIns="0" tIns="6931" rIns="0" bIns="0" rtlCol="0">
            <a:spAutoFit/>
          </a:bodyPr>
          <a:lstStyle/>
          <a:p>
            <a:pPr marL="92415" marR="3081" indent="-85099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spc="-1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Draft Actions and Initiatives</a:t>
            </a:r>
          </a:p>
          <a:p>
            <a:pPr marL="92415" marR="3081" indent="-85099" algn="ctr">
              <a:lnSpc>
                <a:spcPct val="101499"/>
              </a:lnSpc>
              <a:spcBef>
                <a:spcPts val="55"/>
              </a:spcBef>
            </a:pPr>
            <a:endParaRPr lang="en-US" sz="200" b="1" spc="-15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92415" marR="3081" indent="-85099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spc="-15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Draft Areas of Strategic Focus</a:t>
            </a:r>
            <a:endParaRPr sz="1182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1081" y="2170738"/>
            <a:ext cx="3750815" cy="38723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5875" marR="3081" indent="-15875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spc="-3" dirty="0">
                <a:latin typeface="Arial"/>
                <a:cs typeface="Arial"/>
              </a:rPr>
              <a:t>Use Diverse Stakeholder Groups to Develop </a:t>
            </a:r>
            <a:endParaRPr lang="en-US" sz="1182" b="1" spc="-3" dirty="0" smtClean="0">
              <a:latin typeface="Arial"/>
              <a:cs typeface="Arial"/>
            </a:endParaRPr>
          </a:p>
          <a:p>
            <a:pPr marL="15875" marR="3081" indent="-15875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spc="-3" dirty="0" smtClean="0">
                <a:latin typeface="Arial"/>
                <a:cs typeface="Arial"/>
              </a:rPr>
              <a:t>Strategic Initiatives and Areas </a:t>
            </a:r>
            <a:r>
              <a:rPr lang="en-US" sz="1182" b="1" spc="-3" dirty="0">
                <a:latin typeface="Arial"/>
                <a:cs typeface="Arial"/>
              </a:rPr>
              <a:t>of Strategic </a:t>
            </a:r>
            <a:r>
              <a:rPr lang="en-US" sz="1182" b="1" spc="-3" dirty="0" smtClean="0">
                <a:latin typeface="Arial"/>
                <a:cs typeface="Arial"/>
              </a:rPr>
              <a:t>Focus</a:t>
            </a:r>
            <a:endParaRPr sz="1182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1267" y="2978809"/>
            <a:ext cx="1292873" cy="56827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algn="ctr">
              <a:spcBef>
                <a:spcPts val="76"/>
              </a:spcBef>
            </a:pPr>
            <a:r>
              <a:rPr lang="en-US" sz="1182" b="1" spc="12" dirty="0">
                <a:solidFill>
                  <a:srgbClr val="FFFFFF"/>
                </a:solidFill>
                <a:latin typeface="Arial"/>
                <a:cs typeface="Arial"/>
              </a:rPr>
              <a:t>Full Stakeholder/</a:t>
            </a:r>
          </a:p>
          <a:p>
            <a:pPr marL="7701" algn="ctr">
              <a:spcBef>
                <a:spcPts val="76"/>
              </a:spcBef>
            </a:pPr>
            <a:r>
              <a:rPr lang="en-US" sz="1182" b="1" spc="12" dirty="0">
                <a:solidFill>
                  <a:srgbClr val="FFFFFF"/>
                </a:solidFill>
                <a:latin typeface="Arial"/>
                <a:cs typeface="Arial"/>
              </a:rPr>
              <a:t>Project Group Meetings</a:t>
            </a:r>
            <a:endParaRPr sz="1182" b="1" spc="12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62882" y="2913563"/>
            <a:ext cx="1221740" cy="737356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algn="ctr">
              <a:spcBef>
                <a:spcPts val="76"/>
              </a:spcBef>
            </a:pPr>
            <a:r>
              <a:rPr lang="en-US" sz="1182" b="1" dirty="0">
                <a:solidFill>
                  <a:srgbClr val="FFFFFF"/>
                </a:solidFill>
                <a:latin typeface="Arial"/>
                <a:cs typeface="Arial"/>
              </a:rPr>
              <a:t>Interim work by Project Groups and </a:t>
            </a:r>
            <a:r>
              <a:rPr lang="en-US" sz="1182" b="1">
                <a:solidFill>
                  <a:srgbClr val="FFFFFF"/>
                </a:solidFill>
                <a:latin typeface="Arial"/>
                <a:cs typeface="Arial"/>
              </a:rPr>
              <a:t>Steering Committee </a:t>
            </a:r>
            <a:endParaRPr sz="1182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00394" y="4277310"/>
            <a:ext cx="1409902" cy="58376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6350" marR="3081" indent="3175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spc="-12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Develop a Map </a:t>
            </a:r>
          </a:p>
          <a:p>
            <a:pPr marL="6350" marR="3081" indent="3175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spc="-12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for each Area of </a:t>
            </a:r>
          </a:p>
          <a:p>
            <a:pPr marL="6350" marR="3081" indent="3175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spc="-12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Strategic Focus</a:t>
            </a:r>
            <a:endParaRPr sz="1182" b="1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48255" y="2259633"/>
            <a:ext cx="1204482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algn="ctr">
              <a:spcBef>
                <a:spcPts val="76"/>
              </a:spcBef>
            </a:pPr>
            <a:r>
              <a:rPr sz="1182" b="1" dirty="0">
                <a:latin typeface="Arial"/>
                <a:cs typeface="Arial"/>
              </a:rPr>
              <a:t>Share </a:t>
            </a:r>
            <a:r>
              <a:rPr sz="1182" b="1" spc="3" dirty="0">
                <a:latin typeface="Arial"/>
                <a:cs typeface="Arial"/>
              </a:rPr>
              <a:t>the</a:t>
            </a:r>
            <a:r>
              <a:rPr sz="1182" b="1" spc="-30" dirty="0">
                <a:latin typeface="Arial"/>
                <a:cs typeface="Arial"/>
              </a:rPr>
              <a:t> </a:t>
            </a:r>
            <a:r>
              <a:rPr sz="1182" b="1" dirty="0">
                <a:latin typeface="Arial"/>
                <a:cs typeface="Arial"/>
              </a:rPr>
              <a:t>Vision</a:t>
            </a:r>
            <a:endParaRPr sz="1182">
              <a:latin typeface="Arial"/>
              <a:cs typeface="Arial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8520836" y="2782572"/>
            <a:ext cx="1443579" cy="958811"/>
            <a:chOff x="9302714" y="2782572"/>
            <a:chExt cx="1443579" cy="958811"/>
          </a:xfrm>
        </p:grpSpPr>
        <p:sp>
          <p:nvSpPr>
            <p:cNvPr id="104" name="bk object 51"/>
            <p:cNvSpPr/>
            <p:nvPr/>
          </p:nvSpPr>
          <p:spPr>
            <a:xfrm>
              <a:off x="9302714" y="2782572"/>
              <a:ext cx="1443579" cy="958811"/>
            </a:xfrm>
            <a:custGeom>
              <a:avLst/>
              <a:gdLst/>
              <a:ahLst/>
              <a:cxnLst/>
              <a:rect l="l" t="t" r="r" b="b"/>
              <a:pathLst>
                <a:path w="2774950" h="1581150">
                  <a:moveTo>
                    <a:pt x="2513012" y="0"/>
                  </a:moveTo>
                  <a:lnTo>
                    <a:pt x="0" y="0"/>
                  </a:lnTo>
                  <a:lnTo>
                    <a:pt x="0" y="1581103"/>
                  </a:lnTo>
                  <a:lnTo>
                    <a:pt x="2513012" y="1581103"/>
                  </a:lnTo>
                  <a:lnTo>
                    <a:pt x="2664349" y="1577013"/>
                  </a:lnTo>
                  <a:lnTo>
                    <a:pt x="2742063" y="1548382"/>
                  </a:lnTo>
                  <a:lnTo>
                    <a:pt x="2770694" y="1470668"/>
                  </a:lnTo>
                  <a:lnTo>
                    <a:pt x="2774784" y="1319331"/>
                  </a:lnTo>
                  <a:lnTo>
                    <a:pt x="2774784" y="261772"/>
                  </a:lnTo>
                  <a:lnTo>
                    <a:pt x="2770694" y="110435"/>
                  </a:lnTo>
                  <a:lnTo>
                    <a:pt x="2742063" y="32721"/>
                  </a:lnTo>
                  <a:lnTo>
                    <a:pt x="2664349" y="4090"/>
                  </a:lnTo>
                  <a:lnTo>
                    <a:pt x="2513012" y="0"/>
                  </a:lnTo>
                  <a:close/>
                </a:path>
              </a:pathLst>
            </a:custGeom>
            <a:solidFill>
              <a:srgbClr val="03693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9388824" y="2990675"/>
              <a:ext cx="1334634" cy="568272"/>
            </a:xfrm>
            <a:prstGeom prst="rect">
              <a:avLst/>
            </a:prstGeom>
          </p:spPr>
          <p:txBody>
            <a:bodyPr vert="horz" wrap="square" lIns="0" tIns="9627" rIns="0" bIns="0" rtlCol="0">
              <a:spAutoFit/>
            </a:bodyPr>
            <a:lstStyle/>
            <a:p>
              <a:pPr marL="7701" algn="ctr">
                <a:spcBef>
                  <a:spcPts val="76"/>
                </a:spcBef>
              </a:pPr>
              <a:r>
                <a:rPr lang="en-US" sz="1182" b="1" dirty="0">
                  <a:solidFill>
                    <a:srgbClr val="FFFFFF"/>
                  </a:solidFill>
                  <a:latin typeface="Arial"/>
                  <a:cs typeface="Arial"/>
                </a:rPr>
                <a:t>Final Steering Committee</a:t>
              </a:r>
            </a:p>
            <a:p>
              <a:pPr marL="7701" algn="ctr">
                <a:spcBef>
                  <a:spcPts val="76"/>
                </a:spcBef>
              </a:pPr>
              <a:r>
                <a:rPr lang="en-US" sz="1182" b="1" dirty="0">
                  <a:solidFill>
                    <a:srgbClr val="FFFFFF"/>
                  </a:solidFill>
                  <a:latin typeface="Arial"/>
                  <a:cs typeface="Arial"/>
                </a:rPr>
                <a:t>Meeting(s)</a:t>
              </a:r>
              <a:endParaRPr lang="en-US" sz="1182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0185027" y="4090890"/>
            <a:ext cx="1403582" cy="958811"/>
            <a:chOff x="9231633" y="4048099"/>
            <a:chExt cx="1682732" cy="958811"/>
          </a:xfrm>
        </p:grpSpPr>
        <p:sp>
          <p:nvSpPr>
            <p:cNvPr id="70" name="bk object 58"/>
            <p:cNvSpPr/>
            <p:nvPr/>
          </p:nvSpPr>
          <p:spPr>
            <a:xfrm>
              <a:off x="9231633" y="4048099"/>
              <a:ext cx="1682732" cy="958811"/>
            </a:xfrm>
            <a:custGeom>
              <a:avLst/>
              <a:gdLst/>
              <a:ahLst/>
              <a:cxnLst/>
              <a:rect l="l" t="t" r="r" b="b"/>
              <a:pathLst>
                <a:path w="2774950" h="1581150">
                  <a:moveTo>
                    <a:pt x="2774784" y="0"/>
                  </a:moveTo>
                  <a:lnTo>
                    <a:pt x="209417" y="0"/>
                  </a:lnTo>
                  <a:lnTo>
                    <a:pt x="0" y="209417"/>
                  </a:lnTo>
                  <a:lnTo>
                    <a:pt x="0" y="1581103"/>
                  </a:lnTo>
                  <a:lnTo>
                    <a:pt x="2774784" y="1581103"/>
                  </a:lnTo>
                  <a:lnTo>
                    <a:pt x="27747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7" name="bk object 65"/>
            <p:cNvSpPr/>
            <p:nvPr/>
          </p:nvSpPr>
          <p:spPr>
            <a:xfrm>
              <a:off x="9231633" y="4087856"/>
              <a:ext cx="133617" cy="133617"/>
            </a:xfrm>
            <a:custGeom>
              <a:avLst/>
              <a:gdLst/>
              <a:ahLst/>
              <a:cxnLst/>
              <a:rect l="l" t="t" r="r" b="b"/>
              <a:pathLst>
                <a:path w="220344" h="220345">
                  <a:moveTo>
                    <a:pt x="209417" y="0"/>
                  </a:moveTo>
                  <a:lnTo>
                    <a:pt x="0" y="209417"/>
                  </a:lnTo>
                  <a:lnTo>
                    <a:pt x="219888" y="219888"/>
                  </a:lnTo>
                  <a:lnTo>
                    <a:pt x="20941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sz="1092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9495485" y="4249907"/>
              <a:ext cx="1135712" cy="558112"/>
            </a:xfrm>
            <a:prstGeom prst="rect">
              <a:avLst/>
            </a:prstGeom>
          </p:spPr>
          <p:txBody>
            <a:bodyPr vert="horz" wrap="square" lIns="0" tIns="6931" rIns="0" bIns="0" rtlCol="0">
              <a:spAutoFit/>
            </a:bodyPr>
            <a:lstStyle/>
            <a:p>
              <a:pPr marL="6350" marR="3081" indent="6350" algn="ctr">
                <a:lnSpc>
                  <a:spcPct val="101499"/>
                </a:lnSpc>
                <a:spcBef>
                  <a:spcPts val="55"/>
                </a:spcBef>
              </a:pPr>
              <a:r>
                <a:rPr sz="1182" b="1" dirty="0">
                  <a:solidFill>
                    <a:schemeClr val="bg1">
                      <a:lumMod val="95000"/>
                    </a:schemeClr>
                  </a:solidFill>
                  <a:latin typeface="Arial"/>
                  <a:cs typeface="Arial"/>
                </a:rPr>
                <a:t>Finalized  </a:t>
              </a:r>
              <a:r>
                <a:rPr lang="en-US" sz="1182" b="1" dirty="0">
                  <a:solidFill>
                    <a:schemeClr val="bg1">
                      <a:lumMod val="95000"/>
                    </a:schemeClr>
                  </a:solidFill>
                  <a:latin typeface="Arial"/>
                  <a:cs typeface="Arial"/>
                </a:rPr>
                <a:t>Strategy Document</a:t>
              </a:r>
              <a:endParaRPr sz="1182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80" name="bk object 20"/>
          <p:cNvSpPr/>
          <p:nvPr/>
        </p:nvSpPr>
        <p:spPr>
          <a:xfrm>
            <a:off x="1789954" y="3162345"/>
            <a:ext cx="216791" cy="216791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2" name="object 13"/>
          <p:cNvSpPr txBox="1"/>
          <p:nvPr/>
        </p:nvSpPr>
        <p:spPr>
          <a:xfrm>
            <a:off x="143824" y="1956758"/>
            <a:ext cx="1482499" cy="52714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316" marR="3081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dirty="0">
                <a:latin typeface="Arial"/>
                <a:cs typeface="Arial"/>
              </a:rPr>
              <a:t>PHASE 1:</a:t>
            </a:r>
          </a:p>
          <a:p>
            <a:pPr marL="7316" marR="3081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dirty="0">
                <a:latin typeface="Arial"/>
                <a:cs typeface="Arial"/>
              </a:rPr>
              <a:t>ENGAGEMENT </a:t>
            </a:r>
            <a:r>
              <a:rPr lang="en-US" sz="900" b="1" dirty="0">
                <a:latin typeface="Arial"/>
                <a:cs typeface="Arial"/>
              </a:rPr>
              <a:t>(Vision, Mission, Values)</a:t>
            </a:r>
            <a:endParaRPr sz="1182" dirty="0">
              <a:latin typeface="Arial"/>
              <a:cs typeface="Arial"/>
            </a:endParaRPr>
          </a:p>
        </p:txBody>
      </p:sp>
      <p:sp>
        <p:nvSpPr>
          <p:cNvPr id="83" name="bk object 51"/>
          <p:cNvSpPr/>
          <p:nvPr/>
        </p:nvSpPr>
        <p:spPr>
          <a:xfrm>
            <a:off x="5234918" y="2782572"/>
            <a:ext cx="1443579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513012" y="0"/>
                </a:moveTo>
                <a:lnTo>
                  <a:pt x="0" y="0"/>
                </a:lnTo>
                <a:lnTo>
                  <a:pt x="0" y="1581103"/>
                </a:lnTo>
                <a:lnTo>
                  <a:pt x="2513012" y="1581103"/>
                </a:lnTo>
                <a:lnTo>
                  <a:pt x="2664349" y="1577013"/>
                </a:lnTo>
                <a:lnTo>
                  <a:pt x="2742063" y="1548382"/>
                </a:lnTo>
                <a:lnTo>
                  <a:pt x="2770694" y="1470668"/>
                </a:lnTo>
                <a:lnTo>
                  <a:pt x="2774784" y="1319331"/>
                </a:lnTo>
                <a:lnTo>
                  <a:pt x="2774784" y="261772"/>
                </a:lnTo>
                <a:lnTo>
                  <a:pt x="2770694" y="110435"/>
                </a:lnTo>
                <a:lnTo>
                  <a:pt x="2742063" y="32721"/>
                </a:lnTo>
                <a:lnTo>
                  <a:pt x="2664349" y="4090"/>
                </a:lnTo>
                <a:lnTo>
                  <a:pt x="25130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4" name="object 19"/>
          <p:cNvSpPr txBox="1"/>
          <p:nvPr/>
        </p:nvSpPr>
        <p:spPr>
          <a:xfrm>
            <a:off x="5311080" y="2978323"/>
            <a:ext cx="1211547" cy="56827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algn="ctr">
              <a:spcBef>
                <a:spcPts val="76"/>
              </a:spcBef>
            </a:pPr>
            <a:r>
              <a:rPr lang="en-US" sz="1182" b="1" spc="12" dirty="0">
                <a:solidFill>
                  <a:srgbClr val="FFFFFF"/>
                </a:solidFill>
                <a:latin typeface="Arial"/>
                <a:cs typeface="Arial"/>
              </a:rPr>
              <a:t>Steering Committee </a:t>
            </a:r>
          </a:p>
          <a:p>
            <a:pPr marL="7701" algn="ctr">
              <a:spcBef>
                <a:spcPts val="76"/>
              </a:spcBef>
            </a:pPr>
            <a:r>
              <a:rPr lang="en-US" sz="1182" b="1" spc="12" dirty="0">
                <a:solidFill>
                  <a:srgbClr val="FFFFFF"/>
                </a:solidFill>
                <a:latin typeface="Arial"/>
                <a:cs typeface="Arial"/>
              </a:rPr>
              <a:t>Meetings</a:t>
            </a:r>
            <a:endParaRPr sz="1182" b="1" dirty="0">
              <a:latin typeface="Arial"/>
              <a:cs typeface="Arial"/>
            </a:endParaRPr>
          </a:p>
        </p:txBody>
      </p:sp>
      <p:sp>
        <p:nvSpPr>
          <p:cNvPr id="101" name="bk object 64"/>
          <p:cNvSpPr/>
          <p:nvPr/>
        </p:nvSpPr>
        <p:spPr>
          <a:xfrm>
            <a:off x="5211182" y="4073670"/>
            <a:ext cx="133617" cy="133617"/>
          </a:xfrm>
          <a:custGeom>
            <a:avLst/>
            <a:gdLst/>
            <a:ahLst/>
            <a:cxnLst/>
            <a:rect l="l" t="t" r="r" b="b"/>
            <a:pathLst>
              <a:path w="220344" h="220345">
                <a:moveTo>
                  <a:pt x="209417" y="0"/>
                </a:moveTo>
                <a:lnTo>
                  <a:pt x="0" y="209417"/>
                </a:lnTo>
                <a:lnTo>
                  <a:pt x="219888" y="219888"/>
                </a:lnTo>
                <a:lnTo>
                  <a:pt x="209417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10145030" y="2791334"/>
            <a:ext cx="1443579" cy="958811"/>
            <a:chOff x="9315966" y="2782572"/>
            <a:chExt cx="1443579" cy="958811"/>
          </a:xfrm>
        </p:grpSpPr>
        <p:sp>
          <p:nvSpPr>
            <p:cNvPr id="111" name="bk object 51"/>
            <p:cNvSpPr/>
            <p:nvPr/>
          </p:nvSpPr>
          <p:spPr>
            <a:xfrm>
              <a:off x="9315966" y="2782572"/>
              <a:ext cx="1443579" cy="958811"/>
            </a:xfrm>
            <a:custGeom>
              <a:avLst/>
              <a:gdLst/>
              <a:ahLst/>
              <a:cxnLst/>
              <a:rect l="l" t="t" r="r" b="b"/>
              <a:pathLst>
                <a:path w="2774950" h="1581150">
                  <a:moveTo>
                    <a:pt x="2513012" y="0"/>
                  </a:moveTo>
                  <a:lnTo>
                    <a:pt x="0" y="0"/>
                  </a:lnTo>
                  <a:lnTo>
                    <a:pt x="0" y="1581103"/>
                  </a:lnTo>
                  <a:lnTo>
                    <a:pt x="2513012" y="1581103"/>
                  </a:lnTo>
                  <a:lnTo>
                    <a:pt x="2664349" y="1577013"/>
                  </a:lnTo>
                  <a:lnTo>
                    <a:pt x="2742063" y="1548382"/>
                  </a:lnTo>
                  <a:lnTo>
                    <a:pt x="2770694" y="1470668"/>
                  </a:lnTo>
                  <a:lnTo>
                    <a:pt x="2774784" y="1319331"/>
                  </a:lnTo>
                  <a:lnTo>
                    <a:pt x="2774784" y="261772"/>
                  </a:lnTo>
                  <a:lnTo>
                    <a:pt x="2770694" y="110435"/>
                  </a:lnTo>
                  <a:lnTo>
                    <a:pt x="2742063" y="32721"/>
                  </a:lnTo>
                  <a:lnTo>
                    <a:pt x="2664349" y="4090"/>
                  </a:lnTo>
                  <a:lnTo>
                    <a:pt x="2513012" y="0"/>
                  </a:lnTo>
                  <a:close/>
                </a:path>
              </a:pathLst>
            </a:custGeom>
            <a:solidFill>
              <a:srgbClr val="03693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2" name="object 26"/>
            <p:cNvSpPr txBox="1"/>
            <p:nvPr/>
          </p:nvSpPr>
          <p:spPr>
            <a:xfrm>
              <a:off x="9375770" y="2962786"/>
              <a:ext cx="1334634" cy="581096"/>
            </a:xfrm>
            <a:prstGeom prst="rect">
              <a:avLst/>
            </a:prstGeom>
          </p:spPr>
          <p:txBody>
            <a:bodyPr vert="horz" wrap="square" lIns="0" tIns="9627" rIns="0" bIns="0" rtlCol="0">
              <a:spAutoFit/>
            </a:bodyPr>
            <a:lstStyle/>
            <a:p>
              <a:pPr marL="7701" algn="ctr">
                <a:spcBef>
                  <a:spcPts val="76"/>
                </a:spcBef>
              </a:pPr>
              <a:r>
                <a:rPr lang="en-US" sz="1182" b="1" dirty="0">
                  <a:solidFill>
                    <a:srgbClr val="FFFFFF"/>
                  </a:solidFill>
                  <a:latin typeface="Arial"/>
                  <a:cs typeface="Arial"/>
                </a:rPr>
                <a:t>Presentation to </a:t>
              </a:r>
            </a:p>
            <a:p>
              <a:pPr marL="7701" algn="ctr">
                <a:spcBef>
                  <a:spcPts val="76"/>
                </a:spcBef>
              </a:pPr>
              <a:r>
                <a:rPr lang="en-US" sz="1182" b="1" dirty="0">
                  <a:solidFill>
                    <a:srgbClr val="FFFFFF"/>
                  </a:solidFill>
                  <a:latin typeface="Arial"/>
                  <a:cs typeface="Arial"/>
                </a:rPr>
                <a:t>the Board of </a:t>
              </a:r>
            </a:p>
            <a:p>
              <a:pPr marL="7701" algn="ctr">
                <a:spcBef>
                  <a:spcPts val="76"/>
                </a:spcBef>
              </a:pPr>
              <a:r>
                <a:rPr lang="en-US" sz="1182" b="1" dirty="0">
                  <a:solidFill>
                    <a:srgbClr val="FFFFFF"/>
                  </a:solidFill>
                  <a:latin typeface="Arial"/>
                  <a:cs typeface="Arial"/>
                </a:rPr>
                <a:t>Trustees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511214" y="4078144"/>
            <a:ext cx="1500082" cy="958274"/>
            <a:chOff x="8502070" y="4078144"/>
            <a:chExt cx="1494933" cy="958274"/>
          </a:xfrm>
        </p:grpSpPr>
        <p:sp>
          <p:nvSpPr>
            <p:cNvPr id="115" name="bk object 54"/>
            <p:cNvSpPr/>
            <p:nvPr/>
          </p:nvSpPr>
          <p:spPr>
            <a:xfrm>
              <a:off x="8504828" y="4081232"/>
              <a:ext cx="1492175" cy="955186"/>
            </a:xfrm>
            <a:custGeom>
              <a:avLst/>
              <a:gdLst/>
              <a:ahLst/>
              <a:cxnLst/>
              <a:rect l="l" t="t" r="r" b="b"/>
              <a:pathLst>
                <a:path w="2774950" h="1581150">
                  <a:moveTo>
                    <a:pt x="2774784" y="0"/>
                  </a:moveTo>
                  <a:lnTo>
                    <a:pt x="209417" y="0"/>
                  </a:lnTo>
                  <a:lnTo>
                    <a:pt x="0" y="209417"/>
                  </a:lnTo>
                  <a:lnTo>
                    <a:pt x="0" y="1581103"/>
                  </a:lnTo>
                  <a:lnTo>
                    <a:pt x="2774784" y="1581103"/>
                  </a:lnTo>
                  <a:lnTo>
                    <a:pt x="2774784" y="0"/>
                  </a:lnTo>
                  <a:close/>
                </a:path>
              </a:pathLst>
            </a:custGeom>
            <a:solidFill>
              <a:srgbClr val="739849"/>
            </a:solidFill>
          </p:spPr>
          <p:txBody>
            <a:bodyPr wrap="square" lIns="0" tIns="0" rIns="0" bIns="0" rtlCol="0"/>
            <a:lstStyle/>
            <a:p>
              <a:endParaRPr sz="1092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object 24"/>
            <p:cNvSpPr txBox="1"/>
            <p:nvPr/>
          </p:nvSpPr>
          <p:spPr>
            <a:xfrm>
              <a:off x="8510964" y="4292491"/>
              <a:ext cx="1409902" cy="583760"/>
            </a:xfrm>
            <a:prstGeom prst="rect">
              <a:avLst/>
            </a:prstGeom>
          </p:spPr>
          <p:txBody>
            <a:bodyPr vert="horz" wrap="square" lIns="0" tIns="6931" rIns="0" bIns="0" rtlCol="0">
              <a:spAutoFit/>
            </a:bodyPr>
            <a:lstStyle/>
            <a:p>
              <a:pPr marL="6350" marR="3081" indent="3175" algn="ctr">
                <a:lnSpc>
                  <a:spcPct val="101499"/>
                </a:lnSpc>
                <a:spcBef>
                  <a:spcPts val="55"/>
                </a:spcBef>
              </a:pPr>
              <a:r>
                <a:rPr lang="en-US" sz="1182" b="1" spc="-12" dirty="0">
                  <a:solidFill>
                    <a:schemeClr val="bg1">
                      <a:lumMod val="95000"/>
                    </a:schemeClr>
                  </a:solidFill>
                  <a:latin typeface="Arial"/>
                  <a:cs typeface="Arial"/>
                </a:rPr>
                <a:t>Compile an integrated </a:t>
              </a:r>
            </a:p>
            <a:p>
              <a:pPr marL="6350" marR="3081" indent="3175" algn="ctr">
                <a:lnSpc>
                  <a:spcPct val="101499"/>
                </a:lnSpc>
                <a:spcBef>
                  <a:spcPts val="55"/>
                </a:spcBef>
              </a:pPr>
              <a:r>
                <a:rPr lang="en-US" sz="1182" b="1" spc="-12" dirty="0">
                  <a:solidFill>
                    <a:schemeClr val="bg1">
                      <a:lumMod val="95000"/>
                    </a:schemeClr>
                  </a:solidFill>
                  <a:latin typeface="Arial"/>
                  <a:cs typeface="Arial"/>
                </a:rPr>
                <a:t>strategic plan</a:t>
              </a:r>
              <a:endParaRPr sz="1182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18" name="bk object 64"/>
            <p:cNvSpPr/>
            <p:nvPr/>
          </p:nvSpPr>
          <p:spPr>
            <a:xfrm>
              <a:off x="8502070" y="4078144"/>
              <a:ext cx="118486" cy="133112"/>
            </a:xfrm>
            <a:custGeom>
              <a:avLst/>
              <a:gdLst/>
              <a:ahLst/>
              <a:cxnLst/>
              <a:rect l="l" t="t" r="r" b="b"/>
              <a:pathLst>
                <a:path w="220344" h="220345">
                  <a:moveTo>
                    <a:pt x="209417" y="0"/>
                  </a:moveTo>
                  <a:lnTo>
                    <a:pt x="0" y="209417"/>
                  </a:lnTo>
                  <a:lnTo>
                    <a:pt x="219888" y="219888"/>
                  </a:lnTo>
                  <a:lnTo>
                    <a:pt x="209417" y="0"/>
                  </a:lnTo>
                  <a:close/>
                </a:path>
              </a:pathLst>
            </a:custGeom>
            <a:solidFill>
              <a:srgbClr val="036936"/>
            </a:solidFill>
          </p:spPr>
          <p:txBody>
            <a:bodyPr wrap="square" lIns="0" tIns="0" rIns="0" bIns="0" rtlCol="0"/>
            <a:lstStyle/>
            <a:p>
              <a:endParaRPr sz="1092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2344781" y="6581000"/>
            <a:ext cx="586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March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084299" y="6580999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April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692882" y="6581001"/>
            <a:ext cx="456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123086" y="6581647"/>
            <a:ext cx="950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June-August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577719" y="6580998"/>
            <a:ext cx="1346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August-September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541735" y="6580997"/>
            <a:ext cx="694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October</a:t>
            </a:r>
          </a:p>
        </p:txBody>
      </p:sp>
      <p:cxnSp>
        <p:nvCxnSpPr>
          <p:cNvPr id="88" name="Straight Connector 87"/>
          <p:cNvCxnSpPr>
            <a:stCxn id="123" idx="3"/>
            <a:endCxn id="124" idx="1"/>
          </p:cNvCxnSpPr>
          <p:nvPr/>
        </p:nvCxnSpPr>
        <p:spPr>
          <a:xfrm flipV="1">
            <a:off x="2931225" y="6719499"/>
            <a:ext cx="1153074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24" idx="3"/>
            <a:endCxn id="125" idx="1"/>
          </p:cNvCxnSpPr>
          <p:nvPr/>
        </p:nvCxnSpPr>
        <p:spPr>
          <a:xfrm>
            <a:off x="4562315" y="6719499"/>
            <a:ext cx="1130567" cy="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25" idx="3"/>
            <a:endCxn id="126" idx="1"/>
          </p:cNvCxnSpPr>
          <p:nvPr/>
        </p:nvCxnSpPr>
        <p:spPr>
          <a:xfrm>
            <a:off x="6148905" y="6719501"/>
            <a:ext cx="974181" cy="6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26" idx="3"/>
            <a:endCxn id="127" idx="1"/>
          </p:cNvCxnSpPr>
          <p:nvPr/>
        </p:nvCxnSpPr>
        <p:spPr>
          <a:xfrm flipV="1">
            <a:off x="8073924" y="6719498"/>
            <a:ext cx="503795" cy="6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27" idx="3"/>
            <a:endCxn id="128" idx="1"/>
          </p:cNvCxnSpPr>
          <p:nvPr/>
        </p:nvCxnSpPr>
        <p:spPr>
          <a:xfrm flipV="1">
            <a:off x="9924114" y="6719497"/>
            <a:ext cx="617621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601202" y="5361426"/>
            <a:ext cx="1445710" cy="955186"/>
            <a:chOff x="6850163" y="5294440"/>
            <a:chExt cx="1494427" cy="955186"/>
          </a:xfrm>
        </p:grpSpPr>
        <p:sp>
          <p:nvSpPr>
            <p:cNvPr id="134" name="bk object 54"/>
            <p:cNvSpPr/>
            <p:nvPr/>
          </p:nvSpPr>
          <p:spPr>
            <a:xfrm>
              <a:off x="6852415" y="5294440"/>
              <a:ext cx="1492175" cy="955186"/>
            </a:xfrm>
            <a:custGeom>
              <a:avLst/>
              <a:gdLst/>
              <a:ahLst/>
              <a:cxnLst/>
              <a:rect l="l" t="t" r="r" b="b"/>
              <a:pathLst>
                <a:path w="2774950" h="1581150">
                  <a:moveTo>
                    <a:pt x="2774784" y="0"/>
                  </a:moveTo>
                  <a:lnTo>
                    <a:pt x="209417" y="0"/>
                  </a:lnTo>
                  <a:lnTo>
                    <a:pt x="0" y="209417"/>
                  </a:lnTo>
                  <a:lnTo>
                    <a:pt x="0" y="1581103"/>
                  </a:lnTo>
                  <a:lnTo>
                    <a:pt x="2774784" y="1581103"/>
                  </a:lnTo>
                  <a:lnTo>
                    <a:pt x="2774784" y="0"/>
                  </a:lnTo>
                  <a:close/>
                </a:path>
              </a:pathLst>
            </a:custGeom>
            <a:solidFill>
              <a:srgbClr val="739849"/>
            </a:solidFill>
          </p:spPr>
          <p:txBody>
            <a:bodyPr wrap="square" lIns="0" tIns="0" rIns="0" bIns="0" rtlCol="0"/>
            <a:lstStyle/>
            <a:p>
              <a:endParaRPr sz="1092">
                <a:solidFill>
                  <a:schemeClr val="bg1"/>
                </a:solidFill>
              </a:endParaRPr>
            </a:p>
          </p:txBody>
        </p:sp>
        <p:sp>
          <p:nvSpPr>
            <p:cNvPr id="135" name="object 24"/>
            <p:cNvSpPr txBox="1"/>
            <p:nvPr/>
          </p:nvSpPr>
          <p:spPr>
            <a:xfrm>
              <a:off x="6858551" y="5503561"/>
              <a:ext cx="1409902" cy="583760"/>
            </a:xfrm>
            <a:prstGeom prst="rect">
              <a:avLst/>
            </a:prstGeom>
          </p:spPr>
          <p:txBody>
            <a:bodyPr vert="horz" wrap="square" lIns="0" tIns="6931" rIns="0" bIns="0" rtlCol="0">
              <a:spAutoFit/>
            </a:bodyPr>
            <a:lstStyle/>
            <a:p>
              <a:pPr marL="7701" marR="3081" indent="171739" algn="ctr">
                <a:lnSpc>
                  <a:spcPct val="101499"/>
                </a:lnSpc>
                <a:spcBef>
                  <a:spcPts val="55"/>
                </a:spcBef>
              </a:pPr>
              <a:r>
                <a:rPr lang="en-US" sz="1182" b="1" spc="-12" dirty="0">
                  <a:solidFill>
                    <a:schemeClr val="bg1"/>
                  </a:solidFill>
                  <a:latin typeface="Arial"/>
                  <a:cs typeface="Arial"/>
                </a:rPr>
                <a:t>Draft </a:t>
              </a:r>
            </a:p>
            <a:p>
              <a:pPr marL="7701" marR="3081" indent="171739" algn="ctr">
                <a:lnSpc>
                  <a:spcPct val="101499"/>
                </a:lnSpc>
                <a:spcBef>
                  <a:spcPts val="55"/>
                </a:spcBef>
              </a:pPr>
              <a:r>
                <a:rPr lang="en-US" sz="1182" b="1" spc="-12" dirty="0">
                  <a:solidFill>
                    <a:schemeClr val="bg1"/>
                  </a:solidFill>
                  <a:latin typeface="Arial"/>
                  <a:cs typeface="Arial"/>
                </a:rPr>
                <a:t>Strategy</a:t>
              </a:r>
            </a:p>
            <a:p>
              <a:pPr marL="7701" marR="3081" indent="171739" algn="ctr">
                <a:lnSpc>
                  <a:spcPct val="101499"/>
                </a:lnSpc>
                <a:spcBef>
                  <a:spcPts val="55"/>
                </a:spcBef>
              </a:pPr>
              <a:r>
                <a:rPr lang="en-US" sz="1182" b="1" spc="-12" dirty="0">
                  <a:solidFill>
                    <a:schemeClr val="bg1"/>
                  </a:solidFill>
                  <a:latin typeface="Arial"/>
                  <a:cs typeface="Arial"/>
                </a:rPr>
                <a:t>Statement</a:t>
              </a:r>
              <a:endParaRPr sz="1182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36" name="bk object 64"/>
            <p:cNvSpPr/>
            <p:nvPr/>
          </p:nvSpPr>
          <p:spPr>
            <a:xfrm>
              <a:off x="6850163" y="5297543"/>
              <a:ext cx="118486" cy="133112"/>
            </a:xfrm>
            <a:custGeom>
              <a:avLst/>
              <a:gdLst/>
              <a:ahLst/>
              <a:cxnLst/>
              <a:rect l="l" t="t" r="r" b="b"/>
              <a:pathLst>
                <a:path w="220344" h="220345">
                  <a:moveTo>
                    <a:pt x="209417" y="0"/>
                  </a:moveTo>
                  <a:lnTo>
                    <a:pt x="0" y="209417"/>
                  </a:lnTo>
                  <a:lnTo>
                    <a:pt x="219888" y="219888"/>
                  </a:lnTo>
                  <a:lnTo>
                    <a:pt x="209417" y="0"/>
                  </a:lnTo>
                  <a:close/>
                </a:path>
              </a:pathLst>
            </a:custGeom>
            <a:solidFill>
              <a:srgbClr val="036936"/>
            </a:solidFill>
          </p:spPr>
          <p:txBody>
            <a:bodyPr wrap="square" lIns="0" tIns="0" rIns="0" bIns="0" rtlCol="0"/>
            <a:lstStyle/>
            <a:p>
              <a:endParaRPr sz="1092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495411" y="5349805"/>
            <a:ext cx="1494427" cy="955186"/>
            <a:chOff x="6850163" y="5294440"/>
            <a:chExt cx="1494427" cy="955186"/>
          </a:xfrm>
        </p:grpSpPr>
        <p:sp>
          <p:nvSpPr>
            <p:cNvPr id="145" name="bk object 54"/>
            <p:cNvSpPr/>
            <p:nvPr/>
          </p:nvSpPr>
          <p:spPr>
            <a:xfrm>
              <a:off x="6852415" y="5294440"/>
              <a:ext cx="1492175" cy="955186"/>
            </a:xfrm>
            <a:custGeom>
              <a:avLst/>
              <a:gdLst/>
              <a:ahLst/>
              <a:cxnLst/>
              <a:rect l="l" t="t" r="r" b="b"/>
              <a:pathLst>
                <a:path w="2774950" h="1581150">
                  <a:moveTo>
                    <a:pt x="2774784" y="0"/>
                  </a:moveTo>
                  <a:lnTo>
                    <a:pt x="209417" y="0"/>
                  </a:lnTo>
                  <a:lnTo>
                    <a:pt x="0" y="209417"/>
                  </a:lnTo>
                  <a:lnTo>
                    <a:pt x="0" y="1581103"/>
                  </a:lnTo>
                  <a:lnTo>
                    <a:pt x="2774784" y="1581103"/>
                  </a:lnTo>
                  <a:lnTo>
                    <a:pt x="2774784" y="0"/>
                  </a:lnTo>
                  <a:close/>
                </a:path>
              </a:pathLst>
            </a:custGeom>
            <a:solidFill>
              <a:srgbClr val="739849"/>
            </a:solidFill>
          </p:spPr>
          <p:txBody>
            <a:bodyPr wrap="square" lIns="0" tIns="0" rIns="0" bIns="0" rtlCol="0"/>
            <a:lstStyle/>
            <a:p>
              <a:endParaRPr sz="1092">
                <a:solidFill>
                  <a:schemeClr val="bg1"/>
                </a:solidFill>
              </a:endParaRPr>
            </a:p>
          </p:txBody>
        </p:sp>
        <p:sp>
          <p:nvSpPr>
            <p:cNvPr id="146" name="object 24"/>
            <p:cNvSpPr txBox="1"/>
            <p:nvPr/>
          </p:nvSpPr>
          <p:spPr>
            <a:xfrm>
              <a:off x="6858551" y="5503561"/>
              <a:ext cx="1409902" cy="583760"/>
            </a:xfrm>
            <a:prstGeom prst="rect">
              <a:avLst/>
            </a:prstGeom>
          </p:spPr>
          <p:txBody>
            <a:bodyPr vert="horz" wrap="square" lIns="0" tIns="6931" rIns="0" bIns="0" rtlCol="0">
              <a:spAutoFit/>
            </a:bodyPr>
            <a:lstStyle/>
            <a:p>
              <a:pPr marL="7701" marR="3081" indent="171739" algn="ctr">
                <a:lnSpc>
                  <a:spcPct val="101499"/>
                </a:lnSpc>
                <a:spcBef>
                  <a:spcPts val="55"/>
                </a:spcBef>
              </a:pPr>
              <a:r>
                <a:rPr lang="en-US" sz="1182" b="1" spc="-12" dirty="0">
                  <a:solidFill>
                    <a:schemeClr val="bg1"/>
                  </a:solidFill>
                  <a:latin typeface="Arial"/>
                  <a:cs typeface="Arial"/>
                </a:rPr>
                <a:t>Refined</a:t>
              </a:r>
            </a:p>
            <a:p>
              <a:pPr marL="7701" marR="3081" indent="171739" algn="ctr">
                <a:lnSpc>
                  <a:spcPct val="101499"/>
                </a:lnSpc>
                <a:spcBef>
                  <a:spcPts val="55"/>
                </a:spcBef>
              </a:pPr>
              <a:r>
                <a:rPr lang="en-US" sz="1182" b="1" spc="-12" dirty="0">
                  <a:solidFill>
                    <a:schemeClr val="bg1"/>
                  </a:solidFill>
                  <a:latin typeface="Arial"/>
                  <a:cs typeface="Arial"/>
                </a:rPr>
                <a:t>Strategy</a:t>
              </a:r>
            </a:p>
            <a:p>
              <a:pPr marL="7701" marR="3081" indent="171739" algn="ctr">
                <a:lnSpc>
                  <a:spcPct val="101499"/>
                </a:lnSpc>
                <a:spcBef>
                  <a:spcPts val="55"/>
                </a:spcBef>
              </a:pPr>
              <a:r>
                <a:rPr lang="en-US" sz="1182" b="1" spc="-12" dirty="0">
                  <a:solidFill>
                    <a:schemeClr val="bg1"/>
                  </a:solidFill>
                  <a:latin typeface="Arial"/>
                  <a:cs typeface="Arial"/>
                </a:rPr>
                <a:t>Statement</a:t>
              </a:r>
              <a:endParaRPr sz="1182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7" name="bk object 64"/>
            <p:cNvSpPr/>
            <p:nvPr/>
          </p:nvSpPr>
          <p:spPr>
            <a:xfrm>
              <a:off x="6850163" y="5297543"/>
              <a:ext cx="118486" cy="133112"/>
            </a:xfrm>
            <a:custGeom>
              <a:avLst/>
              <a:gdLst/>
              <a:ahLst/>
              <a:cxnLst/>
              <a:rect l="l" t="t" r="r" b="b"/>
              <a:pathLst>
                <a:path w="220344" h="220345">
                  <a:moveTo>
                    <a:pt x="209417" y="0"/>
                  </a:moveTo>
                  <a:lnTo>
                    <a:pt x="0" y="209417"/>
                  </a:lnTo>
                  <a:lnTo>
                    <a:pt x="219888" y="219888"/>
                  </a:lnTo>
                  <a:lnTo>
                    <a:pt x="209417" y="0"/>
                  </a:lnTo>
                  <a:close/>
                </a:path>
              </a:pathLst>
            </a:custGeom>
            <a:solidFill>
              <a:srgbClr val="036936"/>
            </a:solidFill>
          </p:spPr>
          <p:txBody>
            <a:bodyPr wrap="square" lIns="0" tIns="0" rIns="0" bIns="0" rtlCol="0"/>
            <a:lstStyle/>
            <a:p>
              <a:endParaRPr sz="1092">
                <a:solidFill>
                  <a:schemeClr val="bg1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 rot="10800000">
            <a:off x="9163728" y="5017120"/>
            <a:ext cx="192241" cy="381871"/>
            <a:chOff x="7519134" y="4922118"/>
            <a:chExt cx="192241" cy="381871"/>
          </a:xfrm>
        </p:grpSpPr>
        <p:sp>
          <p:nvSpPr>
            <p:cNvPr id="143" name="bk object 25"/>
            <p:cNvSpPr/>
            <p:nvPr/>
          </p:nvSpPr>
          <p:spPr>
            <a:xfrm>
              <a:off x="7589815" y="4922118"/>
              <a:ext cx="50878" cy="228600"/>
            </a:xfrm>
            <a:custGeom>
              <a:avLst/>
              <a:gdLst/>
              <a:ahLst/>
              <a:cxnLst/>
              <a:rect l="l" t="t" r="r" b="b"/>
              <a:pathLst>
                <a:path w="94615" h="1560195">
                  <a:moveTo>
                    <a:pt x="0" y="1560161"/>
                  </a:moveTo>
                  <a:lnTo>
                    <a:pt x="94237" y="1560161"/>
                  </a:lnTo>
                  <a:lnTo>
                    <a:pt x="94237" y="0"/>
                  </a:lnTo>
                  <a:lnTo>
                    <a:pt x="0" y="0"/>
                  </a:lnTo>
                  <a:lnTo>
                    <a:pt x="0" y="1560161"/>
                  </a:lnTo>
                  <a:close/>
                </a:path>
              </a:pathLst>
            </a:custGeom>
            <a:solidFill>
              <a:srgbClr val="73984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4" name="bk object 24"/>
            <p:cNvSpPr/>
            <p:nvPr/>
          </p:nvSpPr>
          <p:spPr>
            <a:xfrm>
              <a:off x="7519134" y="5088018"/>
              <a:ext cx="192241" cy="215971"/>
            </a:xfrm>
            <a:custGeom>
              <a:avLst/>
              <a:gdLst/>
              <a:ahLst/>
              <a:cxnLst/>
              <a:rect l="l" t="t" r="r" b="b"/>
              <a:pathLst>
                <a:path w="357505" h="357504">
                  <a:moveTo>
                    <a:pt x="178675" y="0"/>
                  </a:moveTo>
                  <a:lnTo>
                    <a:pt x="0" y="178675"/>
                  </a:lnTo>
                  <a:lnTo>
                    <a:pt x="178675" y="357350"/>
                  </a:lnTo>
                  <a:lnTo>
                    <a:pt x="357350" y="178675"/>
                  </a:lnTo>
                  <a:lnTo>
                    <a:pt x="178675" y="0"/>
                  </a:lnTo>
                  <a:close/>
                </a:path>
              </a:pathLst>
            </a:custGeom>
            <a:solidFill>
              <a:srgbClr val="73984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50" name="bk object 24"/>
          <p:cNvSpPr/>
          <p:nvPr/>
        </p:nvSpPr>
        <p:spPr>
          <a:xfrm rot="16200000">
            <a:off x="8325385" y="5719411"/>
            <a:ext cx="192241" cy="215971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8" name="bk object 40"/>
          <p:cNvSpPr/>
          <p:nvPr/>
        </p:nvSpPr>
        <p:spPr>
          <a:xfrm>
            <a:off x="6631350" y="2997787"/>
            <a:ext cx="241843" cy="601856"/>
          </a:xfrm>
          <a:custGeom>
            <a:avLst/>
            <a:gdLst/>
            <a:ahLst/>
            <a:cxnLst/>
            <a:rect l="l" t="t" r="r" b="b"/>
            <a:pathLst>
              <a:path w="992505" h="992504">
                <a:moveTo>
                  <a:pt x="496068" y="0"/>
                </a:moveTo>
                <a:lnTo>
                  <a:pt x="0" y="496068"/>
                </a:lnTo>
                <a:lnTo>
                  <a:pt x="496068" y="992137"/>
                </a:lnTo>
                <a:lnTo>
                  <a:pt x="992137" y="496068"/>
                </a:lnTo>
                <a:lnTo>
                  <a:pt x="49606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0" name="bk object 22"/>
          <p:cNvSpPr/>
          <p:nvPr/>
        </p:nvSpPr>
        <p:spPr>
          <a:xfrm>
            <a:off x="5051353" y="4480542"/>
            <a:ext cx="165140" cy="215038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1" name="bk object 22"/>
          <p:cNvSpPr/>
          <p:nvPr/>
        </p:nvSpPr>
        <p:spPr>
          <a:xfrm>
            <a:off x="6670781" y="4474983"/>
            <a:ext cx="188685" cy="21877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2" name="bk object 22"/>
          <p:cNvSpPr/>
          <p:nvPr/>
        </p:nvSpPr>
        <p:spPr>
          <a:xfrm>
            <a:off x="8341295" y="4480408"/>
            <a:ext cx="188685" cy="21877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3" name="bk object 20"/>
          <p:cNvSpPr/>
          <p:nvPr/>
        </p:nvSpPr>
        <p:spPr>
          <a:xfrm>
            <a:off x="4261081" y="3730549"/>
            <a:ext cx="185104" cy="164246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5645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488406"/>
          <a:ext cx="10515600" cy="3982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Rounds of Summer Activity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6684" y="4295106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3-week cycle</a:t>
            </a:r>
          </a:p>
        </p:txBody>
      </p:sp>
    </p:spTree>
    <p:extLst>
      <p:ext uri="{BB962C8B-B14F-4D97-AF65-F5344CB8AC3E}">
        <p14:creationId xmlns:p14="http://schemas.microsoft.com/office/powerpoint/2010/main" val="9479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 of Work</a:t>
            </a:r>
          </a:p>
        </p:txBody>
      </p:sp>
      <p:graphicFrame>
        <p:nvGraphicFramePr>
          <p:cNvPr id="10" name="Diagram 9"/>
          <p:cNvGraphicFramePr/>
          <p:nvPr>
            <p:extLst/>
          </p:nvPr>
        </p:nvGraphicFramePr>
        <p:xfrm>
          <a:off x="667328" y="1625601"/>
          <a:ext cx="9991436" cy="508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65190" y="2440964"/>
            <a:ext cx="119571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Public Event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716296" y="5773270"/>
            <a:ext cx="12663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Survey:</a:t>
            </a:r>
          </a:p>
          <a:p>
            <a:pPr algn="ctr"/>
            <a:r>
              <a:rPr lang="en-US" sz="1200" dirty="0" smtClean="0"/>
              <a:t>Mission-Focused </a:t>
            </a:r>
          </a:p>
          <a:p>
            <a:pPr algn="ctr"/>
            <a:r>
              <a:rPr lang="en-US" sz="1200" dirty="0" smtClean="0"/>
              <a:t>Values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61965" y="5773269"/>
            <a:ext cx="138063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Survey:</a:t>
            </a:r>
          </a:p>
          <a:p>
            <a:pPr algn="ctr"/>
            <a:r>
              <a:rPr lang="en-US" sz="1200" dirty="0" smtClean="0"/>
              <a:t>Character-Focused </a:t>
            </a:r>
          </a:p>
          <a:p>
            <a:pPr algn="ctr"/>
            <a:r>
              <a:rPr lang="en-US" sz="1200" dirty="0" smtClean="0"/>
              <a:t>Values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40026" y="5773269"/>
            <a:ext cx="152054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Survey:</a:t>
            </a:r>
          </a:p>
          <a:p>
            <a:pPr algn="ctr"/>
            <a:r>
              <a:rPr lang="en-US" sz="1200" dirty="0" smtClean="0"/>
              <a:t>Mission, Vision, </a:t>
            </a:r>
          </a:p>
          <a:p>
            <a:pPr algn="ctr"/>
            <a:r>
              <a:rPr lang="en-US" sz="1200" dirty="0" smtClean="0"/>
              <a:t>&amp; </a:t>
            </a:r>
            <a:r>
              <a:rPr lang="en-US" sz="1200" dirty="0" smtClean="0"/>
              <a:t>Strategy Statement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060233" y="5816132"/>
            <a:ext cx="7761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Survey:</a:t>
            </a:r>
          </a:p>
          <a:p>
            <a:pPr algn="ctr"/>
            <a:r>
              <a:rPr lang="en-US" sz="1200" dirty="0" smtClean="0"/>
              <a:t>If needed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90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328"/>
            <a:ext cx="10515600" cy="4432347"/>
          </a:xfrm>
        </p:spPr>
        <p:txBody>
          <a:bodyPr>
            <a:normAutofit/>
          </a:bodyPr>
          <a:lstStyle/>
          <a:p>
            <a:pPr marL="457200" lvl="1" indent="-457200" defTabSz="114300">
              <a:buFont typeface="+mj-lt"/>
              <a:buAutoNum type="arabicPeriod"/>
            </a:pPr>
            <a:r>
              <a:rPr lang="en-US" dirty="0" smtClean="0"/>
              <a:t>Project </a:t>
            </a:r>
            <a:r>
              <a:rPr lang="en-US" dirty="0"/>
              <a:t>groups </a:t>
            </a:r>
            <a:r>
              <a:rPr lang="en-US" dirty="0" smtClean="0"/>
              <a:t>for each strategic initiative</a:t>
            </a:r>
            <a:endParaRPr lang="en-US" dirty="0" smtClean="0"/>
          </a:p>
          <a:p>
            <a:pPr marL="457200" lvl="1" indent="-457200" defTabSz="114300">
              <a:buFont typeface="+mj-lt"/>
              <a:buAutoNum type="arabicPeriod"/>
            </a:pPr>
            <a:r>
              <a:rPr lang="en-US" dirty="0" smtClean="0"/>
              <a:t>Output </a:t>
            </a:r>
            <a:r>
              <a:rPr lang="en-US" dirty="0" smtClean="0"/>
              <a:t>shapes </a:t>
            </a:r>
            <a:r>
              <a:rPr lang="en-US" dirty="0" smtClean="0"/>
              <a:t>the </a:t>
            </a:r>
            <a:r>
              <a:rPr lang="en-US" dirty="0" smtClean="0"/>
              <a:t>overall university strategic plan</a:t>
            </a:r>
          </a:p>
          <a:p>
            <a:pPr marL="457200" lvl="1" indent="-457200" defTabSz="114300">
              <a:buFont typeface="+mj-lt"/>
              <a:buAutoNum type="arabicPeriod"/>
            </a:pPr>
            <a:r>
              <a:rPr lang="en-US" dirty="0" smtClean="0"/>
              <a:t>Mini-summits provide forum for group work</a:t>
            </a:r>
          </a:p>
          <a:p>
            <a:pPr marL="457200" lvl="1" indent="-457200" defTabSz="114300">
              <a:buFont typeface="+mj-lt"/>
              <a:buAutoNum type="arabicPeriod"/>
            </a:pPr>
            <a:r>
              <a:rPr lang="en-US" dirty="0" smtClean="0"/>
              <a:t>Minimal “homework” between sessions</a:t>
            </a:r>
            <a:endParaRPr lang="en-US" dirty="0"/>
          </a:p>
          <a:p>
            <a:pPr marL="457200" lvl="1" indent="-457200" defTabSz="114300">
              <a:buFont typeface="+mj-lt"/>
              <a:buAutoNum type="arabicPeriod"/>
            </a:pPr>
            <a:r>
              <a:rPr lang="en-US" dirty="0" smtClean="0"/>
              <a:t>Reliance on self-organizing around these roles</a:t>
            </a:r>
          </a:p>
          <a:p>
            <a:pPr marL="914400" lvl="2" indent="-457200" defTabSz="114300"/>
            <a:r>
              <a:rPr lang="en-US" dirty="0" smtClean="0"/>
              <a:t>Coordinator</a:t>
            </a:r>
            <a:endParaRPr lang="en-US" dirty="0" smtClean="0"/>
          </a:p>
          <a:p>
            <a:pPr marL="914400" lvl="2" indent="-457200" defTabSz="114300"/>
            <a:r>
              <a:rPr lang="en-US" dirty="0" smtClean="0"/>
              <a:t>Core Member</a:t>
            </a:r>
          </a:p>
          <a:p>
            <a:pPr marL="914400" lvl="2" indent="-457200" defTabSz="114300"/>
            <a:r>
              <a:rPr lang="en-US" dirty="0" smtClean="0"/>
              <a:t>Supporting Member</a:t>
            </a:r>
            <a:endParaRPr lang="en-US" dirty="0"/>
          </a:p>
          <a:p>
            <a:pPr marL="914400" lvl="2" indent="-457200" defTabSz="11430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952"/>
            <a:ext cx="10515600" cy="870012"/>
          </a:xfrm>
        </p:spPr>
        <p:txBody>
          <a:bodyPr/>
          <a:lstStyle/>
          <a:p>
            <a:r>
              <a:rPr lang="en-US" dirty="0" smtClean="0"/>
              <a:t>Key Design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16950"/>
            <a:ext cx="10515600" cy="3982732"/>
          </a:xfrm>
        </p:spPr>
        <p:txBody>
          <a:bodyPr/>
          <a:lstStyle/>
          <a:p>
            <a:pPr marL="457200" lvl="2" indent="0" defTabSz="114300">
              <a:buNone/>
            </a:pPr>
            <a:r>
              <a:rPr lang="en-US" sz="2400" b="1" dirty="0" smtClean="0"/>
              <a:t>Develop a Plan for a Strategic Initiative</a:t>
            </a:r>
          </a:p>
          <a:p>
            <a:pPr marL="914400" lvl="2" indent="-457200" defTabSz="114300">
              <a:buFont typeface="+mj-lt"/>
              <a:buAutoNum type="arabicPeriod"/>
            </a:pPr>
            <a:r>
              <a:rPr lang="en-US" sz="2400" b="1" dirty="0" smtClean="0"/>
              <a:t>Aspiration statement: </a:t>
            </a:r>
            <a:r>
              <a:rPr lang="en-US" sz="2400" dirty="0" smtClean="0"/>
              <a:t>Future </a:t>
            </a:r>
            <a:r>
              <a:rPr lang="en-US" sz="2400" dirty="0"/>
              <a:t>impact </a:t>
            </a:r>
            <a:r>
              <a:rPr lang="en-US" sz="2400" dirty="0" smtClean="0"/>
              <a:t>of strategic actions</a:t>
            </a:r>
            <a:endParaRPr lang="en-US" sz="2400" dirty="0"/>
          </a:p>
          <a:p>
            <a:pPr marL="914400" lvl="2" indent="-457200" defTabSz="114300">
              <a:buFont typeface="+mj-lt"/>
              <a:buAutoNum type="arabicPeriod"/>
            </a:pPr>
            <a:r>
              <a:rPr lang="en-US" sz="2400" b="1" dirty="0"/>
              <a:t>Objectives</a:t>
            </a:r>
            <a:r>
              <a:rPr lang="en-US" sz="2400" dirty="0"/>
              <a:t>: How the initiative </a:t>
            </a:r>
            <a:r>
              <a:rPr lang="en-US" sz="2400" dirty="0" smtClean="0"/>
              <a:t>contributes </a:t>
            </a:r>
            <a:r>
              <a:rPr lang="en-US" sz="2400" dirty="0"/>
              <a:t>to areas of strategic focus</a:t>
            </a:r>
          </a:p>
          <a:p>
            <a:pPr marL="914400" lvl="2" indent="-457200" defTabSz="114300">
              <a:buFont typeface="+mj-lt"/>
              <a:buAutoNum type="arabicPeriod"/>
            </a:pPr>
            <a:r>
              <a:rPr lang="en-US" sz="2400" b="1" dirty="0"/>
              <a:t>Actions</a:t>
            </a:r>
            <a:r>
              <a:rPr lang="en-US" sz="2400" dirty="0"/>
              <a:t>: </a:t>
            </a:r>
            <a:r>
              <a:rPr lang="en-US" sz="2400" dirty="0" smtClean="0"/>
              <a:t>Specific </a:t>
            </a:r>
            <a:r>
              <a:rPr lang="en-US" sz="2400" dirty="0"/>
              <a:t>projects that will be included in the initiative</a:t>
            </a:r>
          </a:p>
          <a:p>
            <a:pPr marL="914400" lvl="2" indent="-457200" defTabSz="114300">
              <a:buFont typeface="+mj-lt"/>
              <a:buAutoNum type="arabicPeriod"/>
            </a:pPr>
            <a:r>
              <a:rPr lang="en-US" sz="2400" b="1" dirty="0"/>
              <a:t>Milestones</a:t>
            </a:r>
            <a:r>
              <a:rPr lang="en-US" sz="2400" dirty="0"/>
              <a:t>: </a:t>
            </a:r>
            <a:r>
              <a:rPr lang="en-US" sz="2400" dirty="0" smtClean="0"/>
              <a:t>Future moments of success for each initiative</a:t>
            </a:r>
            <a:endParaRPr lang="en-US" sz="2400" dirty="0"/>
          </a:p>
          <a:p>
            <a:pPr marL="914400" lvl="2" indent="-457200" defTabSz="114300">
              <a:buFont typeface="+mj-lt"/>
              <a:buAutoNum type="arabicPeriod"/>
            </a:pPr>
            <a:r>
              <a:rPr lang="en-US" sz="2400" b="1" dirty="0"/>
              <a:t>Indicators and Metrics</a:t>
            </a:r>
            <a:r>
              <a:rPr lang="en-US" sz="2400" dirty="0"/>
              <a:t>: </a:t>
            </a:r>
            <a:r>
              <a:rPr lang="en-US" sz="2400" dirty="0" smtClean="0"/>
              <a:t>How </a:t>
            </a:r>
            <a:r>
              <a:rPr lang="en-US" sz="2400" dirty="0"/>
              <a:t>to track our progress</a:t>
            </a:r>
          </a:p>
          <a:p>
            <a:pPr marL="914400" lvl="2" indent="-457200" defTabSz="114300">
              <a:buFont typeface="+mj-lt"/>
              <a:buAutoNum type="arabicPeriod"/>
            </a:pPr>
            <a:r>
              <a:rPr lang="en-US" sz="2400" b="1" dirty="0"/>
              <a:t>Resources and Support</a:t>
            </a:r>
            <a:r>
              <a:rPr lang="en-US" sz="2400" dirty="0"/>
              <a:t>: </a:t>
            </a:r>
            <a:r>
              <a:rPr lang="en-US" sz="2400" dirty="0" smtClean="0"/>
              <a:t>Conditions </a:t>
            </a:r>
            <a:r>
              <a:rPr lang="en-US" sz="2400" dirty="0"/>
              <a:t>required for success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Role of Participants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08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15402"/>
            <a:ext cx="10515600" cy="5146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Elements of our Strategic Plan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9051" y="2010280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Vision/Mission/ Values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028" y="4954838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Stakeholder Descriptions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9051" y="3482559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Strengths and Opportunities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10789" y="261914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Areas of 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Strategic Focus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46312" y="4525190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Conditions of Success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92527" y="261914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Actions and Initiatives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92526" y="4512085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574266" y="2010280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Milestones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574266" y="354541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Indicators and Metrics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9" idx="1"/>
            <a:endCxn id="7" idx="3"/>
          </p:cNvCxnSpPr>
          <p:nvPr/>
        </p:nvCxnSpPr>
        <p:spPr>
          <a:xfrm flipH="1">
            <a:off x="5593164" y="3165151"/>
            <a:ext cx="999363" cy="0"/>
          </a:xfrm>
          <a:prstGeom prst="straightConnector1">
            <a:avLst/>
          </a:prstGeom>
          <a:ln w="31750" cap="rnd">
            <a:solidFill>
              <a:srgbClr val="0C6837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2534237" y="2619142"/>
            <a:ext cx="1076552" cy="546009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 flipV="1">
            <a:off x="2611426" y="3165151"/>
            <a:ext cx="999363" cy="863417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 flipV="1">
            <a:off x="2641403" y="3711159"/>
            <a:ext cx="1310823" cy="1789688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H="1" flipV="1">
            <a:off x="4601977" y="3711159"/>
            <a:ext cx="335523" cy="814031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9" idx="2"/>
          </p:cNvCxnSpPr>
          <p:nvPr/>
        </p:nvCxnSpPr>
        <p:spPr>
          <a:xfrm flipV="1">
            <a:off x="7583714" y="3711159"/>
            <a:ext cx="1" cy="800926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844369" y="3662388"/>
            <a:ext cx="748154" cy="912188"/>
          </a:xfrm>
          <a:prstGeom prst="straightConnector1">
            <a:avLst/>
          </a:prstGeom>
          <a:ln w="31750" cap="rnd">
            <a:solidFill>
              <a:srgbClr val="0C6837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11" idx="1"/>
          </p:cNvCxnSpPr>
          <p:nvPr/>
        </p:nvCxnSpPr>
        <p:spPr>
          <a:xfrm flipV="1">
            <a:off x="8574902" y="2556289"/>
            <a:ext cx="999364" cy="608862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</p:cNvCxnSpPr>
          <p:nvPr/>
        </p:nvCxnSpPr>
        <p:spPr>
          <a:xfrm>
            <a:off x="8574902" y="3165151"/>
            <a:ext cx="999361" cy="946472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09662" y="6508332"/>
            <a:ext cx="105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Phase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51960" y="648866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Phase 2</a:t>
            </a:r>
          </a:p>
        </p:txBody>
      </p:sp>
      <p:cxnSp>
        <p:nvCxnSpPr>
          <p:cNvPr id="51" name="Straight Connector 50"/>
          <p:cNvCxnSpPr>
            <a:stCxn id="54" idx="1"/>
          </p:cNvCxnSpPr>
          <p:nvPr/>
        </p:nvCxnSpPr>
        <p:spPr>
          <a:xfrm flipH="1">
            <a:off x="648929" y="6662221"/>
            <a:ext cx="146073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4" idx="3"/>
          </p:cNvCxnSpPr>
          <p:nvPr/>
        </p:nvCxnSpPr>
        <p:spPr>
          <a:xfrm>
            <a:off x="3163209" y="6662221"/>
            <a:ext cx="115315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066887" y="6642556"/>
            <a:ext cx="2685073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502486" y="6642556"/>
            <a:ext cx="285131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/>
          <p:cNvSpPr/>
          <p:nvPr/>
        </p:nvSpPr>
        <p:spPr>
          <a:xfrm>
            <a:off x="5381783" y="2007317"/>
            <a:ext cx="1422123" cy="823189"/>
          </a:xfrm>
          <a:prstGeom prst="snip2Same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Statement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4582" y="5142437"/>
            <a:ext cx="284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15 </a:t>
            </a:r>
            <a:r>
              <a:rPr lang="en-US" b="1" u="sng" dirty="0" smtClean="0"/>
              <a:t>initiative groups </a:t>
            </a:r>
            <a:r>
              <a:rPr lang="en-US" b="1" dirty="0" smtClean="0"/>
              <a:t>will focus on these elements.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4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15402"/>
            <a:ext cx="10515600" cy="5146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Elements of our Strategic Plan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9051" y="2010280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Vision/Mission/ Values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028" y="4954838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Stakeholder Descriptions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9051" y="3482559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Strengths and Opportunities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10789" y="261914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Areas of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Strategic Focus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46312" y="4525190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Conditions of Success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92527" y="261914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Actions and Initiatives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92526" y="4512085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Resources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574266" y="2010280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Milestones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574266" y="354541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Indicators and Metrics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9" idx="1"/>
            <a:endCxn id="7" idx="3"/>
          </p:cNvCxnSpPr>
          <p:nvPr/>
        </p:nvCxnSpPr>
        <p:spPr>
          <a:xfrm flipH="1">
            <a:off x="5593164" y="3165151"/>
            <a:ext cx="999363" cy="0"/>
          </a:xfrm>
          <a:prstGeom prst="straightConnector1">
            <a:avLst/>
          </a:prstGeom>
          <a:ln w="31750" cap="rnd">
            <a:solidFill>
              <a:srgbClr val="0C6837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2534237" y="2619142"/>
            <a:ext cx="1076552" cy="546009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 flipV="1">
            <a:off x="2611426" y="3165151"/>
            <a:ext cx="999363" cy="863417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 flipV="1">
            <a:off x="2641403" y="3711159"/>
            <a:ext cx="1310823" cy="1789688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H="1" flipV="1">
            <a:off x="4601977" y="3711159"/>
            <a:ext cx="335523" cy="814031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9" idx="2"/>
          </p:cNvCxnSpPr>
          <p:nvPr/>
        </p:nvCxnSpPr>
        <p:spPr>
          <a:xfrm flipV="1">
            <a:off x="7583714" y="3711159"/>
            <a:ext cx="1" cy="800926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844369" y="3662388"/>
            <a:ext cx="748154" cy="912188"/>
          </a:xfrm>
          <a:prstGeom prst="straightConnector1">
            <a:avLst/>
          </a:prstGeom>
          <a:ln w="31750" cap="rnd">
            <a:solidFill>
              <a:srgbClr val="0C6837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11" idx="1"/>
          </p:cNvCxnSpPr>
          <p:nvPr/>
        </p:nvCxnSpPr>
        <p:spPr>
          <a:xfrm flipV="1">
            <a:off x="8574902" y="2556289"/>
            <a:ext cx="999364" cy="608862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</p:cNvCxnSpPr>
          <p:nvPr/>
        </p:nvCxnSpPr>
        <p:spPr>
          <a:xfrm>
            <a:off x="8574902" y="3165151"/>
            <a:ext cx="999361" cy="946472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09662" y="6508332"/>
            <a:ext cx="105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Phase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51960" y="648866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Phase 2</a:t>
            </a:r>
          </a:p>
        </p:txBody>
      </p:sp>
      <p:cxnSp>
        <p:nvCxnSpPr>
          <p:cNvPr id="51" name="Straight Connector 50"/>
          <p:cNvCxnSpPr>
            <a:stCxn id="54" idx="1"/>
          </p:cNvCxnSpPr>
          <p:nvPr/>
        </p:nvCxnSpPr>
        <p:spPr>
          <a:xfrm flipH="1">
            <a:off x="648929" y="6662221"/>
            <a:ext cx="146073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4" idx="3"/>
          </p:cNvCxnSpPr>
          <p:nvPr/>
        </p:nvCxnSpPr>
        <p:spPr>
          <a:xfrm>
            <a:off x="3163209" y="6662221"/>
            <a:ext cx="115315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066887" y="6642556"/>
            <a:ext cx="2685073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502486" y="6642556"/>
            <a:ext cx="285131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/>
          <p:cNvSpPr/>
          <p:nvPr/>
        </p:nvSpPr>
        <p:spPr>
          <a:xfrm>
            <a:off x="5381783" y="2007317"/>
            <a:ext cx="1422123" cy="823189"/>
          </a:xfrm>
          <a:prstGeom prst="snip2Same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Strategy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4582" y="5142437"/>
            <a:ext cx="284119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steering committee will focus on these elements and on integration.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2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AE20BF90-AA6B-5A48-9779-8F6C808F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199"/>
            <a:ext cx="10515600" cy="30652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June 1, </a:t>
            </a:r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A9277FE-ECAF-294B-8A23-9FBB1289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8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Stakeholder </a:t>
            </a:r>
            <a:r>
              <a:rPr lang="en-US" dirty="0" smtClean="0">
                <a:solidFill>
                  <a:schemeClr val="bg1"/>
                </a:solidFill>
              </a:rPr>
              <a:t>Mini Summit </a:t>
            </a:r>
            <a:r>
              <a:rPr lang="en-US" dirty="0">
                <a:solidFill>
                  <a:schemeClr val="bg1"/>
                </a:solidFill>
              </a:rPr>
              <a:t>Session </a:t>
            </a:r>
            <a:r>
              <a:rPr lang="en-US" dirty="0" smtClean="0">
                <a:solidFill>
                  <a:schemeClr val="bg1"/>
                </a:solidFill>
              </a:rPr>
              <a:t>2: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Develop Goals and Objectives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Vote with your feet!</a:t>
            </a:r>
          </a:p>
          <a:p>
            <a:r>
              <a:rPr lang="en-US" dirty="0" smtClean="0"/>
              <a:t>Commit to work on the current tasks for a particular topic for a period of time that you clearly communicate to others.</a:t>
            </a:r>
          </a:p>
          <a:p>
            <a:r>
              <a:rPr lang="en-US" dirty="0" smtClean="0"/>
              <a:t>Feel free to make a contribution to other topics.</a:t>
            </a:r>
          </a:p>
          <a:p>
            <a:r>
              <a:rPr lang="en-US" dirty="0" smtClean="0"/>
              <a:t>Theme coordinators should remain with a single group.</a:t>
            </a:r>
          </a:p>
          <a:p>
            <a:r>
              <a:rPr lang="en-US" dirty="0" smtClean="0"/>
              <a:t>Recruit others to join your efforts.</a:t>
            </a:r>
          </a:p>
          <a:p>
            <a:r>
              <a:rPr lang="en-US" dirty="0" smtClean="0"/>
              <a:t>Anyone can participate and contribute as they are able.</a:t>
            </a:r>
          </a:p>
          <a:p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Self Organizing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Role of Participants:</a:t>
            </a:r>
            <a:br>
              <a:rPr lang="en-US" sz="3600" dirty="0" smtClean="0"/>
            </a:br>
            <a:r>
              <a:rPr lang="en-US" sz="3600" dirty="0" smtClean="0"/>
              <a:t>Develop a Plan for a Strategic Initiative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2804584"/>
          <a:ext cx="81280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 of</a:t>
                      </a:r>
                      <a:r>
                        <a:rPr lang="en-US" baseline="0" dirty="0" smtClean="0"/>
                        <a:t>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 Summit Date</a:t>
                      </a:r>
                      <a:r>
                        <a:rPr lang="en-US" baseline="0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-457200" defTabSz="114300">
                        <a:buFont typeface="+mj-lt"/>
                        <a:buNone/>
                      </a:pPr>
                      <a:r>
                        <a:rPr lang="en-US" sz="1800" kern="1200" dirty="0" smtClean="0"/>
                        <a:t>1. Aspirations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r>
                        <a:rPr lang="en-US" baseline="0" dirty="0" smtClean="0"/>
                        <a:t> 18 and June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Objectives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1 </a:t>
                      </a:r>
                      <a:r>
                        <a:rPr lang="en-US" baseline="0" dirty="0" smtClean="0"/>
                        <a:t> and June 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22 and July 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r>
                        <a:rPr lang="en-US" baseline="0" dirty="0" smtClean="0"/>
                        <a:t>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August 1 and</a:t>
                      </a:r>
                      <a:r>
                        <a:rPr lang="en-US" baseline="0" dirty="0" smtClean="0"/>
                        <a:t> August</a:t>
                      </a:r>
                      <a:r>
                        <a:rPr lang="en-US" dirty="0" smtClean="0"/>
                        <a:t> 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Metrics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August</a:t>
                      </a:r>
                      <a:r>
                        <a:rPr lang="en-US" baseline="0" dirty="0" smtClean="0"/>
                        <a:t> 1 and August 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r>
                        <a:rPr lang="en-US" baseline="0" dirty="0" smtClean="0"/>
                        <a:t> Resources and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August</a:t>
                      </a:r>
                      <a:r>
                        <a:rPr lang="en-US" baseline="0" dirty="0" smtClean="0"/>
                        <a:t> 1 and August 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3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15402"/>
            <a:ext cx="10515600" cy="5146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Progress Reports: Steering Committee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9051" y="2010280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Vision/Mission/ Values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028" y="4954838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Stakeholder Descriptions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9051" y="3482559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Strengths and Opportunities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10789" y="261914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Areas of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Strategic Focus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46312" y="4525190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Conditions of Success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92527" y="261914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Actions and Initiatives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92526" y="4512085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Resources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574266" y="2010280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Milestones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574266" y="354541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Indicators and Metrics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9" idx="1"/>
            <a:endCxn id="7" idx="3"/>
          </p:cNvCxnSpPr>
          <p:nvPr/>
        </p:nvCxnSpPr>
        <p:spPr>
          <a:xfrm flipH="1">
            <a:off x="5593164" y="3165151"/>
            <a:ext cx="999363" cy="0"/>
          </a:xfrm>
          <a:prstGeom prst="straightConnector1">
            <a:avLst/>
          </a:prstGeom>
          <a:ln w="31750" cap="rnd">
            <a:solidFill>
              <a:srgbClr val="0C6837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2534237" y="2619142"/>
            <a:ext cx="1076552" cy="546009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 flipV="1">
            <a:off x="2611426" y="3165151"/>
            <a:ext cx="999363" cy="863417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 flipV="1">
            <a:off x="2641403" y="3711159"/>
            <a:ext cx="1310823" cy="1789688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H="1" flipV="1">
            <a:off x="4601977" y="3711159"/>
            <a:ext cx="335523" cy="814031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9" idx="2"/>
          </p:cNvCxnSpPr>
          <p:nvPr/>
        </p:nvCxnSpPr>
        <p:spPr>
          <a:xfrm flipV="1">
            <a:off x="7583714" y="3711159"/>
            <a:ext cx="1" cy="800926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844369" y="3662388"/>
            <a:ext cx="748154" cy="912188"/>
          </a:xfrm>
          <a:prstGeom prst="straightConnector1">
            <a:avLst/>
          </a:prstGeom>
          <a:ln w="31750" cap="rnd">
            <a:solidFill>
              <a:srgbClr val="0C6837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11" idx="1"/>
          </p:cNvCxnSpPr>
          <p:nvPr/>
        </p:nvCxnSpPr>
        <p:spPr>
          <a:xfrm flipV="1">
            <a:off x="8574902" y="2556289"/>
            <a:ext cx="999364" cy="608862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</p:cNvCxnSpPr>
          <p:nvPr/>
        </p:nvCxnSpPr>
        <p:spPr>
          <a:xfrm>
            <a:off x="8574902" y="3165151"/>
            <a:ext cx="999361" cy="946472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09662" y="6508332"/>
            <a:ext cx="105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Phase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51960" y="648866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Phase 2</a:t>
            </a:r>
          </a:p>
        </p:txBody>
      </p:sp>
      <p:cxnSp>
        <p:nvCxnSpPr>
          <p:cNvPr id="51" name="Straight Connector 50"/>
          <p:cNvCxnSpPr>
            <a:stCxn id="54" idx="1"/>
          </p:cNvCxnSpPr>
          <p:nvPr/>
        </p:nvCxnSpPr>
        <p:spPr>
          <a:xfrm flipH="1">
            <a:off x="648929" y="6662221"/>
            <a:ext cx="146073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4" idx="3"/>
          </p:cNvCxnSpPr>
          <p:nvPr/>
        </p:nvCxnSpPr>
        <p:spPr>
          <a:xfrm>
            <a:off x="3163209" y="6662221"/>
            <a:ext cx="115315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066887" y="6642556"/>
            <a:ext cx="2685073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502486" y="6642556"/>
            <a:ext cx="285131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/>
          <p:cNvSpPr/>
          <p:nvPr/>
        </p:nvSpPr>
        <p:spPr>
          <a:xfrm>
            <a:off x="5381783" y="2007317"/>
            <a:ext cx="1422123" cy="823189"/>
          </a:xfrm>
          <a:prstGeom prst="snip2Same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Strategy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4582" y="5142437"/>
            <a:ext cx="284119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steering committee will focus on these elements and on integration.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0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Objective</a:t>
            </a:r>
            <a:r>
              <a:rPr lang="en-US" dirty="0" smtClean="0"/>
              <a:t> </a:t>
            </a:r>
            <a:r>
              <a:rPr lang="en-US" b="1" dirty="0" smtClean="0"/>
              <a:t>= Ends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sz="2000" dirty="0"/>
              <a:t>The single precise objective that will drive the organization for the next seven years; it is </a:t>
            </a:r>
            <a:r>
              <a:rPr lang="en-US" sz="2000" dirty="0" smtClean="0"/>
              <a:t>specific, </a:t>
            </a:r>
            <a:r>
              <a:rPr lang="en-US" sz="2000" dirty="0"/>
              <a:t>measurable and time </a:t>
            </a:r>
            <a:r>
              <a:rPr lang="en-US" sz="2000" dirty="0" smtClean="0"/>
              <a:t>bound.</a:t>
            </a: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Scope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b="1" dirty="0" smtClean="0"/>
              <a:t>Domain </a:t>
            </a:r>
          </a:p>
          <a:p>
            <a:pPr marL="457200" lvl="1" indent="0">
              <a:buNone/>
            </a:pPr>
            <a:r>
              <a:rPr lang="en-US" sz="2000" dirty="0"/>
              <a:t>A description of the customer or offering, geographic location and level of vertical </a:t>
            </a:r>
            <a:r>
              <a:rPr lang="en-US" sz="2000" dirty="0" smtClean="0"/>
              <a:t>integration.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Advantage</a:t>
            </a:r>
            <a:r>
              <a:rPr lang="en-US" dirty="0" smtClean="0"/>
              <a:t> = </a:t>
            </a:r>
            <a:r>
              <a:rPr lang="en-US" b="1" dirty="0" smtClean="0"/>
              <a:t>Means</a:t>
            </a:r>
          </a:p>
          <a:p>
            <a:pPr marL="457200" lvl="1" indent="0">
              <a:buNone/>
            </a:pPr>
            <a:r>
              <a:rPr lang="en-US" sz="2000" dirty="0"/>
              <a:t>The </a:t>
            </a:r>
            <a:r>
              <a:rPr lang="en-US" sz="2000" dirty="0" smtClean="0"/>
              <a:t>customer value </a:t>
            </a:r>
            <a:r>
              <a:rPr lang="en-US" sz="2000" dirty="0"/>
              <a:t>proposition and the unique activities that allow the organization alone to deliver </a:t>
            </a:r>
            <a:r>
              <a:rPr lang="en-US" sz="2000" dirty="0" smtClean="0"/>
              <a:t>it.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Strategy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8738" y="6471138"/>
            <a:ext cx="294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Collis &amp; </a:t>
            </a:r>
            <a:r>
              <a:rPr lang="en-US" dirty="0" err="1" smtClean="0"/>
              <a:t>Ruskad</a:t>
            </a:r>
            <a:r>
              <a:rPr lang="en-US" dirty="0" smtClean="0"/>
              <a:t>,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Met with </a:t>
            </a:r>
            <a:r>
              <a:rPr lang="en-US" dirty="0" smtClean="0"/>
              <a:t>Dr. Schrader </a:t>
            </a:r>
            <a:r>
              <a:rPr lang="en-US" dirty="0" smtClean="0"/>
              <a:t>on </a:t>
            </a:r>
            <a:r>
              <a:rPr lang="en-US" dirty="0" smtClean="0"/>
              <a:t>May </a:t>
            </a:r>
            <a:r>
              <a:rPr lang="en-US" dirty="0" smtClean="0"/>
              <a:t>21</a:t>
            </a:r>
          </a:p>
          <a:p>
            <a:r>
              <a:rPr lang="en-US" dirty="0" smtClean="0"/>
              <a:t>Read </a:t>
            </a:r>
            <a:r>
              <a:rPr lang="en-US" dirty="0" smtClean="0"/>
              <a:t>through the proposed statements from May 18 Summit</a:t>
            </a:r>
          </a:p>
          <a:p>
            <a:r>
              <a:rPr lang="en-US" dirty="0" smtClean="0"/>
              <a:t>Identified preliminary list of indicators for values</a:t>
            </a:r>
          </a:p>
          <a:p>
            <a:r>
              <a:rPr lang="en-US" dirty="0" smtClean="0"/>
              <a:t>Clarified process for crafting the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Gather perspectives on indicators of value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First draft will be developed by Dr. Schrader and small group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University leaders will provide feedback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The broader community will provide feedback</a:t>
            </a:r>
            <a:endParaRPr lang="en-US" dirty="0" smtClean="0">
              <a:sym typeface="Wingdings"/>
            </a:endParaRPr>
          </a:p>
          <a:p>
            <a:pPr marL="1371600" lvl="2" indent="-457200">
              <a:buFont typeface="+mj-lt"/>
              <a:buAutoNum type="arabicPeriod"/>
            </a:pP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/>
                <a:hlinkClick r:id="rId2"/>
              </a:rPr>
              <a:t>Link to blog report</a:t>
            </a:r>
            <a:endParaRPr lang="en-US" sz="1800" dirty="0" smtClean="0">
              <a:sym typeface="Wingdings"/>
            </a:endParaRPr>
          </a:p>
          <a:p>
            <a:pPr marL="0" indent="0">
              <a:buNone/>
            </a:pPr>
            <a:endParaRPr lang="en-US" dirty="0" smtClean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</a:t>
            </a:r>
            <a:r>
              <a:rPr lang="en-US" dirty="0" smtClean="0"/>
              <a:t>Report: Strategy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 to the University community and stakeholders this week</a:t>
            </a:r>
          </a:p>
          <a:p>
            <a:r>
              <a:rPr lang="en-US" dirty="0" smtClean="0"/>
              <a:t>Approximately 100 responses thus far.</a:t>
            </a:r>
          </a:p>
          <a:p>
            <a:r>
              <a:rPr lang="en-US" dirty="0" smtClean="0"/>
              <a:t>Will be open until end of next week</a:t>
            </a:r>
          </a:p>
          <a:p>
            <a:r>
              <a:rPr lang="en-US" dirty="0" smtClean="0"/>
              <a:t>Please complete it!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Link to the Mission-Focused Values Survey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Report: </a:t>
            </a:r>
            <a:br>
              <a:rPr lang="en-US" dirty="0" smtClean="0"/>
            </a:br>
            <a:r>
              <a:rPr lang="en-US" dirty="0" smtClean="0"/>
              <a:t>Mission-Focused Values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15402"/>
            <a:ext cx="10515600" cy="5146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Progress Report: Strategic Initiatives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9051" y="2010280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Vision/Mission/ Values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028" y="4954838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Stakeholder Descriptions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9051" y="3482559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Strengths and Opportunities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10789" y="261914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Areas of 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Strategic Focus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46312" y="4525190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Conditions of Success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92527" y="261914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Actions and Initiatives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92526" y="4512085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574266" y="2010280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Milestones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574266" y="354541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Indicators and Metrics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9" idx="1"/>
            <a:endCxn id="7" idx="3"/>
          </p:cNvCxnSpPr>
          <p:nvPr/>
        </p:nvCxnSpPr>
        <p:spPr>
          <a:xfrm flipH="1">
            <a:off x="5593164" y="3165151"/>
            <a:ext cx="999363" cy="0"/>
          </a:xfrm>
          <a:prstGeom prst="straightConnector1">
            <a:avLst/>
          </a:prstGeom>
          <a:ln w="31750" cap="rnd">
            <a:solidFill>
              <a:srgbClr val="0C6837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2534237" y="2619142"/>
            <a:ext cx="1076552" cy="546009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 flipV="1">
            <a:off x="2611426" y="3165151"/>
            <a:ext cx="999363" cy="863417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 flipV="1">
            <a:off x="2641403" y="3711159"/>
            <a:ext cx="1310823" cy="1789688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H="1" flipV="1">
            <a:off x="4601977" y="3711159"/>
            <a:ext cx="335523" cy="814031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9" idx="2"/>
          </p:cNvCxnSpPr>
          <p:nvPr/>
        </p:nvCxnSpPr>
        <p:spPr>
          <a:xfrm flipV="1">
            <a:off x="7583714" y="3711159"/>
            <a:ext cx="1" cy="800926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844369" y="3662388"/>
            <a:ext cx="748154" cy="912188"/>
          </a:xfrm>
          <a:prstGeom prst="straightConnector1">
            <a:avLst/>
          </a:prstGeom>
          <a:ln w="31750" cap="rnd">
            <a:solidFill>
              <a:srgbClr val="0C6837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11" idx="1"/>
          </p:cNvCxnSpPr>
          <p:nvPr/>
        </p:nvCxnSpPr>
        <p:spPr>
          <a:xfrm flipV="1">
            <a:off x="8574902" y="2556289"/>
            <a:ext cx="999364" cy="608862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</p:cNvCxnSpPr>
          <p:nvPr/>
        </p:nvCxnSpPr>
        <p:spPr>
          <a:xfrm>
            <a:off x="8574902" y="3165151"/>
            <a:ext cx="999361" cy="946472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09662" y="6508332"/>
            <a:ext cx="105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Phase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51960" y="648866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Phase 2</a:t>
            </a:r>
          </a:p>
        </p:txBody>
      </p:sp>
      <p:cxnSp>
        <p:nvCxnSpPr>
          <p:cNvPr id="51" name="Straight Connector 50"/>
          <p:cNvCxnSpPr>
            <a:stCxn id="54" idx="1"/>
          </p:cNvCxnSpPr>
          <p:nvPr/>
        </p:nvCxnSpPr>
        <p:spPr>
          <a:xfrm flipH="1">
            <a:off x="648929" y="6662221"/>
            <a:ext cx="146073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4" idx="3"/>
          </p:cNvCxnSpPr>
          <p:nvPr/>
        </p:nvCxnSpPr>
        <p:spPr>
          <a:xfrm>
            <a:off x="3163209" y="6662221"/>
            <a:ext cx="115315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066887" y="6642556"/>
            <a:ext cx="2685073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502486" y="6642556"/>
            <a:ext cx="285131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/>
          <p:cNvSpPr/>
          <p:nvPr/>
        </p:nvSpPr>
        <p:spPr>
          <a:xfrm>
            <a:off x="5381783" y="2007317"/>
            <a:ext cx="1422123" cy="823189"/>
          </a:xfrm>
          <a:prstGeom prst="snip2SameRect">
            <a:avLst/>
          </a:prstGeom>
          <a:solidFill>
            <a:srgbClr val="0C683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Strategy</a:t>
            </a:r>
          </a:p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Statement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4582" y="5142437"/>
            <a:ext cx="284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15 </a:t>
            </a:r>
            <a:r>
              <a:rPr lang="en-US" b="1" u="sng" dirty="0" smtClean="0"/>
              <a:t>initiative groups </a:t>
            </a:r>
            <a:r>
              <a:rPr lang="en-US" b="1" dirty="0" smtClean="0"/>
              <a:t>will focus on these elements.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31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Coordinators group has been organized</a:t>
            </a:r>
          </a:p>
          <a:p>
            <a:r>
              <a:rPr lang="en-US" dirty="0" smtClean="0"/>
              <a:t>Group pages being created on web site</a:t>
            </a:r>
          </a:p>
          <a:p>
            <a:r>
              <a:rPr lang="en-US" dirty="0" smtClean="0"/>
              <a:t>Most groups completed Homework 1</a:t>
            </a:r>
          </a:p>
          <a:p>
            <a:pPr marL="457200" lvl="1" indent="0">
              <a:buNone/>
            </a:pPr>
            <a:r>
              <a:rPr lang="en-US" dirty="0" smtClean="0"/>
              <a:t>Task 1: Refine aspiration statements</a:t>
            </a:r>
          </a:p>
          <a:p>
            <a:pPr marL="457200" lvl="1" indent="0">
              <a:buNone/>
            </a:pPr>
            <a:r>
              <a:rPr lang="en-US" dirty="0" smtClean="0"/>
              <a:t>Task 2: Identify potential inks to areas of strategic focus</a:t>
            </a:r>
          </a:p>
          <a:p>
            <a:pPr marL="457200" lvl="1" indent="0">
              <a:buNone/>
            </a:pPr>
            <a:r>
              <a:rPr lang="en-US" dirty="0" smtClean="0"/>
              <a:t>Task 5: Recruit new members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Report: Strategic Initiatives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Task 6: Welcome new members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Task 7: Draft objective statements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Task 8: Refine your aspiration statements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Task 9: Develop lists of potential actions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Homework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809689" y="1371089"/>
            <a:ext cx="2449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Areas of Strategic Focus</a:t>
            </a:r>
          </a:p>
          <a:p>
            <a:pPr algn="ctr"/>
            <a:r>
              <a:rPr lang="en-US" sz="1400" dirty="0" smtClean="0"/>
              <a:t>(Steering Committee)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4809689" y="2061750"/>
            <a:ext cx="2545852" cy="429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1">
            <a:extLst>
              <a:ext uri="{FF2B5EF4-FFF2-40B4-BE49-F238E27FC236}">
                <a16:creationId xmlns="" xmlns:a16="http://schemas.microsoft.com/office/drawing/2014/main" id="{C5A01404-6FE2-40FA-8378-17B2C4D9C7E1}"/>
              </a:ext>
            </a:extLst>
          </p:cNvPr>
          <p:cNvSpPr/>
          <p:nvPr/>
        </p:nvSpPr>
        <p:spPr>
          <a:xfrm>
            <a:off x="5109901" y="2262106"/>
            <a:ext cx="1920240" cy="7196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 Research, Innovation, and Entrepreneurship </a:t>
            </a:r>
          </a:p>
        </p:txBody>
      </p:sp>
      <p:sp>
        <p:nvSpPr>
          <p:cNvPr id="6" name="Rectangle: Rounded Corners 4">
            <a:extLst>
              <a:ext uri="{FF2B5EF4-FFF2-40B4-BE49-F238E27FC236}">
                <a16:creationId xmlns="" xmlns:a16="http://schemas.microsoft.com/office/drawing/2014/main" id="{64D975D4-55EE-46D6-A091-9D098CC93DB7}"/>
              </a:ext>
            </a:extLst>
          </p:cNvPr>
          <p:cNvSpPr/>
          <p:nvPr/>
        </p:nvSpPr>
        <p:spPr>
          <a:xfrm>
            <a:off x="5095449" y="4665630"/>
            <a:ext cx="1920240" cy="7196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Wright State Experience</a:t>
            </a:r>
          </a:p>
        </p:txBody>
      </p:sp>
      <p:sp>
        <p:nvSpPr>
          <p:cNvPr id="7" name="Rectangle: Rounded Corners 5">
            <a:extLst>
              <a:ext uri="{FF2B5EF4-FFF2-40B4-BE49-F238E27FC236}">
                <a16:creationId xmlns="" xmlns:a16="http://schemas.microsoft.com/office/drawing/2014/main" id="{579E6AFE-0D0A-4014-B83B-D0F4CE673E1B}"/>
              </a:ext>
            </a:extLst>
          </p:cNvPr>
          <p:cNvSpPr/>
          <p:nvPr/>
        </p:nvSpPr>
        <p:spPr>
          <a:xfrm>
            <a:off x="5095449" y="5466805"/>
            <a:ext cx="1920240" cy="7196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Collaborative Delivery of Services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="" xmlns:a16="http://schemas.microsoft.com/office/drawing/2014/main" id="{C853B9E0-24BA-4950-8322-B4AC5082D487}"/>
              </a:ext>
            </a:extLst>
          </p:cNvPr>
          <p:cNvSpPr/>
          <p:nvPr/>
        </p:nvSpPr>
        <p:spPr>
          <a:xfrm>
            <a:off x="5095449" y="3063281"/>
            <a:ext cx="1920240" cy="7196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Strategic Relationships/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Partnerships</a:t>
            </a:r>
          </a:p>
        </p:txBody>
      </p:sp>
      <p:sp>
        <p:nvSpPr>
          <p:cNvPr id="9" name="Rectangle: Rounded Corners 7">
            <a:extLst>
              <a:ext uri="{FF2B5EF4-FFF2-40B4-BE49-F238E27FC236}">
                <a16:creationId xmlns="" xmlns:a16="http://schemas.microsoft.com/office/drawing/2014/main" id="{56DC4497-9F3E-495C-B25F-969CB49301DE}"/>
              </a:ext>
            </a:extLst>
          </p:cNvPr>
          <p:cNvSpPr/>
          <p:nvPr/>
        </p:nvSpPr>
        <p:spPr>
          <a:xfrm>
            <a:off x="5095449" y="3864456"/>
            <a:ext cx="1920240" cy="71969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Teaching, Learning, and </a:t>
            </a:r>
            <a:r>
              <a:rPr lang="en-US" sz="1400" dirty="0" smtClean="0">
                <a:solidFill>
                  <a:schemeClr val="bg1"/>
                </a:solidFill>
              </a:rPr>
              <a:t>Programming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2">
            <a:extLst>
              <a:ext uri="{FF2B5EF4-FFF2-40B4-BE49-F238E27FC236}">
                <a16:creationId xmlns="" xmlns:a16="http://schemas.microsoft.com/office/drawing/2014/main" id="{7834A0B9-7059-4B90-A73E-B55B8E7F4077}"/>
              </a:ext>
            </a:extLst>
          </p:cNvPr>
          <p:cNvSpPr/>
          <p:nvPr/>
        </p:nvSpPr>
        <p:spPr>
          <a:xfrm>
            <a:off x="8943386" y="4609069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Curriculum Development &amp;</a:t>
            </a:r>
          </a:p>
          <a:p>
            <a:pPr algn="ctr"/>
            <a:r>
              <a:rPr lang="en-US" sz="1100" dirty="0"/>
              <a:t>Course Design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="" xmlns:a16="http://schemas.microsoft.com/office/drawing/2014/main" id="{85219A4E-0F3D-46D2-9AB4-25395FE906FB}"/>
              </a:ext>
            </a:extLst>
          </p:cNvPr>
          <p:cNvSpPr/>
          <p:nvPr/>
        </p:nvSpPr>
        <p:spPr>
          <a:xfrm>
            <a:off x="8943386" y="2844888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Alumni </a:t>
            </a:r>
            <a:r>
              <a:rPr lang="en-US" sz="1100"/>
              <a:t>and Advancement</a:t>
            </a:r>
            <a:endParaRPr lang="en-US" sz="1100" dirty="0"/>
          </a:p>
        </p:txBody>
      </p:sp>
      <p:sp>
        <p:nvSpPr>
          <p:cNvPr id="13" name="Rectangle: Rounded Corners 15">
            <a:extLst>
              <a:ext uri="{FF2B5EF4-FFF2-40B4-BE49-F238E27FC236}">
                <a16:creationId xmlns="" xmlns:a16="http://schemas.microsoft.com/office/drawing/2014/main" id="{9F590C6B-85B8-4BA7-9104-201A3B0C7872}"/>
              </a:ext>
            </a:extLst>
          </p:cNvPr>
          <p:cNvSpPr/>
          <p:nvPr/>
        </p:nvSpPr>
        <p:spPr>
          <a:xfrm>
            <a:off x="8943386" y="3432949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Globalization and </a:t>
            </a:r>
          </a:p>
          <a:p>
            <a:pPr algn="ctr"/>
            <a:r>
              <a:rPr lang="en-US" sz="1100" dirty="0"/>
              <a:t>International Outreach</a:t>
            </a:r>
          </a:p>
        </p:txBody>
      </p:sp>
      <p:sp>
        <p:nvSpPr>
          <p:cNvPr id="14" name="Rectangle: Rounded Corners 17">
            <a:extLst>
              <a:ext uri="{FF2B5EF4-FFF2-40B4-BE49-F238E27FC236}">
                <a16:creationId xmlns="" xmlns:a16="http://schemas.microsoft.com/office/drawing/2014/main" id="{D230F1FF-C198-4E32-B1AA-73CA45F8362C}"/>
              </a:ext>
            </a:extLst>
          </p:cNvPr>
          <p:cNvSpPr/>
          <p:nvPr/>
        </p:nvSpPr>
        <p:spPr>
          <a:xfrm>
            <a:off x="8943386" y="5197130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Online Courses</a:t>
            </a:r>
          </a:p>
        </p:txBody>
      </p:sp>
      <p:sp>
        <p:nvSpPr>
          <p:cNvPr id="15" name="Rectangle: Rounded Corners 20">
            <a:extLst>
              <a:ext uri="{FF2B5EF4-FFF2-40B4-BE49-F238E27FC236}">
                <a16:creationId xmlns="" xmlns:a16="http://schemas.microsoft.com/office/drawing/2014/main" id="{680BBAAE-92A2-4482-A8B1-D6684FBA735B}"/>
              </a:ext>
            </a:extLst>
          </p:cNvPr>
          <p:cNvSpPr/>
          <p:nvPr/>
        </p:nvSpPr>
        <p:spPr>
          <a:xfrm>
            <a:off x="8943386" y="4021009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Experiential Learning</a:t>
            </a:r>
          </a:p>
        </p:txBody>
      </p:sp>
      <p:sp>
        <p:nvSpPr>
          <p:cNvPr id="18" name="Rectangle: Rounded Corners 12">
            <a:extLst>
              <a:ext uri="{FF2B5EF4-FFF2-40B4-BE49-F238E27FC236}">
                <a16:creationId xmlns="" xmlns:a16="http://schemas.microsoft.com/office/drawing/2014/main" id="{7834A0B9-7059-4B90-A73E-B55B8E7F4077}"/>
              </a:ext>
            </a:extLst>
          </p:cNvPr>
          <p:cNvSpPr/>
          <p:nvPr/>
        </p:nvSpPr>
        <p:spPr>
          <a:xfrm>
            <a:off x="698873" y="2256828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Technology, entrepreneurship </a:t>
            </a:r>
          </a:p>
          <a:p>
            <a:pPr algn="ctr"/>
            <a:r>
              <a:rPr lang="en-US" sz="1100" dirty="0"/>
              <a:t>and innovation</a:t>
            </a:r>
          </a:p>
        </p:txBody>
      </p:sp>
      <p:sp>
        <p:nvSpPr>
          <p:cNvPr id="19" name="Rectangle: Rounded Corners 13">
            <a:extLst>
              <a:ext uri="{FF2B5EF4-FFF2-40B4-BE49-F238E27FC236}">
                <a16:creationId xmlns="" xmlns:a16="http://schemas.microsoft.com/office/drawing/2014/main" id="{85219A4E-0F3D-46D2-9AB4-25395FE906FB}"/>
              </a:ext>
            </a:extLst>
          </p:cNvPr>
          <p:cNvSpPr/>
          <p:nvPr/>
        </p:nvSpPr>
        <p:spPr>
          <a:xfrm>
            <a:off x="698873" y="2843931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Research and </a:t>
            </a:r>
          </a:p>
          <a:p>
            <a:pPr algn="ctr"/>
            <a:r>
              <a:rPr lang="en-US" sz="1100" dirty="0"/>
              <a:t>Scholarly Activities</a:t>
            </a:r>
          </a:p>
        </p:txBody>
      </p:sp>
      <p:sp>
        <p:nvSpPr>
          <p:cNvPr id="20" name="Rectangle: Rounded Corners 15">
            <a:extLst>
              <a:ext uri="{FF2B5EF4-FFF2-40B4-BE49-F238E27FC236}">
                <a16:creationId xmlns="" xmlns:a16="http://schemas.microsoft.com/office/drawing/2014/main" id="{9F590C6B-85B8-4BA7-9104-201A3B0C7872}"/>
              </a:ext>
            </a:extLst>
          </p:cNvPr>
          <p:cNvSpPr/>
          <p:nvPr/>
        </p:nvSpPr>
        <p:spPr>
          <a:xfrm>
            <a:off x="8943386" y="5785190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Stewardship: Managing </a:t>
            </a:r>
          </a:p>
          <a:p>
            <a:pPr algn="ctr"/>
            <a:r>
              <a:rPr lang="en-US" sz="1100" dirty="0"/>
              <a:t>Resources Effectively</a:t>
            </a:r>
          </a:p>
        </p:txBody>
      </p:sp>
      <p:sp>
        <p:nvSpPr>
          <p:cNvPr id="21" name="Rectangle: Rounded Corners 17">
            <a:extLst>
              <a:ext uri="{FF2B5EF4-FFF2-40B4-BE49-F238E27FC236}">
                <a16:creationId xmlns="" xmlns:a16="http://schemas.microsoft.com/office/drawing/2014/main" id="{D230F1FF-C198-4E32-B1AA-73CA45F8362C}"/>
              </a:ext>
            </a:extLst>
          </p:cNvPr>
          <p:cNvSpPr/>
          <p:nvPr/>
        </p:nvSpPr>
        <p:spPr>
          <a:xfrm>
            <a:off x="698873" y="4605239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Inter-Unit Collaboration </a:t>
            </a:r>
          </a:p>
        </p:txBody>
      </p:sp>
      <p:sp>
        <p:nvSpPr>
          <p:cNvPr id="22" name="Rectangle: Rounded Corners 20">
            <a:extLst>
              <a:ext uri="{FF2B5EF4-FFF2-40B4-BE49-F238E27FC236}">
                <a16:creationId xmlns="" xmlns:a16="http://schemas.microsoft.com/office/drawing/2014/main" id="{680BBAAE-92A2-4482-A8B1-D6684FBA735B}"/>
              </a:ext>
            </a:extLst>
          </p:cNvPr>
          <p:cNvSpPr/>
          <p:nvPr/>
        </p:nvSpPr>
        <p:spPr>
          <a:xfrm>
            <a:off x="698873" y="5779443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Digital Transformation of Services</a:t>
            </a:r>
          </a:p>
        </p:txBody>
      </p:sp>
      <p:sp>
        <p:nvSpPr>
          <p:cNvPr id="39" name="Rectangle: Rounded Corners 15">
            <a:extLst>
              <a:ext uri="{FF2B5EF4-FFF2-40B4-BE49-F238E27FC236}">
                <a16:creationId xmlns="" xmlns:a16="http://schemas.microsoft.com/office/drawing/2014/main" id="{9F590C6B-85B8-4BA7-9104-201A3B0C7872}"/>
              </a:ext>
            </a:extLst>
          </p:cNvPr>
          <p:cNvSpPr/>
          <p:nvPr/>
        </p:nvSpPr>
        <p:spPr>
          <a:xfrm>
            <a:off x="698873" y="3431033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Student Academic </a:t>
            </a:r>
          </a:p>
          <a:p>
            <a:pPr algn="ctr"/>
            <a:r>
              <a:rPr lang="en-US" sz="1100" dirty="0"/>
              <a:t>Support and Services</a:t>
            </a:r>
          </a:p>
        </p:txBody>
      </p:sp>
      <p:sp>
        <p:nvSpPr>
          <p:cNvPr id="40" name="Rectangle: Rounded Corners 15">
            <a:extLst>
              <a:ext uri="{FF2B5EF4-FFF2-40B4-BE49-F238E27FC236}">
                <a16:creationId xmlns="" xmlns:a16="http://schemas.microsoft.com/office/drawing/2014/main" id="{9F590C6B-85B8-4BA7-9104-201A3B0C7872}"/>
              </a:ext>
            </a:extLst>
          </p:cNvPr>
          <p:cNvSpPr/>
          <p:nvPr/>
        </p:nvSpPr>
        <p:spPr>
          <a:xfrm>
            <a:off x="698873" y="5192342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Faculty and Staff Development</a:t>
            </a:r>
          </a:p>
        </p:txBody>
      </p:sp>
      <p:sp>
        <p:nvSpPr>
          <p:cNvPr id="44" name="Rectangle: Rounded Corners 13">
            <a:extLst>
              <a:ext uri="{FF2B5EF4-FFF2-40B4-BE49-F238E27FC236}">
                <a16:creationId xmlns="" xmlns:a16="http://schemas.microsoft.com/office/drawing/2014/main" id="{85219A4E-0F3D-46D2-9AB4-25395FE906FB}"/>
              </a:ext>
            </a:extLst>
          </p:cNvPr>
          <p:cNvSpPr/>
          <p:nvPr/>
        </p:nvSpPr>
        <p:spPr>
          <a:xfrm>
            <a:off x="698873" y="4018136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Student life</a:t>
            </a:r>
          </a:p>
        </p:txBody>
      </p:sp>
      <p:sp>
        <p:nvSpPr>
          <p:cNvPr id="50" name="Rectangle: Rounded Corners 15">
            <a:extLst>
              <a:ext uri="{FF2B5EF4-FFF2-40B4-BE49-F238E27FC236}">
                <a16:creationId xmlns="" xmlns:a16="http://schemas.microsoft.com/office/drawing/2014/main" id="{9F590C6B-85B8-4BA7-9104-201A3B0C7872}"/>
              </a:ext>
            </a:extLst>
          </p:cNvPr>
          <p:cNvSpPr/>
          <p:nvPr/>
        </p:nvSpPr>
        <p:spPr>
          <a:xfrm>
            <a:off x="8943386" y="2256828"/>
            <a:ext cx="2468880" cy="39656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Community &amp; Military </a:t>
            </a:r>
            <a:r>
              <a:rPr lang="en-US" sz="1100" dirty="0"/>
              <a:t>Partnerships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243" y="1476976"/>
            <a:ext cx="2007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Strategic Initiatives</a:t>
            </a:r>
          </a:p>
          <a:p>
            <a:pPr algn="ctr"/>
            <a:r>
              <a:rPr lang="en-US" sz="1400" dirty="0" smtClean="0"/>
              <a:t>(Project Groups)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173865" y="1476975"/>
            <a:ext cx="2007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Strategic Initiatives</a:t>
            </a:r>
          </a:p>
          <a:p>
            <a:pPr algn="ctr"/>
            <a:r>
              <a:rPr lang="en-US" sz="1400" dirty="0" smtClean="0"/>
              <a:t>(Project Groups)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Provide an update on strategic planning process</a:t>
            </a:r>
          </a:p>
          <a:p>
            <a:pPr lvl="1"/>
            <a:r>
              <a:rPr lang="en-US" dirty="0" smtClean="0"/>
              <a:t>Refine </a:t>
            </a:r>
            <a:r>
              <a:rPr lang="en-US" dirty="0"/>
              <a:t>aspiration statements for each strategic initiative</a:t>
            </a:r>
          </a:p>
          <a:p>
            <a:pPr lvl="1"/>
            <a:r>
              <a:rPr lang="en-US" dirty="0"/>
              <a:t>Identify the links to </a:t>
            </a:r>
            <a:r>
              <a:rPr lang="en-US" dirty="0" smtClean="0"/>
              <a:t>areas </a:t>
            </a:r>
            <a:r>
              <a:rPr lang="en-US" dirty="0"/>
              <a:t>of strategic </a:t>
            </a:r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Develop </a:t>
            </a:r>
            <a:r>
              <a:rPr lang="en-US" dirty="0"/>
              <a:t>specific objectives for each area of strategic focus</a:t>
            </a:r>
          </a:p>
          <a:p>
            <a:pPr lvl="1"/>
            <a:r>
              <a:rPr lang="en-US" dirty="0"/>
              <a:t>Begin developing lists of actionable ideas for each strategic </a:t>
            </a:r>
            <a:r>
              <a:rPr lang="en-US" dirty="0" smtClean="0"/>
              <a:t>initiative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for Today’s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98873" y="1371089"/>
            <a:ext cx="10713393" cy="4989377"/>
            <a:chOff x="698873" y="1142481"/>
            <a:chExt cx="10713393" cy="4989377"/>
          </a:xfrm>
        </p:grpSpPr>
        <p:sp>
          <p:nvSpPr>
            <p:cNvPr id="59" name="TextBox 58"/>
            <p:cNvSpPr txBox="1"/>
            <p:nvPr/>
          </p:nvSpPr>
          <p:spPr>
            <a:xfrm>
              <a:off x="4809689" y="1142481"/>
              <a:ext cx="2449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Areas of Strategic Focus</a:t>
              </a:r>
            </a:p>
            <a:p>
              <a:pPr algn="ctr"/>
              <a:r>
                <a:rPr lang="en-US" sz="1400" dirty="0" smtClean="0"/>
                <a:t>(Steering Committee)</a:t>
              </a:r>
              <a:endParaRPr lang="en-US" sz="14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98873" y="1248367"/>
              <a:ext cx="10713393" cy="4883491"/>
              <a:chOff x="698873" y="1248367"/>
              <a:chExt cx="10713393" cy="4883491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809689" y="1833142"/>
                <a:ext cx="2545852" cy="42987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1">
                <a:extLst>
                  <a:ext uri="{FF2B5EF4-FFF2-40B4-BE49-F238E27FC236}">
                    <a16:creationId xmlns="" xmlns:a16="http://schemas.microsoft.com/office/drawing/2014/main" id="{C5A01404-6FE2-40FA-8378-17B2C4D9C7E1}"/>
                  </a:ext>
                </a:extLst>
              </p:cNvPr>
              <p:cNvSpPr/>
              <p:nvPr/>
            </p:nvSpPr>
            <p:spPr>
              <a:xfrm>
                <a:off x="5109901" y="2033498"/>
                <a:ext cx="1920240" cy="71969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Research, Innovation, and Entrepreneurship </a:t>
                </a:r>
              </a:p>
            </p:txBody>
          </p:sp>
          <p:sp>
            <p:nvSpPr>
              <p:cNvPr id="6" name="Rectangle: Rounded Corners 4">
                <a:extLst>
                  <a:ext uri="{FF2B5EF4-FFF2-40B4-BE49-F238E27FC236}">
                    <a16:creationId xmlns="" xmlns:a16="http://schemas.microsoft.com/office/drawing/2014/main" id="{64D975D4-55EE-46D6-A091-9D098CC93DB7}"/>
                  </a:ext>
                </a:extLst>
              </p:cNvPr>
              <p:cNvSpPr/>
              <p:nvPr/>
            </p:nvSpPr>
            <p:spPr>
              <a:xfrm>
                <a:off x="5095449" y="4437022"/>
                <a:ext cx="1920240" cy="71969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The Wright State Experience</a:t>
                </a:r>
              </a:p>
            </p:txBody>
          </p:sp>
          <p:sp>
            <p:nvSpPr>
              <p:cNvPr id="7" name="Rectangle: Rounded Corners 5">
                <a:extLst>
                  <a:ext uri="{FF2B5EF4-FFF2-40B4-BE49-F238E27FC236}">
                    <a16:creationId xmlns="" xmlns:a16="http://schemas.microsoft.com/office/drawing/2014/main" id="{579E6AFE-0D0A-4014-B83B-D0F4CE673E1B}"/>
                  </a:ext>
                </a:extLst>
              </p:cNvPr>
              <p:cNvSpPr/>
              <p:nvPr/>
            </p:nvSpPr>
            <p:spPr>
              <a:xfrm>
                <a:off x="5095449" y="5238197"/>
                <a:ext cx="1920240" cy="71969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Collaborative Delivery of Services</a:t>
                </a:r>
              </a:p>
            </p:txBody>
          </p:sp>
          <p:sp>
            <p:nvSpPr>
              <p:cNvPr id="8" name="Rectangle: Rounded Corners 6">
                <a:extLst>
                  <a:ext uri="{FF2B5EF4-FFF2-40B4-BE49-F238E27FC236}">
                    <a16:creationId xmlns="" xmlns:a16="http://schemas.microsoft.com/office/drawing/2014/main" id="{C853B9E0-24BA-4950-8322-B4AC5082D487}"/>
                  </a:ext>
                </a:extLst>
              </p:cNvPr>
              <p:cNvSpPr/>
              <p:nvPr/>
            </p:nvSpPr>
            <p:spPr>
              <a:xfrm>
                <a:off x="5095449" y="2834673"/>
                <a:ext cx="1920240" cy="71969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Strategic Relationships/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Partnerships</a:t>
                </a:r>
              </a:p>
            </p:txBody>
          </p:sp>
          <p:sp>
            <p:nvSpPr>
              <p:cNvPr id="9" name="Rectangle: Rounded Corners 7">
                <a:extLst>
                  <a:ext uri="{FF2B5EF4-FFF2-40B4-BE49-F238E27FC236}">
                    <a16:creationId xmlns="" xmlns:a16="http://schemas.microsoft.com/office/drawing/2014/main" id="{56DC4497-9F3E-495C-B25F-969CB49301DE}"/>
                  </a:ext>
                </a:extLst>
              </p:cNvPr>
              <p:cNvSpPr/>
              <p:nvPr/>
            </p:nvSpPr>
            <p:spPr>
              <a:xfrm>
                <a:off x="5095449" y="3635848"/>
                <a:ext cx="1920240" cy="71969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Teaching, Learning, and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Programming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: Rounded Corners 12">
                <a:extLst>
                  <a:ext uri="{FF2B5EF4-FFF2-40B4-BE49-F238E27FC236}">
                    <a16:creationId xmlns="" xmlns:a16="http://schemas.microsoft.com/office/drawing/2014/main" id="{7834A0B9-7059-4B90-A73E-B55B8E7F4077}"/>
                  </a:ext>
                </a:extLst>
              </p:cNvPr>
              <p:cNvSpPr/>
              <p:nvPr/>
            </p:nvSpPr>
            <p:spPr>
              <a:xfrm>
                <a:off x="8943386" y="4380461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Curriculum Development &amp;</a:t>
                </a:r>
              </a:p>
              <a:p>
                <a:pPr algn="ctr"/>
                <a:r>
                  <a:rPr lang="en-US" sz="1100" dirty="0"/>
                  <a:t>Course Design</a:t>
                </a:r>
              </a:p>
            </p:txBody>
          </p:sp>
          <p:sp>
            <p:nvSpPr>
              <p:cNvPr id="12" name="Rectangle: Rounded Corners 13">
                <a:extLst>
                  <a:ext uri="{FF2B5EF4-FFF2-40B4-BE49-F238E27FC236}">
                    <a16:creationId xmlns="" xmlns:a16="http://schemas.microsoft.com/office/drawing/2014/main" id="{85219A4E-0F3D-46D2-9AB4-25395FE906FB}"/>
                  </a:ext>
                </a:extLst>
              </p:cNvPr>
              <p:cNvSpPr/>
              <p:nvPr/>
            </p:nvSpPr>
            <p:spPr>
              <a:xfrm>
                <a:off x="8943386" y="2616280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Alumni </a:t>
                </a:r>
                <a:r>
                  <a:rPr lang="en-US" sz="1100"/>
                  <a:t>and Advancement</a:t>
                </a:r>
                <a:endParaRPr lang="en-US" sz="1100" dirty="0"/>
              </a:p>
            </p:txBody>
          </p:sp>
          <p:sp>
            <p:nvSpPr>
              <p:cNvPr id="13" name="Rectangle: Rounded Corners 15">
                <a:extLst>
                  <a:ext uri="{FF2B5EF4-FFF2-40B4-BE49-F238E27FC236}">
                    <a16:creationId xmlns="" xmlns:a16="http://schemas.microsoft.com/office/drawing/2014/main" id="{9F590C6B-85B8-4BA7-9104-201A3B0C7872}"/>
                  </a:ext>
                </a:extLst>
              </p:cNvPr>
              <p:cNvSpPr/>
              <p:nvPr/>
            </p:nvSpPr>
            <p:spPr>
              <a:xfrm>
                <a:off x="8943386" y="3204341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Globalization and </a:t>
                </a:r>
              </a:p>
              <a:p>
                <a:pPr algn="ctr"/>
                <a:r>
                  <a:rPr lang="en-US" sz="1100" dirty="0"/>
                  <a:t>International Outreach</a:t>
                </a:r>
              </a:p>
            </p:txBody>
          </p:sp>
          <p:sp>
            <p:nvSpPr>
              <p:cNvPr id="14" name="Rectangle: Rounded Corners 17">
                <a:extLst>
                  <a:ext uri="{FF2B5EF4-FFF2-40B4-BE49-F238E27FC236}">
                    <a16:creationId xmlns="" xmlns:a16="http://schemas.microsoft.com/office/drawing/2014/main" id="{D230F1FF-C198-4E32-B1AA-73CA45F8362C}"/>
                  </a:ext>
                </a:extLst>
              </p:cNvPr>
              <p:cNvSpPr/>
              <p:nvPr/>
            </p:nvSpPr>
            <p:spPr>
              <a:xfrm>
                <a:off x="8943386" y="4968522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Online Courses</a:t>
                </a:r>
              </a:p>
            </p:txBody>
          </p:sp>
          <p:sp>
            <p:nvSpPr>
              <p:cNvPr id="15" name="Rectangle: Rounded Corners 20">
                <a:extLst>
                  <a:ext uri="{FF2B5EF4-FFF2-40B4-BE49-F238E27FC236}">
                    <a16:creationId xmlns="" xmlns:a16="http://schemas.microsoft.com/office/drawing/2014/main" id="{680BBAAE-92A2-4482-A8B1-D6684FBA735B}"/>
                  </a:ext>
                </a:extLst>
              </p:cNvPr>
              <p:cNvSpPr/>
              <p:nvPr/>
            </p:nvSpPr>
            <p:spPr>
              <a:xfrm>
                <a:off x="8943386" y="3792401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Experiential Learning</a:t>
                </a:r>
              </a:p>
            </p:txBody>
          </p:sp>
          <p:sp>
            <p:nvSpPr>
              <p:cNvPr id="18" name="Rectangle: Rounded Corners 12">
                <a:extLst>
                  <a:ext uri="{FF2B5EF4-FFF2-40B4-BE49-F238E27FC236}">
                    <a16:creationId xmlns="" xmlns:a16="http://schemas.microsoft.com/office/drawing/2014/main" id="{7834A0B9-7059-4B90-A73E-B55B8E7F4077}"/>
                  </a:ext>
                </a:extLst>
              </p:cNvPr>
              <p:cNvSpPr/>
              <p:nvPr/>
            </p:nvSpPr>
            <p:spPr>
              <a:xfrm>
                <a:off x="698873" y="2028220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Technology, entrepreneurship </a:t>
                </a:r>
              </a:p>
              <a:p>
                <a:pPr algn="ctr"/>
                <a:r>
                  <a:rPr lang="en-US" sz="1100" dirty="0"/>
                  <a:t>and innovation</a:t>
                </a:r>
              </a:p>
            </p:txBody>
          </p:sp>
          <p:sp>
            <p:nvSpPr>
              <p:cNvPr id="19" name="Rectangle: Rounded Corners 13">
                <a:extLst>
                  <a:ext uri="{FF2B5EF4-FFF2-40B4-BE49-F238E27FC236}">
                    <a16:creationId xmlns="" xmlns:a16="http://schemas.microsoft.com/office/drawing/2014/main" id="{85219A4E-0F3D-46D2-9AB4-25395FE906FB}"/>
                  </a:ext>
                </a:extLst>
              </p:cNvPr>
              <p:cNvSpPr/>
              <p:nvPr/>
            </p:nvSpPr>
            <p:spPr>
              <a:xfrm>
                <a:off x="698873" y="2615323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Research and </a:t>
                </a:r>
              </a:p>
              <a:p>
                <a:pPr algn="ctr"/>
                <a:r>
                  <a:rPr lang="en-US" sz="1100" dirty="0"/>
                  <a:t>Scholarly Activities</a:t>
                </a:r>
              </a:p>
            </p:txBody>
          </p:sp>
          <p:sp>
            <p:nvSpPr>
              <p:cNvPr id="20" name="Rectangle: Rounded Corners 15">
                <a:extLst>
                  <a:ext uri="{FF2B5EF4-FFF2-40B4-BE49-F238E27FC236}">
                    <a16:creationId xmlns="" xmlns:a16="http://schemas.microsoft.com/office/drawing/2014/main" id="{9F590C6B-85B8-4BA7-9104-201A3B0C7872}"/>
                  </a:ext>
                </a:extLst>
              </p:cNvPr>
              <p:cNvSpPr/>
              <p:nvPr/>
            </p:nvSpPr>
            <p:spPr>
              <a:xfrm>
                <a:off x="8943386" y="5556582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Stewardship: Managing </a:t>
                </a:r>
              </a:p>
              <a:p>
                <a:pPr algn="ctr"/>
                <a:r>
                  <a:rPr lang="en-US" sz="1100" dirty="0"/>
                  <a:t>Resources Effectively</a:t>
                </a:r>
              </a:p>
            </p:txBody>
          </p:sp>
          <p:sp>
            <p:nvSpPr>
              <p:cNvPr id="21" name="Rectangle: Rounded Corners 17">
                <a:extLst>
                  <a:ext uri="{FF2B5EF4-FFF2-40B4-BE49-F238E27FC236}">
                    <a16:creationId xmlns="" xmlns:a16="http://schemas.microsoft.com/office/drawing/2014/main" id="{D230F1FF-C198-4E32-B1AA-73CA45F8362C}"/>
                  </a:ext>
                </a:extLst>
              </p:cNvPr>
              <p:cNvSpPr/>
              <p:nvPr/>
            </p:nvSpPr>
            <p:spPr>
              <a:xfrm>
                <a:off x="698873" y="4376631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Inter-Unit Collaboration </a:t>
                </a:r>
              </a:p>
            </p:txBody>
          </p:sp>
          <p:sp>
            <p:nvSpPr>
              <p:cNvPr id="22" name="Rectangle: Rounded Corners 20">
                <a:extLst>
                  <a:ext uri="{FF2B5EF4-FFF2-40B4-BE49-F238E27FC236}">
                    <a16:creationId xmlns="" xmlns:a16="http://schemas.microsoft.com/office/drawing/2014/main" id="{680BBAAE-92A2-4482-A8B1-D6684FBA735B}"/>
                  </a:ext>
                </a:extLst>
              </p:cNvPr>
              <p:cNvSpPr/>
              <p:nvPr/>
            </p:nvSpPr>
            <p:spPr>
              <a:xfrm>
                <a:off x="698873" y="5550835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Digital Transformation of Services</a:t>
                </a:r>
              </a:p>
            </p:txBody>
          </p:sp>
          <p:cxnSp>
            <p:nvCxnSpPr>
              <p:cNvPr id="24" name="Straight Connector 23"/>
              <p:cNvCxnSpPr>
                <a:stCxn id="19" idx="3"/>
                <a:endCxn id="5" idx="1"/>
              </p:cNvCxnSpPr>
              <p:nvPr/>
            </p:nvCxnSpPr>
            <p:spPr>
              <a:xfrm flipV="1">
                <a:off x="3167753" y="2393346"/>
                <a:ext cx="1942148" cy="42025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8" idx="3"/>
                <a:endCxn id="5" idx="1"/>
              </p:cNvCxnSpPr>
              <p:nvPr/>
            </p:nvCxnSpPr>
            <p:spPr>
              <a:xfrm>
                <a:off x="3167753" y="2226501"/>
                <a:ext cx="1942148" cy="16684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8" idx="3"/>
                <a:endCxn id="8" idx="1"/>
              </p:cNvCxnSpPr>
              <p:nvPr/>
            </p:nvCxnSpPr>
            <p:spPr>
              <a:xfrm>
                <a:off x="3167753" y="2226501"/>
                <a:ext cx="1927696" cy="96802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9" idx="3"/>
                <a:endCxn id="9" idx="1"/>
              </p:cNvCxnSpPr>
              <p:nvPr/>
            </p:nvCxnSpPr>
            <p:spPr>
              <a:xfrm>
                <a:off x="3167753" y="2813603"/>
                <a:ext cx="1927696" cy="118209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21" idx="3"/>
                <a:endCxn id="7" idx="1"/>
              </p:cNvCxnSpPr>
              <p:nvPr/>
            </p:nvCxnSpPr>
            <p:spPr>
              <a:xfrm>
                <a:off x="3167753" y="4574912"/>
                <a:ext cx="1927696" cy="102313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15">
                <a:extLst>
                  <a:ext uri="{FF2B5EF4-FFF2-40B4-BE49-F238E27FC236}">
                    <a16:creationId xmlns="" xmlns:a16="http://schemas.microsoft.com/office/drawing/2014/main" id="{9F590C6B-85B8-4BA7-9104-201A3B0C7872}"/>
                  </a:ext>
                </a:extLst>
              </p:cNvPr>
              <p:cNvSpPr/>
              <p:nvPr/>
            </p:nvSpPr>
            <p:spPr>
              <a:xfrm>
                <a:off x="698873" y="3202425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Student Academic </a:t>
                </a:r>
              </a:p>
              <a:p>
                <a:pPr algn="ctr"/>
                <a:r>
                  <a:rPr lang="en-US" sz="1100" dirty="0"/>
                  <a:t>Support and Services</a:t>
                </a:r>
              </a:p>
            </p:txBody>
          </p:sp>
          <p:sp>
            <p:nvSpPr>
              <p:cNvPr id="40" name="Rectangle: Rounded Corners 15">
                <a:extLst>
                  <a:ext uri="{FF2B5EF4-FFF2-40B4-BE49-F238E27FC236}">
                    <a16:creationId xmlns="" xmlns:a16="http://schemas.microsoft.com/office/drawing/2014/main" id="{9F590C6B-85B8-4BA7-9104-201A3B0C7872}"/>
                  </a:ext>
                </a:extLst>
              </p:cNvPr>
              <p:cNvSpPr/>
              <p:nvPr/>
            </p:nvSpPr>
            <p:spPr>
              <a:xfrm>
                <a:off x="698873" y="4963734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Faculty and Staff Development</a:t>
                </a:r>
              </a:p>
            </p:txBody>
          </p:sp>
          <p:sp>
            <p:nvSpPr>
              <p:cNvPr id="44" name="Rectangle: Rounded Corners 13">
                <a:extLst>
                  <a:ext uri="{FF2B5EF4-FFF2-40B4-BE49-F238E27FC236}">
                    <a16:creationId xmlns="" xmlns:a16="http://schemas.microsoft.com/office/drawing/2014/main" id="{85219A4E-0F3D-46D2-9AB4-25395FE906FB}"/>
                  </a:ext>
                </a:extLst>
              </p:cNvPr>
              <p:cNvSpPr/>
              <p:nvPr/>
            </p:nvSpPr>
            <p:spPr>
              <a:xfrm>
                <a:off x="698873" y="3789528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Student life</a:t>
                </a:r>
              </a:p>
            </p:txBody>
          </p:sp>
          <p:sp>
            <p:nvSpPr>
              <p:cNvPr id="50" name="Rectangle: Rounded Corners 15">
                <a:extLst>
                  <a:ext uri="{FF2B5EF4-FFF2-40B4-BE49-F238E27FC236}">
                    <a16:creationId xmlns="" xmlns:a16="http://schemas.microsoft.com/office/drawing/2014/main" id="{9F590C6B-85B8-4BA7-9104-201A3B0C7872}"/>
                  </a:ext>
                </a:extLst>
              </p:cNvPr>
              <p:cNvSpPr/>
              <p:nvPr/>
            </p:nvSpPr>
            <p:spPr>
              <a:xfrm>
                <a:off x="8943386" y="2028220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Community &amp; Military </a:t>
                </a:r>
                <a:r>
                  <a:rPr lang="en-US" sz="1100" dirty="0"/>
                  <a:t>Partnerships</a:t>
                </a:r>
              </a:p>
            </p:txBody>
          </p:sp>
          <p:cxnSp>
            <p:nvCxnSpPr>
              <p:cNvPr id="53" name="Straight Connector 52"/>
              <p:cNvCxnSpPr>
                <a:stCxn id="22" idx="3"/>
                <a:endCxn id="7" idx="1"/>
              </p:cNvCxnSpPr>
              <p:nvPr/>
            </p:nvCxnSpPr>
            <p:spPr>
              <a:xfrm flipV="1">
                <a:off x="3167753" y="5598046"/>
                <a:ext cx="1927696" cy="15107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9" idx="3"/>
                <a:endCxn id="7" idx="1"/>
              </p:cNvCxnSpPr>
              <p:nvPr/>
            </p:nvCxnSpPr>
            <p:spPr>
              <a:xfrm>
                <a:off x="3167753" y="3400706"/>
                <a:ext cx="1927696" cy="219733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40" idx="3"/>
                <a:endCxn id="7" idx="1"/>
              </p:cNvCxnSpPr>
              <p:nvPr/>
            </p:nvCxnSpPr>
            <p:spPr>
              <a:xfrm>
                <a:off x="3167753" y="5162014"/>
                <a:ext cx="1927696" cy="43603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4" idx="3"/>
                <a:endCxn id="6" idx="1"/>
              </p:cNvCxnSpPr>
              <p:nvPr/>
            </p:nvCxnSpPr>
            <p:spPr>
              <a:xfrm>
                <a:off x="3167753" y="3987809"/>
                <a:ext cx="1927696" cy="80906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39" idx="3"/>
                <a:endCxn id="6" idx="1"/>
              </p:cNvCxnSpPr>
              <p:nvPr/>
            </p:nvCxnSpPr>
            <p:spPr>
              <a:xfrm>
                <a:off x="3167753" y="3400706"/>
                <a:ext cx="1927696" cy="139616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39" idx="3"/>
                <a:endCxn id="9" idx="1"/>
              </p:cNvCxnSpPr>
              <p:nvPr/>
            </p:nvCxnSpPr>
            <p:spPr>
              <a:xfrm>
                <a:off x="3167753" y="3400706"/>
                <a:ext cx="1927696" cy="59499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40" idx="3"/>
                <a:endCxn id="6" idx="1"/>
              </p:cNvCxnSpPr>
              <p:nvPr/>
            </p:nvCxnSpPr>
            <p:spPr>
              <a:xfrm flipV="1">
                <a:off x="3167753" y="4796871"/>
                <a:ext cx="1927696" cy="36514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>
                <a:stCxn id="19" idx="3"/>
                <a:endCxn id="8" idx="1"/>
              </p:cNvCxnSpPr>
              <p:nvPr/>
            </p:nvCxnSpPr>
            <p:spPr>
              <a:xfrm>
                <a:off x="3167753" y="2813603"/>
                <a:ext cx="1927696" cy="380918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>
                <a:stCxn id="21" idx="3"/>
                <a:endCxn id="6" idx="1"/>
              </p:cNvCxnSpPr>
              <p:nvPr/>
            </p:nvCxnSpPr>
            <p:spPr>
              <a:xfrm>
                <a:off x="3167753" y="4574912"/>
                <a:ext cx="1927696" cy="22195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/>
              <p:cNvSpPr txBox="1"/>
              <p:nvPr/>
            </p:nvSpPr>
            <p:spPr>
              <a:xfrm>
                <a:off x="952243" y="1248368"/>
                <a:ext cx="20079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Strategic Initiatives</a:t>
                </a:r>
              </a:p>
              <a:p>
                <a:pPr algn="ctr"/>
                <a:r>
                  <a:rPr lang="en-US" sz="1400" dirty="0" smtClean="0"/>
                  <a:t>(Project Groups)</a:t>
                </a:r>
                <a:endParaRPr lang="en-US" sz="14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173865" y="1248367"/>
                <a:ext cx="20079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Strategic Initiatives</a:t>
                </a:r>
              </a:p>
              <a:p>
                <a:pPr algn="ctr"/>
                <a:r>
                  <a:rPr lang="en-US" sz="1400" dirty="0" smtClean="0"/>
                  <a:t>(Project Groups)</a:t>
                </a:r>
                <a:endParaRPr lang="en-US" sz="1400" dirty="0"/>
              </a:p>
            </p:txBody>
          </p:sp>
          <p:cxnSp>
            <p:nvCxnSpPr>
              <p:cNvPr id="54" name="Straight Connector 53"/>
              <p:cNvCxnSpPr>
                <a:stCxn id="20" idx="1"/>
                <a:endCxn id="7" idx="3"/>
              </p:cNvCxnSpPr>
              <p:nvPr/>
            </p:nvCxnSpPr>
            <p:spPr>
              <a:xfrm flipH="1" flipV="1">
                <a:off x="7015689" y="5598046"/>
                <a:ext cx="1927697" cy="15681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14" idx="1"/>
                <a:endCxn id="9" idx="3"/>
              </p:cNvCxnSpPr>
              <p:nvPr/>
            </p:nvCxnSpPr>
            <p:spPr>
              <a:xfrm flipH="1" flipV="1">
                <a:off x="7015689" y="3995696"/>
                <a:ext cx="1927697" cy="117110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14" idx="1"/>
                <a:endCxn id="6" idx="3"/>
              </p:cNvCxnSpPr>
              <p:nvPr/>
            </p:nvCxnSpPr>
            <p:spPr>
              <a:xfrm flipH="1" flipV="1">
                <a:off x="7015689" y="4796871"/>
                <a:ext cx="1927697" cy="36993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15" idx="1"/>
                <a:endCxn id="6" idx="3"/>
              </p:cNvCxnSpPr>
              <p:nvPr/>
            </p:nvCxnSpPr>
            <p:spPr>
              <a:xfrm flipH="1">
                <a:off x="7015689" y="3990682"/>
                <a:ext cx="1927697" cy="80618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11" idx="1"/>
                <a:endCxn id="5" idx="3"/>
              </p:cNvCxnSpPr>
              <p:nvPr/>
            </p:nvCxnSpPr>
            <p:spPr>
              <a:xfrm flipH="1" flipV="1">
                <a:off x="7030141" y="2393346"/>
                <a:ext cx="1913245" cy="218539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50" idx="1"/>
                <a:endCxn id="8" idx="3"/>
              </p:cNvCxnSpPr>
              <p:nvPr/>
            </p:nvCxnSpPr>
            <p:spPr>
              <a:xfrm flipH="1">
                <a:off x="7015689" y="2226501"/>
                <a:ext cx="1927697" cy="96802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12" idx="1"/>
                <a:endCxn id="8" idx="3"/>
              </p:cNvCxnSpPr>
              <p:nvPr/>
            </p:nvCxnSpPr>
            <p:spPr>
              <a:xfrm flipH="1">
                <a:off x="7015689" y="2814561"/>
                <a:ext cx="1927697" cy="37996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12" idx="1"/>
                <a:endCxn id="6" idx="3"/>
              </p:cNvCxnSpPr>
              <p:nvPr/>
            </p:nvCxnSpPr>
            <p:spPr>
              <a:xfrm flipH="1">
                <a:off x="7015689" y="2814561"/>
                <a:ext cx="1927697" cy="198231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3" idx="1"/>
                <a:endCxn id="8" idx="3"/>
              </p:cNvCxnSpPr>
              <p:nvPr/>
            </p:nvCxnSpPr>
            <p:spPr>
              <a:xfrm flipH="1" flipV="1">
                <a:off x="7015689" y="3194521"/>
                <a:ext cx="1927697" cy="2081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3" idx="1"/>
                <a:endCxn id="5" idx="3"/>
              </p:cNvCxnSpPr>
              <p:nvPr/>
            </p:nvCxnSpPr>
            <p:spPr>
              <a:xfrm flipH="1" flipV="1">
                <a:off x="7030141" y="2393346"/>
                <a:ext cx="1913245" cy="100927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5" idx="1"/>
                <a:endCxn id="9" idx="3"/>
              </p:cNvCxnSpPr>
              <p:nvPr/>
            </p:nvCxnSpPr>
            <p:spPr>
              <a:xfrm flipH="1">
                <a:off x="7015689" y="3990682"/>
                <a:ext cx="1927697" cy="501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50" idx="1"/>
                <a:endCxn id="5" idx="3"/>
              </p:cNvCxnSpPr>
              <p:nvPr/>
            </p:nvCxnSpPr>
            <p:spPr>
              <a:xfrm flipH="1">
                <a:off x="7030141" y="2226501"/>
                <a:ext cx="1913245" cy="16684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1" idx="1"/>
                <a:endCxn id="9" idx="3"/>
              </p:cNvCxnSpPr>
              <p:nvPr/>
            </p:nvCxnSpPr>
            <p:spPr>
              <a:xfrm flipH="1" flipV="1">
                <a:off x="7015689" y="3995696"/>
                <a:ext cx="1927697" cy="58304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1" idx="1"/>
                <a:endCxn id="6" idx="3"/>
              </p:cNvCxnSpPr>
              <p:nvPr/>
            </p:nvCxnSpPr>
            <p:spPr>
              <a:xfrm flipH="1">
                <a:off x="7015689" y="4578742"/>
                <a:ext cx="1927697" cy="21812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15" idx="1"/>
                <a:endCxn id="8" idx="3"/>
              </p:cNvCxnSpPr>
              <p:nvPr/>
            </p:nvCxnSpPr>
            <p:spPr>
              <a:xfrm flipH="1" flipV="1">
                <a:off x="7015689" y="3194521"/>
                <a:ext cx="1927697" cy="79616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15" idx="1"/>
                <a:endCxn id="5" idx="3"/>
              </p:cNvCxnSpPr>
              <p:nvPr/>
            </p:nvCxnSpPr>
            <p:spPr>
              <a:xfrm flipH="1" flipV="1">
                <a:off x="7030141" y="2393346"/>
                <a:ext cx="1913245" cy="159733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097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Presentation </a:t>
            </a:r>
            <a:r>
              <a:rPr lang="en-US" sz="1600" dirty="0" smtClean="0"/>
              <a:t>(2 minutes)</a:t>
            </a:r>
            <a:endParaRPr lang="en-US" dirty="0" smtClean="0"/>
          </a:p>
          <a:p>
            <a:pPr lvl="1"/>
            <a:r>
              <a:rPr lang="en-US" dirty="0" smtClean="0"/>
              <a:t>Feedback </a:t>
            </a:r>
            <a:r>
              <a:rPr lang="en-US" sz="1800" dirty="0" smtClean="0"/>
              <a:t>(30 seconds)</a:t>
            </a:r>
          </a:p>
          <a:p>
            <a:pPr marL="914400" lvl="2" indent="0">
              <a:buNone/>
            </a:pPr>
            <a:r>
              <a:rPr lang="en-US" sz="1800" dirty="0"/>
              <a:t>Green = Love it!</a:t>
            </a:r>
          </a:p>
          <a:p>
            <a:pPr marL="914400" lvl="2" indent="0">
              <a:buNone/>
            </a:pPr>
            <a:r>
              <a:rPr lang="en-US" sz="1800" dirty="0" smtClean="0"/>
              <a:t>Yellow = Like it with suggestions</a:t>
            </a:r>
          </a:p>
          <a:p>
            <a:pPr marL="914400" lvl="2" indent="0">
              <a:buNone/>
            </a:pPr>
            <a:r>
              <a:rPr lang="en-US" dirty="0" smtClean="0"/>
              <a:t>Red </a:t>
            </a:r>
            <a:r>
              <a:rPr lang="en-US" dirty="0"/>
              <a:t>= Hate it!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Discussion </a:t>
            </a:r>
            <a:r>
              <a:rPr lang="en-US" sz="1800" dirty="0" smtClean="0"/>
              <a:t>(2-3 minutes)</a:t>
            </a:r>
          </a:p>
          <a:p>
            <a:pPr lvl="1"/>
            <a:r>
              <a:rPr lang="en-US" sz="2200" dirty="0" smtClean="0"/>
              <a:t>Write your feedback or visit Google Docs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Plenary Discussion: Aspirations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="" xmlns:a16="http://schemas.microsoft.com/office/drawing/2014/main" id="{F400F886-5F18-124C-9D8B-FC88DADDAB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9195939"/>
                  </p:ext>
                </p:extLst>
              </p:nvPr>
            </p:nvGraphicFramePr>
            <p:xfrm>
              <a:off x="276224" y="1333085"/>
              <a:ext cx="5310189" cy="52820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="" xmlns:a16="http://schemas.microsoft.com/office/drawing/2014/main" id="{F400F886-5F18-124C-9D8B-FC88DADDAB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224" y="1333085"/>
                <a:ext cx="5310189" cy="528202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/>
          <p:cNvSpPr/>
          <p:nvPr/>
        </p:nvSpPr>
        <p:spPr>
          <a:xfrm>
            <a:off x="85724" y="1147341"/>
            <a:ext cx="5729287" cy="566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62686" y="1147341"/>
            <a:ext cx="50101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Purpose: </a:t>
            </a: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Engage </a:t>
            </a:r>
            <a:r>
              <a:rPr lang="en-US" sz="3200" dirty="0"/>
              <a:t>the whole system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Receive feedback on others’ perspectives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Cross-fertilize connections</a:t>
            </a:r>
          </a:p>
        </p:txBody>
      </p:sp>
    </p:spTree>
    <p:extLst>
      <p:ext uri="{BB962C8B-B14F-4D97-AF65-F5344CB8AC3E}">
        <p14:creationId xmlns:p14="http://schemas.microsoft.com/office/powerpoint/2010/main" val="3018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Task 6: Welcome new members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Group membership </a:t>
            </a:r>
            <a:r>
              <a:rPr lang="mr-IN" dirty="0" smtClean="0"/>
              <a:t>–</a:t>
            </a:r>
            <a:r>
              <a:rPr lang="en-US" dirty="0" smtClean="0"/>
              <a:t> Identify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Group pages </a:t>
            </a:r>
            <a:r>
              <a:rPr lang="mr-IN" dirty="0" smtClean="0"/>
              <a:t>–</a:t>
            </a:r>
            <a:r>
              <a:rPr lang="en-US" dirty="0" smtClean="0"/>
              <a:t> what resources will be useful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Task 7: Draft objective statements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Task 8: Refine your aspiration statements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Task 9: Develop lists of potential actions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Work: Homework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163901"/>
            <a:ext cx="10515600" cy="1325563"/>
          </a:xfrm>
        </p:spPr>
        <p:txBody>
          <a:bodyPr/>
          <a:lstStyle/>
          <a:p>
            <a:r>
              <a:rPr lang="en-US" dirty="0"/>
              <a:t>Proposed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554083"/>
            <a:ext cx="5181600" cy="40465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Mission</a:t>
            </a: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Wright State University empowers all students and graduates to realize their fullest potential as innovative leaders and global citizens by integrating research, learning, and transformational 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10867" y="2489464"/>
            <a:ext cx="5181600" cy="40465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Vision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/>
              <a:t>Inspired by the spirit of the Wright brothers, Wright State University will be a leading national public research university known for innovation and application; respected for an inclusive culture; and recognized as an essential part of the economic, </a:t>
            </a:r>
            <a:r>
              <a:rPr lang="en-US" sz="2600" dirty="0" smtClean="0"/>
              <a:t>cultural, </a:t>
            </a:r>
            <a:r>
              <a:rPr lang="en-US" sz="2600" dirty="0"/>
              <a:t>and </a:t>
            </a:r>
            <a:r>
              <a:rPr lang="en-US" sz="2600" dirty="0" smtClean="0"/>
              <a:t>educational fabric </a:t>
            </a:r>
            <a:r>
              <a:rPr lang="en-US" sz="2600" dirty="0"/>
              <a:t>of the communities we serve.</a:t>
            </a:r>
          </a:p>
        </p:txBody>
      </p:sp>
    </p:spTree>
    <p:extLst>
      <p:ext uri="{BB962C8B-B14F-4D97-AF65-F5344CB8AC3E}">
        <p14:creationId xmlns:p14="http://schemas.microsoft.com/office/powerpoint/2010/main" val="19417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98873" y="1371089"/>
            <a:ext cx="10713393" cy="4989377"/>
            <a:chOff x="698873" y="1142481"/>
            <a:chExt cx="10713393" cy="4989377"/>
          </a:xfrm>
        </p:grpSpPr>
        <p:sp>
          <p:nvSpPr>
            <p:cNvPr id="59" name="TextBox 58"/>
            <p:cNvSpPr txBox="1"/>
            <p:nvPr/>
          </p:nvSpPr>
          <p:spPr>
            <a:xfrm>
              <a:off x="4809689" y="1142481"/>
              <a:ext cx="2449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Areas of Strategic Focus</a:t>
              </a:r>
            </a:p>
            <a:p>
              <a:pPr algn="ctr"/>
              <a:r>
                <a:rPr lang="en-US" sz="1400" dirty="0" smtClean="0"/>
                <a:t>(Steering Committee)</a:t>
              </a:r>
              <a:endParaRPr lang="en-US" sz="14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98873" y="1248367"/>
              <a:ext cx="10713393" cy="4883491"/>
              <a:chOff x="698873" y="1248367"/>
              <a:chExt cx="10713393" cy="4883491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809689" y="1833142"/>
                <a:ext cx="2545852" cy="42987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1">
                <a:extLst>
                  <a:ext uri="{FF2B5EF4-FFF2-40B4-BE49-F238E27FC236}">
                    <a16:creationId xmlns="" xmlns:a16="http://schemas.microsoft.com/office/drawing/2014/main" id="{C5A01404-6FE2-40FA-8378-17B2C4D9C7E1}"/>
                  </a:ext>
                </a:extLst>
              </p:cNvPr>
              <p:cNvSpPr/>
              <p:nvPr/>
            </p:nvSpPr>
            <p:spPr>
              <a:xfrm>
                <a:off x="5109901" y="2033498"/>
                <a:ext cx="1920240" cy="71969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 Research, Innovation, and Entrepreneurship </a:t>
                </a:r>
              </a:p>
            </p:txBody>
          </p:sp>
          <p:sp>
            <p:nvSpPr>
              <p:cNvPr id="6" name="Rectangle: Rounded Corners 4">
                <a:extLst>
                  <a:ext uri="{FF2B5EF4-FFF2-40B4-BE49-F238E27FC236}">
                    <a16:creationId xmlns="" xmlns:a16="http://schemas.microsoft.com/office/drawing/2014/main" id="{64D975D4-55EE-46D6-A091-9D098CC93DB7}"/>
                  </a:ext>
                </a:extLst>
              </p:cNvPr>
              <p:cNvSpPr/>
              <p:nvPr/>
            </p:nvSpPr>
            <p:spPr>
              <a:xfrm>
                <a:off x="5095449" y="4437022"/>
                <a:ext cx="1920240" cy="71969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The Wright State Experience</a:t>
                </a:r>
              </a:p>
            </p:txBody>
          </p:sp>
          <p:sp>
            <p:nvSpPr>
              <p:cNvPr id="7" name="Rectangle: Rounded Corners 5">
                <a:extLst>
                  <a:ext uri="{FF2B5EF4-FFF2-40B4-BE49-F238E27FC236}">
                    <a16:creationId xmlns="" xmlns:a16="http://schemas.microsoft.com/office/drawing/2014/main" id="{579E6AFE-0D0A-4014-B83B-D0F4CE673E1B}"/>
                  </a:ext>
                </a:extLst>
              </p:cNvPr>
              <p:cNvSpPr/>
              <p:nvPr/>
            </p:nvSpPr>
            <p:spPr>
              <a:xfrm>
                <a:off x="5095449" y="5238197"/>
                <a:ext cx="1920240" cy="71969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Collaborative Delivery of Services</a:t>
                </a:r>
              </a:p>
            </p:txBody>
          </p:sp>
          <p:sp>
            <p:nvSpPr>
              <p:cNvPr id="8" name="Rectangle: Rounded Corners 6">
                <a:extLst>
                  <a:ext uri="{FF2B5EF4-FFF2-40B4-BE49-F238E27FC236}">
                    <a16:creationId xmlns="" xmlns:a16="http://schemas.microsoft.com/office/drawing/2014/main" id="{C853B9E0-24BA-4950-8322-B4AC5082D487}"/>
                  </a:ext>
                </a:extLst>
              </p:cNvPr>
              <p:cNvSpPr/>
              <p:nvPr/>
            </p:nvSpPr>
            <p:spPr>
              <a:xfrm>
                <a:off x="5095449" y="2834673"/>
                <a:ext cx="1920240" cy="71969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Strategic Relationships/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Partnerships</a:t>
                </a:r>
              </a:p>
            </p:txBody>
          </p:sp>
          <p:sp>
            <p:nvSpPr>
              <p:cNvPr id="9" name="Rectangle: Rounded Corners 7">
                <a:extLst>
                  <a:ext uri="{FF2B5EF4-FFF2-40B4-BE49-F238E27FC236}">
                    <a16:creationId xmlns="" xmlns:a16="http://schemas.microsoft.com/office/drawing/2014/main" id="{56DC4497-9F3E-495C-B25F-969CB49301DE}"/>
                  </a:ext>
                </a:extLst>
              </p:cNvPr>
              <p:cNvSpPr/>
              <p:nvPr/>
            </p:nvSpPr>
            <p:spPr>
              <a:xfrm>
                <a:off x="5095449" y="3635848"/>
                <a:ext cx="1920240" cy="71969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Teaching, Learning, and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Programming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: Rounded Corners 12">
                <a:extLst>
                  <a:ext uri="{FF2B5EF4-FFF2-40B4-BE49-F238E27FC236}">
                    <a16:creationId xmlns="" xmlns:a16="http://schemas.microsoft.com/office/drawing/2014/main" id="{7834A0B9-7059-4B90-A73E-B55B8E7F4077}"/>
                  </a:ext>
                </a:extLst>
              </p:cNvPr>
              <p:cNvSpPr/>
              <p:nvPr/>
            </p:nvSpPr>
            <p:spPr>
              <a:xfrm>
                <a:off x="8943386" y="4380461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Curriculum Development &amp;</a:t>
                </a:r>
              </a:p>
              <a:p>
                <a:pPr algn="ctr"/>
                <a:r>
                  <a:rPr lang="en-US" sz="1100" dirty="0"/>
                  <a:t>Course Design</a:t>
                </a:r>
              </a:p>
            </p:txBody>
          </p:sp>
          <p:sp>
            <p:nvSpPr>
              <p:cNvPr id="12" name="Rectangle: Rounded Corners 13">
                <a:extLst>
                  <a:ext uri="{FF2B5EF4-FFF2-40B4-BE49-F238E27FC236}">
                    <a16:creationId xmlns="" xmlns:a16="http://schemas.microsoft.com/office/drawing/2014/main" id="{85219A4E-0F3D-46D2-9AB4-25395FE906FB}"/>
                  </a:ext>
                </a:extLst>
              </p:cNvPr>
              <p:cNvSpPr/>
              <p:nvPr/>
            </p:nvSpPr>
            <p:spPr>
              <a:xfrm>
                <a:off x="8943386" y="2616280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Alumni </a:t>
                </a:r>
                <a:r>
                  <a:rPr lang="en-US" sz="1100"/>
                  <a:t>and Advancement</a:t>
                </a:r>
                <a:endParaRPr lang="en-US" sz="1100" dirty="0"/>
              </a:p>
            </p:txBody>
          </p:sp>
          <p:sp>
            <p:nvSpPr>
              <p:cNvPr id="13" name="Rectangle: Rounded Corners 15">
                <a:extLst>
                  <a:ext uri="{FF2B5EF4-FFF2-40B4-BE49-F238E27FC236}">
                    <a16:creationId xmlns="" xmlns:a16="http://schemas.microsoft.com/office/drawing/2014/main" id="{9F590C6B-85B8-4BA7-9104-201A3B0C7872}"/>
                  </a:ext>
                </a:extLst>
              </p:cNvPr>
              <p:cNvSpPr/>
              <p:nvPr/>
            </p:nvSpPr>
            <p:spPr>
              <a:xfrm>
                <a:off x="8943386" y="3204341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Globalization and </a:t>
                </a:r>
              </a:p>
              <a:p>
                <a:pPr algn="ctr"/>
                <a:r>
                  <a:rPr lang="en-US" sz="1100" dirty="0"/>
                  <a:t>International Outreach</a:t>
                </a:r>
              </a:p>
            </p:txBody>
          </p:sp>
          <p:sp>
            <p:nvSpPr>
              <p:cNvPr id="14" name="Rectangle: Rounded Corners 17">
                <a:extLst>
                  <a:ext uri="{FF2B5EF4-FFF2-40B4-BE49-F238E27FC236}">
                    <a16:creationId xmlns="" xmlns:a16="http://schemas.microsoft.com/office/drawing/2014/main" id="{D230F1FF-C198-4E32-B1AA-73CA45F8362C}"/>
                  </a:ext>
                </a:extLst>
              </p:cNvPr>
              <p:cNvSpPr/>
              <p:nvPr/>
            </p:nvSpPr>
            <p:spPr>
              <a:xfrm>
                <a:off x="8943386" y="4968522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Online Courses</a:t>
                </a:r>
              </a:p>
            </p:txBody>
          </p:sp>
          <p:sp>
            <p:nvSpPr>
              <p:cNvPr id="15" name="Rectangle: Rounded Corners 20">
                <a:extLst>
                  <a:ext uri="{FF2B5EF4-FFF2-40B4-BE49-F238E27FC236}">
                    <a16:creationId xmlns="" xmlns:a16="http://schemas.microsoft.com/office/drawing/2014/main" id="{680BBAAE-92A2-4482-A8B1-D6684FBA735B}"/>
                  </a:ext>
                </a:extLst>
              </p:cNvPr>
              <p:cNvSpPr/>
              <p:nvPr/>
            </p:nvSpPr>
            <p:spPr>
              <a:xfrm>
                <a:off x="8943386" y="3792401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Experiential Learning</a:t>
                </a:r>
              </a:p>
            </p:txBody>
          </p:sp>
          <p:sp>
            <p:nvSpPr>
              <p:cNvPr id="18" name="Rectangle: Rounded Corners 12">
                <a:extLst>
                  <a:ext uri="{FF2B5EF4-FFF2-40B4-BE49-F238E27FC236}">
                    <a16:creationId xmlns="" xmlns:a16="http://schemas.microsoft.com/office/drawing/2014/main" id="{7834A0B9-7059-4B90-A73E-B55B8E7F4077}"/>
                  </a:ext>
                </a:extLst>
              </p:cNvPr>
              <p:cNvSpPr/>
              <p:nvPr/>
            </p:nvSpPr>
            <p:spPr>
              <a:xfrm>
                <a:off x="698873" y="2028220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Technology, entrepreneurship </a:t>
                </a:r>
              </a:p>
              <a:p>
                <a:pPr algn="ctr"/>
                <a:r>
                  <a:rPr lang="en-US" sz="1100" dirty="0"/>
                  <a:t>and innovation</a:t>
                </a:r>
              </a:p>
            </p:txBody>
          </p:sp>
          <p:sp>
            <p:nvSpPr>
              <p:cNvPr id="19" name="Rectangle: Rounded Corners 13">
                <a:extLst>
                  <a:ext uri="{FF2B5EF4-FFF2-40B4-BE49-F238E27FC236}">
                    <a16:creationId xmlns="" xmlns:a16="http://schemas.microsoft.com/office/drawing/2014/main" id="{85219A4E-0F3D-46D2-9AB4-25395FE906FB}"/>
                  </a:ext>
                </a:extLst>
              </p:cNvPr>
              <p:cNvSpPr/>
              <p:nvPr/>
            </p:nvSpPr>
            <p:spPr>
              <a:xfrm>
                <a:off x="698873" y="2615323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Research and </a:t>
                </a:r>
              </a:p>
              <a:p>
                <a:pPr algn="ctr"/>
                <a:r>
                  <a:rPr lang="en-US" sz="1100" dirty="0"/>
                  <a:t>Scholarly Activities</a:t>
                </a:r>
              </a:p>
            </p:txBody>
          </p:sp>
          <p:sp>
            <p:nvSpPr>
              <p:cNvPr id="20" name="Rectangle: Rounded Corners 15">
                <a:extLst>
                  <a:ext uri="{FF2B5EF4-FFF2-40B4-BE49-F238E27FC236}">
                    <a16:creationId xmlns="" xmlns:a16="http://schemas.microsoft.com/office/drawing/2014/main" id="{9F590C6B-85B8-4BA7-9104-201A3B0C7872}"/>
                  </a:ext>
                </a:extLst>
              </p:cNvPr>
              <p:cNvSpPr/>
              <p:nvPr/>
            </p:nvSpPr>
            <p:spPr>
              <a:xfrm>
                <a:off x="8943386" y="5556582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Stewardship: Managing </a:t>
                </a:r>
              </a:p>
              <a:p>
                <a:pPr algn="ctr"/>
                <a:r>
                  <a:rPr lang="en-US" sz="1100" dirty="0"/>
                  <a:t>Resources Effectively</a:t>
                </a:r>
              </a:p>
            </p:txBody>
          </p:sp>
          <p:sp>
            <p:nvSpPr>
              <p:cNvPr id="21" name="Rectangle: Rounded Corners 17">
                <a:extLst>
                  <a:ext uri="{FF2B5EF4-FFF2-40B4-BE49-F238E27FC236}">
                    <a16:creationId xmlns="" xmlns:a16="http://schemas.microsoft.com/office/drawing/2014/main" id="{D230F1FF-C198-4E32-B1AA-73CA45F8362C}"/>
                  </a:ext>
                </a:extLst>
              </p:cNvPr>
              <p:cNvSpPr/>
              <p:nvPr/>
            </p:nvSpPr>
            <p:spPr>
              <a:xfrm>
                <a:off x="698873" y="4376631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Inter-Unit Collaboration </a:t>
                </a:r>
              </a:p>
            </p:txBody>
          </p:sp>
          <p:sp>
            <p:nvSpPr>
              <p:cNvPr id="22" name="Rectangle: Rounded Corners 20">
                <a:extLst>
                  <a:ext uri="{FF2B5EF4-FFF2-40B4-BE49-F238E27FC236}">
                    <a16:creationId xmlns="" xmlns:a16="http://schemas.microsoft.com/office/drawing/2014/main" id="{680BBAAE-92A2-4482-A8B1-D6684FBA735B}"/>
                  </a:ext>
                </a:extLst>
              </p:cNvPr>
              <p:cNvSpPr/>
              <p:nvPr/>
            </p:nvSpPr>
            <p:spPr>
              <a:xfrm>
                <a:off x="698873" y="5550835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Digital Transformation of Services</a:t>
                </a:r>
              </a:p>
            </p:txBody>
          </p:sp>
          <p:cxnSp>
            <p:nvCxnSpPr>
              <p:cNvPr id="24" name="Straight Connector 23"/>
              <p:cNvCxnSpPr>
                <a:stCxn id="19" idx="3"/>
                <a:endCxn id="5" idx="1"/>
              </p:cNvCxnSpPr>
              <p:nvPr/>
            </p:nvCxnSpPr>
            <p:spPr>
              <a:xfrm flipV="1">
                <a:off x="3167753" y="2393346"/>
                <a:ext cx="1942148" cy="42025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8" idx="3"/>
                <a:endCxn id="5" idx="1"/>
              </p:cNvCxnSpPr>
              <p:nvPr/>
            </p:nvCxnSpPr>
            <p:spPr>
              <a:xfrm>
                <a:off x="3167753" y="2226501"/>
                <a:ext cx="1942148" cy="16684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8" idx="3"/>
                <a:endCxn id="8" idx="1"/>
              </p:cNvCxnSpPr>
              <p:nvPr/>
            </p:nvCxnSpPr>
            <p:spPr>
              <a:xfrm>
                <a:off x="3167753" y="2226501"/>
                <a:ext cx="1927696" cy="96802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9" idx="3"/>
                <a:endCxn id="9" idx="1"/>
              </p:cNvCxnSpPr>
              <p:nvPr/>
            </p:nvCxnSpPr>
            <p:spPr>
              <a:xfrm>
                <a:off x="3167753" y="2813603"/>
                <a:ext cx="1927696" cy="118209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21" idx="3"/>
                <a:endCxn id="7" idx="1"/>
              </p:cNvCxnSpPr>
              <p:nvPr/>
            </p:nvCxnSpPr>
            <p:spPr>
              <a:xfrm>
                <a:off x="3167753" y="4574912"/>
                <a:ext cx="1927696" cy="102313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15">
                <a:extLst>
                  <a:ext uri="{FF2B5EF4-FFF2-40B4-BE49-F238E27FC236}">
                    <a16:creationId xmlns="" xmlns:a16="http://schemas.microsoft.com/office/drawing/2014/main" id="{9F590C6B-85B8-4BA7-9104-201A3B0C7872}"/>
                  </a:ext>
                </a:extLst>
              </p:cNvPr>
              <p:cNvSpPr/>
              <p:nvPr/>
            </p:nvSpPr>
            <p:spPr>
              <a:xfrm>
                <a:off x="698873" y="3202425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Student Academic </a:t>
                </a:r>
              </a:p>
              <a:p>
                <a:pPr algn="ctr"/>
                <a:r>
                  <a:rPr lang="en-US" sz="1100" dirty="0"/>
                  <a:t>Support and Services</a:t>
                </a:r>
              </a:p>
            </p:txBody>
          </p:sp>
          <p:sp>
            <p:nvSpPr>
              <p:cNvPr id="40" name="Rectangle: Rounded Corners 15">
                <a:extLst>
                  <a:ext uri="{FF2B5EF4-FFF2-40B4-BE49-F238E27FC236}">
                    <a16:creationId xmlns="" xmlns:a16="http://schemas.microsoft.com/office/drawing/2014/main" id="{9F590C6B-85B8-4BA7-9104-201A3B0C7872}"/>
                  </a:ext>
                </a:extLst>
              </p:cNvPr>
              <p:cNvSpPr/>
              <p:nvPr/>
            </p:nvSpPr>
            <p:spPr>
              <a:xfrm>
                <a:off x="698873" y="4963734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Faculty and Staff Development</a:t>
                </a:r>
              </a:p>
            </p:txBody>
          </p:sp>
          <p:sp>
            <p:nvSpPr>
              <p:cNvPr id="44" name="Rectangle: Rounded Corners 13">
                <a:extLst>
                  <a:ext uri="{FF2B5EF4-FFF2-40B4-BE49-F238E27FC236}">
                    <a16:creationId xmlns="" xmlns:a16="http://schemas.microsoft.com/office/drawing/2014/main" id="{85219A4E-0F3D-46D2-9AB4-25395FE906FB}"/>
                  </a:ext>
                </a:extLst>
              </p:cNvPr>
              <p:cNvSpPr/>
              <p:nvPr/>
            </p:nvSpPr>
            <p:spPr>
              <a:xfrm>
                <a:off x="698873" y="3789528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Student life</a:t>
                </a:r>
              </a:p>
            </p:txBody>
          </p:sp>
          <p:sp>
            <p:nvSpPr>
              <p:cNvPr id="50" name="Rectangle: Rounded Corners 15">
                <a:extLst>
                  <a:ext uri="{FF2B5EF4-FFF2-40B4-BE49-F238E27FC236}">
                    <a16:creationId xmlns="" xmlns:a16="http://schemas.microsoft.com/office/drawing/2014/main" id="{9F590C6B-85B8-4BA7-9104-201A3B0C7872}"/>
                  </a:ext>
                </a:extLst>
              </p:cNvPr>
              <p:cNvSpPr/>
              <p:nvPr/>
            </p:nvSpPr>
            <p:spPr>
              <a:xfrm>
                <a:off x="8943386" y="2028220"/>
                <a:ext cx="2468880" cy="39656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Community &amp; Military </a:t>
                </a:r>
                <a:r>
                  <a:rPr lang="en-US" sz="1100" dirty="0"/>
                  <a:t>Partnerships</a:t>
                </a:r>
              </a:p>
            </p:txBody>
          </p:sp>
          <p:cxnSp>
            <p:nvCxnSpPr>
              <p:cNvPr id="53" name="Straight Connector 52"/>
              <p:cNvCxnSpPr>
                <a:stCxn id="22" idx="3"/>
                <a:endCxn id="7" idx="1"/>
              </p:cNvCxnSpPr>
              <p:nvPr/>
            </p:nvCxnSpPr>
            <p:spPr>
              <a:xfrm flipV="1">
                <a:off x="3167753" y="5598046"/>
                <a:ext cx="1927696" cy="15107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9" idx="3"/>
                <a:endCxn id="7" idx="1"/>
              </p:cNvCxnSpPr>
              <p:nvPr/>
            </p:nvCxnSpPr>
            <p:spPr>
              <a:xfrm>
                <a:off x="3167753" y="3400706"/>
                <a:ext cx="1927696" cy="219733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40" idx="3"/>
                <a:endCxn id="7" idx="1"/>
              </p:cNvCxnSpPr>
              <p:nvPr/>
            </p:nvCxnSpPr>
            <p:spPr>
              <a:xfrm>
                <a:off x="3167753" y="5162014"/>
                <a:ext cx="1927696" cy="43603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44" idx="3"/>
                <a:endCxn id="6" idx="1"/>
              </p:cNvCxnSpPr>
              <p:nvPr/>
            </p:nvCxnSpPr>
            <p:spPr>
              <a:xfrm>
                <a:off x="3167753" y="3987809"/>
                <a:ext cx="1927696" cy="80906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stCxn id="39" idx="3"/>
                <a:endCxn id="6" idx="1"/>
              </p:cNvCxnSpPr>
              <p:nvPr/>
            </p:nvCxnSpPr>
            <p:spPr>
              <a:xfrm>
                <a:off x="3167753" y="3400706"/>
                <a:ext cx="1927696" cy="139616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39" idx="3"/>
                <a:endCxn id="9" idx="1"/>
              </p:cNvCxnSpPr>
              <p:nvPr/>
            </p:nvCxnSpPr>
            <p:spPr>
              <a:xfrm>
                <a:off x="3167753" y="3400706"/>
                <a:ext cx="1927696" cy="59499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40" idx="3"/>
                <a:endCxn id="6" idx="1"/>
              </p:cNvCxnSpPr>
              <p:nvPr/>
            </p:nvCxnSpPr>
            <p:spPr>
              <a:xfrm flipV="1">
                <a:off x="3167753" y="4796871"/>
                <a:ext cx="1927696" cy="36514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>
                <a:stCxn id="19" idx="3"/>
                <a:endCxn id="8" idx="1"/>
              </p:cNvCxnSpPr>
              <p:nvPr/>
            </p:nvCxnSpPr>
            <p:spPr>
              <a:xfrm>
                <a:off x="3167753" y="2813603"/>
                <a:ext cx="1927696" cy="380918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>
                <a:stCxn id="21" idx="3"/>
                <a:endCxn id="6" idx="1"/>
              </p:cNvCxnSpPr>
              <p:nvPr/>
            </p:nvCxnSpPr>
            <p:spPr>
              <a:xfrm>
                <a:off x="3167753" y="4574912"/>
                <a:ext cx="1927696" cy="22195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/>
              <p:cNvSpPr txBox="1"/>
              <p:nvPr/>
            </p:nvSpPr>
            <p:spPr>
              <a:xfrm>
                <a:off x="952243" y="1248368"/>
                <a:ext cx="20079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Strategic Initiatives</a:t>
                </a:r>
              </a:p>
              <a:p>
                <a:pPr algn="ctr"/>
                <a:r>
                  <a:rPr lang="en-US" sz="1400" dirty="0" smtClean="0"/>
                  <a:t>(Project Groups)</a:t>
                </a:r>
                <a:endParaRPr lang="en-US" sz="14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9173865" y="1248367"/>
                <a:ext cx="20079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Strategic Initiatives</a:t>
                </a:r>
              </a:p>
              <a:p>
                <a:pPr algn="ctr"/>
                <a:r>
                  <a:rPr lang="en-US" sz="1400" dirty="0" smtClean="0"/>
                  <a:t>(Project Groups)</a:t>
                </a:r>
                <a:endParaRPr lang="en-US" sz="1400" dirty="0"/>
              </a:p>
            </p:txBody>
          </p:sp>
          <p:cxnSp>
            <p:nvCxnSpPr>
              <p:cNvPr id="54" name="Straight Connector 53"/>
              <p:cNvCxnSpPr>
                <a:stCxn id="20" idx="1"/>
                <a:endCxn id="7" idx="3"/>
              </p:cNvCxnSpPr>
              <p:nvPr/>
            </p:nvCxnSpPr>
            <p:spPr>
              <a:xfrm flipH="1" flipV="1">
                <a:off x="7015689" y="5598046"/>
                <a:ext cx="1927697" cy="156817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14" idx="1"/>
                <a:endCxn id="9" idx="3"/>
              </p:cNvCxnSpPr>
              <p:nvPr/>
            </p:nvCxnSpPr>
            <p:spPr>
              <a:xfrm flipH="1" flipV="1">
                <a:off x="7015689" y="3995696"/>
                <a:ext cx="1927697" cy="117110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14" idx="1"/>
                <a:endCxn id="6" idx="3"/>
              </p:cNvCxnSpPr>
              <p:nvPr/>
            </p:nvCxnSpPr>
            <p:spPr>
              <a:xfrm flipH="1" flipV="1">
                <a:off x="7015689" y="4796871"/>
                <a:ext cx="1927697" cy="369932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15" idx="1"/>
                <a:endCxn id="6" idx="3"/>
              </p:cNvCxnSpPr>
              <p:nvPr/>
            </p:nvCxnSpPr>
            <p:spPr>
              <a:xfrm flipH="1">
                <a:off x="7015689" y="3990682"/>
                <a:ext cx="1927697" cy="80618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11" idx="1"/>
                <a:endCxn id="5" idx="3"/>
              </p:cNvCxnSpPr>
              <p:nvPr/>
            </p:nvCxnSpPr>
            <p:spPr>
              <a:xfrm flipH="1" flipV="1">
                <a:off x="7030141" y="2393346"/>
                <a:ext cx="1913245" cy="218539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50" idx="1"/>
                <a:endCxn id="8" idx="3"/>
              </p:cNvCxnSpPr>
              <p:nvPr/>
            </p:nvCxnSpPr>
            <p:spPr>
              <a:xfrm flipH="1">
                <a:off x="7015689" y="2226501"/>
                <a:ext cx="1927697" cy="96802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12" idx="1"/>
                <a:endCxn id="8" idx="3"/>
              </p:cNvCxnSpPr>
              <p:nvPr/>
            </p:nvCxnSpPr>
            <p:spPr>
              <a:xfrm flipH="1">
                <a:off x="7015689" y="2814561"/>
                <a:ext cx="1927697" cy="37996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12" idx="1"/>
                <a:endCxn id="6" idx="3"/>
              </p:cNvCxnSpPr>
              <p:nvPr/>
            </p:nvCxnSpPr>
            <p:spPr>
              <a:xfrm flipH="1">
                <a:off x="7015689" y="2814561"/>
                <a:ext cx="1927697" cy="198231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3" idx="1"/>
                <a:endCxn id="8" idx="3"/>
              </p:cNvCxnSpPr>
              <p:nvPr/>
            </p:nvCxnSpPr>
            <p:spPr>
              <a:xfrm flipH="1" flipV="1">
                <a:off x="7015689" y="3194521"/>
                <a:ext cx="1927697" cy="2081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stCxn id="13" idx="1"/>
                <a:endCxn id="5" idx="3"/>
              </p:cNvCxnSpPr>
              <p:nvPr/>
            </p:nvCxnSpPr>
            <p:spPr>
              <a:xfrm flipH="1" flipV="1">
                <a:off x="7030141" y="2393346"/>
                <a:ext cx="1913245" cy="100927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15" idx="1"/>
                <a:endCxn id="9" idx="3"/>
              </p:cNvCxnSpPr>
              <p:nvPr/>
            </p:nvCxnSpPr>
            <p:spPr>
              <a:xfrm flipH="1">
                <a:off x="7015689" y="3990682"/>
                <a:ext cx="1927697" cy="5014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50" idx="1"/>
                <a:endCxn id="5" idx="3"/>
              </p:cNvCxnSpPr>
              <p:nvPr/>
            </p:nvCxnSpPr>
            <p:spPr>
              <a:xfrm flipH="1">
                <a:off x="7030141" y="2226501"/>
                <a:ext cx="1913245" cy="16684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>
                <a:stCxn id="11" idx="1"/>
                <a:endCxn id="9" idx="3"/>
              </p:cNvCxnSpPr>
              <p:nvPr/>
            </p:nvCxnSpPr>
            <p:spPr>
              <a:xfrm flipH="1" flipV="1">
                <a:off x="7015689" y="3995696"/>
                <a:ext cx="1927697" cy="58304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1" idx="1"/>
                <a:endCxn id="6" idx="3"/>
              </p:cNvCxnSpPr>
              <p:nvPr/>
            </p:nvCxnSpPr>
            <p:spPr>
              <a:xfrm flipH="1">
                <a:off x="7015689" y="4578742"/>
                <a:ext cx="1927697" cy="21812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15" idx="1"/>
                <a:endCxn id="8" idx="3"/>
              </p:cNvCxnSpPr>
              <p:nvPr/>
            </p:nvCxnSpPr>
            <p:spPr>
              <a:xfrm flipH="1" flipV="1">
                <a:off x="7015689" y="3194521"/>
                <a:ext cx="1927697" cy="79616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15" idx="1"/>
                <a:endCxn id="5" idx="3"/>
              </p:cNvCxnSpPr>
              <p:nvPr/>
            </p:nvCxnSpPr>
            <p:spPr>
              <a:xfrm flipH="1" flipV="1">
                <a:off x="7030141" y="2393346"/>
                <a:ext cx="1913245" cy="159733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8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Task 6: Welcome new members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Group membership </a:t>
            </a:r>
            <a:r>
              <a:rPr lang="mr-IN" dirty="0" smtClean="0"/>
              <a:t>–</a:t>
            </a:r>
            <a:r>
              <a:rPr lang="en-US" dirty="0" smtClean="0"/>
              <a:t> Identify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Group pages </a:t>
            </a:r>
            <a:r>
              <a:rPr lang="mr-IN" dirty="0" smtClean="0"/>
              <a:t>–</a:t>
            </a:r>
            <a:r>
              <a:rPr lang="en-US" dirty="0" smtClean="0"/>
              <a:t> what resources will be useful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Task 7: Draft objective statements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Task 8: Refine your aspiration statements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Task 9: Develop lists of potential actions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Work: Homework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C770265-860A-DB44-9AA7-13E1FC4C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we finish today, please share: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One thought, observation, or </a:t>
            </a:r>
            <a:r>
              <a:rPr lang="en-US" dirty="0"/>
              <a:t>insight</a:t>
            </a:r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r>
              <a:rPr lang="en-US" dirty="0"/>
              <a:t>One hope for the next </a:t>
            </a:r>
            <a:r>
              <a:rPr lang="en-US" dirty="0" smtClean="0"/>
              <a:t>three weeks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8E8ED44-12E3-C74B-95AA-E0FABC9A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1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14724" y="2488406"/>
            <a:ext cx="7839075" cy="3982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Welcome</a:t>
            </a:r>
            <a:r>
              <a:rPr lang="en-US" dirty="0"/>
              <a:t>: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smtClean="0"/>
              <a:t>Cheryl Schrader</a:t>
            </a:r>
          </a:p>
          <a:p>
            <a:pPr marL="0" indent="0">
              <a:buNone/>
            </a:pPr>
            <a:r>
              <a:rPr lang="en-US" b="1" dirty="0" smtClean="0"/>
              <a:t>Introduction</a:t>
            </a:r>
            <a:r>
              <a:rPr lang="en-US" dirty="0" smtClean="0"/>
              <a:t>: 	Dr. Susan Edwards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Overview</a:t>
            </a:r>
            <a:r>
              <a:rPr lang="en-US" dirty="0" smtClean="0"/>
              <a:t>: 		Dr</a:t>
            </a:r>
            <a:r>
              <a:rPr lang="en-US" dirty="0"/>
              <a:t>. </a:t>
            </a:r>
            <a:r>
              <a:rPr lang="en-US" dirty="0" smtClean="0"/>
              <a:t>David Bright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Plenary</a:t>
            </a:r>
            <a:r>
              <a:rPr lang="en-US" dirty="0" smtClean="0"/>
              <a:t>: 		Aspirations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G</a:t>
            </a:r>
            <a:r>
              <a:rPr lang="en-US" b="1" dirty="0" smtClean="0"/>
              <a:t>roups:</a:t>
            </a:r>
            <a:r>
              <a:rPr lang="en-US" dirty="0" smtClean="0"/>
              <a:t> 		Wor</a:t>
            </a:r>
            <a:r>
              <a:rPr lang="en-US" dirty="0" smtClean="0"/>
              <a:t>king sessions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Wrap-up: 		</a:t>
            </a:r>
            <a:r>
              <a:rPr lang="en-US" dirty="0" smtClean="0"/>
              <a:t>F</a:t>
            </a:r>
            <a:r>
              <a:rPr lang="en-US" dirty="0" smtClean="0"/>
              <a:t>inal Reflections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 </a:t>
            </a:r>
          </a:p>
        </p:txBody>
      </p:sp>
    </p:spTree>
    <p:extLst>
      <p:ext uri="{BB962C8B-B14F-4D97-AF65-F5344CB8AC3E}">
        <p14:creationId xmlns:p14="http://schemas.microsoft.com/office/powerpoint/2010/main" val="34230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4226E8BD-6868-BA40-9FB0-E441B0818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57" t="12675" b="38701"/>
          <a:stretch/>
        </p:blipFill>
        <p:spPr>
          <a:xfrm>
            <a:off x="3938588" y="2441514"/>
            <a:ext cx="4314824" cy="344158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5CAF7822-72DA-DA4E-A9E7-7B27CB51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from Dr. Schrader</a:t>
            </a:r>
          </a:p>
        </p:txBody>
      </p:sp>
    </p:spTree>
    <p:extLst>
      <p:ext uri="{BB962C8B-B14F-4D97-AF65-F5344CB8AC3E}">
        <p14:creationId xmlns:p14="http://schemas.microsoft.com/office/powerpoint/2010/main" val="7300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Introducing Dr. Susan Edwards</a:t>
            </a:r>
            <a:endParaRPr lang="en-US" dirty="0"/>
          </a:p>
        </p:txBody>
      </p:sp>
      <p:pic>
        <p:nvPicPr>
          <p:cNvPr id="1026" name="Picture 2" descr="http://webapp2.wright.edu/web1/newsroom/files/2018/05/20124_002-Susan-Edward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7" y="2671100"/>
            <a:ext cx="5038725" cy="353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2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115402"/>
            <a:ext cx="10515600" cy="5146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Elements of our Strategic Plan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9051" y="2010280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Vision/Mission/ Values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9028" y="4954838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Stakeholder Descriptions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9051" y="3482559"/>
            <a:ext cx="1982375" cy="1092017"/>
          </a:xfrm>
          <a:prstGeom prst="roundRect">
            <a:avLst/>
          </a:prstGeom>
          <a:solidFill>
            <a:srgbClr val="0C6837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Strengths and Opportunities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10789" y="261914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Areas of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Strategic Focus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946312" y="4525190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Conditions of Success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92527" y="261914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Actions and Initiatives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92526" y="4512085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574266" y="2010280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Milestones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574266" y="3545412"/>
            <a:ext cx="1982375" cy="1092017"/>
          </a:xfrm>
          <a:prstGeom prst="round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Indicators and Metrics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9" idx="1"/>
            <a:endCxn id="7" idx="3"/>
          </p:cNvCxnSpPr>
          <p:nvPr/>
        </p:nvCxnSpPr>
        <p:spPr>
          <a:xfrm flipH="1">
            <a:off x="5593164" y="3165151"/>
            <a:ext cx="999363" cy="0"/>
          </a:xfrm>
          <a:prstGeom prst="straightConnector1">
            <a:avLst/>
          </a:prstGeom>
          <a:ln w="31750" cap="rnd">
            <a:solidFill>
              <a:srgbClr val="0C6837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2534237" y="2619142"/>
            <a:ext cx="1076552" cy="546009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 flipV="1">
            <a:off x="2611426" y="3165151"/>
            <a:ext cx="999363" cy="863417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</p:cNvCxnSpPr>
          <p:nvPr/>
        </p:nvCxnSpPr>
        <p:spPr>
          <a:xfrm flipV="1">
            <a:off x="2641403" y="3711159"/>
            <a:ext cx="1310823" cy="1789688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H="1" flipV="1">
            <a:off x="4601977" y="3711159"/>
            <a:ext cx="335523" cy="814031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  <a:endCxn id="9" idx="2"/>
          </p:cNvCxnSpPr>
          <p:nvPr/>
        </p:nvCxnSpPr>
        <p:spPr>
          <a:xfrm flipV="1">
            <a:off x="7583714" y="3711159"/>
            <a:ext cx="1" cy="800926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844369" y="3662388"/>
            <a:ext cx="748154" cy="912188"/>
          </a:xfrm>
          <a:prstGeom prst="straightConnector1">
            <a:avLst/>
          </a:prstGeom>
          <a:ln w="31750" cap="rnd">
            <a:solidFill>
              <a:srgbClr val="0C6837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11" idx="1"/>
          </p:cNvCxnSpPr>
          <p:nvPr/>
        </p:nvCxnSpPr>
        <p:spPr>
          <a:xfrm flipV="1">
            <a:off x="8574902" y="2556289"/>
            <a:ext cx="999364" cy="608862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</p:cNvCxnSpPr>
          <p:nvPr/>
        </p:nvCxnSpPr>
        <p:spPr>
          <a:xfrm>
            <a:off x="8574902" y="3165151"/>
            <a:ext cx="999361" cy="946472"/>
          </a:xfrm>
          <a:prstGeom prst="straightConnector1">
            <a:avLst/>
          </a:prstGeom>
          <a:ln w="31750" cap="rnd">
            <a:solidFill>
              <a:srgbClr val="0C6837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09662" y="6508332"/>
            <a:ext cx="105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Phase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51960" y="6488668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Phase 2</a:t>
            </a:r>
          </a:p>
        </p:txBody>
      </p:sp>
      <p:cxnSp>
        <p:nvCxnSpPr>
          <p:cNvPr id="51" name="Straight Connector 50"/>
          <p:cNvCxnSpPr>
            <a:stCxn id="54" idx="1"/>
          </p:cNvCxnSpPr>
          <p:nvPr/>
        </p:nvCxnSpPr>
        <p:spPr>
          <a:xfrm flipH="1">
            <a:off x="648929" y="6662221"/>
            <a:ext cx="146073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4" idx="3"/>
          </p:cNvCxnSpPr>
          <p:nvPr/>
        </p:nvCxnSpPr>
        <p:spPr>
          <a:xfrm>
            <a:off x="3163209" y="6662221"/>
            <a:ext cx="115315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5066887" y="6642556"/>
            <a:ext cx="2685073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502486" y="6642556"/>
            <a:ext cx="2851314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 w="sm" len="lg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/>
          <p:cNvSpPr/>
          <p:nvPr/>
        </p:nvSpPr>
        <p:spPr>
          <a:xfrm>
            <a:off x="5381783" y="2007317"/>
            <a:ext cx="1422123" cy="823189"/>
          </a:xfrm>
          <a:prstGeom prst="snip2SameRect">
            <a:avLst/>
          </a:prstGeom>
          <a:solidFill>
            <a:srgbClr val="0C6837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Strategy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4582" y="5142437"/>
            <a:ext cx="284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Together, we will build the </a:t>
            </a:r>
          </a:p>
          <a:p>
            <a:r>
              <a:rPr lang="en-US" b="1" dirty="0" smtClean="0"/>
              <a:t>areas highlighted  In red.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7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887" y="1612592"/>
            <a:ext cx="11048326" cy="9591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bk object 21"/>
          <p:cNvSpPr/>
          <p:nvPr/>
        </p:nvSpPr>
        <p:spPr>
          <a:xfrm>
            <a:off x="5172049" y="4824416"/>
            <a:ext cx="55449" cy="946104"/>
          </a:xfrm>
          <a:custGeom>
            <a:avLst/>
            <a:gdLst/>
            <a:ahLst/>
            <a:cxnLst/>
            <a:rect l="l" t="t" r="r" b="b"/>
            <a:pathLst>
              <a:path w="94615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0" name="bk object 56"/>
          <p:cNvSpPr/>
          <p:nvPr/>
        </p:nvSpPr>
        <p:spPr>
          <a:xfrm>
            <a:off x="9660077" y="4433785"/>
            <a:ext cx="228600" cy="57375"/>
          </a:xfrm>
          <a:custGeom>
            <a:avLst/>
            <a:gdLst/>
            <a:ahLst/>
            <a:cxnLst/>
            <a:rect l="l" t="t" r="r" b="b"/>
            <a:pathLst>
              <a:path w="12381865" h="94615">
                <a:moveTo>
                  <a:pt x="0" y="94237"/>
                </a:moveTo>
                <a:lnTo>
                  <a:pt x="12381821" y="94237"/>
                </a:lnTo>
                <a:lnTo>
                  <a:pt x="12381821" y="0"/>
                </a:lnTo>
                <a:lnTo>
                  <a:pt x="0" y="0"/>
                </a:lnTo>
                <a:lnTo>
                  <a:pt x="0" y="94237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2" name="bk object 32"/>
          <p:cNvSpPr/>
          <p:nvPr/>
        </p:nvSpPr>
        <p:spPr>
          <a:xfrm rot="2100000">
            <a:off x="9817243" y="4394534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309880" h="309879">
                <a:moveTo>
                  <a:pt x="65401" y="0"/>
                </a:moveTo>
                <a:lnTo>
                  <a:pt x="0" y="244076"/>
                </a:lnTo>
                <a:lnTo>
                  <a:pt x="244076" y="309477"/>
                </a:lnTo>
                <a:lnTo>
                  <a:pt x="309477" y="65401"/>
                </a:lnTo>
                <a:lnTo>
                  <a:pt x="65401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5" name="Rounded Rectangle 84"/>
          <p:cNvSpPr/>
          <p:nvPr/>
        </p:nvSpPr>
        <p:spPr>
          <a:xfrm>
            <a:off x="4352631" y="5899601"/>
            <a:ext cx="1585863" cy="5661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bk object 21"/>
          <p:cNvSpPr/>
          <p:nvPr/>
        </p:nvSpPr>
        <p:spPr>
          <a:xfrm>
            <a:off x="5174926" y="4623755"/>
            <a:ext cx="55449" cy="946104"/>
          </a:xfrm>
          <a:custGeom>
            <a:avLst/>
            <a:gdLst/>
            <a:ahLst/>
            <a:cxnLst/>
            <a:rect l="l" t="t" r="r" b="b"/>
            <a:pathLst>
              <a:path w="94615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bk object 16"/>
          <p:cNvSpPr/>
          <p:nvPr/>
        </p:nvSpPr>
        <p:spPr>
          <a:xfrm>
            <a:off x="1257640" y="3785707"/>
            <a:ext cx="216791" cy="216791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bk object 17"/>
          <p:cNvSpPr/>
          <p:nvPr/>
        </p:nvSpPr>
        <p:spPr>
          <a:xfrm>
            <a:off x="1337009" y="2877719"/>
            <a:ext cx="57375" cy="946104"/>
          </a:xfrm>
          <a:custGeom>
            <a:avLst/>
            <a:gdLst/>
            <a:ahLst/>
            <a:cxnLst/>
            <a:rect l="l" t="t" r="r" b="b"/>
            <a:pathLst>
              <a:path w="94614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bk object 18"/>
          <p:cNvSpPr/>
          <p:nvPr/>
        </p:nvSpPr>
        <p:spPr>
          <a:xfrm>
            <a:off x="3162506" y="3785707"/>
            <a:ext cx="216791" cy="216791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bk object 19"/>
          <p:cNvSpPr/>
          <p:nvPr/>
        </p:nvSpPr>
        <p:spPr>
          <a:xfrm>
            <a:off x="3241875" y="2877719"/>
            <a:ext cx="55449" cy="946104"/>
          </a:xfrm>
          <a:custGeom>
            <a:avLst/>
            <a:gdLst/>
            <a:ahLst/>
            <a:cxnLst/>
            <a:rect l="l" t="t" r="r" b="b"/>
            <a:pathLst>
              <a:path w="94614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bk object 20"/>
          <p:cNvSpPr/>
          <p:nvPr/>
        </p:nvSpPr>
        <p:spPr>
          <a:xfrm>
            <a:off x="5080072" y="3785707"/>
            <a:ext cx="216791" cy="216791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bk object 21"/>
          <p:cNvSpPr/>
          <p:nvPr/>
        </p:nvSpPr>
        <p:spPr>
          <a:xfrm>
            <a:off x="5159441" y="2877719"/>
            <a:ext cx="55449" cy="946104"/>
          </a:xfrm>
          <a:custGeom>
            <a:avLst/>
            <a:gdLst/>
            <a:ahLst/>
            <a:cxnLst/>
            <a:rect l="l" t="t" r="r" b="b"/>
            <a:pathLst>
              <a:path w="94615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bk object 22"/>
          <p:cNvSpPr/>
          <p:nvPr/>
        </p:nvSpPr>
        <p:spPr>
          <a:xfrm>
            <a:off x="6934141" y="3785707"/>
            <a:ext cx="216791" cy="216791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bk object 23"/>
          <p:cNvSpPr/>
          <p:nvPr/>
        </p:nvSpPr>
        <p:spPr>
          <a:xfrm>
            <a:off x="7013510" y="2877719"/>
            <a:ext cx="57375" cy="946104"/>
          </a:xfrm>
          <a:custGeom>
            <a:avLst/>
            <a:gdLst/>
            <a:ahLst/>
            <a:cxnLst/>
            <a:rect l="l" t="t" r="r" b="b"/>
            <a:pathLst>
              <a:path w="94615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bk object 24"/>
          <p:cNvSpPr/>
          <p:nvPr/>
        </p:nvSpPr>
        <p:spPr>
          <a:xfrm>
            <a:off x="8940601" y="3785707"/>
            <a:ext cx="216791" cy="216791"/>
          </a:xfrm>
          <a:custGeom>
            <a:avLst/>
            <a:gdLst/>
            <a:ahLst/>
            <a:cxnLst/>
            <a:rect l="l" t="t" r="r" b="b"/>
            <a:pathLst>
              <a:path w="357505" h="357504">
                <a:moveTo>
                  <a:pt x="178675" y="0"/>
                </a:moveTo>
                <a:lnTo>
                  <a:pt x="0" y="178675"/>
                </a:lnTo>
                <a:lnTo>
                  <a:pt x="178675" y="357350"/>
                </a:lnTo>
                <a:lnTo>
                  <a:pt x="357350" y="178675"/>
                </a:lnTo>
                <a:lnTo>
                  <a:pt x="178675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bk object 25"/>
          <p:cNvSpPr/>
          <p:nvPr/>
        </p:nvSpPr>
        <p:spPr>
          <a:xfrm>
            <a:off x="9019969" y="2877719"/>
            <a:ext cx="57375" cy="946104"/>
          </a:xfrm>
          <a:custGeom>
            <a:avLst/>
            <a:gdLst/>
            <a:ahLst/>
            <a:cxnLst/>
            <a:rect l="l" t="t" r="r" b="b"/>
            <a:pathLst>
              <a:path w="94615" h="1560195">
                <a:moveTo>
                  <a:pt x="0" y="1560161"/>
                </a:moveTo>
                <a:lnTo>
                  <a:pt x="94237" y="1560161"/>
                </a:lnTo>
                <a:lnTo>
                  <a:pt x="94237" y="0"/>
                </a:lnTo>
                <a:lnTo>
                  <a:pt x="0" y="0"/>
                </a:lnTo>
                <a:lnTo>
                  <a:pt x="0" y="1560161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bk object 26"/>
          <p:cNvSpPr/>
          <p:nvPr/>
        </p:nvSpPr>
        <p:spPr>
          <a:xfrm>
            <a:off x="2257339" y="3620618"/>
            <a:ext cx="187912" cy="187912"/>
          </a:xfrm>
          <a:custGeom>
            <a:avLst/>
            <a:gdLst/>
            <a:ahLst/>
            <a:cxnLst/>
            <a:rect l="l" t="t" r="r" b="b"/>
            <a:pathLst>
              <a:path w="309879" h="309879">
                <a:moveTo>
                  <a:pt x="65401" y="0"/>
                </a:moveTo>
                <a:lnTo>
                  <a:pt x="0" y="244076"/>
                </a:lnTo>
                <a:lnTo>
                  <a:pt x="244076" y="309477"/>
                </a:lnTo>
                <a:lnTo>
                  <a:pt x="309477" y="65401"/>
                </a:lnTo>
                <a:lnTo>
                  <a:pt x="65401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bk object 27"/>
          <p:cNvSpPr/>
          <p:nvPr/>
        </p:nvSpPr>
        <p:spPr>
          <a:xfrm>
            <a:off x="1456916" y="3725188"/>
            <a:ext cx="847912" cy="522532"/>
          </a:xfrm>
          <a:custGeom>
            <a:avLst/>
            <a:gdLst/>
            <a:ahLst/>
            <a:cxnLst/>
            <a:rect l="l" t="t" r="r" b="b"/>
            <a:pathLst>
              <a:path w="1398270" h="861695">
                <a:moveTo>
                  <a:pt x="1351142" y="0"/>
                </a:moveTo>
                <a:lnTo>
                  <a:pt x="0" y="780080"/>
                </a:lnTo>
                <a:lnTo>
                  <a:pt x="47118" y="861691"/>
                </a:lnTo>
                <a:lnTo>
                  <a:pt x="1398261" y="81610"/>
                </a:lnTo>
                <a:lnTo>
                  <a:pt x="1351142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bk object 28"/>
          <p:cNvSpPr/>
          <p:nvPr/>
        </p:nvSpPr>
        <p:spPr>
          <a:xfrm>
            <a:off x="4130457" y="3620618"/>
            <a:ext cx="187912" cy="187912"/>
          </a:xfrm>
          <a:custGeom>
            <a:avLst/>
            <a:gdLst/>
            <a:ahLst/>
            <a:cxnLst/>
            <a:rect l="l" t="t" r="r" b="b"/>
            <a:pathLst>
              <a:path w="309879" h="309879">
                <a:moveTo>
                  <a:pt x="65401" y="0"/>
                </a:moveTo>
                <a:lnTo>
                  <a:pt x="0" y="244076"/>
                </a:lnTo>
                <a:lnTo>
                  <a:pt x="244076" y="309477"/>
                </a:lnTo>
                <a:lnTo>
                  <a:pt x="309477" y="65401"/>
                </a:lnTo>
                <a:lnTo>
                  <a:pt x="65401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bk object 29"/>
          <p:cNvSpPr/>
          <p:nvPr/>
        </p:nvSpPr>
        <p:spPr>
          <a:xfrm>
            <a:off x="3330035" y="3725188"/>
            <a:ext cx="847912" cy="522532"/>
          </a:xfrm>
          <a:custGeom>
            <a:avLst/>
            <a:gdLst/>
            <a:ahLst/>
            <a:cxnLst/>
            <a:rect l="l" t="t" r="r" b="b"/>
            <a:pathLst>
              <a:path w="1398270" h="861695">
                <a:moveTo>
                  <a:pt x="1351142" y="0"/>
                </a:moveTo>
                <a:lnTo>
                  <a:pt x="0" y="780080"/>
                </a:lnTo>
                <a:lnTo>
                  <a:pt x="47118" y="861691"/>
                </a:lnTo>
                <a:lnTo>
                  <a:pt x="1398261" y="81610"/>
                </a:lnTo>
                <a:lnTo>
                  <a:pt x="1351142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bk object 30"/>
          <p:cNvSpPr/>
          <p:nvPr/>
        </p:nvSpPr>
        <p:spPr>
          <a:xfrm>
            <a:off x="6003576" y="3620618"/>
            <a:ext cx="187912" cy="187912"/>
          </a:xfrm>
          <a:custGeom>
            <a:avLst/>
            <a:gdLst/>
            <a:ahLst/>
            <a:cxnLst/>
            <a:rect l="l" t="t" r="r" b="b"/>
            <a:pathLst>
              <a:path w="309879" h="309879">
                <a:moveTo>
                  <a:pt x="65401" y="0"/>
                </a:moveTo>
                <a:lnTo>
                  <a:pt x="0" y="244076"/>
                </a:lnTo>
                <a:lnTo>
                  <a:pt x="244076" y="309477"/>
                </a:lnTo>
                <a:lnTo>
                  <a:pt x="309477" y="65401"/>
                </a:lnTo>
                <a:lnTo>
                  <a:pt x="65401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bk object 31"/>
          <p:cNvSpPr/>
          <p:nvPr/>
        </p:nvSpPr>
        <p:spPr>
          <a:xfrm>
            <a:off x="5203154" y="3725188"/>
            <a:ext cx="847912" cy="522532"/>
          </a:xfrm>
          <a:custGeom>
            <a:avLst/>
            <a:gdLst/>
            <a:ahLst/>
            <a:cxnLst/>
            <a:rect l="l" t="t" r="r" b="b"/>
            <a:pathLst>
              <a:path w="1398270" h="861695">
                <a:moveTo>
                  <a:pt x="1351142" y="0"/>
                </a:moveTo>
                <a:lnTo>
                  <a:pt x="0" y="780080"/>
                </a:lnTo>
                <a:lnTo>
                  <a:pt x="47118" y="861691"/>
                </a:lnTo>
                <a:lnTo>
                  <a:pt x="1398261" y="81610"/>
                </a:lnTo>
                <a:lnTo>
                  <a:pt x="1351142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bk object 32"/>
          <p:cNvSpPr/>
          <p:nvPr/>
        </p:nvSpPr>
        <p:spPr>
          <a:xfrm>
            <a:off x="7876695" y="3620618"/>
            <a:ext cx="187912" cy="187912"/>
          </a:xfrm>
          <a:custGeom>
            <a:avLst/>
            <a:gdLst/>
            <a:ahLst/>
            <a:cxnLst/>
            <a:rect l="l" t="t" r="r" b="b"/>
            <a:pathLst>
              <a:path w="309880" h="309879">
                <a:moveTo>
                  <a:pt x="65401" y="0"/>
                </a:moveTo>
                <a:lnTo>
                  <a:pt x="0" y="244076"/>
                </a:lnTo>
                <a:lnTo>
                  <a:pt x="244076" y="309477"/>
                </a:lnTo>
                <a:lnTo>
                  <a:pt x="309477" y="65401"/>
                </a:lnTo>
                <a:lnTo>
                  <a:pt x="65401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bk object 33"/>
          <p:cNvSpPr/>
          <p:nvPr/>
        </p:nvSpPr>
        <p:spPr>
          <a:xfrm>
            <a:off x="7076272" y="3725188"/>
            <a:ext cx="847912" cy="522532"/>
          </a:xfrm>
          <a:custGeom>
            <a:avLst/>
            <a:gdLst/>
            <a:ahLst/>
            <a:cxnLst/>
            <a:rect l="l" t="t" r="r" b="b"/>
            <a:pathLst>
              <a:path w="1398269" h="861695">
                <a:moveTo>
                  <a:pt x="1351142" y="0"/>
                </a:moveTo>
                <a:lnTo>
                  <a:pt x="0" y="780080"/>
                </a:lnTo>
                <a:lnTo>
                  <a:pt x="47118" y="861691"/>
                </a:lnTo>
                <a:lnTo>
                  <a:pt x="1398261" y="81610"/>
                </a:lnTo>
                <a:lnTo>
                  <a:pt x="1351142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bk object 36"/>
          <p:cNvSpPr/>
          <p:nvPr/>
        </p:nvSpPr>
        <p:spPr>
          <a:xfrm>
            <a:off x="1858459" y="2896770"/>
            <a:ext cx="601856" cy="601856"/>
          </a:xfrm>
          <a:custGeom>
            <a:avLst/>
            <a:gdLst/>
            <a:ahLst/>
            <a:cxnLst/>
            <a:rect l="l" t="t" r="r" b="b"/>
            <a:pathLst>
              <a:path w="992504" h="992504">
                <a:moveTo>
                  <a:pt x="496068" y="0"/>
                </a:moveTo>
                <a:lnTo>
                  <a:pt x="0" y="496068"/>
                </a:lnTo>
                <a:lnTo>
                  <a:pt x="496068" y="992137"/>
                </a:lnTo>
                <a:lnTo>
                  <a:pt x="992137" y="496068"/>
                </a:lnTo>
                <a:lnTo>
                  <a:pt x="496068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bk object 38"/>
          <p:cNvSpPr/>
          <p:nvPr/>
        </p:nvSpPr>
        <p:spPr>
          <a:xfrm>
            <a:off x="3716490" y="2896770"/>
            <a:ext cx="601856" cy="601856"/>
          </a:xfrm>
          <a:custGeom>
            <a:avLst/>
            <a:gdLst/>
            <a:ahLst/>
            <a:cxnLst/>
            <a:rect l="l" t="t" r="r" b="b"/>
            <a:pathLst>
              <a:path w="992504" h="992504">
                <a:moveTo>
                  <a:pt x="496068" y="0"/>
                </a:moveTo>
                <a:lnTo>
                  <a:pt x="0" y="496068"/>
                </a:lnTo>
                <a:lnTo>
                  <a:pt x="496068" y="992137"/>
                </a:lnTo>
                <a:lnTo>
                  <a:pt x="992137" y="496068"/>
                </a:lnTo>
                <a:lnTo>
                  <a:pt x="496068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bk object 39"/>
          <p:cNvSpPr/>
          <p:nvPr/>
        </p:nvSpPr>
        <p:spPr>
          <a:xfrm>
            <a:off x="5589609" y="2896770"/>
            <a:ext cx="601856" cy="601856"/>
          </a:xfrm>
          <a:custGeom>
            <a:avLst/>
            <a:gdLst/>
            <a:ahLst/>
            <a:cxnLst/>
            <a:rect l="l" t="t" r="r" b="b"/>
            <a:pathLst>
              <a:path w="992504" h="992504">
                <a:moveTo>
                  <a:pt x="496068" y="0"/>
                </a:moveTo>
                <a:lnTo>
                  <a:pt x="0" y="496068"/>
                </a:lnTo>
                <a:lnTo>
                  <a:pt x="496068" y="992137"/>
                </a:lnTo>
                <a:lnTo>
                  <a:pt x="992137" y="496068"/>
                </a:lnTo>
                <a:lnTo>
                  <a:pt x="496068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bk object 40"/>
          <p:cNvSpPr/>
          <p:nvPr/>
        </p:nvSpPr>
        <p:spPr>
          <a:xfrm>
            <a:off x="7462727" y="2896770"/>
            <a:ext cx="601856" cy="601856"/>
          </a:xfrm>
          <a:custGeom>
            <a:avLst/>
            <a:gdLst/>
            <a:ahLst/>
            <a:cxnLst/>
            <a:rect l="l" t="t" r="r" b="b"/>
            <a:pathLst>
              <a:path w="992505" h="992504">
                <a:moveTo>
                  <a:pt x="496068" y="0"/>
                </a:moveTo>
                <a:lnTo>
                  <a:pt x="0" y="496068"/>
                </a:lnTo>
                <a:lnTo>
                  <a:pt x="496068" y="992137"/>
                </a:lnTo>
                <a:lnTo>
                  <a:pt x="992137" y="496068"/>
                </a:lnTo>
                <a:lnTo>
                  <a:pt x="496068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bk object 41"/>
          <p:cNvSpPr/>
          <p:nvPr/>
        </p:nvSpPr>
        <p:spPr>
          <a:xfrm>
            <a:off x="9335846" y="2896770"/>
            <a:ext cx="601856" cy="601856"/>
          </a:xfrm>
          <a:custGeom>
            <a:avLst/>
            <a:gdLst/>
            <a:ahLst/>
            <a:cxnLst/>
            <a:rect l="l" t="t" r="r" b="b"/>
            <a:pathLst>
              <a:path w="992505" h="992504">
                <a:moveTo>
                  <a:pt x="496068" y="0"/>
                </a:moveTo>
                <a:lnTo>
                  <a:pt x="0" y="496068"/>
                </a:lnTo>
                <a:lnTo>
                  <a:pt x="496068" y="992137"/>
                </a:lnTo>
                <a:lnTo>
                  <a:pt x="992137" y="496068"/>
                </a:lnTo>
                <a:lnTo>
                  <a:pt x="49606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bk object 42"/>
          <p:cNvSpPr/>
          <p:nvPr/>
        </p:nvSpPr>
        <p:spPr>
          <a:xfrm>
            <a:off x="10477192" y="3360287"/>
            <a:ext cx="601856" cy="601856"/>
          </a:xfrm>
          <a:custGeom>
            <a:avLst/>
            <a:gdLst/>
            <a:ahLst/>
            <a:cxnLst/>
            <a:rect l="l" t="t" r="r" b="b"/>
            <a:pathLst>
              <a:path w="992505" h="992504">
                <a:moveTo>
                  <a:pt x="496068" y="0"/>
                </a:moveTo>
                <a:lnTo>
                  <a:pt x="0" y="496068"/>
                </a:lnTo>
                <a:lnTo>
                  <a:pt x="496068" y="992137"/>
                </a:lnTo>
                <a:lnTo>
                  <a:pt x="992137" y="496068"/>
                </a:lnTo>
                <a:lnTo>
                  <a:pt x="496068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bk object 44"/>
          <p:cNvSpPr/>
          <p:nvPr/>
        </p:nvSpPr>
        <p:spPr>
          <a:xfrm>
            <a:off x="571887" y="2699932"/>
            <a:ext cx="168273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513012" y="0"/>
                </a:moveTo>
                <a:lnTo>
                  <a:pt x="0" y="0"/>
                </a:lnTo>
                <a:lnTo>
                  <a:pt x="0" y="1581103"/>
                </a:lnTo>
                <a:lnTo>
                  <a:pt x="2513012" y="1581103"/>
                </a:lnTo>
                <a:lnTo>
                  <a:pt x="2664349" y="1577013"/>
                </a:lnTo>
                <a:lnTo>
                  <a:pt x="2742063" y="1548382"/>
                </a:lnTo>
                <a:lnTo>
                  <a:pt x="2770694" y="1470668"/>
                </a:lnTo>
                <a:lnTo>
                  <a:pt x="2774784" y="1319331"/>
                </a:lnTo>
                <a:lnTo>
                  <a:pt x="2774784" y="261772"/>
                </a:lnTo>
                <a:lnTo>
                  <a:pt x="2770694" y="110435"/>
                </a:lnTo>
                <a:lnTo>
                  <a:pt x="2742063" y="32721"/>
                </a:lnTo>
                <a:lnTo>
                  <a:pt x="2664349" y="4090"/>
                </a:lnTo>
                <a:lnTo>
                  <a:pt x="2513012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bk object 45"/>
          <p:cNvSpPr/>
          <p:nvPr/>
        </p:nvSpPr>
        <p:spPr>
          <a:xfrm>
            <a:off x="571887" y="4001590"/>
            <a:ext cx="168273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774784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1581103"/>
                </a:lnTo>
                <a:lnTo>
                  <a:pt x="2774784" y="1581103"/>
                </a:lnTo>
                <a:lnTo>
                  <a:pt x="2774784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bk object 46"/>
          <p:cNvSpPr/>
          <p:nvPr/>
        </p:nvSpPr>
        <p:spPr>
          <a:xfrm>
            <a:off x="571887" y="5195307"/>
            <a:ext cx="1682732" cy="1022346"/>
          </a:xfrm>
          <a:custGeom>
            <a:avLst/>
            <a:gdLst/>
            <a:ahLst/>
            <a:cxnLst/>
            <a:rect l="l" t="t" r="r" b="b"/>
            <a:pathLst>
              <a:path w="2774950" h="1685925">
                <a:moveTo>
                  <a:pt x="2513012" y="0"/>
                </a:moveTo>
                <a:lnTo>
                  <a:pt x="0" y="0"/>
                </a:lnTo>
                <a:lnTo>
                  <a:pt x="0" y="1685812"/>
                </a:lnTo>
                <a:lnTo>
                  <a:pt x="2513012" y="1685812"/>
                </a:lnTo>
                <a:lnTo>
                  <a:pt x="2664349" y="1681722"/>
                </a:lnTo>
                <a:lnTo>
                  <a:pt x="2742063" y="1653091"/>
                </a:lnTo>
                <a:lnTo>
                  <a:pt x="2770694" y="1575377"/>
                </a:lnTo>
                <a:lnTo>
                  <a:pt x="2774784" y="1424040"/>
                </a:lnTo>
                <a:lnTo>
                  <a:pt x="2774784" y="261772"/>
                </a:lnTo>
                <a:lnTo>
                  <a:pt x="2770694" y="110435"/>
                </a:lnTo>
                <a:lnTo>
                  <a:pt x="2742063" y="32721"/>
                </a:lnTo>
                <a:lnTo>
                  <a:pt x="2664349" y="4090"/>
                </a:lnTo>
                <a:lnTo>
                  <a:pt x="2513012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bk object 47"/>
          <p:cNvSpPr/>
          <p:nvPr/>
        </p:nvSpPr>
        <p:spPr>
          <a:xfrm>
            <a:off x="2445006" y="2699932"/>
            <a:ext cx="168273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513012" y="0"/>
                </a:moveTo>
                <a:lnTo>
                  <a:pt x="0" y="0"/>
                </a:lnTo>
                <a:lnTo>
                  <a:pt x="0" y="1581103"/>
                </a:lnTo>
                <a:lnTo>
                  <a:pt x="2513012" y="1581103"/>
                </a:lnTo>
                <a:lnTo>
                  <a:pt x="2664349" y="1577013"/>
                </a:lnTo>
                <a:lnTo>
                  <a:pt x="2742063" y="1548382"/>
                </a:lnTo>
                <a:lnTo>
                  <a:pt x="2770694" y="1470668"/>
                </a:lnTo>
                <a:lnTo>
                  <a:pt x="2774784" y="1319331"/>
                </a:lnTo>
                <a:lnTo>
                  <a:pt x="2774784" y="261772"/>
                </a:lnTo>
                <a:lnTo>
                  <a:pt x="2770694" y="110435"/>
                </a:lnTo>
                <a:lnTo>
                  <a:pt x="2742063" y="32721"/>
                </a:lnTo>
                <a:lnTo>
                  <a:pt x="2664349" y="4090"/>
                </a:lnTo>
                <a:lnTo>
                  <a:pt x="2513012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bk object 48"/>
          <p:cNvSpPr/>
          <p:nvPr/>
        </p:nvSpPr>
        <p:spPr>
          <a:xfrm>
            <a:off x="2445006" y="4001590"/>
            <a:ext cx="168273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774784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1581103"/>
                </a:lnTo>
                <a:lnTo>
                  <a:pt x="2774784" y="1581103"/>
                </a:lnTo>
                <a:lnTo>
                  <a:pt x="2774784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bk object 49"/>
          <p:cNvSpPr/>
          <p:nvPr/>
        </p:nvSpPr>
        <p:spPr>
          <a:xfrm>
            <a:off x="4318124" y="2699932"/>
            <a:ext cx="168273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513012" y="0"/>
                </a:moveTo>
                <a:lnTo>
                  <a:pt x="0" y="0"/>
                </a:lnTo>
                <a:lnTo>
                  <a:pt x="0" y="1581103"/>
                </a:lnTo>
                <a:lnTo>
                  <a:pt x="2513012" y="1581103"/>
                </a:lnTo>
                <a:lnTo>
                  <a:pt x="2664349" y="1577013"/>
                </a:lnTo>
                <a:lnTo>
                  <a:pt x="2742063" y="1548382"/>
                </a:lnTo>
                <a:lnTo>
                  <a:pt x="2770694" y="1470668"/>
                </a:lnTo>
                <a:lnTo>
                  <a:pt x="2774784" y="1319331"/>
                </a:lnTo>
                <a:lnTo>
                  <a:pt x="2774784" y="261772"/>
                </a:lnTo>
                <a:lnTo>
                  <a:pt x="2770694" y="110435"/>
                </a:lnTo>
                <a:lnTo>
                  <a:pt x="2742063" y="32721"/>
                </a:lnTo>
                <a:lnTo>
                  <a:pt x="2664349" y="4090"/>
                </a:lnTo>
                <a:lnTo>
                  <a:pt x="2513012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bk object 50"/>
          <p:cNvSpPr/>
          <p:nvPr/>
        </p:nvSpPr>
        <p:spPr>
          <a:xfrm>
            <a:off x="4318124" y="4001590"/>
            <a:ext cx="168273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774784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1581103"/>
                </a:lnTo>
                <a:lnTo>
                  <a:pt x="2774784" y="1581103"/>
                </a:lnTo>
                <a:lnTo>
                  <a:pt x="2774784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bk object 51"/>
          <p:cNvSpPr/>
          <p:nvPr/>
        </p:nvSpPr>
        <p:spPr>
          <a:xfrm>
            <a:off x="6191243" y="2699932"/>
            <a:ext cx="168273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513012" y="0"/>
                </a:moveTo>
                <a:lnTo>
                  <a:pt x="0" y="0"/>
                </a:lnTo>
                <a:lnTo>
                  <a:pt x="0" y="1581103"/>
                </a:lnTo>
                <a:lnTo>
                  <a:pt x="2513012" y="1581103"/>
                </a:lnTo>
                <a:lnTo>
                  <a:pt x="2664349" y="1577013"/>
                </a:lnTo>
                <a:lnTo>
                  <a:pt x="2742063" y="1548382"/>
                </a:lnTo>
                <a:lnTo>
                  <a:pt x="2770694" y="1470668"/>
                </a:lnTo>
                <a:lnTo>
                  <a:pt x="2774784" y="1319331"/>
                </a:lnTo>
                <a:lnTo>
                  <a:pt x="2774784" y="261772"/>
                </a:lnTo>
                <a:lnTo>
                  <a:pt x="2770694" y="110435"/>
                </a:lnTo>
                <a:lnTo>
                  <a:pt x="2742063" y="32721"/>
                </a:lnTo>
                <a:lnTo>
                  <a:pt x="2664349" y="4090"/>
                </a:lnTo>
                <a:lnTo>
                  <a:pt x="2513012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bk object 52"/>
          <p:cNvSpPr/>
          <p:nvPr/>
        </p:nvSpPr>
        <p:spPr>
          <a:xfrm>
            <a:off x="6191243" y="4001590"/>
            <a:ext cx="168273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774784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1581103"/>
                </a:lnTo>
                <a:lnTo>
                  <a:pt x="2774784" y="1581103"/>
                </a:lnTo>
                <a:lnTo>
                  <a:pt x="2774784" y="0"/>
                </a:lnTo>
                <a:close/>
              </a:path>
            </a:pathLst>
          </a:custGeom>
          <a:solidFill>
            <a:srgbClr val="73984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bk object 53"/>
          <p:cNvSpPr/>
          <p:nvPr/>
        </p:nvSpPr>
        <p:spPr>
          <a:xfrm>
            <a:off x="8064361" y="2699932"/>
            <a:ext cx="168273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513012" y="0"/>
                </a:moveTo>
                <a:lnTo>
                  <a:pt x="0" y="0"/>
                </a:lnTo>
                <a:lnTo>
                  <a:pt x="0" y="1581103"/>
                </a:lnTo>
                <a:lnTo>
                  <a:pt x="2513012" y="1581103"/>
                </a:lnTo>
                <a:lnTo>
                  <a:pt x="2664349" y="1577013"/>
                </a:lnTo>
                <a:lnTo>
                  <a:pt x="2742063" y="1548382"/>
                </a:lnTo>
                <a:lnTo>
                  <a:pt x="2770694" y="1470668"/>
                </a:lnTo>
                <a:lnTo>
                  <a:pt x="2774784" y="1319331"/>
                </a:lnTo>
                <a:lnTo>
                  <a:pt x="2774784" y="261772"/>
                </a:lnTo>
                <a:lnTo>
                  <a:pt x="2770694" y="110435"/>
                </a:lnTo>
                <a:lnTo>
                  <a:pt x="2742063" y="32721"/>
                </a:lnTo>
                <a:lnTo>
                  <a:pt x="2664349" y="4090"/>
                </a:lnTo>
                <a:lnTo>
                  <a:pt x="25130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bk object 54"/>
          <p:cNvSpPr/>
          <p:nvPr/>
        </p:nvSpPr>
        <p:spPr>
          <a:xfrm>
            <a:off x="8064361" y="4001590"/>
            <a:ext cx="168273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774784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1581103"/>
                </a:lnTo>
                <a:lnTo>
                  <a:pt x="2774784" y="1581103"/>
                </a:lnTo>
                <a:lnTo>
                  <a:pt x="27747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bk object 56"/>
          <p:cNvSpPr/>
          <p:nvPr/>
        </p:nvSpPr>
        <p:spPr>
          <a:xfrm>
            <a:off x="2254520" y="5407850"/>
            <a:ext cx="2926080" cy="57375"/>
          </a:xfrm>
          <a:custGeom>
            <a:avLst/>
            <a:gdLst/>
            <a:ahLst/>
            <a:cxnLst/>
            <a:rect l="l" t="t" r="r" b="b"/>
            <a:pathLst>
              <a:path w="12381865" h="94615">
                <a:moveTo>
                  <a:pt x="0" y="94237"/>
                </a:moveTo>
                <a:lnTo>
                  <a:pt x="12381821" y="94237"/>
                </a:lnTo>
                <a:lnTo>
                  <a:pt x="12381821" y="0"/>
                </a:lnTo>
                <a:lnTo>
                  <a:pt x="0" y="0"/>
                </a:lnTo>
                <a:lnTo>
                  <a:pt x="0" y="94237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bk object 57"/>
          <p:cNvSpPr/>
          <p:nvPr/>
        </p:nvSpPr>
        <p:spPr>
          <a:xfrm>
            <a:off x="9937481" y="2699932"/>
            <a:ext cx="168273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513012" y="0"/>
                </a:moveTo>
                <a:lnTo>
                  <a:pt x="0" y="0"/>
                </a:lnTo>
                <a:lnTo>
                  <a:pt x="0" y="1581103"/>
                </a:lnTo>
                <a:lnTo>
                  <a:pt x="2513012" y="1581103"/>
                </a:lnTo>
                <a:lnTo>
                  <a:pt x="2664349" y="1577013"/>
                </a:lnTo>
                <a:lnTo>
                  <a:pt x="2742063" y="1548382"/>
                </a:lnTo>
                <a:lnTo>
                  <a:pt x="2770694" y="1470668"/>
                </a:lnTo>
                <a:lnTo>
                  <a:pt x="2774784" y="1319331"/>
                </a:lnTo>
                <a:lnTo>
                  <a:pt x="2774784" y="261772"/>
                </a:lnTo>
                <a:lnTo>
                  <a:pt x="2770694" y="110435"/>
                </a:lnTo>
                <a:lnTo>
                  <a:pt x="2742063" y="32721"/>
                </a:lnTo>
                <a:lnTo>
                  <a:pt x="2664349" y="4090"/>
                </a:lnTo>
                <a:lnTo>
                  <a:pt x="2513012" y="0"/>
                </a:lnTo>
                <a:close/>
              </a:path>
            </a:pathLst>
          </a:custGeom>
          <a:solidFill>
            <a:srgbClr val="0C6837"/>
          </a:solidFill>
        </p:spPr>
        <p:txBody>
          <a:bodyPr wrap="square" lIns="0" tIns="0" rIns="0" bIns="0" rtlCol="0"/>
          <a:lstStyle/>
          <a:p>
            <a:endParaRPr sz="1092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bk object 58"/>
          <p:cNvSpPr/>
          <p:nvPr/>
        </p:nvSpPr>
        <p:spPr>
          <a:xfrm>
            <a:off x="9937481" y="4001590"/>
            <a:ext cx="1682732" cy="958811"/>
          </a:xfrm>
          <a:custGeom>
            <a:avLst/>
            <a:gdLst/>
            <a:ahLst/>
            <a:cxnLst/>
            <a:rect l="l" t="t" r="r" b="b"/>
            <a:pathLst>
              <a:path w="2774950" h="1581150">
                <a:moveTo>
                  <a:pt x="2774784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1581103"/>
                </a:lnTo>
                <a:lnTo>
                  <a:pt x="2774784" y="1581103"/>
                </a:lnTo>
                <a:lnTo>
                  <a:pt x="2774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bk object 60"/>
          <p:cNvSpPr/>
          <p:nvPr/>
        </p:nvSpPr>
        <p:spPr>
          <a:xfrm>
            <a:off x="571888" y="4001591"/>
            <a:ext cx="133617" cy="133617"/>
          </a:xfrm>
          <a:custGeom>
            <a:avLst/>
            <a:gdLst/>
            <a:ahLst/>
            <a:cxnLst/>
            <a:rect l="l" t="t" r="r" b="b"/>
            <a:pathLst>
              <a:path w="220344" h="220345">
                <a:moveTo>
                  <a:pt x="209417" y="0"/>
                </a:moveTo>
                <a:lnTo>
                  <a:pt x="0" y="209417"/>
                </a:lnTo>
                <a:lnTo>
                  <a:pt x="219888" y="219888"/>
                </a:lnTo>
                <a:lnTo>
                  <a:pt x="209417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bk object 61"/>
          <p:cNvSpPr/>
          <p:nvPr/>
        </p:nvSpPr>
        <p:spPr>
          <a:xfrm>
            <a:off x="2445006" y="4001591"/>
            <a:ext cx="133617" cy="133617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09417" y="0"/>
                </a:moveTo>
                <a:lnTo>
                  <a:pt x="0" y="209417"/>
                </a:lnTo>
                <a:lnTo>
                  <a:pt x="219888" y="219888"/>
                </a:lnTo>
                <a:lnTo>
                  <a:pt x="209417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bk object 62"/>
          <p:cNvSpPr/>
          <p:nvPr/>
        </p:nvSpPr>
        <p:spPr>
          <a:xfrm>
            <a:off x="4324475" y="4001591"/>
            <a:ext cx="133617" cy="133617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09417" y="0"/>
                </a:moveTo>
                <a:lnTo>
                  <a:pt x="0" y="209417"/>
                </a:lnTo>
                <a:lnTo>
                  <a:pt x="219888" y="219888"/>
                </a:lnTo>
                <a:lnTo>
                  <a:pt x="209417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bk object 63"/>
          <p:cNvSpPr/>
          <p:nvPr/>
        </p:nvSpPr>
        <p:spPr>
          <a:xfrm>
            <a:off x="6191244" y="4001591"/>
            <a:ext cx="133617" cy="133617"/>
          </a:xfrm>
          <a:custGeom>
            <a:avLst/>
            <a:gdLst/>
            <a:ahLst/>
            <a:cxnLst/>
            <a:rect l="l" t="t" r="r" b="b"/>
            <a:pathLst>
              <a:path w="220345" h="220345">
                <a:moveTo>
                  <a:pt x="209417" y="0"/>
                </a:moveTo>
                <a:lnTo>
                  <a:pt x="0" y="209417"/>
                </a:lnTo>
                <a:lnTo>
                  <a:pt x="219888" y="219888"/>
                </a:lnTo>
                <a:lnTo>
                  <a:pt x="209417" y="0"/>
                </a:lnTo>
                <a:close/>
              </a:path>
            </a:pathLst>
          </a:custGeom>
          <a:solidFill>
            <a:srgbClr val="03693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bk object 64"/>
          <p:cNvSpPr/>
          <p:nvPr/>
        </p:nvSpPr>
        <p:spPr>
          <a:xfrm>
            <a:off x="8064361" y="4001591"/>
            <a:ext cx="133617" cy="133617"/>
          </a:xfrm>
          <a:custGeom>
            <a:avLst/>
            <a:gdLst/>
            <a:ahLst/>
            <a:cxnLst/>
            <a:rect l="l" t="t" r="r" b="b"/>
            <a:pathLst>
              <a:path w="220344" h="220345">
                <a:moveTo>
                  <a:pt x="209417" y="0"/>
                </a:moveTo>
                <a:lnTo>
                  <a:pt x="0" y="209417"/>
                </a:lnTo>
                <a:lnTo>
                  <a:pt x="219888" y="219888"/>
                </a:lnTo>
                <a:lnTo>
                  <a:pt x="209417" y="0"/>
                </a:lnTo>
                <a:close/>
              </a:path>
            </a:pathLst>
          </a:custGeom>
          <a:solidFill>
            <a:srgbClr val="FF7E7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bk object 65"/>
          <p:cNvSpPr/>
          <p:nvPr/>
        </p:nvSpPr>
        <p:spPr>
          <a:xfrm>
            <a:off x="9937481" y="4001591"/>
            <a:ext cx="133617" cy="133617"/>
          </a:xfrm>
          <a:custGeom>
            <a:avLst/>
            <a:gdLst/>
            <a:ahLst/>
            <a:cxnLst/>
            <a:rect l="l" t="t" r="r" b="b"/>
            <a:pathLst>
              <a:path w="220344" h="220345">
                <a:moveTo>
                  <a:pt x="209417" y="0"/>
                </a:moveTo>
                <a:lnTo>
                  <a:pt x="0" y="209417"/>
                </a:lnTo>
                <a:lnTo>
                  <a:pt x="219888" y="219888"/>
                </a:lnTo>
                <a:lnTo>
                  <a:pt x="209417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4361" y="1129481"/>
            <a:ext cx="7673120" cy="361583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algn="ctr">
              <a:lnSpc>
                <a:spcPct val="100000"/>
              </a:lnSpc>
              <a:spcBef>
                <a:spcPts val="55"/>
              </a:spcBef>
            </a:pPr>
            <a:r>
              <a:rPr lang="en-US" spc="-27" dirty="0"/>
              <a:t>Phase 1: Engagement  around Vision, Mission, </a:t>
            </a:r>
            <a:r>
              <a:rPr spc="-42" dirty="0"/>
              <a:t>Value</a:t>
            </a:r>
            <a:r>
              <a:rPr lang="en-US" spc="-42" dirty="0"/>
              <a:t>s</a:t>
            </a:r>
            <a:endParaRPr spc="-42" dirty="0"/>
          </a:p>
        </p:txBody>
      </p:sp>
      <p:sp>
        <p:nvSpPr>
          <p:cNvPr id="3" name="object 3"/>
          <p:cNvSpPr txBox="1"/>
          <p:nvPr/>
        </p:nvSpPr>
        <p:spPr>
          <a:xfrm>
            <a:off x="758423" y="2085286"/>
            <a:ext cx="1316151" cy="37440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63769" marR="3081" indent="-256452">
              <a:lnSpc>
                <a:spcPct val="101499"/>
              </a:lnSpc>
              <a:spcBef>
                <a:spcPts val="55"/>
              </a:spcBef>
            </a:pPr>
            <a:r>
              <a:rPr sz="1182" b="1" spc="3" dirty="0">
                <a:latin typeface="Arial"/>
                <a:cs typeface="Arial"/>
              </a:rPr>
              <a:t>Organize</a:t>
            </a:r>
            <a:r>
              <a:rPr sz="1182" b="1" spc="-30" dirty="0">
                <a:latin typeface="Arial"/>
                <a:cs typeface="Arial"/>
              </a:rPr>
              <a:t> </a:t>
            </a:r>
            <a:r>
              <a:rPr sz="1182" b="1" dirty="0">
                <a:latin typeface="Arial"/>
                <a:cs typeface="Arial"/>
              </a:rPr>
              <a:t>Steering  </a:t>
            </a:r>
            <a:r>
              <a:rPr sz="1182" b="1" spc="3" dirty="0">
                <a:latin typeface="Arial"/>
                <a:cs typeface="Arial"/>
              </a:rPr>
              <a:t>Committee</a:t>
            </a:r>
            <a:endParaRPr sz="1182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821" y="3084280"/>
            <a:ext cx="106162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6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Kick-Off</a:t>
            </a:r>
            <a:r>
              <a:rPr sz="1182" b="1" spc="-27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1182" b="1" spc="-6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Event</a:t>
            </a:r>
            <a:endParaRPr sz="1182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927" y="4334038"/>
            <a:ext cx="759347" cy="38723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92415" marR="3081" indent="-85099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spc="-1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Planning</a:t>
            </a:r>
          </a:p>
          <a:p>
            <a:pPr marL="92415" marR="3081" indent="-85099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spc="-1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Overview</a:t>
            </a:r>
            <a:endParaRPr sz="1182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366" y="5396787"/>
            <a:ext cx="1278414" cy="55811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algn="ctr">
              <a:lnSpc>
                <a:spcPct val="101499"/>
              </a:lnSpc>
              <a:spcBef>
                <a:spcPts val="55"/>
              </a:spcBef>
            </a:pPr>
            <a:r>
              <a:rPr sz="1182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Capture</a:t>
            </a:r>
            <a:r>
              <a:rPr sz="1182" b="1" spc="-42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Strategic  </a:t>
            </a:r>
            <a:r>
              <a:rPr sz="1182" b="1" spc="3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Ideas </a:t>
            </a:r>
            <a:r>
              <a:rPr sz="1182" b="1" spc="6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as </a:t>
            </a:r>
            <a:r>
              <a:rPr sz="1182" b="1" spc="-3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They  </a:t>
            </a:r>
            <a:r>
              <a:rPr sz="1182" b="1" spc="6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Surface</a:t>
            </a:r>
            <a:endParaRPr sz="1182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5254" y="1711261"/>
            <a:ext cx="1085112" cy="74181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indent="23104" algn="ctr">
              <a:lnSpc>
                <a:spcPct val="101499"/>
              </a:lnSpc>
              <a:spcBef>
                <a:spcPts val="55"/>
              </a:spcBef>
            </a:pPr>
            <a:r>
              <a:rPr sz="1182" b="1" spc="-3" dirty="0">
                <a:latin typeface="Arial"/>
                <a:cs typeface="Arial"/>
              </a:rPr>
              <a:t>Develop </a:t>
            </a:r>
            <a:r>
              <a:rPr sz="1182" b="1" dirty="0">
                <a:latin typeface="Arial"/>
                <a:cs typeface="Arial"/>
              </a:rPr>
              <a:t>Initial  </a:t>
            </a:r>
            <a:r>
              <a:rPr sz="1182" b="1" spc="-3" dirty="0">
                <a:latin typeface="Arial"/>
                <a:cs typeface="Arial"/>
              </a:rPr>
              <a:t>U</a:t>
            </a:r>
            <a:r>
              <a:rPr sz="1182" b="1" dirty="0">
                <a:latin typeface="Arial"/>
                <a:cs typeface="Arial"/>
              </a:rPr>
              <a:t>n</a:t>
            </a:r>
            <a:r>
              <a:rPr sz="1182" b="1" spc="9" dirty="0">
                <a:latin typeface="Arial"/>
                <a:cs typeface="Arial"/>
              </a:rPr>
              <a:t>d</a:t>
            </a:r>
            <a:r>
              <a:rPr sz="1182" b="1" dirty="0">
                <a:latin typeface="Arial"/>
                <a:cs typeface="Arial"/>
              </a:rPr>
              <a:t>e</a:t>
            </a:r>
            <a:r>
              <a:rPr sz="1182" b="1" spc="6" dirty="0">
                <a:latin typeface="Arial"/>
                <a:cs typeface="Arial"/>
              </a:rPr>
              <a:t>r</a:t>
            </a:r>
            <a:r>
              <a:rPr sz="1182" b="1" dirty="0">
                <a:latin typeface="Arial"/>
                <a:cs typeface="Arial"/>
              </a:rPr>
              <a:t>s</a:t>
            </a:r>
            <a:r>
              <a:rPr sz="1182" b="1" spc="3" dirty="0">
                <a:latin typeface="Arial"/>
                <a:cs typeface="Arial"/>
              </a:rPr>
              <a:t>t</a:t>
            </a:r>
            <a:r>
              <a:rPr sz="1182" b="1" dirty="0">
                <a:latin typeface="Arial"/>
                <a:cs typeface="Arial"/>
              </a:rPr>
              <a:t>and</a:t>
            </a:r>
            <a:r>
              <a:rPr sz="1182" b="1" spc="-6" dirty="0">
                <a:latin typeface="Arial"/>
                <a:cs typeface="Arial"/>
              </a:rPr>
              <a:t>i</a:t>
            </a:r>
            <a:r>
              <a:rPr sz="1182" b="1" dirty="0">
                <a:latin typeface="Arial"/>
                <a:cs typeface="Arial"/>
              </a:rPr>
              <a:t>n</a:t>
            </a:r>
            <a:r>
              <a:rPr sz="1182" b="1" spc="3" dirty="0">
                <a:latin typeface="Arial"/>
                <a:cs typeface="Arial"/>
              </a:rPr>
              <a:t>g  </a:t>
            </a:r>
            <a:r>
              <a:rPr sz="1182" b="1" dirty="0">
                <a:latin typeface="Arial"/>
                <a:cs typeface="Arial"/>
              </a:rPr>
              <a:t>of Stakeholder  Perspectives</a:t>
            </a:r>
            <a:endParaRPr sz="118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6231" y="2911790"/>
            <a:ext cx="1001553" cy="581096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algn="ctr">
              <a:spcBef>
                <a:spcPts val="76"/>
              </a:spcBef>
            </a:pPr>
            <a:r>
              <a:rPr lang="en-US" sz="1182" b="1" spc="3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Community </a:t>
            </a:r>
          </a:p>
          <a:p>
            <a:pPr marL="7701" algn="ctr">
              <a:spcBef>
                <a:spcPts val="76"/>
              </a:spcBef>
            </a:pPr>
            <a:r>
              <a:rPr lang="en-US" sz="1182" b="1" spc="3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Dialogue</a:t>
            </a:r>
            <a:endParaRPr lang="en-US" sz="1182" b="1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701" algn="ctr">
              <a:spcBef>
                <a:spcPts val="76"/>
              </a:spcBef>
            </a:pPr>
            <a:r>
              <a:rPr lang="en-US" sz="1182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and Surveys</a:t>
            </a:r>
            <a:endParaRPr lang="en-US" sz="1182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0419" y="4199280"/>
            <a:ext cx="1386232" cy="58376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algn="ctr">
              <a:lnSpc>
                <a:spcPct val="101499"/>
              </a:lnSpc>
              <a:spcBef>
                <a:spcPts val="55"/>
              </a:spcBef>
            </a:pPr>
            <a:r>
              <a:rPr sz="1182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Initial List</a:t>
            </a:r>
            <a:r>
              <a:rPr lang="en-US" sz="1182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182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of</a:t>
            </a:r>
            <a:r>
              <a:rPr sz="1182" b="1" spc="-33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182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7701" marR="3081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VMV</a:t>
            </a:r>
            <a:r>
              <a:rPr sz="1182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182" b="1" spc="3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Themes</a:t>
            </a:r>
            <a:r>
              <a:rPr sz="1182" b="1" spc="-6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lang="en-US" sz="1182" b="1" spc="-6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7701" marR="3081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spc="-6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and Strategic Ideas</a:t>
            </a:r>
            <a:endParaRPr sz="1182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9860" y="1853453"/>
            <a:ext cx="1482499" cy="55811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316" marR="3081" algn="ctr">
              <a:lnSpc>
                <a:spcPct val="101499"/>
              </a:lnSpc>
              <a:spcBef>
                <a:spcPts val="55"/>
              </a:spcBef>
            </a:pPr>
            <a:r>
              <a:rPr sz="1182" b="1" dirty="0">
                <a:latin typeface="Arial"/>
                <a:cs typeface="Arial"/>
              </a:rPr>
              <a:t>Use </a:t>
            </a:r>
            <a:r>
              <a:rPr sz="1182" b="1" spc="-3" dirty="0">
                <a:latin typeface="Arial"/>
                <a:cs typeface="Arial"/>
              </a:rPr>
              <a:t>Inclusive  </a:t>
            </a:r>
            <a:r>
              <a:rPr sz="1182" b="1" dirty="0">
                <a:latin typeface="Arial"/>
                <a:cs typeface="Arial"/>
              </a:rPr>
              <a:t>Process to</a:t>
            </a:r>
            <a:r>
              <a:rPr sz="1182" b="1" spc="-30" dirty="0">
                <a:latin typeface="Arial"/>
                <a:cs typeface="Arial"/>
              </a:rPr>
              <a:t> </a:t>
            </a:r>
            <a:r>
              <a:rPr sz="1182" b="1" dirty="0">
                <a:latin typeface="Arial"/>
                <a:cs typeface="Arial"/>
              </a:rPr>
              <a:t>Prioritize  </a:t>
            </a:r>
            <a:r>
              <a:rPr sz="1182" b="1" spc="-9" dirty="0">
                <a:latin typeface="Arial"/>
                <a:cs typeface="Arial"/>
              </a:rPr>
              <a:t>Key</a:t>
            </a:r>
            <a:r>
              <a:rPr sz="1182" b="1" spc="-3" dirty="0">
                <a:latin typeface="Arial"/>
                <a:cs typeface="Arial"/>
              </a:rPr>
              <a:t> </a:t>
            </a:r>
            <a:r>
              <a:rPr sz="1182" b="1" spc="3" dirty="0">
                <a:latin typeface="Arial"/>
                <a:cs typeface="Arial"/>
              </a:rPr>
              <a:t>Ideas</a:t>
            </a:r>
            <a:endParaRPr sz="118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0219" y="2992846"/>
            <a:ext cx="88179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Stakeholder</a:t>
            </a:r>
            <a:endParaRPr sz="1182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9444" y="3175713"/>
            <a:ext cx="1363899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algn="ctr">
              <a:spcBef>
                <a:spcPts val="76"/>
              </a:spcBef>
            </a:pPr>
            <a:r>
              <a:rPr lang="en-US" sz="1182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Summit</a:t>
            </a:r>
            <a:endParaRPr sz="1182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2581" y="4214832"/>
            <a:ext cx="1372380" cy="55811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92415" marR="3081" indent="-85099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spc="-1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Prioritized VMV Themes and</a:t>
            </a:r>
            <a:r>
              <a:rPr lang="en-US" sz="1182" b="1" spc="3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Strategic  Ideas</a:t>
            </a:r>
            <a:endParaRPr sz="1182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8104" y="2032679"/>
            <a:ext cx="1217959" cy="38723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98308" marR="3081" indent="-190992" algn="ctr">
              <a:lnSpc>
                <a:spcPct val="101499"/>
              </a:lnSpc>
              <a:spcBef>
                <a:spcPts val="55"/>
              </a:spcBef>
            </a:pPr>
            <a:r>
              <a:rPr sz="1182" b="1" spc="-3" dirty="0">
                <a:latin typeface="Arial"/>
                <a:cs typeface="Arial"/>
              </a:rPr>
              <a:t>Develop</a:t>
            </a:r>
            <a:r>
              <a:rPr sz="1182" b="1" spc="-33" dirty="0">
                <a:latin typeface="Arial"/>
                <a:cs typeface="Arial"/>
              </a:rPr>
              <a:t> </a:t>
            </a:r>
            <a:r>
              <a:rPr sz="1182" b="1" spc="-3" dirty="0">
                <a:latin typeface="Arial"/>
                <a:cs typeface="Arial"/>
              </a:rPr>
              <a:t>Revised</a:t>
            </a:r>
            <a:endParaRPr lang="en-US" sz="1182" b="1" spc="-3" dirty="0">
              <a:latin typeface="Arial"/>
              <a:cs typeface="Arial"/>
            </a:endParaRPr>
          </a:p>
          <a:p>
            <a:pPr marL="198308" marR="3081" indent="-190992" algn="ctr">
              <a:lnSpc>
                <a:spcPct val="101499"/>
              </a:lnSpc>
              <a:spcBef>
                <a:spcPts val="55"/>
              </a:spcBef>
            </a:pPr>
            <a:r>
              <a:rPr sz="1182" b="1" spc="3" dirty="0">
                <a:latin typeface="Arial"/>
                <a:cs typeface="Arial"/>
              </a:rPr>
              <a:t>Statements</a:t>
            </a:r>
            <a:endParaRPr sz="1182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71988" y="2999247"/>
            <a:ext cx="1290351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3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Committee</a:t>
            </a:r>
            <a:r>
              <a:rPr sz="1182" b="1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b="1" spc="6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Drafts</a:t>
            </a:r>
            <a:endParaRPr sz="1182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3785" y="3182114"/>
            <a:ext cx="34732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12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VMV</a:t>
            </a:r>
            <a:endParaRPr sz="1182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99200" y="4218488"/>
            <a:ext cx="835975" cy="57093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indent="25029" algn="ctr">
              <a:lnSpc>
                <a:spcPct val="101499"/>
              </a:lnSpc>
              <a:spcBef>
                <a:spcPts val="55"/>
              </a:spcBef>
            </a:pPr>
            <a:r>
              <a:rPr sz="1182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Initial </a:t>
            </a:r>
            <a:endParaRPr lang="en-US" sz="1182" b="1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7701" marR="3081" indent="25029" algn="ctr">
              <a:lnSpc>
                <a:spcPct val="101499"/>
              </a:lnSpc>
              <a:spcBef>
                <a:spcPts val="55"/>
              </a:spcBef>
            </a:pPr>
            <a:r>
              <a:rPr sz="1182" b="1" spc="9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VMV  </a:t>
            </a:r>
            <a:r>
              <a:rPr sz="1182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1182" b="1" spc="3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182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at</a:t>
            </a:r>
            <a:r>
              <a:rPr sz="1182" b="1" spc="3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sz="1182" b="1" spc="1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sz="1182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en</a:t>
            </a:r>
            <a:r>
              <a:rPr sz="1182" b="1" spc="9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182" b="1" spc="6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lang="en-US" sz="1182" b="1" spc="6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82341" y="2221984"/>
            <a:ext cx="115249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algn="ctr">
              <a:spcBef>
                <a:spcPts val="76"/>
              </a:spcBef>
            </a:pPr>
            <a:r>
              <a:rPr sz="1182" b="1" spc="-21" dirty="0">
                <a:latin typeface="Arial"/>
                <a:cs typeface="Arial"/>
              </a:rPr>
              <a:t>Test </a:t>
            </a:r>
            <a:r>
              <a:rPr sz="1182" b="1" spc="3" dirty="0">
                <a:latin typeface="Arial"/>
                <a:cs typeface="Arial"/>
              </a:rPr>
              <a:t>and</a:t>
            </a:r>
            <a:r>
              <a:rPr sz="1182" b="1" spc="-21" dirty="0">
                <a:latin typeface="Arial"/>
                <a:cs typeface="Arial"/>
              </a:rPr>
              <a:t> </a:t>
            </a:r>
            <a:r>
              <a:rPr sz="1182" b="1" spc="-3" dirty="0">
                <a:latin typeface="Arial"/>
                <a:cs typeface="Arial"/>
              </a:rPr>
              <a:t>Revise</a:t>
            </a:r>
            <a:endParaRPr sz="1182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2448" y="2981744"/>
            <a:ext cx="1377761" cy="56827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algn="ctr">
              <a:spcBef>
                <a:spcPts val="76"/>
              </a:spcBef>
            </a:pPr>
            <a:r>
              <a:rPr sz="1182" b="1" dirty="0">
                <a:solidFill>
                  <a:srgbClr val="FFFFFF"/>
                </a:solidFill>
                <a:latin typeface="Arial"/>
                <a:cs typeface="Arial"/>
              </a:rPr>
              <a:t>Solicit</a:t>
            </a:r>
            <a:r>
              <a:rPr sz="1182" b="1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b="1" dirty="0">
                <a:solidFill>
                  <a:srgbClr val="FFFFFF"/>
                </a:solidFill>
                <a:latin typeface="Arial"/>
                <a:cs typeface="Arial"/>
              </a:rPr>
              <a:t>Stakeholder</a:t>
            </a:r>
            <a:r>
              <a:rPr lang="en-US" sz="1182" b="1" dirty="0">
                <a:solidFill>
                  <a:srgbClr val="FFFFFF"/>
                </a:solidFill>
                <a:latin typeface="Arial"/>
                <a:cs typeface="Arial"/>
              </a:rPr>
              <a:t> Feedback</a:t>
            </a:r>
          </a:p>
          <a:p>
            <a:pPr marL="7701">
              <a:spcBef>
                <a:spcPts val="76"/>
              </a:spcBef>
            </a:pPr>
            <a:endParaRPr sz="1182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10253" y="4210712"/>
            <a:ext cx="1589952" cy="58376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indent="171739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spc="-12" dirty="0">
                <a:solidFill>
                  <a:schemeClr val="bg1"/>
                </a:solidFill>
                <a:latin typeface="Arial"/>
                <a:cs typeface="Arial"/>
              </a:rPr>
              <a:t>Tested </a:t>
            </a:r>
          </a:p>
          <a:p>
            <a:pPr marL="7701" marR="3081" indent="171739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spc="-12" dirty="0">
                <a:solidFill>
                  <a:schemeClr val="bg1"/>
                </a:solidFill>
                <a:latin typeface="Arial"/>
                <a:cs typeface="Arial"/>
              </a:rPr>
              <a:t>VMV </a:t>
            </a:r>
          </a:p>
          <a:p>
            <a:pPr marL="7701" marR="3081" indent="171739" algn="ctr">
              <a:lnSpc>
                <a:spcPct val="101499"/>
              </a:lnSpc>
              <a:spcBef>
                <a:spcPts val="55"/>
              </a:spcBef>
            </a:pPr>
            <a:r>
              <a:rPr sz="1182" b="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82" b="1" spc="3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82" b="1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182" b="1" spc="3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1182" b="1" spc="1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182" b="1" dirty="0">
                <a:solidFill>
                  <a:schemeClr val="bg1"/>
                </a:solidFill>
                <a:latin typeface="Arial"/>
                <a:cs typeface="Arial"/>
              </a:rPr>
              <a:t>en</a:t>
            </a:r>
            <a:r>
              <a:rPr sz="1182" b="1" spc="9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82" b="1" spc="6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endParaRPr sz="118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86444" y="2232609"/>
            <a:ext cx="1204482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algn="ctr">
              <a:spcBef>
                <a:spcPts val="76"/>
              </a:spcBef>
            </a:pPr>
            <a:r>
              <a:rPr sz="1182" b="1" dirty="0">
                <a:latin typeface="Arial"/>
                <a:cs typeface="Arial"/>
              </a:rPr>
              <a:t>Share </a:t>
            </a:r>
            <a:r>
              <a:rPr sz="1182" b="1" spc="3" dirty="0">
                <a:latin typeface="Arial"/>
                <a:cs typeface="Arial"/>
              </a:rPr>
              <a:t>the</a:t>
            </a:r>
            <a:r>
              <a:rPr sz="1182" b="1" spc="-30" dirty="0">
                <a:latin typeface="Arial"/>
                <a:cs typeface="Arial"/>
              </a:rPr>
              <a:t> </a:t>
            </a:r>
            <a:r>
              <a:rPr sz="1182" b="1" dirty="0">
                <a:latin typeface="Arial"/>
                <a:cs typeface="Arial"/>
              </a:rPr>
              <a:t>Vision</a:t>
            </a:r>
            <a:endParaRPr sz="1182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21368" y="2997695"/>
            <a:ext cx="1334634" cy="386363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algn="ctr">
              <a:spcBef>
                <a:spcPts val="76"/>
              </a:spcBef>
            </a:pPr>
            <a:r>
              <a:rPr sz="1182" b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Culminating</a:t>
            </a:r>
            <a:r>
              <a:rPr sz="1182" b="1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1182" b="1" spc="-36" dirty="0">
              <a:solidFill>
                <a:srgbClr val="FFFFFF"/>
              </a:solidFill>
              <a:latin typeface="Arial"/>
              <a:cs typeface="Arial"/>
            </a:endParaRPr>
          </a:p>
          <a:p>
            <a:pPr marL="7701" algn="ctr">
              <a:spcBef>
                <a:spcPts val="76"/>
              </a:spcBef>
            </a:pPr>
            <a:r>
              <a:rPr lang="en-US" sz="1182" b="1" spc="-6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Event</a:t>
            </a:r>
            <a:endParaRPr sz="1182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01333" y="4203398"/>
            <a:ext cx="1135712" cy="55811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indent="87410" algn="ctr">
              <a:lnSpc>
                <a:spcPct val="101499"/>
              </a:lnSpc>
              <a:spcBef>
                <a:spcPts val="55"/>
              </a:spcBef>
            </a:pPr>
            <a:r>
              <a:rPr sz="1182" b="1" dirty="0">
                <a:solidFill>
                  <a:srgbClr val="FFFFFF"/>
                </a:solidFill>
                <a:latin typeface="Arial"/>
                <a:cs typeface="Arial"/>
              </a:rPr>
              <a:t>Finalized  </a:t>
            </a:r>
            <a:r>
              <a:rPr lang="en-US" sz="1182" b="1" dirty="0">
                <a:solidFill>
                  <a:srgbClr val="FFFFFF"/>
                </a:solidFill>
                <a:latin typeface="Arial"/>
                <a:cs typeface="Arial"/>
              </a:rPr>
              <a:t>VMV S</a:t>
            </a:r>
            <a:r>
              <a:rPr sz="1182" b="1" spc="3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82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82" b="1" spc="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82" b="1" spc="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82" b="1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182" b="1" spc="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82" b="1" spc="6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182" dirty="0">
              <a:latin typeface="Arial"/>
              <a:cs typeface="Arial"/>
            </a:endParaRPr>
          </a:p>
        </p:txBody>
      </p:sp>
      <p:sp>
        <p:nvSpPr>
          <p:cNvPr id="82" name="object 13"/>
          <p:cNvSpPr txBox="1"/>
          <p:nvPr/>
        </p:nvSpPr>
        <p:spPr>
          <a:xfrm>
            <a:off x="4455995" y="5901504"/>
            <a:ext cx="1482499" cy="58376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316" marR="3081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dirty="0">
                <a:latin typeface="Arial"/>
                <a:cs typeface="Arial"/>
              </a:rPr>
              <a:t>PHASE 2:</a:t>
            </a:r>
          </a:p>
          <a:p>
            <a:pPr marL="7316" marR="3081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dirty="0">
                <a:latin typeface="Arial"/>
                <a:cs typeface="Arial"/>
              </a:rPr>
              <a:t>STRATEGY </a:t>
            </a:r>
          </a:p>
          <a:p>
            <a:pPr marL="7316" marR="3081" algn="ctr">
              <a:lnSpc>
                <a:spcPct val="101499"/>
              </a:lnSpc>
              <a:spcBef>
                <a:spcPts val="55"/>
              </a:spcBef>
            </a:pPr>
            <a:r>
              <a:rPr lang="en-US" sz="1182" b="1" dirty="0">
                <a:latin typeface="Arial"/>
                <a:cs typeface="Arial"/>
              </a:rPr>
              <a:t>DEVELOPMENT</a:t>
            </a:r>
            <a:endParaRPr sz="1182" dirty="0">
              <a:latin typeface="Arial"/>
              <a:cs typeface="Arial"/>
            </a:endParaRPr>
          </a:p>
        </p:txBody>
      </p:sp>
      <p:sp>
        <p:nvSpPr>
          <p:cNvPr id="10" name="Triangle 9"/>
          <p:cNvSpPr/>
          <p:nvPr/>
        </p:nvSpPr>
        <p:spPr>
          <a:xfrm rot="10800000">
            <a:off x="5088813" y="5566181"/>
            <a:ext cx="216861" cy="274839"/>
          </a:xfrm>
          <a:prstGeom prst="triangle">
            <a:avLst/>
          </a:prstGeom>
          <a:solidFill>
            <a:srgbClr val="0369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5821" y="6581001"/>
            <a:ext cx="66460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January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25719" y="6581649"/>
            <a:ext cx="739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February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777096" y="6581000"/>
            <a:ext cx="586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461197" y="6581001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April</a:t>
            </a:r>
          </a:p>
        </p:txBody>
      </p:sp>
      <p:cxnSp>
        <p:nvCxnSpPr>
          <p:cNvPr id="67" name="Straight Connector 66"/>
          <p:cNvCxnSpPr>
            <a:stCxn id="28" idx="3"/>
            <a:endCxn id="86" idx="1"/>
          </p:cNvCxnSpPr>
          <p:nvPr/>
        </p:nvCxnSpPr>
        <p:spPr>
          <a:xfrm>
            <a:off x="1550427" y="6719501"/>
            <a:ext cx="1275292" cy="6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6" idx="3"/>
            <a:endCxn id="87" idx="1"/>
          </p:cNvCxnSpPr>
          <p:nvPr/>
        </p:nvCxnSpPr>
        <p:spPr>
          <a:xfrm flipV="1">
            <a:off x="3565089" y="6719500"/>
            <a:ext cx="2212007" cy="6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7" idx="3"/>
            <a:endCxn id="88" idx="1"/>
          </p:cNvCxnSpPr>
          <p:nvPr/>
        </p:nvCxnSpPr>
        <p:spPr>
          <a:xfrm>
            <a:off x="6363540" y="6719500"/>
            <a:ext cx="3097657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8" idx="3"/>
          </p:cNvCxnSpPr>
          <p:nvPr/>
        </p:nvCxnSpPr>
        <p:spPr>
          <a:xfrm flipV="1">
            <a:off x="9939213" y="6719499"/>
            <a:ext cx="1855222" cy="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 Community Dialogue Sessions </a:t>
            </a:r>
            <a:r>
              <a:rPr lang="en-US" sz="2000" dirty="0"/>
              <a:t>(320+ participants)</a:t>
            </a:r>
            <a:endParaRPr lang="en-US" dirty="0"/>
          </a:p>
          <a:p>
            <a:r>
              <a:rPr lang="en-US" dirty="0"/>
              <a:t>3-Day Summit </a:t>
            </a:r>
            <a:r>
              <a:rPr lang="en-US" sz="2000" dirty="0"/>
              <a:t>(120+ participants)</a:t>
            </a:r>
          </a:p>
          <a:p>
            <a:pPr lvl="1"/>
            <a:r>
              <a:rPr lang="en-US" dirty="0"/>
              <a:t>Session 1: Values, </a:t>
            </a:r>
            <a:r>
              <a:rPr lang="en-US" dirty="0" smtClean="0"/>
              <a:t>Mission, and Vision</a:t>
            </a:r>
            <a:endParaRPr lang="en-US" dirty="0"/>
          </a:p>
          <a:p>
            <a:pPr lvl="1"/>
            <a:r>
              <a:rPr lang="en-US" dirty="0"/>
              <a:t>Session 2: Strengths </a:t>
            </a:r>
          </a:p>
          <a:p>
            <a:pPr lvl="1"/>
            <a:r>
              <a:rPr lang="en-US" dirty="0"/>
              <a:t>Session 3: Opportunities</a:t>
            </a:r>
          </a:p>
          <a:p>
            <a:pPr lvl="1"/>
            <a:r>
              <a:rPr lang="en-US" dirty="0"/>
              <a:t>Session </a:t>
            </a:r>
            <a:r>
              <a:rPr lang="en-US" dirty="0" smtClean="0"/>
              <a:t>4: Aspirations</a:t>
            </a:r>
            <a:endParaRPr lang="en-US" dirty="0"/>
          </a:p>
          <a:p>
            <a:r>
              <a:rPr lang="en-US" dirty="0"/>
              <a:t>Drafting of Statements </a:t>
            </a:r>
          </a:p>
          <a:p>
            <a:pPr lvl="1"/>
            <a:r>
              <a:rPr lang="en-US" dirty="0"/>
              <a:t>Values, Mission, Vision, Areas of Strategic Focus</a:t>
            </a:r>
          </a:p>
          <a:p>
            <a:r>
              <a:rPr lang="en-US" dirty="0"/>
              <a:t>Strategic Planning Open House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Milestones</a:t>
            </a:r>
          </a:p>
        </p:txBody>
      </p:sp>
    </p:spTree>
    <p:extLst>
      <p:ext uri="{BB962C8B-B14F-4D97-AF65-F5344CB8AC3E}">
        <p14:creationId xmlns:p14="http://schemas.microsoft.com/office/powerpoint/2010/main" val="8803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0EC8BFEF-26FC-394F-B3F1-1145C4A9DDB9}">
  <we:reference id="wa104218071" version="1.0.0.0" store="en-US" storeType="OMEX"/>
  <we:alternateReferences>
    <we:reference id="WA104218071" version="1.0.0.0" store="WA104218071" storeType="OMEX"/>
  </we:alternateReferences>
  <we:properties>
    <we:property name="countdown" value="270"/>
    <we:property name="autostart" value="fals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5923</TotalTime>
  <Words>1953</Words>
  <Application>Microsoft Macintosh PowerPoint</Application>
  <PresentationFormat>Widescreen</PresentationFormat>
  <Paragraphs>499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Wingdings</vt:lpstr>
      <vt:lpstr>Arial</vt:lpstr>
      <vt:lpstr>Office Theme</vt:lpstr>
      <vt:lpstr>Welcome to Mini Summit 2</vt:lpstr>
      <vt:lpstr>Stakeholder Mini Summit Session 2: Develop Goals and Objectives</vt:lpstr>
      <vt:lpstr>Objectives for Today’s Sessions</vt:lpstr>
      <vt:lpstr>Agenda </vt:lpstr>
      <vt:lpstr>Welcome from Dr. Schrader</vt:lpstr>
      <vt:lpstr>Introducing Dr. Susan Edwards</vt:lpstr>
      <vt:lpstr>Elements of our Strategic Plan</vt:lpstr>
      <vt:lpstr>Phase 1: Engagement  around Vision, Mission, Values</vt:lpstr>
      <vt:lpstr>Phase 1 Milestones</vt:lpstr>
      <vt:lpstr>Proposed Statements</vt:lpstr>
      <vt:lpstr>Proposed Statements</vt:lpstr>
      <vt:lpstr>PowerPoint Presentation</vt:lpstr>
      <vt:lpstr>Phase 2: Development of Strategic Plan</vt:lpstr>
      <vt:lpstr>Rounds of Summer Activity</vt:lpstr>
      <vt:lpstr>Progression of Work</vt:lpstr>
      <vt:lpstr>Key Design Assumptions</vt:lpstr>
      <vt:lpstr>Role of Participants</vt:lpstr>
      <vt:lpstr>Elements of our Strategic Plan</vt:lpstr>
      <vt:lpstr>Elements of our Strategic Plan</vt:lpstr>
      <vt:lpstr>Principles of Self Organizing</vt:lpstr>
      <vt:lpstr>Role of Participants: Develop a Plan for a Strategic Initiative</vt:lpstr>
      <vt:lpstr>Progress Reports: Steering Committee</vt:lpstr>
      <vt:lpstr>A Strategy Statement</vt:lpstr>
      <vt:lpstr>Progress Report: Strategy Statement</vt:lpstr>
      <vt:lpstr>Progress Report:  Mission-Focused Values Survey</vt:lpstr>
      <vt:lpstr>Progress Report: Strategic Initiatives</vt:lpstr>
      <vt:lpstr>Progress Report: Strategic Initiatives</vt:lpstr>
      <vt:lpstr>Next Steps: Homework 2</vt:lpstr>
      <vt:lpstr>PowerPoint Presentation</vt:lpstr>
      <vt:lpstr>PowerPoint Presentation</vt:lpstr>
      <vt:lpstr>Plenary Discussion: Aspirations</vt:lpstr>
      <vt:lpstr>PowerPoint Presentation</vt:lpstr>
      <vt:lpstr>Group Work: Homework 2</vt:lpstr>
      <vt:lpstr>Proposed Statements</vt:lpstr>
      <vt:lpstr>PowerPoint Presentation</vt:lpstr>
      <vt:lpstr>Group Work: Homework 2</vt:lpstr>
      <vt:lpstr>Closing Reflection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OBrien, Kyle Scott</dc:creator>
  <cp:lastModifiedBy>David Bright</cp:lastModifiedBy>
  <cp:revision>142</cp:revision>
  <dcterms:created xsi:type="dcterms:W3CDTF">2018-01-29T19:40:44Z</dcterms:created>
  <dcterms:modified xsi:type="dcterms:W3CDTF">2018-06-01T17:14:57Z</dcterms:modified>
</cp:coreProperties>
</file>