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60" r:id="rId5"/>
    <p:sldId id="259" r:id="rId6"/>
    <p:sldId id="262" r:id="rId7"/>
    <p:sldId id="261" r:id="rId8"/>
    <p:sldId id="263" r:id="rId9"/>
    <p:sldId id="269" r:id="rId10"/>
    <p:sldId id="264" r:id="rId11"/>
    <p:sldId id="267" r:id="rId12"/>
    <p:sldId id="274" r:id="rId13"/>
    <p:sldId id="272" r:id="rId14"/>
    <p:sldId id="273" r:id="rId15"/>
    <p:sldId id="275" r:id="rId16"/>
    <p:sldId id="276" r:id="rId17"/>
    <p:sldId id="277" r:id="rId18"/>
    <p:sldId id="268" r:id="rId19"/>
    <p:sldId id="266" r:id="rId20"/>
    <p:sldId id="265" r:id="rId21"/>
    <p:sldId id="271" r:id="rId22"/>
    <p:sldId id="278"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A"/>
    <a:srgbClr val="546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7B07F4-D815-5189-254F-23E4ACFA1707}" v="2" dt="2019-08-13T18:51:46.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ge Ross" userId="S::pross4@ad.devereux.org::158e945f-c6cf-499d-819b-1220772315a8" providerId="AD" clId="Web-{AC7B07F4-D815-5189-254F-23E4ACFA1707}"/>
    <pc:docChg chg="modSld">
      <pc:chgData name="Paige Ross" userId="S::pross4@ad.devereux.org::158e945f-c6cf-499d-819b-1220772315a8" providerId="AD" clId="Web-{AC7B07F4-D815-5189-254F-23E4ACFA1707}" dt="2019-08-13T18:51:46.578" v="1" actId="1076"/>
      <pc:docMkLst>
        <pc:docMk/>
      </pc:docMkLst>
      <pc:sldChg chg="modSp">
        <pc:chgData name="Paige Ross" userId="S::pross4@ad.devereux.org::158e945f-c6cf-499d-819b-1220772315a8" providerId="AD" clId="Web-{AC7B07F4-D815-5189-254F-23E4ACFA1707}" dt="2019-08-13T18:51:46.578" v="1" actId="1076"/>
        <pc:sldMkLst>
          <pc:docMk/>
          <pc:sldMk cId="1243472680" sldId="261"/>
        </pc:sldMkLst>
        <pc:picChg chg="mod">
          <ac:chgData name="Paige Ross" userId="S::pross4@ad.devereux.org::158e945f-c6cf-499d-819b-1220772315a8" providerId="AD" clId="Web-{AC7B07F4-D815-5189-254F-23E4ACFA1707}" dt="2019-08-13T18:51:46.578" v="1" actId="1076"/>
          <ac:picMkLst>
            <pc:docMk/>
            <pc:sldMk cId="1243472680" sldId="261"/>
            <ac:picMk id="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5"/>
          </a:xfrm>
          <a:prstGeom prst="rect">
            <a:avLst/>
          </a:prstGeom>
        </p:spPr>
        <p:txBody>
          <a:bodyPr vert="horz" lIns="95564" tIns="47782" rIns="95564" bIns="47782" rtlCol="0"/>
          <a:lstStyle>
            <a:lvl1pPr algn="l">
              <a:defRPr sz="1300"/>
            </a:lvl1pPr>
          </a:lstStyle>
          <a:p>
            <a:endParaRPr lang="en-US"/>
          </a:p>
        </p:txBody>
      </p:sp>
      <p:sp>
        <p:nvSpPr>
          <p:cNvPr id="3" name="Date Placeholder 2"/>
          <p:cNvSpPr>
            <a:spLocks noGrp="1"/>
          </p:cNvSpPr>
          <p:nvPr>
            <p:ph type="dt" sz="quarter" idx="1"/>
          </p:nvPr>
        </p:nvSpPr>
        <p:spPr>
          <a:xfrm>
            <a:off x="4143832" y="0"/>
            <a:ext cx="3169698" cy="481875"/>
          </a:xfrm>
          <a:prstGeom prst="rect">
            <a:avLst/>
          </a:prstGeom>
        </p:spPr>
        <p:txBody>
          <a:bodyPr vert="horz" lIns="95564" tIns="47782" rIns="95564" bIns="47782" rtlCol="0"/>
          <a:lstStyle>
            <a:lvl1pPr algn="r">
              <a:defRPr sz="1300"/>
            </a:lvl1pPr>
          </a:lstStyle>
          <a:p>
            <a:fld id="{5C810E38-71D8-4F40-A59F-DAE0B73BE09F}" type="datetimeFigureOut">
              <a:rPr lang="en-US" smtClean="0"/>
              <a:t>3/23/2020</a:t>
            </a:fld>
            <a:endParaRPr lang="en-US"/>
          </a:p>
        </p:txBody>
      </p:sp>
      <p:sp>
        <p:nvSpPr>
          <p:cNvPr id="4" name="Footer Placeholder 3"/>
          <p:cNvSpPr>
            <a:spLocks noGrp="1"/>
          </p:cNvSpPr>
          <p:nvPr>
            <p:ph type="ftr" sz="quarter" idx="2"/>
          </p:nvPr>
        </p:nvSpPr>
        <p:spPr>
          <a:xfrm>
            <a:off x="0" y="9119325"/>
            <a:ext cx="3169698" cy="481875"/>
          </a:xfrm>
          <a:prstGeom prst="rect">
            <a:avLst/>
          </a:prstGeom>
        </p:spPr>
        <p:txBody>
          <a:bodyPr vert="horz" lIns="95564" tIns="47782" rIns="95564" bIns="47782" rtlCol="0" anchor="b"/>
          <a:lstStyle>
            <a:lvl1pPr algn="l">
              <a:defRPr sz="1300"/>
            </a:lvl1pPr>
          </a:lstStyle>
          <a:p>
            <a:endParaRPr lang="en-US"/>
          </a:p>
        </p:txBody>
      </p:sp>
      <p:sp>
        <p:nvSpPr>
          <p:cNvPr id="5" name="Slide Number Placeholder 4"/>
          <p:cNvSpPr>
            <a:spLocks noGrp="1"/>
          </p:cNvSpPr>
          <p:nvPr>
            <p:ph type="sldNum" sz="quarter" idx="3"/>
          </p:nvPr>
        </p:nvSpPr>
        <p:spPr>
          <a:xfrm>
            <a:off x="4143832" y="9119325"/>
            <a:ext cx="3169698" cy="481875"/>
          </a:xfrm>
          <a:prstGeom prst="rect">
            <a:avLst/>
          </a:prstGeom>
        </p:spPr>
        <p:txBody>
          <a:bodyPr vert="horz" lIns="95564" tIns="47782" rIns="95564" bIns="47782" rtlCol="0" anchor="b"/>
          <a:lstStyle>
            <a:lvl1pPr algn="r">
              <a:defRPr sz="1300"/>
            </a:lvl1pPr>
          </a:lstStyle>
          <a:p>
            <a:fld id="{D297FCF8-E508-4490-B2BD-EC85F91DF5AD}" type="slidenum">
              <a:rPr lang="en-US" smtClean="0"/>
              <a:t>‹#›</a:t>
            </a:fld>
            <a:endParaRPr lang="en-US"/>
          </a:p>
        </p:txBody>
      </p:sp>
    </p:spTree>
    <p:extLst>
      <p:ext uri="{BB962C8B-B14F-4D97-AF65-F5344CB8AC3E}">
        <p14:creationId xmlns:p14="http://schemas.microsoft.com/office/powerpoint/2010/main" val="3559129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63" tIns="48332" rIns="96663" bIns="48332" rtlCol="0"/>
          <a:lstStyle>
            <a:lvl1pPr algn="l">
              <a:defRPr sz="1300"/>
            </a:lvl1pPr>
          </a:lstStyle>
          <a:p>
            <a:endParaRPr lang="en-US"/>
          </a:p>
        </p:txBody>
      </p:sp>
      <p:sp>
        <p:nvSpPr>
          <p:cNvPr id="3" name="Date Placeholder 2"/>
          <p:cNvSpPr>
            <a:spLocks noGrp="1"/>
          </p:cNvSpPr>
          <p:nvPr>
            <p:ph type="dt" idx="1"/>
          </p:nvPr>
        </p:nvSpPr>
        <p:spPr>
          <a:xfrm>
            <a:off x="4143588" y="0"/>
            <a:ext cx="3169920" cy="481728"/>
          </a:xfrm>
          <a:prstGeom prst="rect">
            <a:avLst/>
          </a:prstGeom>
        </p:spPr>
        <p:txBody>
          <a:bodyPr vert="horz" lIns="96663" tIns="48332" rIns="96663" bIns="48332" rtlCol="0"/>
          <a:lstStyle>
            <a:lvl1pPr algn="r">
              <a:defRPr sz="1300"/>
            </a:lvl1pPr>
          </a:lstStyle>
          <a:p>
            <a:fld id="{6AF9EEC6-44DF-4C6F-AAFB-95935D59707F}" type="datetimeFigureOut">
              <a:rPr lang="en-US" smtClean="0"/>
              <a:t>3/23/2020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3" tIns="48332" rIns="96663" bIns="48332"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63" tIns="48332" rIns="96663" bIns="4833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6663" tIns="48332" rIns="96663" bIns="48332"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6663" tIns="48332" rIns="96663" bIns="48332" rtlCol="0" anchor="b"/>
          <a:lstStyle>
            <a:lvl1pPr algn="r">
              <a:defRPr sz="1300"/>
            </a:lvl1pPr>
          </a:lstStyle>
          <a:p>
            <a:fld id="{D141682F-6E2C-422E-A3C9-E8F21F9B8BFB}" type="slidenum">
              <a:rPr lang="en-US" smtClean="0"/>
              <a:t>‹#›</a:t>
            </a:fld>
            <a:endParaRPr lang="en-US"/>
          </a:p>
        </p:txBody>
      </p:sp>
    </p:spTree>
    <p:extLst>
      <p:ext uri="{BB962C8B-B14F-4D97-AF65-F5344CB8AC3E}">
        <p14:creationId xmlns:p14="http://schemas.microsoft.com/office/powerpoint/2010/main" val="207346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a:t>
            </a:fld>
            <a:endParaRPr lang="en-US"/>
          </a:p>
        </p:txBody>
      </p:sp>
    </p:spTree>
    <p:extLst>
      <p:ext uri="{BB962C8B-B14F-4D97-AF65-F5344CB8AC3E}">
        <p14:creationId xmlns:p14="http://schemas.microsoft.com/office/powerpoint/2010/main" val="155657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10</a:t>
            </a:fld>
            <a:endParaRPr lang="en-US"/>
          </a:p>
        </p:txBody>
      </p:sp>
    </p:spTree>
    <p:extLst>
      <p:ext uri="{BB962C8B-B14F-4D97-AF65-F5344CB8AC3E}">
        <p14:creationId xmlns:p14="http://schemas.microsoft.com/office/powerpoint/2010/main" val="402693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11</a:t>
            </a:fld>
            <a:endParaRPr lang="en-US"/>
          </a:p>
        </p:txBody>
      </p:sp>
    </p:spTree>
    <p:extLst>
      <p:ext uri="{BB962C8B-B14F-4D97-AF65-F5344CB8AC3E}">
        <p14:creationId xmlns:p14="http://schemas.microsoft.com/office/powerpoint/2010/main" val="58901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12</a:t>
            </a:fld>
            <a:endParaRPr lang="en-US"/>
          </a:p>
        </p:txBody>
      </p:sp>
    </p:spTree>
    <p:extLst>
      <p:ext uri="{BB962C8B-B14F-4D97-AF65-F5344CB8AC3E}">
        <p14:creationId xmlns:p14="http://schemas.microsoft.com/office/powerpoint/2010/main" val="152454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a:t>
            </a:r>
            <a:r>
              <a:rPr lang="en-US" baseline="0"/>
              <a:t> content slide</a:t>
            </a:r>
            <a:endParaRPr lang="en-US"/>
          </a:p>
        </p:txBody>
      </p:sp>
      <p:sp>
        <p:nvSpPr>
          <p:cNvPr id="4" name="Slide Number Placeholder 3"/>
          <p:cNvSpPr>
            <a:spLocks noGrp="1"/>
          </p:cNvSpPr>
          <p:nvPr>
            <p:ph type="sldNum" sz="quarter" idx="10"/>
          </p:nvPr>
        </p:nvSpPr>
        <p:spPr/>
        <p:txBody>
          <a:bodyPr/>
          <a:lstStyle/>
          <a:p>
            <a:pPr defTabSz="494494">
              <a:defRPr/>
            </a:pPr>
            <a:fld id="{0BD980C1-A5B8-B24D-8AB0-0550DA701083}" type="slidenum">
              <a:rPr lang="en-US">
                <a:solidFill>
                  <a:prstClr val="black"/>
                </a:solidFill>
                <a:latin typeface="Calibri"/>
              </a:rPr>
              <a:pPr defTabSz="494494">
                <a:defRPr/>
              </a:pPr>
              <a:t>13</a:t>
            </a:fld>
            <a:endParaRPr lang="en-US">
              <a:solidFill>
                <a:prstClr val="black"/>
              </a:solidFill>
              <a:latin typeface="Calibri"/>
            </a:endParaRPr>
          </a:p>
        </p:txBody>
      </p:sp>
    </p:spTree>
    <p:extLst>
      <p:ext uri="{BB962C8B-B14F-4D97-AF65-F5344CB8AC3E}">
        <p14:creationId xmlns:p14="http://schemas.microsoft.com/office/powerpoint/2010/main" val="367061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14</a:t>
            </a:fld>
            <a:endParaRPr lang="en-US"/>
          </a:p>
        </p:txBody>
      </p:sp>
    </p:spTree>
    <p:extLst>
      <p:ext uri="{BB962C8B-B14F-4D97-AF65-F5344CB8AC3E}">
        <p14:creationId xmlns:p14="http://schemas.microsoft.com/office/powerpoint/2010/main" val="405146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15</a:t>
            </a:fld>
            <a:endParaRPr lang="en-US"/>
          </a:p>
        </p:txBody>
      </p:sp>
    </p:spTree>
    <p:extLst>
      <p:ext uri="{BB962C8B-B14F-4D97-AF65-F5344CB8AC3E}">
        <p14:creationId xmlns:p14="http://schemas.microsoft.com/office/powerpoint/2010/main" val="197410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16</a:t>
            </a:fld>
            <a:endParaRPr lang="en-US"/>
          </a:p>
        </p:txBody>
      </p:sp>
    </p:spTree>
    <p:extLst>
      <p:ext uri="{BB962C8B-B14F-4D97-AF65-F5344CB8AC3E}">
        <p14:creationId xmlns:p14="http://schemas.microsoft.com/office/powerpoint/2010/main" val="495693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17</a:t>
            </a:fld>
            <a:endParaRPr lang="en-US"/>
          </a:p>
        </p:txBody>
      </p:sp>
    </p:spTree>
    <p:extLst>
      <p:ext uri="{BB962C8B-B14F-4D97-AF65-F5344CB8AC3E}">
        <p14:creationId xmlns:p14="http://schemas.microsoft.com/office/powerpoint/2010/main" val="130111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18</a:t>
            </a:fld>
            <a:endParaRPr lang="en-US"/>
          </a:p>
        </p:txBody>
      </p:sp>
    </p:spTree>
    <p:extLst>
      <p:ext uri="{BB962C8B-B14F-4D97-AF65-F5344CB8AC3E}">
        <p14:creationId xmlns:p14="http://schemas.microsoft.com/office/powerpoint/2010/main" val="288582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19</a:t>
            </a:fld>
            <a:endParaRPr lang="en-US"/>
          </a:p>
        </p:txBody>
      </p:sp>
    </p:spTree>
    <p:extLst>
      <p:ext uri="{BB962C8B-B14F-4D97-AF65-F5344CB8AC3E}">
        <p14:creationId xmlns:p14="http://schemas.microsoft.com/office/powerpoint/2010/main" val="239622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2</a:t>
            </a:fld>
            <a:endParaRPr lang="en-US"/>
          </a:p>
        </p:txBody>
      </p:sp>
    </p:spTree>
    <p:extLst>
      <p:ext uri="{BB962C8B-B14F-4D97-AF65-F5344CB8AC3E}">
        <p14:creationId xmlns:p14="http://schemas.microsoft.com/office/powerpoint/2010/main" val="191905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20</a:t>
            </a:fld>
            <a:endParaRPr lang="en-US"/>
          </a:p>
        </p:txBody>
      </p:sp>
    </p:spTree>
    <p:extLst>
      <p:ext uri="{BB962C8B-B14F-4D97-AF65-F5344CB8AC3E}">
        <p14:creationId xmlns:p14="http://schemas.microsoft.com/office/powerpoint/2010/main" val="4044693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21</a:t>
            </a:fld>
            <a:endParaRPr lang="en-US"/>
          </a:p>
        </p:txBody>
      </p:sp>
    </p:spTree>
    <p:extLst>
      <p:ext uri="{BB962C8B-B14F-4D97-AF65-F5344CB8AC3E}">
        <p14:creationId xmlns:p14="http://schemas.microsoft.com/office/powerpoint/2010/main" val="1134671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22</a:t>
            </a:fld>
            <a:endParaRPr lang="en-US"/>
          </a:p>
        </p:txBody>
      </p:sp>
    </p:spTree>
    <p:extLst>
      <p:ext uri="{BB962C8B-B14F-4D97-AF65-F5344CB8AC3E}">
        <p14:creationId xmlns:p14="http://schemas.microsoft.com/office/powerpoint/2010/main" val="122624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3</a:t>
            </a:fld>
            <a:endParaRPr lang="en-US"/>
          </a:p>
        </p:txBody>
      </p:sp>
    </p:spTree>
    <p:extLst>
      <p:ext uri="{BB962C8B-B14F-4D97-AF65-F5344CB8AC3E}">
        <p14:creationId xmlns:p14="http://schemas.microsoft.com/office/powerpoint/2010/main" val="273973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4</a:t>
            </a:fld>
            <a:endParaRPr lang="en-US"/>
          </a:p>
        </p:txBody>
      </p:sp>
    </p:spTree>
    <p:extLst>
      <p:ext uri="{BB962C8B-B14F-4D97-AF65-F5344CB8AC3E}">
        <p14:creationId xmlns:p14="http://schemas.microsoft.com/office/powerpoint/2010/main" val="342398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5</a:t>
            </a:fld>
            <a:endParaRPr lang="en-US"/>
          </a:p>
        </p:txBody>
      </p:sp>
    </p:spTree>
    <p:extLst>
      <p:ext uri="{BB962C8B-B14F-4D97-AF65-F5344CB8AC3E}">
        <p14:creationId xmlns:p14="http://schemas.microsoft.com/office/powerpoint/2010/main" val="388955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6</a:t>
            </a:fld>
            <a:endParaRPr lang="en-US"/>
          </a:p>
        </p:txBody>
      </p:sp>
    </p:spTree>
    <p:extLst>
      <p:ext uri="{BB962C8B-B14F-4D97-AF65-F5344CB8AC3E}">
        <p14:creationId xmlns:p14="http://schemas.microsoft.com/office/powerpoint/2010/main" val="106680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7</a:t>
            </a:fld>
            <a:endParaRPr lang="en-US"/>
          </a:p>
        </p:txBody>
      </p:sp>
    </p:spTree>
    <p:extLst>
      <p:ext uri="{BB962C8B-B14F-4D97-AF65-F5344CB8AC3E}">
        <p14:creationId xmlns:p14="http://schemas.microsoft.com/office/powerpoint/2010/main" val="38223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8</a:t>
            </a:fld>
            <a:endParaRPr lang="en-US"/>
          </a:p>
        </p:txBody>
      </p:sp>
    </p:spTree>
    <p:extLst>
      <p:ext uri="{BB962C8B-B14F-4D97-AF65-F5344CB8AC3E}">
        <p14:creationId xmlns:p14="http://schemas.microsoft.com/office/powerpoint/2010/main" val="222547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41682F-6E2C-422E-A3C9-E8F21F9B8BFB}" type="slidenum">
              <a:rPr lang="en-US" smtClean="0"/>
              <a:t>9</a:t>
            </a:fld>
            <a:endParaRPr lang="en-US"/>
          </a:p>
        </p:txBody>
      </p:sp>
    </p:spTree>
    <p:extLst>
      <p:ext uri="{BB962C8B-B14F-4D97-AF65-F5344CB8AC3E}">
        <p14:creationId xmlns:p14="http://schemas.microsoft.com/office/powerpoint/2010/main" val="323020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9600" b="1"/>
            </a:lvl1pPr>
          </a:lstStyle>
          <a:p>
            <a:r>
              <a:rPr lang="en-US"/>
              <a:t>Adoption 101</a:t>
            </a:r>
          </a:p>
        </p:txBody>
      </p:sp>
      <p:sp>
        <p:nvSpPr>
          <p:cNvPr id="3" name="Subtitle 2"/>
          <p:cNvSpPr>
            <a:spLocks noGrp="1"/>
          </p:cNvSpPr>
          <p:nvPr>
            <p:ph type="subTitle" idx="1" hasCustomPrompt="1"/>
          </p:nvPr>
        </p:nvSpPr>
        <p:spPr>
          <a:xfrm>
            <a:off x="968188" y="3602038"/>
            <a:ext cx="10252038" cy="1655762"/>
          </a:xfrm>
        </p:spPr>
        <p:txBody>
          <a:bodyPr/>
          <a:lstStyle>
            <a:lvl1pPr marL="0" indent="0" algn="ctr">
              <a:buNone/>
              <a:defRPr sz="2400" i="1"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Trauma Informed, Trust-Based Relational Intervention Training</a:t>
            </a:r>
          </a:p>
        </p:txBody>
      </p:sp>
    </p:spTree>
    <p:extLst>
      <p:ext uri="{BB962C8B-B14F-4D97-AF65-F5344CB8AC3E}">
        <p14:creationId xmlns:p14="http://schemas.microsoft.com/office/powerpoint/2010/main" val="93484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159060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426356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233675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291860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272450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334368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295759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348615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18226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610600" y="6466680"/>
            <a:ext cx="2743200" cy="365125"/>
          </a:xfrm>
          <a:prstGeom prst="rect">
            <a:avLst/>
          </a:prstGeom>
        </p:spPr>
        <p:txBody>
          <a:bodyPr/>
          <a:lstStyle/>
          <a:p>
            <a:fld id="{6E786916-18FA-416D-B6C6-35229AE8D647}" type="slidenum">
              <a:rPr lang="en-US" smtClean="0"/>
              <a:t>‹#›</a:t>
            </a:fld>
            <a:endParaRPr lang="en-US"/>
          </a:p>
        </p:txBody>
      </p:sp>
    </p:spTree>
    <p:extLst>
      <p:ext uri="{BB962C8B-B14F-4D97-AF65-F5344CB8AC3E}">
        <p14:creationId xmlns:p14="http://schemas.microsoft.com/office/powerpoint/2010/main" val="17441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5709106"/>
            <a:ext cx="12192000" cy="1356071"/>
            <a:chOff x="0" y="6099862"/>
            <a:chExt cx="12192000" cy="950111"/>
          </a:xfrm>
        </p:grpSpPr>
        <p:sp>
          <p:nvSpPr>
            <p:cNvPr id="8" name="Rectangle 7"/>
            <p:cNvSpPr/>
            <p:nvPr userDrawn="1"/>
          </p:nvSpPr>
          <p:spPr>
            <a:xfrm>
              <a:off x="0" y="6821611"/>
              <a:ext cx="12192000" cy="83206"/>
            </a:xfrm>
            <a:prstGeom prst="rect">
              <a:avLst/>
            </a:prstGeom>
            <a:solidFill>
              <a:srgbClr val="5469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328225"/>
              <a:ext cx="12192000" cy="493386"/>
            </a:xfrm>
            <a:prstGeom prst="rect">
              <a:avLst/>
            </a:prstGeom>
            <a:solidFill>
              <a:srgbClr val="003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206" y="6099862"/>
              <a:ext cx="1231029" cy="950111"/>
            </a:xfrm>
            <a:prstGeom prst="rect">
              <a:avLst/>
            </a:prstGeom>
          </p:spPr>
        </p:pic>
      </p:grpSp>
      <p:sp>
        <p:nvSpPr>
          <p:cNvPr id="2" name="Title Placeholder 1"/>
          <p:cNvSpPr>
            <a:spLocks noGrp="1"/>
          </p:cNvSpPr>
          <p:nvPr>
            <p:ph type="title"/>
          </p:nvPr>
        </p:nvSpPr>
        <p:spPr>
          <a:xfrm>
            <a:off x="247425" y="365125"/>
            <a:ext cx="116182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47425" y="1825625"/>
            <a:ext cx="11618259" cy="40906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19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8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ideo" Target="https://www.youtube.com/embed/nIhATiiM-Pw"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ideo" Target="https://www.youtube.com/embed/2MKhmGet6pU"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aherrera@heartlandforchildren.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mailto:ybaker@heartlandforchildren.org" TargetMode="External"/><Relationship Id="rId4" Type="http://schemas.openxmlformats.org/officeDocument/2006/relationships/hyperlink" Target="mailto:pross4@heartlandforchildren.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bNvQVxQuZpI" TargetMode="Externa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6070" y="1644145"/>
            <a:ext cx="9144000" cy="1957893"/>
          </a:xfrm>
          <a:noFill/>
          <a:ln w="19050">
            <a:noFill/>
            <a:prstDash val="lgDashDot"/>
          </a:ln>
        </p:spPr>
        <p:txBody>
          <a:bodyPr>
            <a:normAutofit/>
          </a:bodyPr>
          <a:lstStyle/>
          <a:p>
            <a:r>
              <a:rPr lang="en-US" sz="12000">
                <a:latin typeface="Arial Narrow" panose="020B0606020202030204" pitchFamily="34" charset="0"/>
              </a:rPr>
              <a:t>Adoption 101</a:t>
            </a:r>
          </a:p>
        </p:txBody>
      </p:sp>
      <p:sp>
        <p:nvSpPr>
          <p:cNvPr id="7" name="Subtitle 6"/>
          <p:cNvSpPr>
            <a:spLocks noGrp="1"/>
          </p:cNvSpPr>
          <p:nvPr>
            <p:ph type="subTitle" idx="1"/>
          </p:nvPr>
        </p:nvSpPr>
        <p:spPr>
          <a:xfrm>
            <a:off x="204395" y="3602038"/>
            <a:ext cx="11747351" cy="1655762"/>
          </a:xfrm>
        </p:spPr>
        <p:txBody>
          <a:bodyPr>
            <a:normAutofit fontScale="92500" lnSpcReduction="10000"/>
          </a:bodyPr>
          <a:lstStyle/>
          <a:p>
            <a:r>
              <a:rPr lang="en-US" sz="2800" i="0">
                <a:solidFill>
                  <a:srgbClr val="54690E"/>
                </a:solidFill>
              </a:rPr>
              <a:t>Heartland for Children’s </a:t>
            </a:r>
          </a:p>
          <a:p>
            <a:r>
              <a:rPr lang="en-US" sz="2800" i="0">
                <a:solidFill>
                  <a:srgbClr val="54690E"/>
                </a:solidFill>
              </a:rPr>
              <a:t>Trauma Informed, Relationship Focused Adoption Training </a:t>
            </a:r>
          </a:p>
          <a:p>
            <a:endParaRPr lang="en-US" sz="2800" i="0">
              <a:solidFill>
                <a:srgbClr val="54690E"/>
              </a:solidFill>
            </a:endParaRPr>
          </a:p>
          <a:p>
            <a:r>
              <a:rPr lang="en-US" sz="1900" i="0">
                <a:solidFill>
                  <a:srgbClr val="54690E"/>
                </a:solidFill>
              </a:rPr>
              <a:t>Class One</a:t>
            </a:r>
          </a:p>
        </p:txBody>
      </p:sp>
    </p:spTree>
    <p:extLst>
      <p:ext uri="{BB962C8B-B14F-4D97-AF65-F5344CB8AC3E}">
        <p14:creationId xmlns:p14="http://schemas.microsoft.com/office/powerpoint/2010/main" val="1855004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a:latin typeface="Arial Narrow" panose="020B0606020202030204" pitchFamily="34" charset="0"/>
              </a:rPr>
              <a:t>Attachment Style </a:t>
            </a:r>
          </a:p>
        </p:txBody>
      </p:sp>
      <p:sp>
        <p:nvSpPr>
          <p:cNvPr id="5" name="Content Placeholder 4"/>
          <p:cNvSpPr>
            <a:spLocks noGrp="1"/>
          </p:cNvSpPr>
          <p:nvPr>
            <p:ph idx="1"/>
          </p:nvPr>
        </p:nvSpPr>
        <p:spPr/>
        <p:txBody>
          <a:bodyPr/>
          <a:lstStyle/>
          <a:p>
            <a:r>
              <a:rPr lang="en-US"/>
              <a:t>Did you know that attachment is generational?  The mother’s adult attachment style match’s the child’s attachment style 81% of the time!  </a:t>
            </a:r>
            <a:r>
              <a:rPr lang="en-US" i="1"/>
              <a:t>Thus, the greatest predictor of a child’s attachment style is by looking at the parent’s attachment style!  </a:t>
            </a:r>
          </a:p>
          <a:p>
            <a:pPr marL="0" indent="0">
              <a:buNone/>
            </a:pPr>
            <a:endParaRPr lang="en-US" i="1"/>
          </a:p>
        </p:txBody>
      </p:sp>
    </p:spTree>
    <p:extLst>
      <p:ext uri="{BB962C8B-B14F-4D97-AF65-F5344CB8AC3E}">
        <p14:creationId xmlns:p14="http://schemas.microsoft.com/office/powerpoint/2010/main" val="264642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IhATiiM-Pw"/>
          <p:cNvPicPr>
            <a:picLocks noRot="1" noChangeAspect="1"/>
          </p:cNvPicPr>
          <p:nvPr>
            <a:videoFile r:link="rId1"/>
          </p:nvPr>
        </p:nvPicPr>
        <p:blipFill>
          <a:blip r:embed="rId4"/>
          <a:stretch>
            <a:fillRect/>
          </a:stretch>
        </p:blipFill>
        <p:spPr>
          <a:xfrm>
            <a:off x="150607" y="84717"/>
            <a:ext cx="11897958" cy="6692600"/>
          </a:xfrm>
          <a:prstGeom prst="rect">
            <a:avLst/>
          </a:prstGeom>
        </p:spPr>
      </p:pic>
    </p:spTree>
    <p:extLst>
      <p:ext uri="{BB962C8B-B14F-4D97-AF65-F5344CB8AC3E}">
        <p14:creationId xmlns:p14="http://schemas.microsoft.com/office/powerpoint/2010/main" val="375216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Ask yourself Where you fall: </a:t>
            </a:r>
            <a:r>
              <a:rPr lang="en-US"/>
              <a:t>	</a:t>
            </a:r>
          </a:p>
        </p:txBody>
      </p:sp>
      <p:sp>
        <p:nvSpPr>
          <p:cNvPr id="3" name="Content Placeholder 2"/>
          <p:cNvSpPr>
            <a:spLocks noGrp="1"/>
          </p:cNvSpPr>
          <p:nvPr>
            <p:ph idx="1"/>
          </p:nvPr>
        </p:nvSpPr>
        <p:spPr/>
        <p:txBody>
          <a:bodyPr/>
          <a:lstStyle/>
          <a:p>
            <a:r>
              <a:rPr lang="en-US"/>
              <a:t>How comfortable am I….. </a:t>
            </a:r>
          </a:p>
          <a:p>
            <a:pPr lvl="1"/>
            <a:r>
              <a:rPr lang="en-US"/>
              <a:t>Giving care to others</a:t>
            </a:r>
          </a:p>
          <a:p>
            <a:pPr lvl="1"/>
            <a:r>
              <a:rPr lang="en-US"/>
              <a:t>Receiving care from others</a:t>
            </a:r>
          </a:p>
          <a:p>
            <a:pPr lvl="1"/>
            <a:r>
              <a:rPr lang="en-US"/>
              <a:t>Negotiating my needs</a:t>
            </a:r>
          </a:p>
          <a:p>
            <a:pPr lvl="1"/>
            <a:r>
              <a:rPr lang="en-US"/>
              <a:t>Comfortable in my own skin </a:t>
            </a:r>
          </a:p>
        </p:txBody>
      </p:sp>
    </p:spTree>
    <p:extLst>
      <p:ext uri="{BB962C8B-B14F-4D97-AF65-F5344CB8AC3E}">
        <p14:creationId xmlns:p14="http://schemas.microsoft.com/office/powerpoint/2010/main" val="429189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43448"/>
            <a:ext cx="12192000" cy="814551"/>
          </a:xfrm>
          <a:prstGeom prst="rect">
            <a:avLst/>
          </a:prstGeom>
          <a:solidFill>
            <a:srgbClr val="450765"/>
          </a:solidFill>
          <a:ln>
            <a:solidFill>
              <a:srgbClr val="45076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pic>
        <p:nvPicPr>
          <p:cNvPr id="12" name="Picture 11" descr="TBRI_logo_practitioner.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20" y="178555"/>
            <a:ext cx="1195233" cy="821723"/>
          </a:xfrm>
          <a:prstGeom prst="rect">
            <a:avLst/>
          </a:prstGeom>
        </p:spPr>
      </p:pic>
      <p:sp>
        <p:nvSpPr>
          <p:cNvPr id="13" name="Rectangle 12"/>
          <p:cNvSpPr/>
          <p:nvPr/>
        </p:nvSpPr>
        <p:spPr>
          <a:xfrm>
            <a:off x="1430768" y="211849"/>
            <a:ext cx="10391886" cy="457200"/>
          </a:xfrm>
          <a:prstGeom prst="rect">
            <a:avLst/>
          </a:prstGeom>
          <a:solidFill>
            <a:srgbClr val="450765"/>
          </a:solidFill>
          <a:ln>
            <a:solidFill>
              <a:srgbClr val="45076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pic>
        <p:nvPicPr>
          <p:cNvPr id="10" name="Picture 9"/>
          <p:cNvPicPr>
            <a:picLocks noChangeAspect="1"/>
          </p:cNvPicPr>
          <p:nvPr/>
        </p:nvPicPr>
        <p:blipFill>
          <a:blip r:embed="rId4"/>
          <a:stretch>
            <a:fillRect/>
          </a:stretch>
        </p:blipFill>
        <p:spPr>
          <a:xfrm>
            <a:off x="3732903" y="712988"/>
            <a:ext cx="4658061" cy="5437737"/>
          </a:xfrm>
          <a:prstGeom prst="rect">
            <a:avLst/>
          </a:prstGeom>
        </p:spPr>
      </p:pic>
    </p:spTree>
    <p:extLst>
      <p:ext uri="{BB962C8B-B14F-4D97-AF65-F5344CB8AC3E}">
        <p14:creationId xmlns:p14="http://schemas.microsoft.com/office/powerpoint/2010/main" val="269709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u="sng">
                <a:latin typeface="Arial Narrow" panose="020B0606020202030204" pitchFamily="34" charset="0"/>
              </a:rPr>
              <a:t>Secure or Earned Secure Attachment</a:t>
            </a:r>
          </a:p>
        </p:txBody>
      </p:sp>
      <p:sp>
        <p:nvSpPr>
          <p:cNvPr id="3" name="Content Placeholder 2"/>
          <p:cNvSpPr>
            <a:spLocks noGrp="1"/>
          </p:cNvSpPr>
          <p:nvPr>
            <p:ph idx="1"/>
          </p:nvPr>
        </p:nvSpPr>
        <p:spPr/>
        <p:txBody>
          <a:bodyPr/>
          <a:lstStyle/>
          <a:p>
            <a:r>
              <a:rPr lang="en-US"/>
              <a:t>Caregiver style:  Takes delight in their children and meet needs when the child is in distress.  </a:t>
            </a:r>
          </a:p>
          <a:p>
            <a:endParaRPr lang="en-US"/>
          </a:p>
          <a:p>
            <a:r>
              <a:rPr lang="en-US"/>
              <a:t>As adults: High competence, ask for help when needed, give help to others easily, persistent, well liked, creative, trusting, negotiates needs, values relationships over items, socially competent, comfortable in their own skin.  </a:t>
            </a:r>
          </a:p>
        </p:txBody>
      </p:sp>
    </p:spTree>
    <p:extLst>
      <p:ext uri="{BB962C8B-B14F-4D97-AF65-F5344CB8AC3E}">
        <p14:creationId xmlns:p14="http://schemas.microsoft.com/office/powerpoint/2010/main" val="199929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Avoidant….Dismissive </a:t>
            </a:r>
            <a:r>
              <a:rPr lang="en-US"/>
              <a:t>	</a:t>
            </a:r>
          </a:p>
        </p:txBody>
      </p:sp>
      <p:sp>
        <p:nvSpPr>
          <p:cNvPr id="3" name="Content Placeholder 2"/>
          <p:cNvSpPr>
            <a:spLocks noGrp="1"/>
          </p:cNvSpPr>
          <p:nvPr>
            <p:ph idx="1"/>
          </p:nvPr>
        </p:nvSpPr>
        <p:spPr/>
        <p:txBody>
          <a:bodyPr/>
          <a:lstStyle/>
          <a:p>
            <a:r>
              <a:rPr lang="en-US"/>
              <a:t>Caregiver style: Consistently does not delight in their children and do not meet the children’s needs when they are distressed.</a:t>
            </a:r>
          </a:p>
          <a:p>
            <a:endParaRPr lang="en-US"/>
          </a:p>
          <a:p>
            <a:r>
              <a:rPr lang="en-US"/>
              <a:t>As adults:  Prefers to be alone, values objects over people, masks vulnerable feelings, less likely to ask for help when needed, seek attention through negative behaviors, uncomfortable with intimacy, difficulty accepting help when distressed, blame others when things go wrong.  </a:t>
            </a:r>
          </a:p>
        </p:txBody>
      </p:sp>
    </p:spTree>
    <p:extLst>
      <p:ext uri="{BB962C8B-B14F-4D97-AF65-F5344CB8AC3E}">
        <p14:creationId xmlns:p14="http://schemas.microsoft.com/office/powerpoint/2010/main" val="2163622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u="sng">
                <a:latin typeface="Arial Narrow" panose="020B0606020202030204" pitchFamily="34" charset="0"/>
              </a:rPr>
              <a:t>Ambivalent…. Preoccupied/Entangled</a:t>
            </a:r>
            <a:r>
              <a:rPr lang="en-US"/>
              <a:t>	</a:t>
            </a:r>
          </a:p>
        </p:txBody>
      </p:sp>
      <p:sp>
        <p:nvSpPr>
          <p:cNvPr id="3" name="Content Placeholder 2"/>
          <p:cNvSpPr>
            <a:spLocks noGrp="1"/>
          </p:cNvSpPr>
          <p:nvPr>
            <p:ph idx="1"/>
          </p:nvPr>
        </p:nvSpPr>
        <p:spPr/>
        <p:txBody>
          <a:bodyPr/>
          <a:lstStyle/>
          <a:p>
            <a:r>
              <a:rPr lang="en-US"/>
              <a:t>Caregiver style: Inconsistently delights in their children and responding when their child is distressed.  </a:t>
            </a:r>
          </a:p>
          <a:p>
            <a:endParaRPr lang="en-US"/>
          </a:p>
          <a:p>
            <a:r>
              <a:rPr lang="en-US"/>
              <a:t>As adults:  Demanding, clingy, needy, difficult to satisfy, low tolerance for frustration, unpredictable, uncomfortable in their own skin, fearful and unsure in relationships, easily upset, and sensitive.  </a:t>
            </a:r>
          </a:p>
        </p:txBody>
      </p:sp>
    </p:spTree>
    <p:extLst>
      <p:ext uri="{BB962C8B-B14F-4D97-AF65-F5344CB8AC3E}">
        <p14:creationId xmlns:p14="http://schemas.microsoft.com/office/powerpoint/2010/main" val="360283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Disorganized… Unresolved</a:t>
            </a:r>
          </a:p>
        </p:txBody>
      </p:sp>
      <p:sp>
        <p:nvSpPr>
          <p:cNvPr id="3" name="Content Placeholder 2"/>
          <p:cNvSpPr>
            <a:spLocks noGrp="1"/>
          </p:cNvSpPr>
          <p:nvPr>
            <p:ph idx="1"/>
          </p:nvPr>
        </p:nvSpPr>
        <p:spPr/>
        <p:txBody>
          <a:bodyPr/>
          <a:lstStyle/>
          <a:p>
            <a:r>
              <a:rPr lang="en-US"/>
              <a:t>Caregiver style:  They consistently respond to their children in a what that is fearful to their child </a:t>
            </a:r>
          </a:p>
          <a:p>
            <a:endParaRPr lang="en-US"/>
          </a:p>
          <a:p>
            <a:r>
              <a:rPr lang="en-US"/>
              <a:t>As adults:  Chaotic, unpredictable, escalates quickly to fear, aggressive, violent outbursts, withdrawn, unresponsive, confusion when responding to others, less likely to accept comfort from others.  </a:t>
            </a:r>
          </a:p>
        </p:txBody>
      </p:sp>
    </p:spTree>
    <p:extLst>
      <p:ext uri="{BB962C8B-B14F-4D97-AF65-F5344CB8AC3E}">
        <p14:creationId xmlns:p14="http://schemas.microsoft.com/office/powerpoint/2010/main" val="361759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2MKhmGet6pU"/>
          <p:cNvPicPr>
            <a:picLocks noRot="1" noChangeAspect="1"/>
          </p:cNvPicPr>
          <p:nvPr>
            <a:videoFile r:link="rId1"/>
          </p:nvPr>
        </p:nvPicPr>
        <p:blipFill>
          <a:blip r:embed="rId4"/>
          <a:stretch>
            <a:fillRect/>
          </a:stretch>
        </p:blipFill>
        <p:spPr>
          <a:xfrm>
            <a:off x="150607" y="84717"/>
            <a:ext cx="11887200" cy="6686549"/>
          </a:xfrm>
          <a:prstGeom prst="rect">
            <a:avLst/>
          </a:prstGeom>
        </p:spPr>
      </p:pic>
    </p:spTree>
    <p:extLst>
      <p:ext uri="{BB962C8B-B14F-4D97-AF65-F5344CB8AC3E}">
        <p14:creationId xmlns:p14="http://schemas.microsoft.com/office/powerpoint/2010/main" val="297675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Mindfulness</a:t>
            </a:r>
            <a:r>
              <a:rPr lang="en-US"/>
              <a:t> </a:t>
            </a:r>
          </a:p>
        </p:txBody>
      </p:sp>
      <p:sp>
        <p:nvSpPr>
          <p:cNvPr id="3" name="Content Placeholder 2"/>
          <p:cNvSpPr>
            <a:spLocks noGrp="1"/>
          </p:cNvSpPr>
          <p:nvPr>
            <p:ph idx="1"/>
          </p:nvPr>
        </p:nvSpPr>
        <p:spPr/>
        <p:txBody>
          <a:bodyPr>
            <a:normAutofit fontScale="92500" lnSpcReduction="10000"/>
          </a:bodyPr>
          <a:lstStyle/>
          <a:p>
            <a:r>
              <a:rPr lang="en-US"/>
              <a:t>Best thing you can do as a parent is to make sense of your own life first and be aware of your own attachment style and how it affects you, as well as your parenting!  </a:t>
            </a:r>
          </a:p>
          <a:p>
            <a:pPr marL="0" indent="0">
              <a:buNone/>
            </a:pPr>
            <a:endParaRPr lang="en-US"/>
          </a:p>
          <a:p>
            <a:r>
              <a:rPr lang="en-US" b="1"/>
              <a:t>HOMEWORK! </a:t>
            </a:r>
          </a:p>
          <a:p>
            <a:pPr lvl="1"/>
            <a:r>
              <a:rPr lang="en-US" i="1"/>
              <a:t>Identify at least 3 things that dysregulate, trigger you, or cause you stress</a:t>
            </a:r>
          </a:p>
          <a:p>
            <a:pPr lvl="1"/>
            <a:r>
              <a:rPr lang="en-US" i="1"/>
              <a:t>Identify at least 3 ways in which you typically respond when dysregulated/triggered/stressed </a:t>
            </a:r>
          </a:p>
          <a:p>
            <a:pPr lvl="1"/>
            <a:r>
              <a:rPr lang="en-US" i="1"/>
              <a:t>Identify at least 3 ways that you can self-regulate in times of dysregulation</a:t>
            </a:r>
          </a:p>
          <a:p>
            <a:pPr lvl="1"/>
            <a:r>
              <a:rPr lang="en-US" i="1"/>
              <a:t>With this mindfulness of identifying this about yourself, do you feel it may create change in the way you typically respond to dysregulation/stress/triggers?  Please describe.  </a:t>
            </a:r>
          </a:p>
        </p:txBody>
      </p:sp>
    </p:spTree>
    <p:extLst>
      <p:ext uri="{BB962C8B-B14F-4D97-AF65-F5344CB8AC3E}">
        <p14:creationId xmlns:p14="http://schemas.microsoft.com/office/powerpoint/2010/main" val="287388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8" y="149972"/>
            <a:ext cx="11618259" cy="1325563"/>
          </a:xfrm>
        </p:spPr>
        <p:txBody>
          <a:bodyPr>
            <a:noAutofit/>
          </a:bodyPr>
          <a:lstStyle/>
          <a:p>
            <a:r>
              <a:rPr lang="en-US" sz="5000" u="sng">
                <a:latin typeface="Arial Narrow" panose="020B0606020202030204" pitchFamily="34" charset="0"/>
              </a:rPr>
              <a:t>Welcome To the start of your adoption journey!</a:t>
            </a:r>
            <a:r>
              <a:rPr lang="en-US" sz="5000" b="1" u="sng">
                <a:latin typeface="Arial Narrow" panose="020B0606020202030204" pitchFamily="34" charset="0"/>
              </a:rPr>
              <a:t> </a:t>
            </a:r>
          </a:p>
        </p:txBody>
      </p:sp>
      <p:sp>
        <p:nvSpPr>
          <p:cNvPr id="3" name="Content Placeholder 2"/>
          <p:cNvSpPr>
            <a:spLocks noGrp="1"/>
          </p:cNvSpPr>
          <p:nvPr>
            <p:ph idx="1"/>
          </p:nvPr>
        </p:nvSpPr>
        <p:spPr>
          <a:xfrm>
            <a:off x="139849" y="1475535"/>
            <a:ext cx="11897958" cy="4440751"/>
          </a:xfrm>
        </p:spPr>
        <p:txBody>
          <a:bodyPr>
            <a:normAutofit fontScale="92500" lnSpcReduction="20000"/>
          </a:bodyPr>
          <a:lstStyle/>
          <a:p>
            <a:r>
              <a:rPr lang="en-US"/>
              <a:t>Ground Rules </a:t>
            </a:r>
          </a:p>
          <a:p>
            <a:r>
              <a:rPr lang="en-US"/>
              <a:t>Purpose of Adoption 101 Training</a:t>
            </a:r>
          </a:p>
          <a:p>
            <a:pPr lvl="1"/>
            <a:r>
              <a:rPr lang="en-US"/>
              <a:t>Provide </a:t>
            </a:r>
            <a:r>
              <a:rPr lang="en-US" b="1" i="1"/>
              <a:t>information</a:t>
            </a:r>
            <a:r>
              <a:rPr lang="en-US"/>
              <a:t> related to public adoption. </a:t>
            </a:r>
          </a:p>
          <a:p>
            <a:pPr lvl="1"/>
            <a:r>
              <a:rPr lang="en-US" b="1" i="1"/>
              <a:t>Prepare</a:t>
            </a:r>
            <a:r>
              <a:rPr lang="en-US"/>
              <a:t> you for adoption and provide information about benefits, resources, and support available to you. </a:t>
            </a:r>
          </a:p>
          <a:p>
            <a:pPr lvl="1"/>
            <a:r>
              <a:rPr lang="en-US" b="1" i="1"/>
              <a:t>Education</a:t>
            </a:r>
            <a:r>
              <a:rPr lang="en-US"/>
              <a:t> to families regarding trauma, the impact of trauma over the lifespan, and best practices in raising a child who has been through trauma including Trust-Based Relational Intervention training. We will utilize group activities, watch videos, and assign homework to further expand on your education being provided.   </a:t>
            </a:r>
          </a:p>
          <a:p>
            <a:pPr lvl="1"/>
            <a:r>
              <a:rPr lang="en-US" b="1" i="1"/>
              <a:t>Assessment</a:t>
            </a:r>
            <a:r>
              <a:rPr lang="en-US"/>
              <a:t> is a big part of the adoption journey.  We will challenge you to assess your own motivation for adoption and honestly assessing your ability to provide for the long term needs of a child who has come from a hard place.  </a:t>
            </a:r>
          </a:p>
          <a:p>
            <a:r>
              <a:rPr lang="en-US"/>
              <a:t>Introductions!</a:t>
            </a:r>
          </a:p>
          <a:p>
            <a:endParaRPr lang="en-US"/>
          </a:p>
          <a:p>
            <a:pPr marL="457200" lvl="1" indent="0">
              <a:buNone/>
            </a:pPr>
            <a:endParaRPr lang="en-US"/>
          </a:p>
          <a:p>
            <a:endParaRPr lang="en-US"/>
          </a:p>
        </p:txBody>
      </p:sp>
    </p:spTree>
    <p:extLst>
      <p:ext uri="{BB962C8B-B14F-4D97-AF65-F5344CB8AC3E}">
        <p14:creationId xmlns:p14="http://schemas.microsoft.com/office/powerpoint/2010/main" val="111169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Change is Hard!</a:t>
            </a:r>
          </a:p>
        </p:txBody>
      </p:sp>
      <p:sp>
        <p:nvSpPr>
          <p:cNvPr id="3" name="Content Placeholder 2"/>
          <p:cNvSpPr>
            <a:spLocks noGrp="1"/>
          </p:cNvSpPr>
          <p:nvPr>
            <p:ph idx="1"/>
          </p:nvPr>
        </p:nvSpPr>
        <p:spPr>
          <a:xfrm>
            <a:off x="247425" y="1581374"/>
            <a:ext cx="11618259" cy="4334911"/>
          </a:xfrm>
        </p:spPr>
        <p:txBody>
          <a:bodyPr>
            <a:normAutofit/>
          </a:bodyPr>
          <a:lstStyle/>
          <a:p>
            <a:r>
              <a:rPr lang="en-US"/>
              <a:t>We need to have compassion for ourselves, be open and honest with ourselves, and ask for help when needed.  </a:t>
            </a:r>
          </a:p>
        </p:txBody>
      </p:sp>
    </p:spTree>
    <p:extLst>
      <p:ext uri="{BB962C8B-B14F-4D97-AF65-F5344CB8AC3E}">
        <p14:creationId xmlns:p14="http://schemas.microsoft.com/office/powerpoint/2010/main" val="56907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a:latin typeface="Arial Narrow" panose="020B0606020202030204" pitchFamily="34" charset="0"/>
              </a:rPr>
              <a:t>Adoption Paperwork &amp; Homework</a:t>
            </a:r>
          </a:p>
        </p:txBody>
      </p:sp>
      <p:sp>
        <p:nvSpPr>
          <p:cNvPr id="3" name="Content Placeholder 2"/>
          <p:cNvSpPr>
            <a:spLocks noGrp="1"/>
          </p:cNvSpPr>
          <p:nvPr>
            <p:ph idx="1"/>
          </p:nvPr>
        </p:nvSpPr>
        <p:spPr/>
        <p:txBody>
          <a:bodyPr/>
          <a:lstStyle/>
          <a:p>
            <a:pPr marL="0" indent="0">
              <a:buNone/>
            </a:pPr>
            <a:r>
              <a:rPr lang="en-US"/>
              <a:t>Mailbox Folder </a:t>
            </a:r>
          </a:p>
          <a:p>
            <a:pPr marL="0" indent="0">
              <a:buNone/>
            </a:pPr>
            <a:r>
              <a:rPr lang="en-US"/>
              <a:t>	Forms</a:t>
            </a:r>
          </a:p>
          <a:p>
            <a:pPr marL="0" indent="0">
              <a:buNone/>
            </a:pPr>
            <a:r>
              <a:rPr lang="en-US"/>
              <a:t>	Homework</a:t>
            </a:r>
          </a:p>
          <a:p>
            <a:pPr marL="0" indent="0">
              <a:buNone/>
            </a:pPr>
            <a:r>
              <a:rPr lang="en-US"/>
              <a:t>	Handouts </a:t>
            </a:r>
          </a:p>
          <a:p>
            <a:pPr marL="0" indent="0">
              <a:buNone/>
            </a:pPr>
            <a:endParaRPr lang="en-US"/>
          </a:p>
          <a:p>
            <a:pPr marL="0" indent="0">
              <a:buNone/>
            </a:pPr>
            <a:r>
              <a:rPr lang="en-US"/>
              <a:t>Binder </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275993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latin typeface="Arial Narrow" panose="020B0606020202030204" pitchFamily="34" charset="0"/>
              </a:rPr>
              <a:t>Thank you!  </a:t>
            </a:r>
          </a:p>
        </p:txBody>
      </p:sp>
      <p:sp>
        <p:nvSpPr>
          <p:cNvPr id="3" name="Content Placeholder 2"/>
          <p:cNvSpPr>
            <a:spLocks noGrp="1"/>
          </p:cNvSpPr>
          <p:nvPr>
            <p:ph idx="1"/>
          </p:nvPr>
        </p:nvSpPr>
        <p:spPr/>
        <p:txBody>
          <a:bodyPr/>
          <a:lstStyle/>
          <a:p>
            <a:r>
              <a:rPr lang="en-US" dirty="0"/>
              <a:t>See you all next week! </a:t>
            </a:r>
          </a:p>
          <a:p>
            <a:endParaRPr lang="en-US" dirty="0"/>
          </a:p>
          <a:p>
            <a:r>
              <a:rPr lang="en-US" dirty="0"/>
              <a:t>Contact information</a:t>
            </a:r>
          </a:p>
          <a:p>
            <a:pPr lvl="1"/>
            <a:r>
              <a:rPr lang="en-US" dirty="0" smtClean="0"/>
              <a:t>Arline:  </a:t>
            </a:r>
            <a:r>
              <a:rPr lang="en-US" dirty="0"/>
              <a:t>863-519-8900 ext. 219</a:t>
            </a:r>
            <a:r>
              <a:rPr lang="en-US"/>
              <a:t>, </a:t>
            </a:r>
            <a:r>
              <a:rPr lang="en-US" smtClean="0">
                <a:hlinkClick r:id="rId3"/>
              </a:rPr>
              <a:t>aherrera@heartlandforchildren.org</a:t>
            </a:r>
            <a:r>
              <a:rPr lang="en-US" smtClean="0"/>
              <a:t> </a:t>
            </a:r>
            <a:endParaRPr lang="en-US" dirty="0"/>
          </a:p>
          <a:p>
            <a:pPr lvl="1"/>
            <a:r>
              <a:rPr lang="en-US" dirty="0"/>
              <a:t>Paige: 863-519-8900 ext. 249, </a:t>
            </a:r>
            <a:r>
              <a:rPr lang="en-US" dirty="0">
                <a:hlinkClick r:id="rId4"/>
              </a:rPr>
              <a:t>pross4@heartlandforchildren.org</a:t>
            </a:r>
            <a:r>
              <a:rPr lang="en-US" dirty="0"/>
              <a:t> </a:t>
            </a:r>
          </a:p>
          <a:p>
            <a:pPr lvl="1"/>
            <a:r>
              <a:rPr lang="en-US" dirty="0"/>
              <a:t>Yolanda: 863-519-8900 ext. 218, </a:t>
            </a:r>
            <a:r>
              <a:rPr lang="en-US" dirty="0">
                <a:hlinkClick r:id="rId5"/>
              </a:rPr>
              <a:t>ybaker@heartlandforchildren.org</a:t>
            </a:r>
            <a:r>
              <a:rPr lang="en-US" dirty="0"/>
              <a:t> </a:t>
            </a:r>
          </a:p>
        </p:txBody>
      </p:sp>
    </p:spTree>
    <p:extLst>
      <p:ext uri="{BB962C8B-B14F-4D97-AF65-F5344CB8AC3E}">
        <p14:creationId xmlns:p14="http://schemas.microsoft.com/office/powerpoint/2010/main" val="126534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 y="139215"/>
            <a:ext cx="11962504" cy="1325563"/>
          </a:xfrm>
        </p:spPr>
        <p:txBody>
          <a:bodyPr>
            <a:noAutofit/>
          </a:bodyPr>
          <a:lstStyle/>
          <a:p>
            <a:r>
              <a:rPr lang="en-US" sz="4400" u="sng">
                <a:latin typeface="Arial Narrow" panose="020B0606020202030204" pitchFamily="34" charset="0"/>
              </a:rPr>
              <a:t>Adoption is not a single event, but a lifelong commitment </a:t>
            </a:r>
          </a:p>
        </p:txBody>
      </p:sp>
      <p:sp>
        <p:nvSpPr>
          <p:cNvPr id="3" name="Content Placeholder 2"/>
          <p:cNvSpPr>
            <a:spLocks noGrp="1"/>
          </p:cNvSpPr>
          <p:nvPr>
            <p:ph idx="1"/>
          </p:nvPr>
        </p:nvSpPr>
        <p:spPr>
          <a:xfrm>
            <a:off x="247423" y="1464779"/>
            <a:ext cx="11618259" cy="4724776"/>
          </a:xfrm>
        </p:spPr>
        <p:txBody>
          <a:bodyPr>
            <a:normAutofit/>
          </a:bodyPr>
          <a:lstStyle/>
          <a:p>
            <a:r>
              <a:rPr lang="en-US"/>
              <a:t>The decision to adopt is not one to be taken lightly.  There are many factors to consider including: </a:t>
            </a:r>
          </a:p>
          <a:p>
            <a:pPr lvl="1"/>
            <a:r>
              <a:rPr lang="en-US" i="1"/>
              <a:t>Long term ability to provide for a child’s current and projected needs</a:t>
            </a:r>
          </a:p>
          <a:p>
            <a:pPr lvl="1"/>
            <a:r>
              <a:rPr lang="en-US" i="1"/>
              <a:t>Support system </a:t>
            </a:r>
          </a:p>
          <a:p>
            <a:pPr lvl="1"/>
            <a:r>
              <a:rPr lang="en-US" i="1"/>
              <a:t>Motivation to adopt, including evaluation of expectations </a:t>
            </a:r>
          </a:p>
          <a:p>
            <a:pPr lvl="1"/>
            <a:r>
              <a:rPr lang="en-US" i="1"/>
              <a:t>Impact of adoption on family dynamics</a:t>
            </a:r>
          </a:p>
          <a:p>
            <a:pPr lvl="1"/>
            <a:r>
              <a:rPr lang="en-US" i="1"/>
              <a:t>Personal resolve and healing of own trauma and/or loss history</a:t>
            </a:r>
          </a:p>
          <a:p>
            <a:pPr lvl="1"/>
            <a:r>
              <a:rPr lang="en-US" i="1"/>
              <a:t>Openness to parent in a “non traditional” manner based on research findings on the effectiveness of relationship based parenting for children from hard places </a:t>
            </a:r>
          </a:p>
          <a:p>
            <a:pPr lvl="1"/>
            <a:endParaRPr lang="en-US"/>
          </a:p>
        </p:txBody>
      </p:sp>
    </p:spTree>
    <p:extLst>
      <p:ext uri="{BB962C8B-B14F-4D97-AF65-F5344CB8AC3E}">
        <p14:creationId xmlns:p14="http://schemas.microsoft.com/office/powerpoint/2010/main" val="291171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25" y="171487"/>
            <a:ext cx="11618259" cy="1325563"/>
          </a:xfrm>
        </p:spPr>
        <p:txBody>
          <a:bodyPr>
            <a:normAutofit/>
          </a:bodyPr>
          <a:lstStyle/>
          <a:p>
            <a:r>
              <a:rPr lang="en-US" sz="5400" u="sng">
                <a:latin typeface="Arial Narrow" panose="020B0606020202030204" pitchFamily="34" charset="0"/>
              </a:rPr>
              <a:t>Families who may struggle with adoption….</a:t>
            </a:r>
          </a:p>
        </p:txBody>
      </p:sp>
      <p:sp>
        <p:nvSpPr>
          <p:cNvPr id="3" name="Content Placeholder 2"/>
          <p:cNvSpPr>
            <a:spLocks noGrp="1"/>
          </p:cNvSpPr>
          <p:nvPr>
            <p:ph idx="1"/>
          </p:nvPr>
        </p:nvSpPr>
        <p:spPr>
          <a:xfrm>
            <a:off x="247425" y="1497050"/>
            <a:ext cx="11618259" cy="4419235"/>
          </a:xfrm>
        </p:spPr>
        <p:txBody>
          <a:bodyPr/>
          <a:lstStyle/>
          <a:p>
            <a:r>
              <a:rPr lang="en-US"/>
              <a:t>Unresolved loss or trauma </a:t>
            </a:r>
          </a:p>
          <a:p>
            <a:r>
              <a:rPr lang="en-US"/>
              <a:t>Possessiveness of the child</a:t>
            </a:r>
          </a:p>
          <a:p>
            <a:r>
              <a:rPr lang="en-US"/>
              <a:t>Desperation for a child, resulting in unrealistic expectations or attempts to fill a void </a:t>
            </a:r>
          </a:p>
          <a:p>
            <a:r>
              <a:rPr lang="en-US"/>
              <a:t>Need for power &amp; control </a:t>
            </a:r>
          </a:p>
          <a:p>
            <a:r>
              <a:rPr lang="en-US"/>
              <a:t>High stress and anxiety </a:t>
            </a:r>
          </a:p>
          <a:p>
            <a:r>
              <a:rPr lang="en-US"/>
              <a:t>Desire to “mold” and “remake” a child to fit in their family </a:t>
            </a:r>
          </a:p>
          <a:p>
            <a:r>
              <a:rPr lang="en-US"/>
              <a:t>View emotional and behavioral needs as “willful” or “intentional” rather than a trauma response </a:t>
            </a:r>
          </a:p>
        </p:txBody>
      </p:sp>
    </p:spTree>
    <p:extLst>
      <p:ext uri="{BB962C8B-B14F-4D97-AF65-F5344CB8AC3E}">
        <p14:creationId xmlns:p14="http://schemas.microsoft.com/office/powerpoint/2010/main" val="306495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25" y="0"/>
            <a:ext cx="11618259" cy="1325563"/>
          </a:xfrm>
        </p:spPr>
        <p:txBody>
          <a:bodyPr>
            <a:normAutofit/>
          </a:bodyPr>
          <a:lstStyle/>
          <a:p>
            <a:r>
              <a:rPr lang="en-US" sz="4800" u="sng">
                <a:latin typeface="Arial Narrow" panose="020B0606020202030204" pitchFamily="34" charset="0"/>
              </a:rPr>
              <a:t>Characteristics of Successful Adoptive Families </a:t>
            </a:r>
          </a:p>
        </p:txBody>
      </p:sp>
      <p:sp>
        <p:nvSpPr>
          <p:cNvPr id="3" name="Content Placeholder 2"/>
          <p:cNvSpPr>
            <a:spLocks noGrp="1"/>
          </p:cNvSpPr>
          <p:nvPr>
            <p:ph idx="1"/>
          </p:nvPr>
        </p:nvSpPr>
        <p:spPr>
          <a:xfrm>
            <a:off x="247425" y="1323191"/>
            <a:ext cx="11618259" cy="4593094"/>
          </a:xfrm>
        </p:spPr>
        <p:txBody>
          <a:bodyPr>
            <a:normAutofit fontScale="85000" lnSpcReduction="20000"/>
          </a:bodyPr>
          <a:lstStyle/>
          <a:p>
            <a:r>
              <a:rPr lang="en-US"/>
              <a:t>Satisfied with their lives &amp; able to meet own personal needs </a:t>
            </a:r>
          </a:p>
          <a:p>
            <a:r>
              <a:rPr lang="en-US"/>
              <a:t>Resourceful &amp; have a strong support network </a:t>
            </a:r>
          </a:p>
          <a:p>
            <a:r>
              <a:rPr lang="en-US"/>
              <a:t>Flexible &amp; has realistic expectations </a:t>
            </a:r>
          </a:p>
          <a:p>
            <a:r>
              <a:rPr lang="en-US"/>
              <a:t>Likes to give &amp; help others</a:t>
            </a:r>
          </a:p>
          <a:p>
            <a:r>
              <a:rPr lang="en-US"/>
              <a:t>Tolerant of loss, anxiety, &amp; rejection </a:t>
            </a:r>
          </a:p>
          <a:p>
            <a:r>
              <a:rPr lang="en-US"/>
              <a:t>Able to delay parental gratification </a:t>
            </a:r>
          </a:p>
          <a:p>
            <a:r>
              <a:rPr lang="en-US"/>
              <a:t>Involved in the community </a:t>
            </a:r>
          </a:p>
          <a:p>
            <a:r>
              <a:rPr lang="en-US"/>
              <a:t>Accepting of the birth family and able to talk positively with the child about their birth family </a:t>
            </a:r>
          </a:p>
          <a:p>
            <a:r>
              <a:rPr lang="en-US"/>
              <a:t>SELF CARE! </a:t>
            </a:r>
            <a:r>
              <a:rPr lang="en-US" i="1">
                <a:solidFill>
                  <a:srgbClr val="003C6A"/>
                </a:solidFill>
                <a:latin typeface="Century Gothic" panose="020B0502020202020204" pitchFamily="34" charset="0"/>
              </a:rPr>
              <a:t>“ When the caregivers and parents are healthy and strong, their capacity to be present, patient, positive and nurturing is enhanced.  When the parent’s needs are unmet, it is unrealistic to ask them to play a central role in the child’s healing process.” Dr. Bruce Perry </a:t>
            </a:r>
          </a:p>
          <a:p>
            <a:endParaRPr lang="en-US"/>
          </a:p>
        </p:txBody>
      </p:sp>
    </p:spTree>
    <p:extLst>
      <p:ext uri="{BB962C8B-B14F-4D97-AF65-F5344CB8AC3E}">
        <p14:creationId xmlns:p14="http://schemas.microsoft.com/office/powerpoint/2010/main" val="14208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a:latin typeface="Arial Narrow" panose="020B0606020202030204" pitchFamily="34" charset="0"/>
              </a:rPr>
              <a:t>We all want long term success!  </a:t>
            </a:r>
          </a:p>
        </p:txBody>
      </p:sp>
      <p:sp>
        <p:nvSpPr>
          <p:cNvPr id="3" name="Content Placeholder 2"/>
          <p:cNvSpPr>
            <a:spLocks noGrp="1"/>
          </p:cNvSpPr>
          <p:nvPr>
            <p:ph idx="1"/>
          </p:nvPr>
        </p:nvSpPr>
        <p:spPr/>
        <p:txBody>
          <a:bodyPr/>
          <a:lstStyle/>
          <a:p>
            <a:r>
              <a:rPr lang="en-US"/>
              <a:t>Motivation, support system, self care, and viewpoint regarding trauma and trauma responses are key factors in your ability to provide healing, therapeutic parenting and unconditional commitment!  </a:t>
            </a:r>
          </a:p>
          <a:p>
            <a:endParaRPr lang="en-US"/>
          </a:p>
          <a:p>
            <a:r>
              <a:rPr lang="en-US"/>
              <a:t>Watch this powerful message from Josh Shipp……</a:t>
            </a:r>
          </a:p>
          <a:p>
            <a:pPr marL="0" indent="0">
              <a:buNone/>
            </a:pPr>
            <a:r>
              <a:rPr lang="en-US" sz="2400" i="1"/>
              <a:t>(share this with your support system to help them understand!)</a:t>
            </a:r>
          </a:p>
        </p:txBody>
      </p:sp>
    </p:spTree>
    <p:extLst>
      <p:ext uri="{BB962C8B-B14F-4D97-AF65-F5344CB8AC3E}">
        <p14:creationId xmlns:p14="http://schemas.microsoft.com/office/powerpoint/2010/main" val="84110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NvQVxQuZpI"/>
          <p:cNvPicPr>
            <a:picLocks noRot="1" noChangeAspect="1"/>
          </p:cNvPicPr>
          <p:nvPr>
            <a:videoFile r:link="rId1"/>
          </p:nvPr>
        </p:nvPicPr>
        <p:blipFill>
          <a:blip r:embed="rId4"/>
          <a:stretch>
            <a:fillRect/>
          </a:stretch>
        </p:blipFill>
        <p:spPr>
          <a:xfrm>
            <a:off x="746202" y="109281"/>
            <a:ext cx="10506634" cy="5909981"/>
          </a:xfrm>
          <a:prstGeom prst="rect">
            <a:avLst/>
          </a:prstGeom>
        </p:spPr>
      </p:pic>
    </p:spTree>
    <p:extLst>
      <p:ext uri="{BB962C8B-B14F-4D97-AF65-F5344CB8AC3E}">
        <p14:creationId xmlns:p14="http://schemas.microsoft.com/office/powerpoint/2010/main" val="124347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Narrow" panose="020B0606020202030204" pitchFamily="34" charset="0"/>
              </a:rPr>
              <a:t>What are some of your thoughts?  </a:t>
            </a:r>
          </a:p>
        </p:txBody>
      </p:sp>
      <p:sp>
        <p:nvSpPr>
          <p:cNvPr id="3" name="Text Placeholder 2"/>
          <p:cNvSpPr>
            <a:spLocks noGrp="1"/>
          </p:cNvSpPr>
          <p:nvPr>
            <p:ph type="body" idx="1"/>
          </p:nvPr>
        </p:nvSpPr>
        <p:spPr/>
        <p:txBody>
          <a:bodyPr/>
          <a:lstStyle/>
          <a:p>
            <a:r>
              <a:rPr lang="en-US"/>
              <a:t>					        What is your motivation to adopt?  </a:t>
            </a:r>
          </a:p>
        </p:txBody>
      </p:sp>
    </p:spTree>
    <p:extLst>
      <p:ext uri="{BB962C8B-B14F-4D97-AF65-F5344CB8AC3E}">
        <p14:creationId xmlns:p14="http://schemas.microsoft.com/office/powerpoint/2010/main" val="309435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849" y="117699"/>
            <a:ext cx="11618259" cy="1325563"/>
          </a:xfrm>
        </p:spPr>
        <p:txBody>
          <a:bodyPr/>
          <a:lstStyle/>
          <a:p>
            <a:r>
              <a:rPr lang="en-US" u="sng">
                <a:latin typeface="Arial Narrow" panose="020B0606020202030204" pitchFamily="34" charset="0"/>
              </a:rPr>
              <a:t>Let’s talk about attachment </a:t>
            </a:r>
          </a:p>
        </p:txBody>
      </p:sp>
      <p:sp>
        <p:nvSpPr>
          <p:cNvPr id="6" name="Content Placeholder 5"/>
          <p:cNvSpPr>
            <a:spLocks noGrp="1"/>
          </p:cNvSpPr>
          <p:nvPr>
            <p:ph idx="1"/>
          </p:nvPr>
        </p:nvSpPr>
        <p:spPr>
          <a:xfrm>
            <a:off x="139849" y="1706021"/>
            <a:ext cx="11876443" cy="4473023"/>
          </a:xfrm>
        </p:spPr>
        <p:txBody>
          <a:bodyPr>
            <a:normAutofit/>
          </a:bodyPr>
          <a:lstStyle/>
          <a:p>
            <a:r>
              <a:rPr lang="en-US"/>
              <a:t>Attachment experiences are vital to human development and survival!</a:t>
            </a:r>
          </a:p>
          <a:p>
            <a:pPr marL="0" indent="0">
              <a:buNone/>
            </a:pPr>
            <a:endParaRPr lang="en-US"/>
          </a:p>
          <a:p>
            <a:r>
              <a:rPr lang="en-US"/>
              <a:t>“The need for connection is so basic and primal, it operates well below conscious awareness, but influences almost everything that we do.  This is why intense feelings, arguments, and strong pressure to either move away from or cling to close relations seem to come from nowhere”.  </a:t>
            </a:r>
          </a:p>
        </p:txBody>
      </p:sp>
    </p:spTree>
    <p:extLst>
      <p:ext uri="{BB962C8B-B14F-4D97-AF65-F5344CB8AC3E}">
        <p14:creationId xmlns:p14="http://schemas.microsoft.com/office/powerpoint/2010/main" val="2061582488"/>
      </p:ext>
    </p:extLst>
  </p:cSld>
  <p:clrMapOvr>
    <a:masterClrMapping/>
  </p:clrMapOvr>
</p:sld>
</file>

<file path=ppt/theme/theme1.xml><?xml version="1.0" encoding="utf-8"?>
<a:theme xmlns:a="http://schemas.openxmlformats.org/drawingml/2006/main" name="Office Theme">
  <a:themeElements>
    <a:clrScheme name="Custom 2">
      <a:dk1>
        <a:srgbClr val="00548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SUNN"/>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CPowerPoint.potx" id="{6AD6E127-2FB8-4C18-95D5-89A3488C3E62}" vid="{74171290-CD93-4C1A-91F0-AD5F58DE10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1076</Words>
  <Application>Microsoft Office PowerPoint</Application>
  <PresentationFormat>Widescreen</PresentationFormat>
  <Paragraphs>123</Paragraphs>
  <Slides>22</Slides>
  <Notes>22</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Calibri</vt:lpstr>
      <vt:lpstr>Century Gothic</vt:lpstr>
      <vt:lpstr>SUNN</vt:lpstr>
      <vt:lpstr>Office Theme</vt:lpstr>
      <vt:lpstr>Adoption 101</vt:lpstr>
      <vt:lpstr>Welcome To the start of your adoption journey! </vt:lpstr>
      <vt:lpstr>Adoption is not a single event, but a lifelong commitment </vt:lpstr>
      <vt:lpstr>Families who may struggle with adoption….</vt:lpstr>
      <vt:lpstr>Characteristics of Successful Adoptive Families </vt:lpstr>
      <vt:lpstr>We all want long term success!  </vt:lpstr>
      <vt:lpstr>PowerPoint Presentation</vt:lpstr>
      <vt:lpstr>What are some of your thoughts?  </vt:lpstr>
      <vt:lpstr>Let’s talk about attachment </vt:lpstr>
      <vt:lpstr>Attachment Style </vt:lpstr>
      <vt:lpstr>PowerPoint Presentation</vt:lpstr>
      <vt:lpstr>Ask yourself Where you fall:  </vt:lpstr>
      <vt:lpstr>PowerPoint Presentation</vt:lpstr>
      <vt:lpstr>Secure or Earned Secure Attachment</vt:lpstr>
      <vt:lpstr>Avoidant….Dismissive  </vt:lpstr>
      <vt:lpstr>Ambivalent…. Preoccupied/Entangled </vt:lpstr>
      <vt:lpstr>Disorganized… Unresolved</vt:lpstr>
      <vt:lpstr>PowerPoint Presentation</vt:lpstr>
      <vt:lpstr>Mindfulness </vt:lpstr>
      <vt:lpstr>Change is Hard!</vt:lpstr>
      <vt:lpstr>Adoption Paperwork &amp; Homework</vt:lpstr>
      <vt:lpstr>Thank you!  </vt:lpstr>
    </vt:vector>
  </TitlesOfParts>
  <Company>The Devereux Foundation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Beckwith</dc:creator>
  <cp:lastModifiedBy>Paige Ross</cp:lastModifiedBy>
  <cp:revision>2</cp:revision>
  <cp:lastPrinted>2019-03-14T20:42:18Z</cp:lastPrinted>
  <dcterms:created xsi:type="dcterms:W3CDTF">2018-11-15T13:51:25Z</dcterms:created>
  <dcterms:modified xsi:type="dcterms:W3CDTF">2020-03-23T18:21:23Z</dcterms:modified>
</cp:coreProperties>
</file>