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73" r:id="rId4"/>
    <p:sldId id="267" r:id="rId5"/>
    <p:sldId id="271" r:id="rId6"/>
    <p:sldId id="266" r:id="rId7"/>
    <p:sldId id="270" r:id="rId8"/>
    <p:sldId id="272" r:id="rId9"/>
    <p:sldId id="279" r:id="rId10"/>
    <p:sldId id="268" r:id="rId11"/>
    <p:sldId id="265" r:id="rId12"/>
    <p:sldId id="269" r:id="rId13"/>
    <p:sldId id="263" r:id="rId14"/>
    <p:sldId id="277" r:id="rId15"/>
    <p:sldId id="278" r:id="rId16"/>
    <p:sldId id="280" r:id="rId17"/>
    <p:sldId id="276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28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66DF-9806-9E44-B0FF-65F7638A6E9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61A4-6A42-5D47-9D2C-9BFE33B39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66DF-9806-9E44-B0FF-65F7638A6E9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61A4-6A42-5D47-9D2C-9BFE33B39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8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66DF-9806-9E44-B0FF-65F7638A6E9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61A4-6A42-5D47-9D2C-9BFE33B39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7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66DF-9806-9E44-B0FF-65F7638A6E9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61A4-6A42-5D47-9D2C-9BFE33B39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4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66DF-9806-9E44-B0FF-65F7638A6E9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61A4-6A42-5D47-9D2C-9BFE33B39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4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66DF-9806-9E44-B0FF-65F7638A6E9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61A4-6A42-5D47-9D2C-9BFE33B39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5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66DF-9806-9E44-B0FF-65F7638A6E9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61A4-6A42-5D47-9D2C-9BFE33B39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4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66DF-9806-9E44-B0FF-65F7638A6E9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61A4-6A42-5D47-9D2C-9BFE33B39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66DF-9806-9E44-B0FF-65F7638A6E9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61A4-6A42-5D47-9D2C-9BFE33B39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66DF-9806-9E44-B0FF-65F7638A6E9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61A4-6A42-5D47-9D2C-9BFE33B39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4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66DF-9806-9E44-B0FF-65F7638A6E9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61A4-6A42-5D47-9D2C-9BFE33B39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1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366DF-9806-9E44-B0FF-65F7638A6E9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961A4-6A42-5D47-9D2C-9BFE33B39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3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8631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Effective Communication: </a:t>
            </a:r>
            <a:r>
              <a:rPr lang="en-US" b="1" dirty="0" smtClean="0">
                <a:solidFill>
                  <a:srgbClr val="FFFFFF"/>
                </a:solidFill>
              </a:rPr>
              <a:t>Meeting Notes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Presented by Sheila Luttrell,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part of the OIT PMO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“Community of Practice”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brown-bag lunch series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33557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smtClean="0">
                <a:solidFill>
                  <a:srgbClr val="FFFFFF"/>
                </a:solidFill>
              </a:rPr>
              <a:t>December 12, 2019</a:t>
            </a:r>
            <a:endParaRPr lang="en-US" sz="28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11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55"/>
            <a:ext cx="8229600" cy="1143000"/>
          </a:xfrm>
        </p:spPr>
        <p:txBody>
          <a:bodyPr/>
          <a:lstStyle/>
          <a:p>
            <a:r>
              <a:rPr lang="en-US" dirty="0" smtClean="0"/>
              <a:t>Tools For Note-</a:t>
            </a:r>
            <a:r>
              <a:rPr lang="en-US" b="1" dirty="0" smtClean="0"/>
              <a:t>Taking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049136"/>
              </p:ext>
            </p:extLst>
          </p:nvPr>
        </p:nvGraphicFramePr>
        <p:xfrm>
          <a:off x="290145" y="975948"/>
          <a:ext cx="866921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739">
                  <a:extLst>
                    <a:ext uri="{9D8B030D-6E8A-4147-A177-3AD203B41FA5}">
                      <a16:colId xmlns:a16="http://schemas.microsoft.com/office/drawing/2014/main" xmlns="" val="2581963114"/>
                    </a:ext>
                  </a:extLst>
                </a:gridCol>
                <a:gridCol w="2889739">
                  <a:extLst>
                    <a:ext uri="{9D8B030D-6E8A-4147-A177-3AD203B41FA5}">
                      <a16:colId xmlns:a16="http://schemas.microsoft.com/office/drawing/2014/main" xmlns="" val="30746678"/>
                    </a:ext>
                  </a:extLst>
                </a:gridCol>
                <a:gridCol w="2889739">
                  <a:extLst>
                    <a:ext uri="{9D8B030D-6E8A-4147-A177-3AD203B41FA5}">
                      <a16:colId xmlns:a16="http://schemas.microsoft.com/office/drawing/2014/main" xmlns="" val="2871238096"/>
                    </a:ext>
                  </a:extLst>
                </a:gridCol>
              </a:tblGrid>
              <a:tr h="359867">
                <a:tc>
                  <a:txBody>
                    <a:bodyPr/>
                    <a:lstStyle/>
                    <a:p>
                      <a:r>
                        <a:rPr lang="en-US" dirty="0" smtClean="0"/>
                        <a:t>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4000922"/>
                  </a:ext>
                </a:extLst>
              </a:tr>
              <a:tr h="79860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Hand-Written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Less</a:t>
                      </a:r>
                      <a:r>
                        <a:rPr lang="en-US" sz="1600" baseline="0" dirty="0" smtClean="0"/>
                        <a:t> formal, instills trust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Requires</a:t>
                      </a:r>
                      <a:r>
                        <a:rPr lang="en-US" sz="1600" baseline="0" dirty="0" smtClean="0"/>
                        <a:t> additional time to transcribe to an archive-able format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0752189"/>
                  </a:ext>
                </a:extLst>
              </a:tr>
              <a:tr h="10352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Microsoft OneNote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Easy</a:t>
                      </a:r>
                      <a:r>
                        <a:rPr lang="en-US" sz="1600" baseline="0" dirty="0" smtClean="0"/>
                        <a:t> to share (“Email Page”)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All notes are centrally located (for the note-taker)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One person owns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Requires additional time to transfer</a:t>
                      </a:r>
                      <a:r>
                        <a:rPr lang="en-US" sz="1600" baseline="0" dirty="0" smtClean="0"/>
                        <a:t> to an archive-able format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5601496"/>
                  </a:ext>
                </a:extLst>
              </a:tr>
              <a:tr h="79860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Email Message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Convenient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Poor retention, ease of access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Less secure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8071424"/>
                  </a:ext>
                </a:extLst>
              </a:tr>
              <a:tr h="56198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Microsoft Word Document/PDF File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Relatively common</a:t>
                      </a:r>
                      <a:r>
                        <a:rPr lang="en-US" sz="1600" baseline="0" dirty="0" smtClean="0"/>
                        <a:t> platform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Can be formal, detailed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Potential accessibility</a:t>
                      </a:r>
                      <a:r>
                        <a:rPr lang="en-US" sz="1600" baseline="0" dirty="0" smtClean="0"/>
                        <a:t> issues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6880428"/>
                  </a:ext>
                </a:extLst>
              </a:tr>
              <a:tr h="79860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Microsoft PowerPoint Slide</a:t>
                      </a:r>
                      <a:r>
                        <a:rPr lang="en-US" sz="1600" baseline="0" dirty="0" smtClean="0"/>
                        <a:t> Deck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Good for visual learners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Accessible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User-friendly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May not</a:t>
                      </a:r>
                      <a:r>
                        <a:rPr lang="en-US" sz="1600" baseline="0" dirty="0" smtClean="0"/>
                        <a:t> contain enough detail for a future consumer of the information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5800349"/>
                  </a:ext>
                </a:extLst>
              </a:tr>
              <a:tr h="56198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Google Docs/Slides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Can be collaborative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Permissions</a:t>
                      </a:r>
                      <a:r>
                        <a:rPr lang="en-US" sz="1600" baseline="0" dirty="0" smtClean="0"/>
                        <a:t> can be managed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Requires Google account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164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7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Note-Sharing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(email)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Pull (Box, Google Drive, other document portal)</a:t>
            </a:r>
          </a:p>
        </p:txBody>
      </p:sp>
      <p:pic>
        <p:nvPicPr>
          <p:cNvPr id="4" name="Picture 3" descr="The limits of social collaboration : a matter of &quot;pull&quot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040" y="2343883"/>
            <a:ext cx="4511919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6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140672"/>
            <a:ext cx="8229600" cy="1143000"/>
          </a:xfrm>
        </p:spPr>
        <p:txBody>
          <a:bodyPr/>
          <a:lstStyle/>
          <a:p>
            <a:r>
              <a:rPr lang="en-US" dirty="0" smtClean="0"/>
              <a:t>Methods of Note-</a:t>
            </a:r>
            <a:r>
              <a:rPr lang="en-US" b="1" dirty="0" smtClean="0"/>
              <a:t>Sharing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519815"/>
              </p:ext>
            </p:extLst>
          </p:nvPr>
        </p:nvGraphicFramePr>
        <p:xfrm>
          <a:off x="228600" y="888023"/>
          <a:ext cx="8695593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531">
                  <a:extLst>
                    <a:ext uri="{9D8B030D-6E8A-4147-A177-3AD203B41FA5}">
                      <a16:colId xmlns:a16="http://schemas.microsoft.com/office/drawing/2014/main" xmlns="" val="2581963114"/>
                    </a:ext>
                  </a:extLst>
                </a:gridCol>
                <a:gridCol w="2898531">
                  <a:extLst>
                    <a:ext uri="{9D8B030D-6E8A-4147-A177-3AD203B41FA5}">
                      <a16:colId xmlns:a16="http://schemas.microsoft.com/office/drawing/2014/main" xmlns="" val="30746678"/>
                    </a:ext>
                  </a:extLst>
                </a:gridCol>
                <a:gridCol w="2898531">
                  <a:extLst>
                    <a:ext uri="{9D8B030D-6E8A-4147-A177-3AD203B41FA5}">
                      <a16:colId xmlns:a16="http://schemas.microsoft.com/office/drawing/2014/main" xmlns="" val="2871238096"/>
                    </a:ext>
                  </a:extLst>
                </a:gridCol>
              </a:tblGrid>
              <a:tr h="356089">
                <a:tc>
                  <a:txBody>
                    <a:bodyPr/>
                    <a:lstStyle/>
                    <a:p>
                      <a:r>
                        <a:rPr lang="en-US" dirty="0" smtClean="0"/>
                        <a:t>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4000922"/>
                  </a:ext>
                </a:extLst>
              </a:tr>
              <a:tr h="1424354">
                <a:tc>
                  <a:txBody>
                    <a:bodyPr/>
                    <a:lstStyle/>
                    <a:p>
                      <a:r>
                        <a:rPr lang="en-US" dirty="0" smtClean="0"/>
                        <a:t>Email (push)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Convenient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Not centrally available for future resources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Not secure – Can be forwarded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Difficult to access/find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5601496"/>
                  </a:ext>
                </a:extLst>
              </a:tr>
              <a:tr h="1424354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Team Drive (pull)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Highly available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Accessible from a variety</a:t>
                      </a:r>
                      <a:r>
                        <a:rPr lang="en-US" baseline="0" dirty="0" smtClean="0"/>
                        <a:t> of devices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Secure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Highly collaborative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Requires Google account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8071424"/>
                  </a:ext>
                </a:extLst>
              </a:tr>
              <a:tr h="1424354">
                <a:tc>
                  <a:txBody>
                    <a:bodyPr/>
                    <a:lstStyle/>
                    <a:p>
                      <a:r>
                        <a:rPr lang="en-US" dirty="0" smtClean="0"/>
                        <a:t>Box (pull)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Highly available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Accessible from a variety</a:t>
                      </a:r>
                      <a:r>
                        <a:rPr lang="en-US" baseline="0" dirty="0" smtClean="0"/>
                        <a:t> of devices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Highly secure – Granular access controls (external)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Possible </a:t>
                      </a:r>
                      <a:r>
                        <a:rPr lang="en-US" baseline="0" dirty="0" smtClean="0"/>
                        <a:t>version control issues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Add-ins and tools may require some additional education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6880428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r>
                        <a:rPr lang="en-US" dirty="0" smtClean="0"/>
                        <a:t>Blog Site/Wiki (pull)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Readily</a:t>
                      </a:r>
                      <a:r>
                        <a:rPr lang="en-US" baseline="0" dirty="0" smtClean="0"/>
                        <a:t> available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collaborative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292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5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Consider meeting participants </a:t>
            </a:r>
            <a:r>
              <a:rPr lang="en-US" dirty="0"/>
              <a:t>who have different communication needs, styles, levels of authority, cultural backgrounds, interests, and levels of expertise.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/>
              <a:t>respect and sensitivity to these differences and improve the effectiveness of </a:t>
            </a:r>
            <a:r>
              <a:rPr lang="en-US" dirty="0" smtClean="0"/>
              <a:t>your </a:t>
            </a:r>
            <a:r>
              <a:rPr lang="en-US" dirty="0"/>
              <a:t>message by customizing </a:t>
            </a:r>
            <a:r>
              <a:rPr lang="en-US" dirty="0" smtClean="0"/>
              <a:t>communications</a:t>
            </a:r>
            <a:r>
              <a:rPr lang="en-US" dirty="0"/>
              <a:t>.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Appreciating </a:t>
            </a:r>
            <a:r>
              <a:rPr lang="en-US" dirty="0"/>
              <a:t>other people’s perspectives creates opportunities to maintain and improve relationships, which in turn helps people be engaged and positive about </a:t>
            </a:r>
            <a:r>
              <a:rPr lang="en-US" dirty="0" smtClean="0"/>
              <a:t>your meetings.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Interactive: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82915"/>
            <a:ext cx="8229600" cy="17936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Do you have any tips or tools to share?</a:t>
            </a:r>
            <a:endParaRPr lang="en-US" sz="5400" dirty="0"/>
          </a:p>
        </p:txBody>
      </p:sp>
      <p:pic>
        <p:nvPicPr>
          <p:cNvPr id="4" name="Picture 3" descr="File:Accessories-text-editor.svg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64" y="1617785"/>
            <a:ext cx="2365130" cy="236513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1310053" y="1812253"/>
            <a:ext cx="2655277" cy="1776046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97977" y="1915446"/>
            <a:ext cx="2461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Visit</a:t>
            </a:r>
            <a:r>
              <a:rPr lang="en-US" sz="2400" dirty="0" smtClean="0"/>
              <a:t> PollEv.com/sl101</a:t>
            </a:r>
          </a:p>
          <a:p>
            <a:pPr algn="ctr"/>
            <a:r>
              <a:rPr lang="en-US" sz="2400" dirty="0" smtClean="0"/>
              <a:t> </a:t>
            </a:r>
            <a:r>
              <a:rPr lang="en-US" dirty="0" smtClean="0"/>
              <a:t>to participate, or shout out!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643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Keep a “living” document that you just update each meeting – Google Docs is a good tool for this.</a:t>
            </a:r>
          </a:p>
          <a:p>
            <a:endParaRPr lang="en-US" dirty="0"/>
          </a:p>
          <a:p>
            <a:r>
              <a:rPr lang="en-US" dirty="0" smtClean="0"/>
              <a:t>Use tools that all participants are familiar/comfortable with</a:t>
            </a:r>
          </a:p>
          <a:p>
            <a:endParaRPr lang="en-US" dirty="0"/>
          </a:p>
          <a:p>
            <a:r>
              <a:rPr lang="en-US" dirty="0" smtClean="0"/>
              <a:t>Ask action item assignees to go add their own promise date to the document</a:t>
            </a:r>
          </a:p>
          <a:p>
            <a:endParaRPr lang="en-US" dirty="0"/>
          </a:p>
          <a:p>
            <a:r>
              <a:rPr lang="en-US" dirty="0" smtClean="0"/>
              <a:t>If you are a meeting participant taking your own notes, let the meeting facilitator know that you are engaged and taking notes – Not checking email, etc.</a:t>
            </a:r>
          </a:p>
          <a:p>
            <a:endParaRPr lang="en-US" dirty="0" smtClean="0"/>
          </a:p>
          <a:p>
            <a:r>
              <a:rPr lang="en-US" dirty="0" smtClean="0"/>
              <a:t>Meeting notes are also commonly being captured in task-tracking tools (Monday.com, Jira, etc.)</a:t>
            </a:r>
          </a:p>
          <a:p>
            <a:endParaRPr lang="en-US" dirty="0"/>
          </a:p>
          <a:p>
            <a:r>
              <a:rPr lang="en-US" dirty="0" smtClean="0"/>
              <a:t>Can also use WebEx whiteboard/Teams room</a:t>
            </a:r>
          </a:p>
        </p:txBody>
      </p:sp>
    </p:spTree>
    <p:extLst>
      <p:ext uri="{BB962C8B-B14F-4D97-AF65-F5344CB8AC3E}">
        <p14:creationId xmlns:p14="http://schemas.microsoft.com/office/powerpoint/2010/main" val="201979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 Tips,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643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At the start of a meeting, let participants know if you (or a delegate) will capture and share meeting notes – This allows participants to be more engaged in the meeting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Check </a:t>
            </a:r>
            <a:r>
              <a:rPr lang="en-US" dirty="0"/>
              <a:t>ISO page for recommendations on preferred tools</a:t>
            </a:r>
          </a:p>
          <a:p>
            <a:endParaRPr lang="en-US" dirty="0"/>
          </a:p>
          <a:p>
            <a:r>
              <a:rPr lang="en-US" dirty="0"/>
              <a:t>Zoom will transcribe meeting audio!</a:t>
            </a:r>
          </a:p>
          <a:p>
            <a:endParaRPr lang="en-US" dirty="0"/>
          </a:p>
          <a:p>
            <a:r>
              <a:rPr lang="en-US" dirty="0"/>
              <a:t>Always include an accurate list of actual attendees – If you are not able to attend the meeting, you can easily see a list of those who you might go to if  you have questions or need more context.</a:t>
            </a:r>
          </a:p>
          <a:p>
            <a:endParaRPr lang="en-US" dirty="0"/>
          </a:p>
          <a:p>
            <a:r>
              <a:rPr lang="en-US" dirty="0"/>
              <a:t>People don’t often open attachments – Add the info to the body of the message if emailing</a:t>
            </a:r>
          </a:p>
          <a:p>
            <a:endParaRPr lang="en-US" dirty="0"/>
          </a:p>
          <a:p>
            <a:r>
              <a:rPr lang="en-US" dirty="0"/>
              <a:t>Action items should be moderated by a project manager or someone else officially assigned that responsibility, to confirm they are valid/necessary</a:t>
            </a:r>
          </a:p>
        </p:txBody>
      </p:sp>
    </p:spTree>
    <p:extLst>
      <p:ext uri="{BB962C8B-B14F-4D97-AF65-F5344CB8AC3E}">
        <p14:creationId xmlns:p14="http://schemas.microsoft.com/office/powerpoint/2010/main" val="236565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39"/>
            <a:ext cx="7772400" cy="2705346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FFFFFF"/>
                </a:solidFill>
              </a:rPr>
              <a:t>Questions?</a:t>
            </a:r>
            <a:br>
              <a:rPr lang="en-US" sz="7200" b="1" dirty="0" smtClean="0">
                <a:solidFill>
                  <a:srgbClr val="FFFFFF"/>
                </a:solidFill>
              </a:rPr>
            </a:br>
            <a:r>
              <a:rPr lang="en-US" sz="7200" b="1" dirty="0" smtClean="0">
                <a:solidFill>
                  <a:srgbClr val="FFFFFF"/>
                </a:solidFill>
              </a:rPr>
              <a:t>Feedback?</a:t>
            </a:r>
            <a:endParaRPr lang="en-US" sz="7200" b="1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4350" y="3481645"/>
            <a:ext cx="811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Please complete survey at PollEv.com/sl101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0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6943"/>
            <a:ext cx="7772400" cy="1131523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FFFFF"/>
                </a:solidFill>
              </a:rPr>
              <a:t>Thank You!</a:t>
            </a:r>
            <a:endParaRPr lang="en-US" sz="7200" b="1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Presented by Sheila Luttrell,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part of the OIT PMO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“Community of Practice”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brown-bag lunch series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 descr="GIS @ HigherEd: Google Earth Lunchtime Demonstra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62" y="1882018"/>
            <a:ext cx="1666875" cy="181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16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Interactive feedback: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Please join online at PollEv.com/sl101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Poll: In general, is &quot;cunning&quot; word used as positive or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99" y="2567247"/>
            <a:ext cx="2271293" cy="216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1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capture meeting notes?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16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Individual </a:t>
            </a:r>
            <a:r>
              <a:rPr lang="en-US" dirty="0" smtClean="0"/>
              <a:t>Project Record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Institutional Knowledge </a:t>
            </a:r>
            <a:r>
              <a:rPr lang="en-US" dirty="0" smtClean="0"/>
              <a:t>Management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et Organized!: Your Filing Cabinet: Friend or Foe?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27" y="2875085"/>
            <a:ext cx="2189285" cy="291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6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meeting notes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Establishes a record of what was discussed in a meeting, including any actions assigned to team members, or decisions that were made</a:t>
            </a:r>
          </a:p>
          <a:p>
            <a:endParaRPr lang="en-US" dirty="0" smtClean="0"/>
          </a:p>
          <a:p>
            <a:r>
              <a:rPr lang="en-US" dirty="0" smtClean="0"/>
              <a:t>Can be used for accountability, and to measure progress</a:t>
            </a:r>
          </a:p>
          <a:p>
            <a:endParaRPr lang="en-US" dirty="0" smtClean="0"/>
          </a:p>
          <a:p>
            <a:r>
              <a:rPr lang="en-US" dirty="0" smtClean="0"/>
              <a:t>Especially </a:t>
            </a:r>
            <a:r>
              <a:rPr lang="en-US" dirty="0"/>
              <a:t>important in </a:t>
            </a:r>
            <a:r>
              <a:rPr lang="en-US" dirty="0" smtClean="0"/>
              <a:t>large teams, or environments </a:t>
            </a:r>
            <a:r>
              <a:rPr lang="en-US" dirty="0"/>
              <a:t>subject to high levels of </a:t>
            </a:r>
            <a:r>
              <a:rPr lang="en-US" dirty="0" smtClean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22411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Note-Taking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Summarize action items – Table in the meeting notes, or link to a master action items register in a document portal (include specific owners, and promise dates)</a:t>
            </a:r>
          </a:p>
          <a:p>
            <a:endParaRPr lang="en-US" dirty="0"/>
          </a:p>
          <a:p>
            <a:r>
              <a:rPr lang="en-US" dirty="0"/>
              <a:t>Summarize or highlight decisions made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0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Note-Taking Tips,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Share responsibility of note-taking…  Helps with overall engagement</a:t>
            </a:r>
          </a:p>
          <a:p>
            <a:pPr lvl="1"/>
            <a:r>
              <a:rPr lang="en-US" dirty="0" smtClean="0"/>
              <a:t>Rotate responsibility</a:t>
            </a:r>
          </a:p>
          <a:p>
            <a:pPr lvl="1"/>
            <a:r>
              <a:rPr lang="en-US" dirty="0" smtClean="0"/>
              <a:t>Crowd-source (everyone provides input, improving accuracy)</a:t>
            </a:r>
          </a:p>
          <a:p>
            <a:endParaRPr lang="en-US" dirty="0" smtClean="0"/>
          </a:p>
          <a:p>
            <a:r>
              <a:rPr lang="en-US" dirty="0" smtClean="0"/>
              <a:t>Ask meeting attendees to review and report any inaccuracies/misrepresentations (provide a deadline)</a:t>
            </a:r>
          </a:p>
          <a:p>
            <a:endParaRPr lang="en-US" dirty="0" smtClean="0"/>
          </a:p>
          <a:p>
            <a:r>
              <a:rPr lang="en-US" dirty="0" smtClean="0"/>
              <a:t>Meeting notes should be:</a:t>
            </a:r>
          </a:p>
          <a:p>
            <a:pPr lvl="1"/>
            <a:r>
              <a:rPr lang="en-US" dirty="0" smtClean="0"/>
              <a:t>respectful </a:t>
            </a:r>
            <a:r>
              <a:rPr lang="en-US" dirty="0"/>
              <a:t>and appropriate for the audience</a:t>
            </a:r>
          </a:p>
          <a:p>
            <a:pPr lvl="1"/>
            <a:r>
              <a:rPr lang="en-US" dirty="0"/>
              <a:t>complete enough to satisfy the information needs of the </a:t>
            </a:r>
            <a:r>
              <a:rPr lang="en-US" dirty="0" smtClean="0"/>
              <a:t>recipients</a:t>
            </a:r>
            <a:endParaRPr lang="en-US" dirty="0"/>
          </a:p>
          <a:p>
            <a:pPr lvl="1"/>
            <a:r>
              <a:rPr lang="en-US" dirty="0"/>
              <a:t>self-explanatory for future users of the archived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4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Interactive: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82915"/>
            <a:ext cx="8229600" cy="17936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How do you capture and share meeting notes today?</a:t>
            </a:r>
            <a:endParaRPr lang="en-US" sz="5400" dirty="0"/>
          </a:p>
        </p:txBody>
      </p:sp>
      <p:pic>
        <p:nvPicPr>
          <p:cNvPr id="4" name="Picture 3" descr="File:Accessories-text-editor.svg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64" y="1617785"/>
            <a:ext cx="2365130" cy="236513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1310053" y="1812253"/>
            <a:ext cx="2655277" cy="1776046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97977" y="1915446"/>
            <a:ext cx="2461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Visit</a:t>
            </a:r>
            <a:r>
              <a:rPr lang="en-US" sz="2400" dirty="0" smtClean="0"/>
              <a:t> PollEv.com/sl101</a:t>
            </a:r>
          </a:p>
          <a:p>
            <a:pPr algn="ctr"/>
            <a:r>
              <a:rPr lang="en-US" sz="2400" dirty="0" smtClean="0"/>
              <a:t> </a:t>
            </a:r>
            <a:r>
              <a:rPr lang="en-US" dirty="0" smtClean="0"/>
              <a:t>to participate, or shout out!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81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you capture and share meeting notes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Capture notes in Word, Google Docs, OneNote, on paper. Distribute via email or </a:t>
            </a:r>
            <a:r>
              <a:rPr lang="en-US" dirty="0" smtClean="0"/>
              <a:t>Box</a:t>
            </a:r>
          </a:p>
          <a:p>
            <a:endParaRPr lang="en-US" dirty="0" smtClean="0"/>
          </a:p>
          <a:p>
            <a:r>
              <a:rPr lang="en-US" dirty="0" smtClean="0"/>
              <a:t>Usually </a:t>
            </a:r>
            <a:r>
              <a:rPr lang="en-US" dirty="0"/>
              <a:t>key points and actions in the </a:t>
            </a:r>
            <a:r>
              <a:rPr lang="en-US" dirty="0" err="1"/>
              <a:t>ppt</a:t>
            </a:r>
            <a:r>
              <a:rPr lang="en-US" dirty="0"/>
              <a:t> that was presented then emailed / shared with attendees after. They get reviewed next </a:t>
            </a:r>
            <a:r>
              <a:rPr lang="en-US" dirty="0" err="1" smtClean="0"/>
              <a:t>mtg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Word doc with decisions and action items. Send for review in email with link to </a:t>
            </a:r>
            <a:r>
              <a:rPr lang="en-US" dirty="0" smtClean="0"/>
              <a:t>box</a:t>
            </a:r>
          </a:p>
          <a:p>
            <a:endParaRPr lang="en-US" dirty="0" smtClean="0"/>
          </a:p>
          <a:p>
            <a:r>
              <a:rPr lang="en-US" dirty="0"/>
              <a:t>Google Docs, </a:t>
            </a:r>
            <a:r>
              <a:rPr lang="en-US" dirty="0" smtClean="0"/>
              <a:t>Word</a:t>
            </a:r>
          </a:p>
          <a:p>
            <a:endParaRPr lang="en-US" dirty="0" smtClean="0"/>
          </a:p>
          <a:p>
            <a:r>
              <a:rPr lang="en-US" dirty="0"/>
              <a:t>Word document, Google Doc, email with text in-line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265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Note-Taking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Consider availability/accessibility, and technological compatibility of devices</a:t>
            </a:r>
          </a:p>
          <a:p>
            <a:endParaRPr lang="en-US" dirty="0" smtClean="0"/>
          </a:p>
          <a:p>
            <a:r>
              <a:rPr lang="en-US" dirty="0" smtClean="0"/>
              <a:t>Consider confidentiality – The need to safeguard sensitive information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3405</TotalTime>
  <Words>883</Words>
  <Application>Microsoft Macintosh PowerPoint</Application>
  <PresentationFormat>On-screen Show (4:3)</PresentationFormat>
  <Paragraphs>159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Effective Communication: Meeting Notes</vt:lpstr>
      <vt:lpstr>Before we begin…</vt:lpstr>
      <vt:lpstr>Why capture meeting notes?</vt:lpstr>
      <vt:lpstr>Why are meeting notes important?</vt:lpstr>
      <vt:lpstr>Note-Taking Tips</vt:lpstr>
      <vt:lpstr>Note-Taking Tips, Cont.</vt:lpstr>
      <vt:lpstr>Interactive:</vt:lpstr>
      <vt:lpstr>How do you capture and share meeting notes today?</vt:lpstr>
      <vt:lpstr>Tools For Note-Taking</vt:lpstr>
      <vt:lpstr>Tools For Note-Taking</vt:lpstr>
      <vt:lpstr>Methods of Note-Sharing</vt:lpstr>
      <vt:lpstr>Methods of Note-Sharing</vt:lpstr>
      <vt:lpstr>Special Considerations</vt:lpstr>
      <vt:lpstr>Interactive:</vt:lpstr>
      <vt:lpstr>Participant Tips</vt:lpstr>
      <vt:lpstr>Participant Tips, Cont.</vt:lpstr>
      <vt:lpstr>Questions? Feedback?</vt:lpstr>
      <vt:lpstr>Thank You!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</dc:creator>
  <cp:lastModifiedBy>Liz Brigman</cp:lastModifiedBy>
  <cp:revision>37</cp:revision>
  <dcterms:created xsi:type="dcterms:W3CDTF">2015-04-13T17:19:29Z</dcterms:created>
  <dcterms:modified xsi:type="dcterms:W3CDTF">2019-12-17T17:29:33Z</dcterms:modified>
</cp:coreProperties>
</file>