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58" r:id="rId2"/>
    <p:sldId id="491" r:id="rId3"/>
    <p:sldId id="515" r:id="rId4"/>
    <p:sldId id="466" r:id="rId5"/>
    <p:sldId id="503" r:id="rId6"/>
    <p:sldId id="501" r:id="rId7"/>
    <p:sldId id="510" r:id="rId8"/>
    <p:sldId id="511" r:id="rId9"/>
    <p:sldId id="512" r:id="rId10"/>
    <p:sldId id="505" r:id="rId11"/>
    <p:sldId id="508" r:id="rId12"/>
    <p:sldId id="497" r:id="rId13"/>
    <p:sldId id="493" r:id="rId14"/>
    <p:sldId id="509" r:id="rId15"/>
    <p:sldId id="494" r:id="rId16"/>
    <p:sldId id="517" r:id="rId17"/>
    <p:sldId id="513" r:id="rId18"/>
    <p:sldId id="514"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253" autoAdjust="0"/>
    <p:restoredTop sz="86410" autoAdjust="0"/>
  </p:normalViewPr>
  <p:slideViewPr>
    <p:cSldViewPr showGuides="1">
      <p:cViewPr varScale="1">
        <p:scale>
          <a:sx n="81" d="100"/>
          <a:sy n="81" d="100"/>
        </p:scale>
        <p:origin x="108" y="1404"/>
      </p:cViewPr>
      <p:guideLst>
        <p:guide orient="horz" pos="2160"/>
        <p:guide pos="2880"/>
      </p:guideLst>
    </p:cSldViewPr>
  </p:slideViewPr>
  <p:outlineViewPr>
    <p:cViewPr>
      <p:scale>
        <a:sx n="33" d="100"/>
        <a:sy n="33" d="100"/>
      </p:scale>
      <p:origin x="0" y="-10428"/>
    </p:cViewPr>
  </p:outlineViewPr>
  <p:notesTextViewPr>
    <p:cViewPr>
      <p:scale>
        <a:sx n="3" d="2"/>
        <a:sy n="3" d="2"/>
      </p:scale>
      <p:origin x="0" y="0"/>
    </p:cViewPr>
  </p:notesTextViewPr>
  <p:sorterViewPr>
    <p:cViewPr>
      <p:scale>
        <a:sx n="100" d="100"/>
        <a:sy n="100" d="100"/>
      </p:scale>
      <p:origin x="0" y="-18444"/>
    </p:cViewPr>
  </p:sorterViewPr>
  <p:notesViewPr>
    <p:cSldViewPr>
      <p:cViewPr>
        <p:scale>
          <a:sx n="90" d="100"/>
          <a:sy n="90" d="100"/>
        </p:scale>
        <p:origin x="2496" y="-20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BC88E-0B6C-4AD0-8216-128864BC4526}" type="doc">
      <dgm:prSet loTypeId="urn:microsoft.com/office/officeart/2005/8/layout/radial3" loCatId="relationship" qsTypeId="urn:microsoft.com/office/officeart/2005/8/quickstyle/simple1" qsCatId="simple" csTypeId="urn:microsoft.com/office/officeart/2005/8/colors/colorful2" csCatId="colorful" phldr="1"/>
      <dgm:spPr/>
      <dgm:t>
        <a:bodyPr/>
        <a:lstStyle/>
        <a:p>
          <a:endParaRPr lang="en-US"/>
        </a:p>
      </dgm:t>
    </dgm:pt>
    <dgm:pt modelId="{4F47F64E-D5E5-4244-B9C2-FABEAEA90826}">
      <dgm:prSet phldrT="[Text]"/>
      <dgm:spPr>
        <a:solidFill>
          <a:schemeClr val="accent1"/>
        </a:solidFill>
      </dgm:spPr>
      <dgm:t>
        <a:bodyPr/>
        <a:lstStyle/>
        <a:p>
          <a:r>
            <a:rPr lang="en-US" b="1" dirty="0">
              <a:solidFill>
                <a:schemeClr val="tx1">
                  <a:lumMod val="50000"/>
                </a:schemeClr>
              </a:solidFill>
            </a:rPr>
            <a:t>Community</a:t>
          </a:r>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1D5E83F0-EC7C-4C44-B48D-BE61FBD1EDF7}" type="parTrans" cxnId="{A457759B-5A68-4040-97B9-B3B85A9F55C8}">
      <dgm:prSet/>
      <dgm:spPr/>
      <dgm:t>
        <a:bodyPr/>
        <a:lstStyle/>
        <a:p>
          <a:endParaRPr lang="en-US"/>
        </a:p>
      </dgm:t>
    </dgm:pt>
    <dgm:pt modelId="{4646D957-FE42-462D-AD7A-F8D556B3877B}" type="sibTrans" cxnId="{A457759B-5A68-4040-97B9-B3B85A9F55C8}">
      <dgm:prSet/>
      <dgm:spPr/>
      <dgm:t>
        <a:bodyPr/>
        <a:lstStyle/>
        <a:p>
          <a:endParaRPr lang="en-US"/>
        </a:p>
      </dgm:t>
    </dgm:pt>
    <dgm:pt modelId="{0A7B97C1-50C5-426C-BB4F-44E9D4268F1F}">
      <dgm:prSet phldrT="[Text]"/>
      <dgm:spPr>
        <a:solidFill>
          <a:schemeClr val="accent5"/>
        </a:solidFill>
      </dgm:spPr>
      <dgm:t>
        <a:bodyPr/>
        <a:lstStyle/>
        <a:p>
          <a:r>
            <a:rPr lang="en-US" b="1" dirty="0">
              <a:solidFill>
                <a:schemeClr val="tx1">
                  <a:lumMod val="50000"/>
                </a:schemeClr>
              </a:solidFill>
            </a:rPr>
            <a:t>Education</a:t>
          </a:r>
        </a:p>
      </dgm:t>
    </dgm:pt>
    <dgm:pt modelId="{591BDA12-99E0-43A2-889C-97C1D1B05207}" type="parTrans" cxnId="{7C9976B2-D9AB-4F26-B47B-B9430D7E4F5B}">
      <dgm:prSet/>
      <dgm:spPr/>
      <dgm:t>
        <a:bodyPr/>
        <a:lstStyle/>
        <a:p>
          <a:endParaRPr lang="en-US"/>
        </a:p>
      </dgm:t>
    </dgm:pt>
    <dgm:pt modelId="{E478611E-AEC1-49F7-A9A8-4650BAED7CEB}" type="sibTrans" cxnId="{7C9976B2-D9AB-4F26-B47B-B9430D7E4F5B}">
      <dgm:prSet/>
      <dgm:spPr/>
      <dgm:t>
        <a:bodyPr/>
        <a:lstStyle/>
        <a:p>
          <a:endParaRPr lang="en-US"/>
        </a:p>
      </dgm:t>
    </dgm:pt>
    <dgm:pt modelId="{80CFEE5C-ECAD-4BA3-B93D-B8B8C9458856}">
      <dgm:prSet phldrT="[Text]"/>
      <dgm:spPr>
        <a:solidFill>
          <a:schemeClr val="accent6"/>
        </a:solidFill>
      </dgm:spPr>
      <dgm:t>
        <a:bodyPr/>
        <a:lstStyle/>
        <a:p>
          <a:r>
            <a:rPr lang="en-US" b="1" dirty="0">
              <a:solidFill>
                <a:schemeClr val="tx1">
                  <a:lumMod val="50000"/>
                </a:schemeClr>
              </a:solidFill>
            </a:rPr>
            <a:t>Law enforcement</a:t>
          </a:r>
        </a:p>
      </dgm:t>
    </dgm:pt>
    <dgm:pt modelId="{6BA573D6-D2D0-40C9-AEF6-9CEA4612F451}" type="parTrans" cxnId="{FBBDFCB1-EDA6-410B-B816-DBE4D804CA5F}">
      <dgm:prSet/>
      <dgm:spPr/>
      <dgm:t>
        <a:bodyPr/>
        <a:lstStyle/>
        <a:p>
          <a:endParaRPr lang="en-US"/>
        </a:p>
      </dgm:t>
    </dgm:pt>
    <dgm:pt modelId="{7E69D241-33F1-4777-BFB6-94207EF7A993}" type="sibTrans" cxnId="{FBBDFCB1-EDA6-410B-B816-DBE4D804CA5F}">
      <dgm:prSet/>
      <dgm:spPr/>
      <dgm:t>
        <a:bodyPr/>
        <a:lstStyle/>
        <a:p>
          <a:endParaRPr lang="en-US"/>
        </a:p>
      </dgm:t>
    </dgm:pt>
    <dgm:pt modelId="{2CD7BADE-724D-4047-AC82-964C7FB64E52}">
      <dgm:prSet phldrT="[Text]"/>
      <dgm:spPr>
        <a:solidFill>
          <a:schemeClr val="accent4"/>
        </a:solidFill>
      </dgm:spPr>
      <dgm:t>
        <a:bodyPr/>
        <a:lstStyle/>
        <a:p>
          <a:r>
            <a:rPr lang="en-US" b="1" dirty="0">
              <a:solidFill>
                <a:schemeClr val="tx1">
                  <a:lumMod val="50000"/>
                </a:schemeClr>
              </a:solidFill>
            </a:rPr>
            <a:t>Healthcare</a:t>
          </a:r>
        </a:p>
      </dgm:t>
    </dgm:pt>
    <dgm:pt modelId="{9A444750-8831-480E-AAEE-EC1A462EA5A0}" type="parTrans" cxnId="{0429DB61-B3E6-4F20-9562-72E302A5B566}">
      <dgm:prSet/>
      <dgm:spPr/>
      <dgm:t>
        <a:bodyPr/>
        <a:lstStyle/>
        <a:p>
          <a:endParaRPr lang="en-US"/>
        </a:p>
      </dgm:t>
    </dgm:pt>
    <dgm:pt modelId="{4C1E4D17-3FB3-4450-819B-BDF0BAE54367}" type="sibTrans" cxnId="{0429DB61-B3E6-4F20-9562-72E302A5B566}">
      <dgm:prSet/>
      <dgm:spPr/>
      <dgm:t>
        <a:bodyPr/>
        <a:lstStyle/>
        <a:p>
          <a:endParaRPr lang="en-US"/>
        </a:p>
      </dgm:t>
    </dgm:pt>
    <dgm:pt modelId="{E8C1C185-20A6-4B18-8365-BE72ADE0F18B}">
      <dgm:prSet phldrT="[Text]"/>
      <dgm:spPr>
        <a:solidFill>
          <a:schemeClr val="tx2"/>
        </a:solidFill>
      </dgm:spPr>
      <dgm:t>
        <a:bodyPr/>
        <a:lstStyle/>
        <a:p>
          <a:r>
            <a:rPr lang="en-US" b="1" dirty="0">
              <a:solidFill>
                <a:schemeClr val="tx1">
                  <a:lumMod val="50000"/>
                </a:schemeClr>
              </a:solidFill>
            </a:rPr>
            <a:t>Businesses</a:t>
          </a:r>
        </a:p>
      </dgm:t>
    </dgm:pt>
    <dgm:pt modelId="{4EDC5398-142C-4A96-A807-E955B212C842}" type="parTrans" cxnId="{B15F03E0-A51E-4936-861B-247F59E2AB0F}">
      <dgm:prSet/>
      <dgm:spPr/>
      <dgm:t>
        <a:bodyPr/>
        <a:lstStyle/>
        <a:p>
          <a:endParaRPr lang="en-US"/>
        </a:p>
      </dgm:t>
    </dgm:pt>
    <dgm:pt modelId="{CCC4F4A2-2CCF-4924-93BC-8F31978F69D8}" type="sibTrans" cxnId="{B15F03E0-A51E-4936-861B-247F59E2AB0F}">
      <dgm:prSet/>
      <dgm:spPr/>
      <dgm:t>
        <a:bodyPr/>
        <a:lstStyle/>
        <a:p>
          <a:endParaRPr lang="en-US"/>
        </a:p>
      </dgm:t>
    </dgm:pt>
    <dgm:pt modelId="{B5FE9C8D-87D2-4779-906B-C38F7FFB4A9E}">
      <dgm:prSet phldrT="[Text]"/>
      <dgm:spPr>
        <a:solidFill>
          <a:schemeClr val="accent6"/>
        </a:solidFill>
      </dgm:spPr>
      <dgm:t>
        <a:bodyPr/>
        <a:lstStyle/>
        <a:p>
          <a:r>
            <a:rPr lang="en-US" b="1" dirty="0">
              <a:solidFill>
                <a:schemeClr val="tx1">
                  <a:lumMod val="50000"/>
                </a:schemeClr>
              </a:solidFill>
            </a:rPr>
            <a:t>Local gov’t</a:t>
          </a:r>
        </a:p>
      </dgm:t>
    </dgm:pt>
    <dgm:pt modelId="{DB380D41-1534-40FA-8F74-1AC5287FB269}" type="parTrans" cxnId="{C23D2B6B-C7D0-42FB-939C-B00619888336}">
      <dgm:prSet/>
      <dgm:spPr/>
      <dgm:t>
        <a:bodyPr/>
        <a:lstStyle/>
        <a:p>
          <a:endParaRPr lang="en-US"/>
        </a:p>
      </dgm:t>
    </dgm:pt>
    <dgm:pt modelId="{6C42C920-8B69-4864-809A-21C9DDBBF6F7}" type="sibTrans" cxnId="{C23D2B6B-C7D0-42FB-939C-B00619888336}">
      <dgm:prSet/>
      <dgm:spPr/>
      <dgm:t>
        <a:bodyPr/>
        <a:lstStyle/>
        <a:p>
          <a:endParaRPr lang="en-US"/>
        </a:p>
      </dgm:t>
    </dgm:pt>
    <dgm:pt modelId="{8AB39DF6-F970-4A93-9870-2073E6222557}">
      <dgm:prSet phldrT="[Text]"/>
      <dgm:spPr>
        <a:solidFill>
          <a:schemeClr val="accent4"/>
        </a:solidFill>
      </dgm:spPr>
      <dgm:t>
        <a:bodyPr/>
        <a:lstStyle/>
        <a:p>
          <a:r>
            <a:rPr lang="en-US" b="1" dirty="0">
              <a:solidFill>
                <a:schemeClr val="tx1">
                  <a:lumMod val="50000"/>
                </a:schemeClr>
              </a:solidFill>
            </a:rPr>
            <a:t>Non-profits/Faith-based Organizations</a:t>
          </a:r>
        </a:p>
      </dgm:t>
    </dgm:pt>
    <dgm:pt modelId="{B551203E-1BA6-4E35-B4CE-BE297D04DBEB}" type="parTrans" cxnId="{CFD45F04-FDAD-475E-9D72-51315E875393}">
      <dgm:prSet/>
      <dgm:spPr/>
      <dgm:t>
        <a:bodyPr/>
        <a:lstStyle/>
        <a:p>
          <a:endParaRPr lang="en-US"/>
        </a:p>
      </dgm:t>
    </dgm:pt>
    <dgm:pt modelId="{D537BAB7-5414-4B55-A0A7-0E10D5BA378E}" type="sibTrans" cxnId="{CFD45F04-FDAD-475E-9D72-51315E875393}">
      <dgm:prSet/>
      <dgm:spPr/>
      <dgm:t>
        <a:bodyPr/>
        <a:lstStyle/>
        <a:p>
          <a:endParaRPr lang="en-US"/>
        </a:p>
      </dgm:t>
    </dgm:pt>
    <dgm:pt modelId="{4BDD544C-ACAC-4409-8B2C-38C1661BBB77}" type="pres">
      <dgm:prSet presAssocID="{B99BC88E-0B6C-4AD0-8216-128864BC4526}" presName="composite" presStyleCnt="0">
        <dgm:presLayoutVars>
          <dgm:chMax val="1"/>
          <dgm:dir/>
          <dgm:resizeHandles val="exact"/>
        </dgm:presLayoutVars>
      </dgm:prSet>
      <dgm:spPr/>
    </dgm:pt>
    <dgm:pt modelId="{7D905789-739D-4194-B2E2-7DDEB422CDBC}" type="pres">
      <dgm:prSet presAssocID="{B99BC88E-0B6C-4AD0-8216-128864BC4526}" presName="radial" presStyleCnt="0">
        <dgm:presLayoutVars>
          <dgm:animLvl val="ctr"/>
        </dgm:presLayoutVars>
      </dgm:prSet>
      <dgm:spPr/>
    </dgm:pt>
    <dgm:pt modelId="{E895DBB8-38D0-46D9-9010-6AF667579412}" type="pres">
      <dgm:prSet presAssocID="{4F47F64E-D5E5-4244-B9C2-FABEAEA90826}" presName="centerShape" presStyleLbl="vennNode1" presStyleIdx="0" presStyleCnt="7" custScaleX="221830" custScaleY="180600"/>
      <dgm:spPr/>
    </dgm:pt>
    <dgm:pt modelId="{78995747-A649-4641-A62D-B976A035295E}" type="pres">
      <dgm:prSet presAssocID="{0A7B97C1-50C5-426C-BB4F-44E9D4268F1F}" presName="node" presStyleLbl="vennNode1" presStyleIdx="1" presStyleCnt="7" custRadScaleRad="100223" custRadScaleInc="-2709">
        <dgm:presLayoutVars>
          <dgm:bulletEnabled val="1"/>
        </dgm:presLayoutVars>
      </dgm:prSet>
      <dgm:spPr/>
    </dgm:pt>
    <dgm:pt modelId="{7702A05D-A3A9-4DA3-B77D-CA4F073D3DDD}" type="pres">
      <dgm:prSet presAssocID="{80CFEE5C-ECAD-4BA3-B93D-B8B8C9458856}" presName="node" presStyleLbl="vennNode1" presStyleIdx="2" presStyleCnt="7" custRadScaleRad="120489" custRadScaleInc="12843">
        <dgm:presLayoutVars>
          <dgm:bulletEnabled val="1"/>
        </dgm:presLayoutVars>
      </dgm:prSet>
      <dgm:spPr/>
    </dgm:pt>
    <dgm:pt modelId="{7AF90482-3B0C-46CA-980D-DB869148B59F}" type="pres">
      <dgm:prSet presAssocID="{2CD7BADE-724D-4047-AC82-964C7FB64E52}" presName="node" presStyleLbl="vennNode1" presStyleIdx="3" presStyleCnt="7" custRadScaleRad="119808" custRadScaleInc="3822">
        <dgm:presLayoutVars>
          <dgm:bulletEnabled val="1"/>
        </dgm:presLayoutVars>
      </dgm:prSet>
      <dgm:spPr/>
    </dgm:pt>
    <dgm:pt modelId="{9CA60959-811E-4CC5-A07B-6E91162BA63F}" type="pres">
      <dgm:prSet presAssocID="{E8C1C185-20A6-4B18-8365-BE72ADE0F18B}" presName="node" presStyleLbl="vennNode1" presStyleIdx="4" presStyleCnt="7" custRadScaleRad="99395" custRadScaleInc="5220">
        <dgm:presLayoutVars>
          <dgm:bulletEnabled val="1"/>
        </dgm:presLayoutVars>
      </dgm:prSet>
      <dgm:spPr/>
    </dgm:pt>
    <dgm:pt modelId="{D5EDA63B-1456-40F1-A5BD-731A35DD9022}" type="pres">
      <dgm:prSet presAssocID="{B5FE9C8D-87D2-4779-906B-C38F7FFB4A9E}" presName="node" presStyleLbl="vennNode1" presStyleIdx="5" presStyleCnt="7" custRadScaleRad="119568" custRadScaleInc="2817">
        <dgm:presLayoutVars>
          <dgm:bulletEnabled val="1"/>
        </dgm:presLayoutVars>
      </dgm:prSet>
      <dgm:spPr/>
    </dgm:pt>
    <dgm:pt modelId="{9F80D2D4-7550-486C-80F5-6FFF1148F937}" type="pres">
      <dgm:prSet presAssocID="{8AB39DF6-F970-4A93-9870-2073E6222557}" presName="node" presStyleLbl="vennNode1" presStyleIdx="6" presStyleCnt="7" custRadScaleRad="119774" custRadScaleInc="-8047">
        <dgm:presLayoutVars>
          <dgm:bulletEnabled val="1"/>
        </dgm:presLayoutVars>
      </dgm:prSet>
      <dgm:spPr/>
    </dgm:pt>
  </dgm:ptLst>
  <dgm:cxnLst>
    <dgm:cxn modelId="{CFD45F04-FDAD-475E-9D72-51315E875393}" srcId="{4F47F64E-D5E5-4244-B9C2-FABEAEA90826}" destId="{8AB39DF6-F970-4A93-9870-2073E6222557}" srcOrd="5" destOrd="0" parTransId="{B551203E-1BA6-4E35-B4CE-BE297D04DBEB}" sibTransId="{D537BAB7-5414-4B55-A0A7-0E10D5BA378E}"/>
    <dgm:cxn modelId="{4030443A-7C76-4309-9C0F-8846E154F513}" type="presOf" srcId="{4F47F64E-D5E5-4244-B9C2-FABEAEA90826}" destId="{E895DBB8-38D0-46D9-9010-6AF667579412}" srcOrd="0" destOrd="0" presId="urn:microsoft.com/office/officeart/2005/8/layout/radial3"/>
    <dgm:cxn modelId="{5D795D3B-2E64-480C-A129-6BFF1CC266F0}" type="presOf" srcId="{80CFEE5C-ECAD-4BA3-B93D-B8B8C9458856}" destId="{7702A05D-A3A9-4DA3-B77D-CA4F073D3DDD}" srcOrd="0" destOrd="0" presId="urn:microsoft.com/office/officeart/2005/8/layout/radial3"/>
    <dgm:cxn modelId="{0429DB61-B3E6-4F20-9562-72E302A5B566}" srcId="{4F47F64E-D5E5-4244-B9C2-FABEAEA90826}" destId="{2CD7BADE-724D-4047-AC82-964C7FB64E52}" srcOrd="2" destOrd="0" parTransId="{9A444750-8831-480E-AAEE-EC1A462EA5A0}" sibTransId="{4C1E4D17-3FB3-4450-819B-BDF0BAE54367}"/>
    <dgm:cxn modelId="{1AACDF64-5C5A-4523-940D-A221A43D6E8A}" type="presOf" srcId="{8AB39DF6-F970-4A93-9870-2073E6222557}" destId="{9F80D2D4-7550-486C-80F5-6FFF1148F937}" srcOrd="0" destOrd="0" presId="urn:microsoft.com/office/officeart/2005/8/layout/radial3"/>
    <dgm:cxn modelId="{C23D2B6B-C7D0-42FB-939C-B00619888336}" srcId="{4F47F64E-D5E5-4244-B9C2-FABEAEA90826}" destId="{B5FE9C8D-87D2-4779-906B-C38F7FFB4A9E}" srcOrd="4" destOrd="0" parTransId="{DB380D41-1534-40FA-8F74-1AC5287FB269}" sibTransId="{6C42C920-8B69-4864-809A-21C9DDBBF6F7}"/>
    <dgm:cxn modelId="{F509398D-9BD8-4864-B378-112C9CD8E788}" type="presOf" srcId="{B99BC88E-0B6C-4AD0-8216-128864BC4526}" destId="{4BDD544C-ACAC-4409-8B2C-38C1661BBB77}" srcOrd="0" destOrd="0" presId="urn:microsoft.com/office/officeart/2005/8/layout/radial3"/>
    <dgm:cxn modelId="{07A56694-9C8C-4F91-8769-204368AE47FB}" type="presOf" srcId="{E8C1C185-20A6-4B18-8365-BE72ADE0F18B}" destId="{9CA60959-811E-4CC5-A07B-6E91162BA63F}" srcOrd="0" destOrd="0" presId="urn:microsoft.com/office/officeart/2005/8/layout/radial3"/>
    <dgm:cxn modelId="{A457759B-5A68-4040-97B9-B3B85A9F55C8}" srcId="{B99BC88E-0B6C-4AD0-8216-128864BC4526}" destId="{4F47F64E-D5E5-4244-B9C2-FABEAEA90826}" srcOrd="0" destOrd="0" parTransId="{1D5E83F0-EC7C-4C44-B48D-BE61FBD1EDF7}" sibTransId="{4646D957-FE42-462D-AD7A-F8D556B3877B}"/>
    <dgm:cxn modelId="{6B34F5A8-7362-4139-9974-C6123023000F}" type="presOf" srcId="{B5FE9C8D-87D2-4779-906B-C38F7FFB4A9E}" destId="{D5EDA63B-1456-40F1-A5BD-731A35DD9022}" srcOrd="0" destOrd="0" presId="urn:microsoft.com/office/officeart/2005/8/layout/radial3"/>
    <dgm:cxn modelId="{FBBDFCB1-EDA6-410B-B816-DBE4D804CA5F}" srcId="{4F47F64E-D5E5-4244-B9C2-FABEAEA90826}" destId="{80CFEE5C-ECAD-4BA3-B93D-B8B8C9458856}" srcOrd="1" destOrd="0" parTransId="{6BA573D6-D2D0-40C9-AEF6-9CEA4612F451}" sibTransId="{7E69D241-33F1-4777-BFB6-94207EF7A993}"/>
    <dgm:cxn modelId="{7C9976B2-D9AB-4F26-B47B-B9430D7E4F5B}" srcId="{4F47F64E-D5E5-4244-B9C2-FABEAEA90826}" destId="{0A7B97C1-50C5-426C-BB4F-44E9D4268F1F}" srcOrd="0" destOrd="0" parTransId="{591BDA12-99E0-43A2-889C-97C1D1B05207}" sibTransId="{E478611E-AEC1-49F7-A9A8-4650BAED7CEB}"/>
    <dgm:cxn modelId="{AB4BD0B4-2C56-437E-BB1C-F1FB5B61F608}" type="presOf" srcId="{0A7B97C1-50C5-426C-BB4F-44E9D4268F1F}" destId="{78995747-A649-4641-A62D-B976A035295E}" srcOrd="0" destOrd="0" presId="urn:microsoft.com/office/officeart/2005/8/layout/radial3"/>
    <dgm:cxn modelId="{4DDBDDC7-0D59-43D5-B184-8EC320DFE245}" type="presOf" srcId="{2CD7BADE-724D-4047-AC82-964C7FB64E52}" destId="{7AF90482-3B0C-46CA-980D-DB869148B59F}" srcOrd="0" destOrd="0" presId="urn:microsoft.com/office/officeart/2005/8/layout/radial3"/>
    <dgm:cxn modelId="{B15F03E0-A51E-4936-861B-247F59E2AB0F}" srcId="{4F47F64E-D5E5-4244-B9C2-FABEAEA90826}" destId="{E8C1C185-20A6-4B18-8365-BE72ADE0F18B}" srcOrd="3" destOrd="0" parTransId="{4EDC5398-142C-4A96-A807-E955B212C842}" sibTransId="{CCC4F4A2-2CCF-4924-93BC-8F31978F69D8}"/>
    <dgm:cxn modelId="{23574B9F-3169-4002-A3BA-44138B833BEC}" type="presParOf" srcId="{4BDD544C-ACAC-4409-8B2C-38C1661BBB77}" destId="{7D905789-739D-4194-B2E2-7DDEB422CDBC}" srcOrd="0" destOrd="0" presId="urn:microsoft.com/office/officeart/2005/8/layout/radial3"/>
    <dgm:cxn modelId="{B8113414-4956-498F-9FAA-29EF8F4C0A53}" type="presParOf" srcId="{7D905789-739D-4194-B2E2-7DDEB422CDBC}" destId="{E895DBB8-38D0-46D9-9010-6AF667579412}" srcOrd="0" destOrd="0" presId="urn:microsoft.com/office/officeart/2005/8/layout/radial3"/>
    <dgm:cxn modelId="{3162F2BE-058D-45A3-A368-F0DAD3690846}" type="presParOf" srcId="{7D905789-739D-4194-B2E2-7DDEB422CDBC}" destId="{78995747-A649-4641-A62D-B976A035295E}" srcOrd="1" destOrd="0" presId="urn:microsoft.com/office/officeart/2005/8/layout/radial3"/>
    <dgm:cxn modelId="{438221A1-23CE-434E-94B8-2F5B8A6F6ADC}" type="presParOf" srcId="{7D905789-739D-4194-B2E2-7DDEB422CDBC}" destId="{7702A05D-A3A9-4DA3-B77D-CA4F073D3DDD}" srcOrd="2" destOrd="0" presId="urn:microsoft.com/office/officeart/2005/8/layout/radial3"/>
    <dgm:cxn modelId="{11D2C332-4084-4FAD-BC94-CD8B37477AC3}" type="presParOf" srcId="{7D905789-739D-4194-B2E2-7DDEB422CDBC}" destId="{7AF90482-3B0C-46CA-980D-DB869148B59F}" srcOrd="3" destOrd="0" presId="urn:microsoft.com/office/officeart/2005/8/layout/radial3"/>
    <dgm:cxn modelId="{CBD8E7A1-1199-45AA-BD5D-4C91A208277B}" type="presParOf" srcId="{7D905789-739D-4194-B2E2-7DDEB422CDBC}" destId="{9CA60959-811E-4CC5-A07B-6E91162BA63F}" srcOrd="4" destOrd="0" presId="urn:microsoft.com/office/officeart/2005/8/layout/radial3"/>
    <dgm:cxn modelId="{8F00E2C7-5B31-442F-8ED2-559739AEE1AF}" type="presParOf" srcId="{7D905789-739D-4194-B2E2-7DDEB422CDBC}" destId="{D5EDA63B-1456-40F1-A5BD-731A35DD9022}" srcOrd="5" destOrd="0" presId="urn:microsoft.com/office/officeart/2005/8/layout/radial3"/>
    <dgm:cxn modelId="{8EC83F0E-7B5C-42EA-8F54-2616498D41C6}" type="presParOf" srcId="{7D905789-739D-4194-B2E2-7DDEB422CDBC}" destId="{9F80D2D4-7550-486C-80F5-6FFF1148F937}"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E7FE0C-2396-4E13-8E0F-6BA08C0E33BE}"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5D24EEBF-070B-4A5F-89A1-E28509B12C1B}">
      <dgm:prSet phldrT="[Text]"/>
      <dgm:spPr/>
      <dgm:t>
        <a:bodyPr/>
        <a:lstStyle/>
        <a:p>
          <a:r>
            <a:rPr lang="en-US" dirty="0"/>
            <a:t>Community Profile </a:t>
          </a:r>
        </a:p>
      </dgm:t>
    </dgm:pt>
    <dgm:pt modelId="{2712198A-9A01-4E12-9D46-3857C75E280D}" type="parTrans" cxnId="{FF41FA34-705B-41AB-84A6-E5AD79FAA99C}">
      <dgm:prSet/>
      <dgm:spPr/>
      <dgm:t>
        <a:bodyPr/>
        <a:lstStyle/>
        <a:p>
          <a:endParaRPr lang="en-US"/>
        </a:p>
      </dgm:t>
    </dgm:pt>
    <dgm:pt modelId="{9CB8787B-58B9-41E0-9D46-C7A0A3B2C138}" type="sibTrans" cxnId="{FF41FA34-705B-41AB-84A6-E5AD79FAA99C}">
      <dgm:prSet/>
      <dgm:spPr/>
      <dgm:t>
        <a:bodyPr/>
        <a:lstStyle/>
        <a:p>
          <a:endParaRPr lang="en-US"/>
        </a:p>
      </dgm:t>
    </dgm:pt>
    <dgm:pt modelId="{B129F932-FAAE-4A68-A0CA-7755892C4883}">
      <dgm:prSet phldrT="[Text]"/>
      <dgm:spPr/>
      <dgm:t>
        <a:bodyPr/>
        <a:lstStyle/>
        <a:p>
          <a:r>
            <a:rPr lang="en-US" dirty="0"/>
            <a:t>Vision</a:t>
          </a:r>
        </a:p>
      </dgm:t>
    </dgm:pt>
    <dgm:pt modelId="{1C887DE9-14D0-4BA4-BCDA-542A46766450}" type="parTrans" cxnId="{C62200DF-6C83-4C15-9C7C-A9E210C4888E}">
      <dgm:prSet/>
      <dgm:spPr/>
      <dgm:t>
        <a:bodyPr/>
        <a:lstStyle/>
        <a:p>
          <a:endParaRPr lang="en-US"/>
        </a:p>
      </dgm:t>
    </dgm:pt>
    <dgm:pt modelId="{C2378211-2BA3-4874-9ED8-E1FAD92E4A12}" type="sibTrans" cxnId="{C62200DF-6C83-4C15-9C7C-A9E210C4888E}">
      <dgm:prSet/>
      <dgm:spPr/>
      <dgm:t>
        <a:bodyPr/>
        <a:lstStyle/>
        <a:p>
          <a:endParaRPr lang="en-US"/>
        </a:p>
      </dgm:t>
    </dgm:pt>
    <dgm:pt modelId="{F36FB918-D88C-4DE4-9BE6-FE4CAC870383}" type="pres">
      <dgm:prSet presAssocID="{E1E7FE0C-2396-4E13-8E0F-6BA08C0E33BE}" presName="Name0" presStyleCnt="0">
        <dgm:presLayoutVars>
          <dgm:dir/>
          <dgm:animOne val="branch"/>
          <dgm:animLvl val="lvl"/>
        </dgm:presLayoutVars>
      </dgm:prSet>
      <dgm:spPr/>
    </dgm:pt>
    <dgm:pt modelId="{B4D8DC20-2380-4D0F-B543-74DBF3AF1E95}" type="pres">
      <dgm:prSet presAssocID="{5D24EEBF-070B-4A5F-89A1-E28509B12C1B}" presName="chaos" presStyleCnt="0"/>
      <dgm:spPr/>
    </dgm:pt>
    <dgm:pt modelId="{7036F4C4-A068-414F-B18B-E84AC331AC99}" type="pres">
      <dgm:prSet presAssocID="{5D24EEBF-070B-4A5F-89A1-E28509B12C1B}" presName="parTx1" presStyleLbl="revTx" presStyleIdx="0" presStyleCnt="1"/>
      <dgm:spPr/>
    </dgm:pt>
    <dgm:pt modelId="{11667941-44C9-47E4-BD4B-FAE46876BCB0}" type="pres">
      <dgm:prSet presAssocID="{5D24EEBF-070B-4A5F-89A1-E28509B12C1B}" presName="c1" presStyleLbl="node1" presStyleIdx="0" presStyleCnt="19"/>
      <dgm:spPr/>
    </dgm:pt>
    <dgm:pt modelId="{695088C4-5C78-4B09-A178-92A383B61411}" type="pres">
      <dgm:prSet presAssocID="{5D24EEBF-070B-4A5F-89A1-E28509B12C1B}" presName="c2" presStyleLbl="node1" presStyleIdx="1" presStyleCnt="19"/>
      <dgm:spPr/>
    </dgm:pt>
    <dgm:pt modelId="{C3E09208-4C84-441A-A87E-DFC2C9AAD400}" type="pres">
      <dgm:prSet presAssocID="{5D24EEBF-070B-4A5F-89A1-E28509B12C1B}" presName="c3" presStyleLbl="node1" presStyleIdx="2" presStyleCnt="19"/>
      <dgm:spPr/>
    </dgm:pt>
    <dgm:pt modelId="{2BA37F43-6637-4B8A-B0AC-B54A942A480B}" type="pres">
      <dgm:prSet presAssocID="{5D24EEBF-070B-4A5F-89A1-E28509B12C1B}" presName="c4" presStyleLbl="node1" presStyleIdx="3" presStyleCnt="19"/>
      <dgm:spPr/>
    </dgm:pt>
    <dgm:pt modelId="{5D14BDA8-F52A-4101-B39A-18AE380CA18C}" type="pres">
      <dgm:prSet presAssocID="{5D24EEBF-070B-4A5F-89A1-E28509B12C1B}" presName="c5" presStyleLbl="node1" presStyleIdx="4" presStyleCnt="19"/>
      <dgm:spPr/>
    </dgm:pt>
    <dgm:pt modelId="{CAE7428C-FA98-4A1B-810C-FA69B56C42BF}" type="pres">
      <dgm:prSet presAssocID="{5D24EEBF-070B-4A5F-89A1-E28509B12C1B}" presName="c6" presStyleLbl="node1" presStyleIdx="5" presStyleCnt="19"/>
      <dgm:spPr/>
    </dgm:pt>
    <dgm:pt modelId="{59BC47C9-4CBC-401E-981F-1E3AE9BCA36B}" type="pres">
      <dgm:prSet presAssocID="{5D24EEBF-070B-4A5F-89A1-E28509B12C1B}" presName="c7" presStyleLbl="node1" presStyleIdx="6" presStyleCnt="19"/>
      <dgm:spPr/>
    </dgm:pt>
    <dgm:pt modelId="{9B92F0D5-EA16-457D-9D73-98AEF6A6A4CD}" type="pres">
      <dgm:prSet presAssocID="{5D24EEBF-070B-4A5F-89A1-E28509B12C1B}" presName="c8" presStyleLbl="node1" presStyleIdx="7" presStyleCnt="19"/>
      <dgm:spPr/>
    </dgm:pt>
    <dgm:pt modelId="{43864B70-9D0D-415C-8946-96C8E8598666}" type="pres">
      <dgm:prSet presAssocID="{5D24EEBF-070B-4A5F-89A1-E28509B12C1B}" presName="c9" presStyleLbl="node1" presStyleIdx="8" presStyleCnt="19"/>
      <dgm:spPr/>
    </dgm:pt>
    <dgm:pt modelId="{2CAEC896-958C-4C83-A9C7-89D3AF18A866}" type="pres">
      <dgm:prSet presAssocID="{5D24EEBF-070B-4A5F-89A1-E28509B12C1B}" presName="c10" presStyleLbl="node1" presStyleIdx="9" presStyleCnt="19"/>
      <dgm:spPr/>
    </dgm:pt>
    <dgm:pt modelId="{CF1CDDDD-7409-4EF8-9915-BCDBC21EB94F}" type="pres">
      <dgm:prSet presAssocID="{5D24EEBF-070B-4A5F-89A1-E28509B12C1B}" presName="c11" presStyleLbl="node1" presStyleIdx="10" presStyleCnt="19"/>
      <dgm:spPr/>
    </dgm:pt>
    <dgm:pt modelId="{CF5D4058-4D71-4138-AA3A-D0AE2025C288}" type="pres">
      <dgm:prSet presAssocID="{5D24EEBF-070B-4A5F-89A1-E28509B12C1B}" presName="c12" presStyleLbl="node1" presStyleIdx="11" presStyleCnt="19"/>
      <dgm:spPr/>
    </dgm:pt>
    <dgm:pt modelId="{7E35F95C-97B2-4725-88CD-6932301F2744}" type="pres">
      <dgm:prSet presAssocID="{5D24EEBF-070B-4A5F-89A1-E28509B12C1B}" presName="c13" presStyleLbl="node1" presStyleIdx="12" presStyleCnt="19"/>
      <dgm:spPr/>
    </dgm:pt>
    <dgm:pt modelId="{B717D26F-537F-4CEF-B68C-CF2BF657F1D1}" type="pres">
      <dgm:prSet presAssocID="{5D24EEBF-070B-4A5F-89A1-E28509B12C1B}" presName="c14" presStyleLbl="node1" presStyleIdx="13" presStyleCnt="19"/>
      <dgm:spPr/>
    </dgm:pt>
    <dgm:pt modelId="{805BD7DE-41EE-4CF1-81F2-C2E3FA00F8D5}" type="pres">
      <dgm:prSet presAssocID="{5D24EEBF-070B-4A5F-89A1-E28509B12C1B}" presName="c15" presStyleLbl="node1" presStyleIdx="14" presStyleCnt="19"/>
      <dgm:spPr/>
    </dgm:pt>
    <dgm:pt modelId="{A97D6A97-C368-45E7-AF39-A985CC07EA8B}" type="pres">
      <dgm:prSet presAssocID="{5D24EEBF-070B-4A5F-89A1-E28509B12C1B}" presName="c16" presStyleLbl="node1" presStyleIdx="15" presStyleCnt="19"/>
      <dgm:spPr/>
    </dgm:pt>
    <dgm:pt modelId="{8E5163CC-E354-409C-82D7-ED285B7CA797}" type="pres">
      <dgm:prSet presAssocID="{5D24EEBF-070B-4A5F-89A1-E28509B12C1B}" presName="c17" presStyleLbl="node1" presStyleIdx="16" presStyleCnt="19"/>
      <dgm:spPr/>
    </dgm:pt>
    <dgm:pt modelId="{375FC876-C212-4BDC-85D2-908F050BC5BC}" type="pres">
      <dgm:prSet presAssocID="{5D24EEBF-070B-4A5F-89A1-E28509B12C1B}" presName="c18" presStyleLbl="node1" presStyleIdx="17" presStyleCnt="19"/>
      <dgm:spPr/>
    </dgm:pt>
    <dgm:pt modelId="{C6D8DC58-9905-4182-9256-18EC922A573D}" type="pres">
      <dgm:prSet presAssocID="{9CB8787B-58B9-41E0-9D46-C7A0A3B2C138}" presName="chevronComposite1" presStyleCnt="0"/>
      <dgm:spPr/>
    </dgm:pt>
    <dgm:pt modelId="{59BD6F4B-CFB3-4FFC-899A-A5DEEB069289}" type="pres">
      <dgm:prSet presAssocID="{9CB8787B-58B9-41E0-9D46-C7A0A3B2C138}" presName="chevron1" presStyleLbl="sibTrans2D1" presStyleIdx="0" presStyleCnt="2"/>
      <dgm:spPr/>
    </dgm:pt>
    <dgm:pt modelId="{69B62C59-C8E8-4CBA-B46E-7836FDD4561C}" type="pres">
      <dgm:prSet presAssocID="{9CB8787B-58B9-41E0-9D46-C7A0A3B2C138}" presName="spChevron1" presStyleCnt="0"/>
      <dgm:spPr/>
    </dgm:pt>
    <dgm:pt modelId="{2547608C-80A6-429F-A309-564F04334672}" type="pres">
      <dgm:prSet presAssocID="{9CB8787B-58B9-41E0-9D46-C7A0A3B2C138}" presName="overlap" presStyleCnt="0"/>
      <dgm:spPr/>
    </dgm:pt>
    <dgm:pt modelId="{98796BFC-6CD9-40E0-8201-D28D992D3C95}" type="pres">
      <dgm:prSet presAssocID="{9CB8787B-58B9-41E0-9D46-C7A0A3B2C138}" presName="chevronComposite2" presStyleCnt="0"/>
      <dgm:spPr/>
    </dgm:pt>
    <dgm:pt modelId="{C8BB20CC-4DD1-409A-B318-69A98C26FE08}" type="pres">
      <dgm:prSet presAssocID="{9CB8787B-58B9-41E0-9D46-C7A0A3B2C138}" presName="chevron2" presStyleLbl="sibTrans2D1" presStyleIdx="1" presStyleCnt="2"/>
      <dgm:spPr/>
    </dgm:pt>
    <dgm:pt modelId="{D2825BB8-3273-4168-AD25-CA6C94D5DA62}" type="pres">
      <dgm:prSet presAssocID="{9CB8787B-58B9-41E0-9D46-C7A0A3B2C138}" presName="spChevron2" presStyleCnt="0"/>
      <dgm:spPr/>
    </dgm:pt>
    <dgm:pt modelId="{3445A94A-57AA-4C34-8CDC-9C791AD59F75}" type="pres">
      <dgm:prSet presAssocID="{B129F932-FAAE-4A68-A0CA-7755892C4883}" presName="last" presStyleCnt="0"/>
      <dgm:spPr/>
    </dgm:pt>
    <dgm:pt modelId="{D2D43BF8-7FD7-4DC7-8625-0EBF9B084868}" type="pres">
      <dgm:prSet presAssocID="{B129F932-FAAE-4A68-A0CA-7755892C4883}" presName="circleTx" presStyleLbl="node1" presStyleIdx="18" presStyleCnt="19"/>
      <dgm:spPr/>
    </dgm:pt>
    <dgm:pt modelId="{E869AA1D-5D0E-4E7A-BC85-1BA5085E0568}" type="pres">
      <dgm:prSet presAssocID="{B129F932-FAAE-4A68-A0CA-7755892C4883}" presName="spN" presStyleCnt="0"/>
      <dgm:spPr/>
    </dgm:pt>
  </dgm:ptLst>
  <dgm:cxnLst>
    <dgm:cxn modelId="{BDF02015-0729-4912-B63A-B517BF0352FD}" type="presOf" srcId="{B129F932-FAAE-4A68-A0CA-7755892C4883}" destId="{D2D43BF8-7FD7-4DC7-8625-0EBF9B084868}" srcOrd="0" destOrd="0" presId="urn:microsoft.com/office/officeart/2009/3/layout/RandomtoResultProcess"/>
    <dgm:cxn modelId="{5F8C8816-FD37-46FD-87B5-5B26E8573A13}" type="presOf" srcId="{E1E7FE0C-2396-4E13-8E0F-6BA08C0E33BE}" destId="{F36FB918-D88C-4DE4-9BE6-FE4CAC870383}" srcOrd="0" destOrd="0" presId="urn:microsoft.com/office/officeart/2009/3/layout/RandomtoResultProcess"/>
    <dgm:cxn modelId="{FF41FA34-705B-41AB-84A6-E5AD79FAA99C}" srcId="{E1E7FE0C-2396-4E13-8E0F-6BA08C0E33BE}" destId="{5D24EEBF-070B-4A5F-89A1-E28509B12C1B}" srcOrd="0" destOrd="0" parTransId="{2712198A-9A01-4E12-9D46-3857C75E280D}" sibTransId="{9CB8787B-58B9-41E0-9D46-C7A0A3B2C138}"/>
    <dgm:cxn modelId="{C3DCDC80-204A-4708-BA73-F4CC2E1C73D1}" type="presOf" srcId="{5D24EEBF-070B-4A5F-89A1-E28509B12C1B}" destId="{7036F4C4-A068-414F-B18B-E84AC331AC99}" srcOrd="0" destOrd="0" presId="urn:microsoft.com/office/officeart/2009/3/layout/RandomtoResultProcess"/>
    <dgm:cxn modelId="{C62200DF-6C83-4C15-9C7C-A9E210C4888E}" srcId="{E1E7FE0C-2396-4E13-8E0F-6BA08C0E33BE}" destId="{B129F932-FAAE-4A68-A0CA-7755892C4883}" srcOrd="1" destOrd="0" parTransId="{1C887DE9-14D0-4BA4-BCDA-542A46766450}" sibTransId="{C2378211-2BA3-4874-9ED8-E1FAD92E4A12}"/>
    <dgm:cxn modelId="{E3851CA7-B3AD-4353-AACD-1C33D5178FE4}" type="presParOf" srcId="{F36FB918-D88C-4DE4-9BE6-FE4CAC870383}" destId="{B4D8DC20-2380-4D0F-B543-74DBF3AF1E95}" srcOrd="0" destOrd="0" presId="urn:microsoft.com/office/officeart/2009/3/layout/RandomtoResultProcess"/>
    <dgm:cxn modelId="{E9B31143-8285-4F7D-8493-7C9757945D33}" type="presParOf" srcId="{B4D8DC20-2380-4D0F-B543-74DBF3AF1E95}" destId="{7036F4C4-A068-414F-B18B-E84AC331AC99}" srcOrd="0" destOrd="0" presId="urn:microsoft.com/office/officeart/2009/3/layout/RandomtoResultProcess"/>
    <dgm:cxn modelId="{5D5295DB-D690-4556-933D-22EEF46A7B2D}" type="presParOf" srcId="{B4D8DC20-2380-4D0F-B543-74DBF3AF1E95}" destId="{11667941-44C9-47E4-BD4B-FAE46876BCB0}" srcOrd="1" destOrd="0" presId="urn:microsoft.com/office/officeart/2009/3/layout/RandomtoResultProcess"/>
    <dgm:cxn modelId="{30065F55-A83B-4C0E-8DC7-7AD18667C09F}" type="presParOf" srcId="{B4D8DC20-2380-4D0F-B543-74DBF3AF1E95}" destId="{695088C4-5C78-4B09-A178-92A383B61411}" srcOrd="2" destOrd="0" presId="urn:microsoft.com/office/officeart/2009/3/layout/RandomtoResultProcess"/>
    <dgm:cxn modelId="{9EA88D41-8FFA-408E-9A49-985628D660AB}" type="presParOf" srcId="{B4D8DC20-2380-4D0F-B543-74DBF3AF1E95}" destId="{C3E09208-4C84-441A-A87E-DFC2C9AAD400}" srcOrd="3" destOrd="0" presId="urn:microsoft.com/office/officeart/2009/3/layout/RandomtoResultProcess"/>
    <dgm:cxn modelId="{524E4190-D55A-49A6-93B2-DAC87412DD5F}" type="presParOf" srcId="{B4D8DC20-2380-4D0F-B543-74DBF3AF1E95}" destId="{2BA37F43-6637-4B8A-B0AC-B54A942A480B}" srcOrd="4" destOrd="0" presId="urn:microsoft.com/office/officeart/2009/3/layout/RandomtoResultProcess"/>
    <dgm:cxn modelId="{A10D2544-D66E-4108-879D-21250E431799}" type="presParOf" srcId="{B4D8DC20-2380-4D0F-B543-74DBF3AF1E95}" destId="{5D14BDA8-F52A-4101-B39A-18AE380CA18C}" srcOrd="5" destOrd="0" presId="urn:microsoft.com/office/officeart/2009/3/layout/RandomtoResultProcess"/>
    <dgm:cxn modelId="{F0853B0E-CAEF-43F0-A38B-499F98E55CB3}" type="presParOf" srcId="{B4D8DC20-2380-4D0F-B543-74DBF3AF1E95}" destId="{CAE7428C-FA98-4A1B-810C-FA69B56C42BF}" srcOrd="6" destOrd="0" presId="urn:microsoft.com/office/officeart/2009/3/layout/RandomtoResultProcess"/>
    <dgm:cxn modelId="{BA6493A5-4462-467F-BFA6-0AE09D53A8E0}" type="presParOf" srcId="{B4D8DC20-2380-4D0F-B543-74DBF3AF1E95}" destId="{59BC47C9-4CBC-401E-981F-1E3AE9BCA36B}" srcOrd="7" destOrd="0" presId="urn:microsoft.com/office/officeart/2009/3/layout/RandomtoResultProcess"/>
    <dgm:cxn modelId="{DFCBBA62-74AB-407B-BEAF-59D5003901C0}" type="presParOf" srcId="{B4D8DC20-2380-4D0F-B543-74DBF3AF1E95}" destId="{9B92F0D5-EA16-457D-9D73-98AEF6A6A4CD}" srcOrd="8" destOrd="0" presId="urn:microsoft.com/office/officeart/2009/3/layout/RandomtoResultProcess"/>
    <dgm:cxn modelId="{4AFFE9E9-A1AB-4DB2-9702-AED384907F42}" type="presParOf" srcId="{B4D8DC20-2380-4D0F-B543-74DBF3AF1E95}" destId="{43864B70-9D0D-415C-8946-96C8E8598666}" srcOrd="9" destOrd="0" presId="urn:microsoft.com/office/officeart/2009/3/layout/RandomtoResultProcess"/>
    <dgm:cxn modelId="{753356F8-A298-443F-A6C6-CF80EC0F1F41}" type="presParOf" srcId="{B4D8DC20-2380-4D0F-B543-74DBF3AF1E95}" destId="{2CAEC896-958C-4C83-A9C7-89D3AF18A866}" srcOrd="10" destOrd="0" presId="urn:microsoft.com/office/officeart/2009/3/layout/RandomtoResultProcess"/>
    <dgm:cxn modelId="{8AAB6841-6DC6-4558-B6D6-61526ADCBEA7}" type="presParOf" srcId="{B4D8DC20-2380-4D0F-B543-74DBF3AF1E95}" destId="{CF1CDDDD-7409-4EF8-9915-BCDBC21EB94F}" srcOrd="11" destOrd="0" presId="urn:microsoft.com/office/officeart/2009/3/layout/RandomtoResultProcess"/>
    <dgm:cxn modelId="{28CD9462-B176-42C4-B9B8-96E973D0157E}" type="presParOf" srcId="{B4D8DC20-2380-4D0F-B543-74DBF3AF1E95}" destId="{CF5D4058-4D71-4138-AA3A-D0AE2025C288}" srcOrd="12" destOrd="0" presId="urn:microsoft.com/office/officeart/2009/3/layout/RandomtoResultProcess"/>
    <dgm:cxn modelId="{79B4D218-02E0-4341-9EA9-BA02BFF57806}" type="presParOf" srcId="{B4D8DC20-2380-4D0F-B543-74DBF3AF1E95}" destId="{7E35F95C-97B2-4725-88CD-6932301F2744}" srcOrd="13" destOrd="0" presId="urn:microsoft.com/office/officeart/2009/3/layout/RandomtoResultProcess"/>
    <dgm:cxn modelId="{FF2D87F3-AF13-4FD4-BB4D-11F86E2B2976}" type="presParOf" srcId="{B4D8DC20-2380-4D0F-B543-74DBF3AF1E95}" destId="{B717D26F-537F-4CEF-B68C-CF2BF657F1D1}" srcOrd="14" destOrd="0" presId="urn:microsoft.com/office/officeart/2009/3/layout/RandomtoResultProcess"/>
    <dgm:cxn modelId="{7CB0928C-218F-4D88-9E34-237A38B8DCB5}" type="presParOf" srcId="{B4D8DC20-2380-4D0F-B543-74DBF3AF1E95}" destId="{805BD7DE-41EE-4CF1-81F2-C2E3FA00F8D5}" srcOrd="15" destOrd="0" presId="urn:microsoft.com/office/officeart/2009/3/layout/RandomtoResultProcess"/>
    <dgm:cxn modelId="{B0494F34-8AF1-4AE3-9EC0-C08CBBDC8EB6}" type="presParOf" srcId="{B4D8DC20-2380-4D0F-B543-74DBF3AF1E95}" destId="{A97D6A97-C368-45E7-AF39-A985CC07EA8B}" srcOrd="16" destOrd="0" presId="urn:microsoft.com/office/officeart/2009/3/layout/RandomtoResultProcess"/>
    <dgm:cxn modelId="{D130DB00-2DBE-4B78-B9B6-7CF6A186F184}" type="presParOf" srcId="{B4D8DC20-2380-4D0F-B543-74DBF3AF1E95}" destId="{8E5163CC-E354-409C-82D7-ED285B7CA797}" srcOrd="17" destOrd="0" presId="urn:microsoft.com/office/officeart/2009/3/layout/RandomtoResultProcess"/>
    <dgm:cxn modelId="{81F79EAF-F487-4695-84F1-D7F382F3901A}" type="presParOf" srcId="{B4D8DC20-2380-4D0F-B543-74DBF3AF1E95}" destId="{375FC876-C212-4BDC-85D2-908F050BC5BC}" srcOrd="18" destOrd="0" presId="urn:microsoft.com/office/officeart/2009/3/layout/RandomtoResultProcess"/>
    <dgm:cxn modelId="{B4202701-8931-4268-8DCE-34700503BB96}" type="presParOf" srcId="{F36FB918-D88C-4DE4-9BE6-FE4CAC870383}" destId="{C6D8DC58-9905-4182-9256-18EC922A573D}" srcOrd="1" destOrd="0" presId="urn:microsoft.com/office/officeart/2009/3/layout/RandomtoResultProcess"/>
    <dgm:cxn modelId="{FF17E39C-481B-44DA-B564-1BAE3CA8E809}" type="presParOf" srcId="{C6D8DC58-9905-4182-9256-18EC922A573D}" destId="{59BD6F4B-CFB3-4FFC-899A-A5DEEB069289}" srcOrd="0" destOrd="0" presId="urn:microsoft.com/office/officeart/2009/3/layout/RandomtoResultProcess"/>
    <dgm:cxn modelId="{9E3DFD2C-9896-4D23-B30B-C72A66008C6D}" type="presParOf" srcId="{C6D8DC58-9905-4182-9256-18EC922A573D}" destId="{69B62C59-C8E8-4CBA-B46E-7836FDD4561C}" srcOrd="1" destOrd="0" presId="urn:microsoft.com/office/officeart/2009/3/layout/RandomtoResultProcess"/>
    <dgm:cxn modelId="{CA7A0D3B-328B-4FFE-8353-A07ECF3C2854}" type="presParOf" srcId="{F36FB918-D88C-4DE4-9BE6-FE4CAC870383}" destId="{2547608C-80A6-429F-A309-564F04334672}" srcOrd="2" destOrd="0" presId="urn:microsoft.com/office/officeart/2009/3/layout/RandomtoResultProcess"/>
    <dgm:cxn modelId="{106BDE84-FCFC-4C2F-946B-F658329DB9AF}" type="presParOf" srcId="{F36FB918-D88C-4DE4-9BE6-FE4CAC870383}" destId="{98796BFC-6CD9-40E0-8201-D28D992D3C95}" srcOrd="3" destOrd="0" presId="urn:microsoft.com/office/officeart/2009/3/layout/RandomtoResultProcess"/>
    <dgm:cxn modelId="{3DF1A9B0-13E5-4F59-AF67-950B56913169}" type="presParOf" srcId="{98796BFC-6CD9-40E0-8201-D28D992D3C95}" destId="{C8BB20CC-4DD1-409A-B318-69A98C26FE08}" srcOrd="0" destOrd="0" presId="urn:microsoft.com/office/officeart/2009/3/layout/RandomtoResultProcess"/>
    <dgm:cxn modelId="{30ACFC44-7312-4B87-AFB5-66D20F0D9430}" type="presParOf" srcId="{98796BFC-6CD9-40E0-8201-D28D992D3C95}" destId="{D2825BB8-3273-4168-AD25-CA6C94D5DA62}" srcOrd="1" destOrd="0" presId="urn:microsoft.com/office/officeart/2009/3/layout/RandomtoResultProcess"/>
    <dgm:cxn modelId="{925650CE-F172-4DF8-B771-81BC9C8EE1A5}" type="presParOf" srcId="{F36FB918-D88C-4DE4-9BE6-FE4CAC870383}" destId="{3445A94A-57AA-4C34-8CDC-9C791AD59F75}" srcOrd="4" destOrd="0" presId="urn:microsoft.com/office/officeart/2009/3/layout/RandomtoResultProcess"/>
    <dgm:cxn modelId="{C8BBFEBA-0BB7-45EE-85BD-46CD9508B223}" type="presParOf" srcId="{3445A94A-57AA-4C34-8CDC-9C791AD59F75}" destId="{D2D43BF8-7FD7-4DC7-8625-0EBF9B084868}" srcOrd="0" destOrd="0" presId="urn:microsoft.com/office/officeart/2009/3/layout/RandomtoResultProcess"/>
    <dgm:cxn modelId="{57FC5F92-6152-43AB-91BD-F12F0D62E570}" type="presParOf" srcId="{3445A94A-57AA-4C34-8CDC-9C791AD59F75}" destId="{E869AA1D-5D0E-4E7A-BC85-1BA5085E0568}"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5DBB8-38D0-46D9-9010-6AF667579412}">
      <dsp:nvSpPr>
        <dsp:cNvPr id="0" name=""/>
        <dsp:cNvSpPr/>
      </dsp:nvSpPr>
      <dsp:spPr>
        <a:xfrm>
          <a:off x="882072" y="350237"/>
          <a:ext cx="3763730" cy="3064191"/>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b="1" kern="1200" dirty="0">
              <a:solidFill>
                <a:schemeClr val="tx1">
                  <a:lumMod val="50000"/>
                </a:schemeClr>
              </a:solidFill>
            </a:rPr>
            <a:t>Community</a:t>
          </a:r>
        </a:p>
      </dsp:txBody>
      <dsp:txXfrm>
        <a:off x="1433257" y="798977"/>
        <a:ext cx="2661360" cy="2166711"/>
      </dsp:txXfrm>
    </dsp:sp>
    <dsp:sp modelId="{78995747-A649-4641-A62D-B976A035295E}">
      <dsp:nvSpPr>
        <dsp:cNvPr id="0" name=""/>
        <dsp:cNvSpPr/>
      </dsp:nvSpPr>
      <dsp:spPr>
        <a:xfrm>
          <a:off x="2298391" y="0"/>
          <a:ext cx="848336" cy="848336"/>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Education</a:t>
          </a:r>
        </a:p>
      </dsp:txBody>
      <dsp:txXfrm>
        <a:off x="2422627" y="124236"/>
        <a:ext cx="599864" cy="599864"/>
      </dsp:txXfrm>
    </dsp:sp>
    <dsp:sp modelId="{7702A05D-A3A9-4DA3-B77D-CA4F073D3DDD}">
      <dsp:nvSpPr>
        <dsp:cNvPr id="0" name=""/>
        <dsp:cNvSpPr/>
      </dsp:nvSpPr>
      <dsp:spPr>
        <a:xfrm>
          <a:off x="3962406" y="792864"/>
          <a:ext cx="848336" cy="848336"/>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Law enforcement</a:t>
          </a:r>
        </a:p>
      </dsp:txBody>
      <dsp:txXfrm>
        <a:off x="4086642" y="917100"/>
        <a:ext cx="599864" cy="599864"/>
      </dsp:txXfrm>
    </dsp:sp>
    <dsp:sp modelId="{7AF90482-3B0C-46CA-980D-DB869148B59F}">
      <dsp:nvSpPr>
        <dsp:cNvPr id="0" name=""/>
        <dsp:cNvSpPr/>
      </dsp:nvSpPr>
      <dsp:spPr>
        <a:xfrm>
          <a:off x="3813864" y="2389803"/>
          <a:ext cx="848336" cy="848336"/>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Healthcare</a:t>
          </a:r>
        </a:p>
      </dsp:txBody>
      <dsp:txXfrm>
        <a:off x="3938100" y="2514039"/>
        <a:ext cx="599864" cy="599864"/>
      </dsp:txXfrm>
    </dsp:sp>
    <dsp:sp modelId="{9CA60959-811E-4CC5-A07B-6E91162BA63F}">
      <dsp:nvSpPr>
        <dsp:cNvPr id="0" name=""/>
        <dsp:cNvSpPr/>
      </dsp:nvSpPr>
      <dsp:spPr>
        <a:xfrm>
          <a:off x="2260726" y="2902709"/>
          <a:ext cx="848336" cy="848336"/>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Businesses</a:t>
          </a:r>
        </a:p>
      </dsp:txBody>
      <dsp:txXfrm>
        <a:off x="2384962" y="3026945"/>
        <a:ext cx="599864" cy="599864"/>
      </dsp:txXfrm>
    </dsp:sp>
    <dsp:sp modelId="{D5EDA63B-1456-40F1-A5BD-731A35DD9022}">
      <dsp:nvSpPr>
        <dsp:cNvPr id="0" name=""/>
        <dsp:cNvSpPr/>
      </dsp:nvSpPr>
      <dsp:spPr>
        <a:xfrm>
          <a:off x="807592" y="2283495"/>
          <a:ext cx="848336" cy="848336"/>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Local gov’t</a:t>
          </a:r>
        </a:p>
      </dsp:txBody>
      <dsp:txXfrm>
        <a:off x="931828" y="2407731"/>
        <a:ext cx="599864" cy="599864"/>
      </dsp:txXfrm>
    </dsp:sp>
    <dsp:sp modelId="{9F80D2D4-7550-486C-80F5-6FFF1148F937}">
      <dsp:nvSpPr>
        <dsp:cNvPr id="0" name=""/>
        <dsp:cNvSpPr/>
      </dsp:nvSpPr>
      <dsp:spPr>
        <a:xfrm>
          <a:off x="761996" y="716669"/>
          <a:ext cx="848336" cy="848336"/>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lumMod val="50000"/>
                </a:schemeClr>
              </a:solidFill>
            </a:rPr>
            <a:t>Non-profits/Faith-based Organizations</a:t>
          </a:r>
        </a:p>
      </dsp:txBody>
      <dsp:txXfrm>
        <a:off x="886232" y="840905"/>
        <a:ext cx="599864" cy="599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6F4C4-A068-414F-B18B-E84AC331AC99}">
      <dsp:nvSpPr>
        <dsp:cNvPr id="0" name=""/>
        <dsp:cNvSpPr/>
      </dsp:nvSpPr>
      <dsp:spPr>
        <a:xfrm>
          <a:off x="1366557" y="1007578"/>
          <a:ext cx="2751920" cy="906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Community Profile </a:t>
          </a:r>
        </a:p>
      </dsp:txBody>
      <dsp:txXfrm>
        <a:off x="1366557" y="1007578"/>
        <a:ext cx="2751920" cy="906882"/>
      </dsp:txXfrm>
    </dsp:sp>
    <dsp:sp modelId="{11667941-44C9-47E4-BD4B-FAE46876BCB0}">
      <dsp:nvSpPr>
        <dsp:cNvPr id="0" name=""/>
        <dsp:cNvSpPr/>
      </dsp:nvSpPr>
      <dsp:spPr>
        <a:xfrm>
          <a:off x="1363430" y="731761"/>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088C4-5C78-4B09-A178-92A383B61411}">
      <dsp:nvSpPr>
        <dsp:cNvPr id="0" name=""/>
        <dsp:cNvSpPr/>
      </dsp:nvSpPr>
      <dsp:spPr>
        <a:xfrm>
          <a:off x="1516662" y="425297"/>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09208-4C84-441A-A87E-DFC2C9AAD400}">
      <dsp:nvSpPr>
        <dsp:cNvPr id="0" name=""/>
        <dsp:cNvSpPr/>
      </dsp:nvSpPr>
      <dsp:spPr>
        <a:xfrm>
          <a:off x="1884418" y="486590"/>
          <a:ext cx="343990" cy="3439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37F43-6637-4B8A-B0AC-B54A942A480B}">
      <dsp:nvSpPr>
        <dsp:cNvPr id="0" name=""/>
        <dsp:cNvSpPr/>
      </dsp:nvSpPr>
      <dsp:spPr>
        <a:xfrm>
          <a:off x="2190882" y="149479"/>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4BDA8-F52A-4101-B39A-18AE380CA18C}">
      <dsp:nvSpPr>
        <dsp:cNvPr id="0" name=""/>
        <dsp:cNvSpPr/>
      </dsp:nvSpPr>
      <dsp:spPr>
        <a:xfrm>
          <a:off x="2589285" y="26894"/>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7428C-FA98-4A1B-810C-FA69B56C42BF}">
      <dsp:nvSpPr>
        <dsp:cNvPr id="0" name=""/>
        <dsp:cNvSpPr/>
      </dsp:nvSpPr>
      <dsp:spPr>
        <a:xfrm>
          <a:off x="3079627" y="241419"/>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C47C9-4CBC-401E-981F-1E3AE9BCA36B}">
      <dsp:nvSpPr>
        <dsp:cNvPr id="0" name=""/>
        <dsp:cNvSpPr/>
      </dsp:nvSpPr>
      <dsp:spPr>
        <a:xfrm>
          <a:off x="3386091" y="394650"/>
          <a:ext cx="343990" cy="3439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92F0D5-EA16-457D-9D73-98AEF6A6A4CD}">
      <dsp:nvSpPr>
        <dsp:cNvPr id="0" name=""/>
        <dsp:cNvSpPr/>
      </dsp:nvSpPr>
      <dsp:spPr>
        <a:xfrm>
          <a:off x="3815140" y="731761"/>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64B70-9D0D-415C-8946-96C8E8598666}">
      <dsp:nvSpPr>
        <dsp:cNvPr id="0" name=""/>
        <dsp:cNvSpPr/>
      </dsp:nvSpPr>
      <dsp:spPr>
        <a:xfrm>
          <a:off x="3999019" y="1068871"/>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AEC896-958C-4C83-A9C7-89D3AF18A866}">
      <dsp:nvSpPr>
        <dsp:cNvPr id="0" name=""/>
        <dsp:cNvSpPr/>
      </dsp:nvSpPr>
      <dsp:spPr>
        <a:xfrm>
          <a:off x="2405407" y="425297"/>
          <a:ext cx="562892" cy="5628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1CDDDD-7409-4EF8-9915-BCDBC21EB94F}">
      <dsp:nvSpPr>
        <dsp:cNvPr id="0" name=""/>
        <dsp:cNvSpPr/>
      </dsp:nvSpPr>
      <dsp:spPr>
        <a:xfrm>
          <a:off x="1210198" y="1589859"/>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5D4058-4D71-4138-AA3A-D0AE2025C288}">
      <dsp:nvSpPr>
        <dsp:cNvPr id="0" name=""/>
        <dsp:cNvSpPr/>
      </dsp:nvSpPr>
      <dsp:spPr>
        <a:xfrm>
          <a:off x="1394076" y="1865677"/>
          <a:ext cx="343990" cy="3439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5F95C-97B2-4725-88CD-6932301F2744}">
      <dsp:nvSpPr>
        <dsp:cNvPr id="0" name=""/>
        <dsp:cNvSpPr/>
      </dsp:nvSpPr>
      <dsp:spPr>
        <a:xfrm>
          <a:off x="1853772" y="2110848"/>
          <a:ext cx="500349" cy="500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17D26F-537F-4CEF-B68C-CF2BF657F1D1}">
      <dsp:nvSpPr>
        <dsp:cNvPr id="0" name=""/>
        <dsp:cNvSpPr/>
      </dsp:nvSpPr>
      <dsp:spPr>
        <a:xfrm>
          <a:off x="2497346" y="2509251"/>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BD7DE-41EE-4CF1-81F2-C2E3FA00F8D5}">
      <dsp:nvSpPr>
        <dsp:cNvPr id="0" name=""/>
        <dsp:cNvSpPr/>
      </dsp:nvSpPr>
      <dsp:spPr>
        <a:xfrm>
          <a:off x="2619931" y="2110848"/>
          <a:ext cx="343990" cy="3439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D6A97-C368-45E7-AF39-A985CC07EA8B}">
      <dsp:nvSpPr>
        <dsp:cNvPr id="0" name=""/>
        <dsp:cNvSpPr/>
      </dsp:nvSpPr>
      <dsp:spPr>
        <a:xfrm>
          <a:off x="2926395" y="2539897"/>
          <a:ext cx="218902" cy="2189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163CC-E354-409C-82D7-ED285B7CA797}">
      <dsp:nvSpPr>
        <dsp:cNvPr id="0" name=""/>
        <dsp:cNvSpPr/>
      </dsp:nvSpPr>
      <dsp:spPr>
        <a:xfrm>
          <a:off x="3202213" y="2049555"/>
          <a:ext cx="500349" cy="500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FC876-C212-4BDC-85D2-908F050BC5BC}">
      <dsp:nvSpPr>
        <dsp:cNvPr id="0" name=""/>
        <dsp:cNvSpPr/>
      </dsp:nvSpPr>
      <dsp:spPr>
        <a:xfrm>
          <a:off x="3876433" y="1926970"/>
          <a:ext cx="343990" cy="3439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D6F4B-CFB3-4FFC-899A-A5DEEB069289}">
      <dsp:nvSpPr>
        <dsp:cNvPr id="0" name=""/>
        <dsp:cNvSpPr/>
      </dsp:nvSpPr>
      <dsp:spPr>
        <a:xfrm>
          <a:off x="4220423" y="486080"/>
          <a:ext cx="1010249" cy="192867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BB20CC-4DD1-409A-B318-69A98C26FE08}">
      <dsp:nvSpPr>
        <dsp:cNvPr id="0" name=""/>
        <dsp:cNvSpPr/>
      </dsp:nvSpPr>
      <dsp:spPr>
        <a:xfrm>
          <a:off x="5046991" y="486080"/>
          <a:ext cx="1010249" cy="192867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D43BF8-7FD7-4DC7-8625-0EBF9B084868}">
      <dsp:nvSpPr>
        <dsp:cNvPr id="0" name=""/>
        <dsp:cNvSpPr/>
      </dsp:nvSpPr>
      <dsp:spPr>
        <a:xfrm>
          <a:off x="6167450" y="326690"/>
          <a:ext cx="2341942" cy="23419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US" sz="2900" kern="1200" dirty="0"/>
            <a:t>Vision</a:t>
          </a:r>
        </a:p>
      </dsp:txBody>
      <dsp:txXfrm>
        <a:off x="6510419" y="669659"/>
        <a:ext cx="1656004" cy="165600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943A3AB-6495-4FD9-810A-A38BC279985F}" type="datetimeFigureOut">
              <a:rPr lang="en-US" smtClean="0"/>
              <a:t>2/27/2020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9AE046E-F922-4F1A-A21D-7A0CF9E8143A}" type="slidenum">
              <a:rPr lang="en-US" smtClean="0"/>
              <a:t>‹#›</a:t>
            </a:fld>
            <a:endParaRPr lang="en-US" dirty="0"/>
          </a:p>
        </p:txBody>
      </p:sp>
    </p:spTree>
    <p:extLst>
      <p:ext uri="{BB962C8B-B14F-4D97-AF65-F5344CB8AC3E}">
        <p14:creationId xmlns:p14="http://schemas.microsoft.com/office/powerpoint/2010/main" val="4137583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E1B60E7-371F-4D57-A57E-BBE80A4B8E3F}" type="datetimeFigureOut">
              <a:rPr lang="en-US" smtClean="0"/>
              <a:t>2/27/2020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21C98BF-1260-4AF7-933C-4C5680798064}" type="slidenum">
              <a:rPr lang="en-US" smtClean="0"/>
              <a:t>‹#›</a:t>
            </a:fld>
            <a:endParaRPr lang="en-US" dirty="0"/>
          </a:p>
        </p:txBody>
      </p:sp>
    </p:spTree>
    <p:extLst>
      <p:ext uri="{BB962C8B-B14F-4D97-AF65-F5344CB8AC3E}">
        <p14:creationId xmlns:p14="http://schemas.microsoft.com/office/powerpoint/2010/main" val="12437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Communities of Excellence 2026: A Systematic Approach to Excellence in Communities. Using a Baldrige-Based Framework to Lead Transformation. In partnership with the Baldrige Performance Excellence Program 2020.</a:t>
            </a:r>
          </a:p>
        </p:txBody>
      </p:sp>
      <p:sp>
        <p:nvSpPr>
          <p:cNvPr id="4" name="Slide Number Placeholder 3"/>
          <p:cNvSpPr>
            <a:spLocks noGrp="1"/>
          </p:cNvSpPr>
          <p:nvPr>
            <p:ph type="sldNum" sz="quarter" idx="10"/>
          </p:nvPr>
        </p:nvSpPr>
        <p:spPr/>
        <p:txBody>
          <a:bodyPr/>
          <a:lstStyle/>
          <a:p>
            <a:fld id="{A21C98BF-1260-4AF7-933C-4C5680798064}" type="slidenum">
              <a:rPr lang="en-US" smtClean="0"/>
              <a:t>1</a:t>
            </a:fld>
            <a:endParaRPr lang="en-US" dirty="0"/>
          </a:p>
        </p:txBody>
      </p:sp>
    </p:spTree>
    <p:extLst>
      <p:ext uri="{BB962C8B-B14F-4D97-AF65-F5344CB8AC3E}">
        <p14:creationId xmlns:p14="http://schemas.microsoft.com/office/powerpoint/2010/main" val="292539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Community Excellence Framework helps increase integration in the work of the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least integrated level, </a:t>
            </a:r>
            <a:r>
              <a:rPr lang="en-US" sz="1200" dirty="0">
                <a:latin typeface="Calibri" panose="020F0502020204030204" pitchFamily="34" charset="0"/>
                <a:ea typeface="Times New Roman" panose="02020603050405020304" pitchFamily="18" charset="0"/>
                <a:cs typeface="Optima"/>
              </a:rPr>
              <a:t>community Operations are characterized</a:t>
            </a:r>
            <a:r>
              <a:rPr lang="en-US" sz="1200" b="1" dirty="0">
                <a:latin typeface="Calibri" panose="020F0502020204030204" pitchFamily="34" charset="0"/>
                <a:ea typeface="Times New Roman" panose="02020603050405020304" pitchFamily="18" charset="0"/>
                <a:cs typeface="Optima"/>
              </a:rPr>
              <a:t> </a:t>
            </a:r>
            <a:r>
              <a:rPr lang="en-US" sz="1200" dirty="0">
                <a:latin typeface="Calibri" panose="020F0502020204030204" pitchFamily="34" charset="0"/>
                <a:ea typeface="Times New Roman" panose="02020603050405020304" pitchFamily="18" charset="0"/>
                <a:cs typeface="Optima"/>
              </a:rPr>
              <a:t>by </a:t>
            </a:r>
            <a:r>
              <a:rPr lang="en-US" sz="1200" b="1" dirty="0">
                <a:latin typeface="Calibri" panose="020F0502020204030204" pitchFamily="34" charset="0"/>
                <a:ea typeface="Times New Roman" panose="02020603050405020304" pitchFamily="18" charset="0"/>
                <a:cs typeface="Optima"/>
              </a:rPr>
              <a:t>activities rather than by processes,</a:t>
            </a:r>
            <a:r>
              <a:rPr lang="en-US" sz="1200" dirty="0">
                <a:latin typeface="Calibri" panose="020F0502020204030204" pitchFamily="34" charset="0"/>
                <a:ea typeface="Times New Roman" panose="02020603050405020304" pitchFamily="18" charset="0"/>
                <a:cs typeface="Optima"/>
              </a:rPr>
              <a:t> largely responsive to immediate needs or problems. </a:t>
            </a:r>
            <a:r>
              <a:rPr lang="en-US" sz="1200" b="1" dirty="0">
                <a:latin typeface="Calibri" panose="020F0502020204030204" pitchFamily="34" charset="0"/>
                <a:ea typeface="Times New Roman" panose="02020603050405020304" pitchFamily="18" charset="0"/>
                <a:cs typeface="Optima"/>
              </a:rPr>
              <a:t>Goals are poorly 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Calibri" panose="020F0502020204030204" pitchFamily="34" charset="0"/>
              </a:rPr>
              <a:t>At the next level, </a:t>
            </a:r>
            <a:r>
              <a:rPr lang="en-US" sz="1200" dirty="0">
                <a:latin typeface="Calibri" panose="020F0502020204030204" pitchFamily="34" charset="0"/>
                <a:ea typeface="Times New Roman" panose="02020603050405020304" pitchFamily="18" charset="0"/>
                <a:cs typeface="Optima"/>
              </a:rPr>
              <a:t>The community is beginning to carry out shared operations with </a:t>
            </a:r>
            <a:r>
              <a:rPr lang="en-US" sz="1200" b="1" dirty="0">
                <a:latin typeface="Calibri" panose="020F0502020204030204" pitchFamily="34" charset="0"/>
                <a:ea typeface="Times New Roman" panose="02020603050405020304" pitchFamily="18" charset="0"/>
                <a:cs typeface="Optima"/>
              </a:rPr>
              <a:t>repeatable processes, evaluation, and improvement, and there is some early coordination</a:t>
            </a:r>
            <a:r>
              <a:rPr lang="en-US" sz="1200" dirty="0">
                <a:latin typeface="Calibri" panose="020F0502020204030204" pitchFamily="34" charset="0"/>
                <a:ea typeface="Times New Roman" panose="02020603050405020304" pitchFamily="18" charset="0"/>
                <a:cs typeface="Optima"/>
              </a:rPr>
              <a:t> among parts of the community. </a:t>
            </a:r>
            <a:r>
              <a:rPr lang="en-US" sz="1200" b="1" dirty="0">
                <a:latin typeface="Calibri" panose="020F0502020204030204" pitchFamily="34" charset="0"/>
                <a:ea typeface="Times New Roman" panose="02020603050405020304" pitchFamily="18" charset="0"/>
                <a:cs typeface="Optima"/>
              </a:rPr>
              <a:t>Strategy and quantitative goals are being 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Calibri" panose="020F0502020204030204" pitchFamily="34" charset="0"/>
              </a:rPr>
              <a:t>At the next level, </a:t>
            </a:r>
            <a:r>
              <a:rPr lang="en-US" sz="1200" dirty="0">
                <a:latin typeface="Calibri" panose="020F0502020204030204" pitchFamily="34" charset="0"/>
                <a:ea typeface="Times New Roman" panose="02020603050405020304" pitchFamily="18" charset="0"/>
                <a:cs typeface="Optima"/>
              </a:rPr>
              <a:t>community operations are characterized by </a:t>
            </a:r>
            <a:r>
              <a:rPr lang="en-US" sz="1200" b="1" dirty="0">
                <a:latin typeface="Calibri" panose="020F0502020204030204" pitchFamily="34" charset="0"/>
                <a:ea typeface="Times New Roman" panose="02020603050405020304" pitchFamily="18" charset="0"/>
                <a:cs typeface="Optima"/>
              </a:rPr>
              <a:t>repeatable processes that are regularly evaluated </a:t>
            </a:r>
            <a:r>
              <a:rPr lang="en-US" sz="1200" dirty="0">
                <a:latin typeface="Calibri" panose="020F0502020204030204" pitchFamily="34" charset="0"/>
                <a:ea typeface="Times New Roman" panose="02020603050405020304" pitchFamily="18" charset="0"/>
                <a:cs typeface="Optima"/>
              </a:rPr>
              <a:t>for change and improvement</a:t>
            </a:r>
            <a:r>
              <a:rPr lang="en-US" sz="1200" b="1" dirty="0">
                <a:latin typeface="Calibri" panose="020F0502020204030204" pitchFamily="34" charset="0"/>
                <a:ea typeface="Times New Roman" panose="02020603050405020304" pitchFamily="18" charset="0"/>
                <a:cs typeface="Optima"/>
              </a:rPr>
              <a:t> in collaboration with other affected parts of the community</a:t>
            </a:r>
            <a:r>
              <a:rPr lang="en-US" sz="1200" dirty="0">
                <a:latin typeface="Calibri" panose="020F0502020204030204" pitchFamily="34" charset="0"/>
                <a:ea typeface="Times New Roman" panose="02020603050405020304" pitchFamily="18" charset="0"/>
                <a:cs typeface="Optima"/>
              </a:rPr>
              <a:t>. The community seeks and achieves efficiencies through </a:t>
            </a:r>
            <a:r>
              <a:rPr lang="en-US" sz="1200" b="1" dirty="0">
                <a:latin typeface="Calibri" panose="020F0502020204030204" pitchFamily="34" charset="0"/>
                <a:ea typeface="Times New Roman" panose="02020603050405020304" pitchFamily="18" charset="0"/>
                <a:cs typeface="Optima"/>
              </a:rPr>
              <a:t>analysis, innovation, and the sharing of information and knowledge</a:t>
            </a:r>
            <a:r>
              <a:rPr lang="en-US" sz="1200" dirty="0">
                <a:latin typeface="Calibri" panose="020F0502020204030204" pitchFamily="34" charset="0"/>
                <a:ea typeface="Times New Roman" panose="02020603050405020304" pitchFamily="18" charset="0"/>
                <a:cs typeface="Optima"/>
              </a:rPr>
              <a:t>. Processes and measures track </a:t>
            </a:r>
            <a:r>
              <a:rPr lang="en-US" sz="1200" b="1" dirty="0">
                <a:latin typeface="Calibri" panose="020F0502020204030204" pitchFamily="34" charset="0"/>
                <a:ea typeface="Times New Roman" panose="02020603050405020304" pitchFamily="18" charset="0"/>
                <a:cs typeface="Optima"/>
              </a:rPr>
              <a:t>progress on key strategic and operational goal</a:t>
            </a:r>
            <a:r>
              <a:rPr lang="en-US" sz="1200" dirty="0">
                <a:latin typeface="Calibri" panose="020F0502020204030204" pitchFamily="34" charset="0"/>
                <a:ea typeface="Times New Roman" panose="02020603050405020304" pitchFamily="18" charset="0"/>
                <a:cs typeface="Optima"/>
              </a:rPr>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At the most integrated level, </a:t>
            </a:r>
            <a:r>
              <a:rPr lang="en-US" sz="1200" dirty="0">
                <a:latin typeface="Calibri" panose="020F0502020204030204" pitchFamily="34" charset="0"/>
                <a:ea typeface="Times New Roman" panose="02020603050405020304" pitchFamily="18" charset="0"/>
                <a:cs typeface="Optima"/>
              </a:rPr>
              <a:t>Community operations are characterized by </a:t>
            </a:r>
            <a:r>
              <a:rPr lang="en-US" sz="1200" b="1" dirty="0">
                <a:latin typeface="Calibri" panose="020F0502020204030204" pitchFamily="34" charset="0"/>
                <a:ea typeface="Times New Roman" panose="02020603050405020304" pitchFamily="18" charset="0"/>
                <a:cs typeface="Optima"/>
              </a:rPr>
              <a:t>repeatable processes that are regularly evaluated for improvement. Learnings are shared, and there is coordination among parts of the community. Processes address key strategies and goals.</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10</a:t>
            </a:fld>
            <a:endParaRPr lang="en-US" dirty="0"/>
          </a:p>
        </p:txBody>
      </p:sp>
    </p:spTree>
    <p:extLst>
      <p:ext uri="{BB962C8B-B14F-4D97-AF65-F5344CB8AC3E}">
        <p14:creationId xmlns:p14="http://schemas.microsoft.com/office/powerpoint/2010/main" val="50522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the Community Excellence Framework asks communities the following questions:</a:t>
            </a:r>
          </a:p>
          <a:p>
            <a:pPr marL="285750" indent="-285750">
              <a:buFont typeface="Arial" panose="020B0604020202020204" pitchFamily="34" charset="0"/>
              <a:buChar char="•"/>
            </a:pPr>
            <a:r>
              <a:rPr lang="en-US" dirty="0"/>
              <a:t>What is your community, and what is important to it?  These answers are reflected in the </a:t>
            </a:r>
            <a:r>
              <a:rPr lang="en-US" dirty="0">
                <a:solidFill>
                  <a:schemeClr val="tx2"/>
                </a:solidFill>
              </a:rPr>
              <a:t>Community Profile.</a:t>
            </a:r>
          </a:p>
          <a:p>
            <a:pPr marL="285750" indent="-285750">
              <a:buFont typeface="Arial" panose="020B0604020202020204" pitchFamily="34" charset="0"/>
              <a:buChar char="•"/>
            </a:pPr>
            <a:r>
              <a:rPr lang="en-US" dirty="0"/>
              <a:t>Where do you want to go?  This is reflected in the community’s v</a:t>
            </a:r>
            <a:r>
              <a:rPr lang="en-US" dirty="0">
                <a:solidFill>
                  <a:schemeClr val="tx2"/>
                </a:solidFill>
              </a:rPr>
              <a:t>ision.</a:t>
            </a:r>
          </a:p>
          <a:p>
            <a:pPr marL="285750" indent="-285750">
              <a:buFont typeface="Arial" panose="020B0604020202020204" pitchFamily="34" charset="0"/>
              <a:buChar char="•"/>
            </a:pPr>
            <a:r>
              <a:rPr lang="en-US" dirty="0"/>
              <a:t>How will your community prepare for the future?  This is articulated in a c</a:t>
            </a:r>
            <a:r>
              <a:rPr lang="en-US" dirty="0">
                <a:solidFill>
                  <a:schemeClr val="tx2"/>
                </a:solidFill>
              </a:rPr>
              <a:t>ommunity strategy.</a:t>
            </a:r>
            <a:endParaRPr lang="en-US" dirty="0"/>
          </a:p>
          <a:p>
            <a:pPr marL="285750" indent="-285750">
              <a:buFont typeface="Arial" panose="020B0604020202020204" pitchFamily="34" charset="0"/>
              <a:buChar char="•"/>
            </a:pPr>
            <a:r>
              <a:rPr lang="en-US" dirty="0"/>
              <a:t>How will you know when you get there? This is reflected in the results tracked by a community.</a:t>
            </a:r>
          </a:p>
        </p:txBody>
      </p:sp>
      <p:sp>
        <p:nvSpPr>
          <p:cNvPr id="4" name="Slide Number Placeholder 3"/>
          <p:cNvSpPr>
            <a:spLocks noGrp="1"/>
          </p:cNvSpPr>
          <p:nvPr>
            <p:ph type="sldNum" sz="quarter" idx="10"/>
          </p:nvPr>
        </p:nvSpPr>
        <p:spPr/>
        <p:txBody>
          <a:bodyPr/>
          <a:lstStyle/>
          <a:p>
            <a:fld id="{A21C98BF-1260-4AF7-933C-4C5680798064}" type="slidenum">
              <a:rPr lang="en-US" smtClean="0"/>
              <a:t>11</a:t>
            </a:fld>
            <a:endParaRPr lang="en-US" dirty="0"/>
          </a:p>
        </p:txBody>
      </p:sp>
    </p:spTree>
    <p:extLst>
      <p:ext uri="{BB962C8B-B14F-4D97-AF65-F5344CB8AC3E}">
        <p14:creationId xmlns:p14="http://schemas.microsoft.com/office/powerpoint/2010/main" val="421989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Community Profile</a:t>
            </a:r>
          </a:p>
          <a:p>
            <a:pPr marL="457200" indent="-457200" algn="l">
              <a:buFont typeface="Arial" panose="020B0604020202020204" pitchFamily="34" charset="0"/>
              <a:buChar char="•"/>
            </a:pPr>
            <a:r>
              <a:rPr lang="en-US" sz="1800" dirty="0">
                <a:solidFill>
                  <a:schemeClr val="tx1"/>
                </a:solidFill>
              </a:rPr>
              <a:t>Is a basis for fostering shared understanding</a:t>
            </a:r>
          </a:p>
          <a:p>
            <a:pPr marL="457200" indent="-457200" algn="l">
              <a:buFont typeface="Arial" panose="020B0604020202020204" pitchFamily="34" charset="0"/>
              <a:buChar char="•"/>
            </a:pPr>
            <a:r>
              <a:rPr lang="en-US" sz="1800" dirty="0">
                <a:solidFill>
                  <a:schemeClr val="tx1"/>
                </a:solidFill>
              </a:rPr>
              <a:t>Gives insight into key internal and external factors</a:t>
            </a:r>
          </a:p>
          <a:p>
            <a:pPr marL="457200" indent="-457200" algn="l">
              <a:buFont typeface="Arial" panose="020B0604020202020204" pitchFamily="34" charset="0"/>
              <a:buChar char="•"/>
            </a:pPr>
            <a:r>
              <a:rPr lang="en-US" sz="1800" dirty="0">
                <a:solidFill>
                  <a:schemeClr val="tx1"/>
                </a:solidFill>
              </a:rPr>
              <a:t>Helps you understand </a:t>
            </a:r>
          </a:p>
          <a:p>
            <a:pPr marL="690563" lvl="1" indent="-168275" algn="l">
              <a:buFont typeface="Arial" panose="020B0604020202020204" pitchFamily="34" charset="0"/>
              <a:buChar char="•"/>
            </a:pPr>
            <a:r>
              <a:rPr lang="en-US" sz="1800" dirty="0">
                <a:solidFill>
                  <a:schemeClr val="tx1"/>
                </a:solidFill>
              </a:rPr>
              <a:t>your context</a:t>
            </a:r>
          </a:p>
          <a:p>
            <a:pPr marL="690563" lvl="1" indent="-168275" algn="l">
              <a:buFont typeface="Arial" panose="020B0604020202020204" pitchFamily="34" charset="0"/>
              <a:buChar char="•"/>
            </a:pPr>
            <a:r>
              <a:rPr lang="en-US" sz="1800" dirty="0">
                <a:solidFill>
                  <a:schemeClr val="tx1"/>
                </a:solidFill>
              </a:rPr>
              <a:t>key requirements for success</a:t>
            </a:r>
          </a:p>
          <a:p>
            <a:pPr marL="690563" lvl="1" indent="-168275" algn="l">
              <a:buFont typeface="Arial" panose="020B0604020202020204" pitchFamily="34" charset="0"/>
              <a:buChar char="•"/>
            </a:pPr>
            <a:r>
              <a:rPr lang="en-US" sz="1800" dirty="0">
                <a:solidFill>
                  <a:schemeClr val="tx1"/>
                </a:solidFill>
              </a:rPr>
              <a:t>needs, opportunities, and constraints</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12</a:t>
            </a:fld>
            <a:endParaRPr lang="en-US" dirty="0"/>
          </a:p>
        </p:txBody>
      </p:sp>
    </p:spTree>
    <p:extLst>
      <p:ext uri="{BB962C8B-B14F-4D97-AF65-F5344CB8AC3E}">
        <p14:creationId xmlns:p14="http://schemas.microsoft.com/office/powerpoint/2010/main" val="112887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600"/>
              </a:spcAft>
              <a:buFont typeface="Arial" panose="020B0604020202020204" pitchFamily="34" charset="0"/>
              <a:buNone/>
            </a:pPr>
            <a:r>
              <a:rPr lang="en-US" b="0" dirty="0">
                <a:solidFill>
                  <a:schemeClr val="tx2"/>
                </a:solidFill>
              </a:rPr>
              <a:t>The Communities of Excellence Learning Collaborative is a </a:t>
            </a:r>
            <a:r>
              <a:rPr lang="en-US" sz="1200" dirty="0">
                <a:solidFill>
                  <a:schemeClr val="tx1"/>
                </a:solidFill>
              </a:rPr>
              <a:t>year-long learning experience for U.S. communities. Communities meet via live webinars and an online communication platform. Through the collaborative, communities</a:t>
            </a:r>
          </a:p>
          <a:p>
            <a:pPr marL="457200" indent="-457200" algn="l">
              <a:spcAft>
                <a:spcPts val="600"/>
              </a:spcAft>
              <a:buFont typeface="Arial" panose="020B0604020202020204" pitchFamily="34" charset="0"/>
              <a:buChar char="•"/>
            </a:pPr>
            <a:r>
              <a:rPr lang="en-US" sz="1200" dirty="0">
                <a:solidFill>
                  <a:schemeClr val="tx1"/>
                </a:solidFill>
              </a:rPr>
              <a:t>Establish a diverse, values-driven leadership team composed of residents from your community’s key sectors, generations, and social and economic groups</a:t>
            </a:r>
          </a:p>
          <a:p>
            <a:pPr marL="457200" indent="-457200" algn="l">
              <a:spcBef>
                <a:spcPts val="600"/>
              </a:spcBef>
              <a:spcAft>
                <a:spcPts val="600"/>
              </a:spcAft>
              <a:buFont typeface="Arial" panose="020B0604020202020204" pitchFamily="34" charset="0"/>
              <a:buChar char="•"/>
            </a:pPr>
            <a:r>
              <a:rPr lang="en-US" sz="1200" dirty="0">
                <a:solidFill>
                  <a:schemeClr val="tx1"/>
                </a:solidFill>
              </a:rPr>
              <a:t>Develop a Baldrige-based Community Profile and use it to identify the next steps in your community’s excellence journey </a:t>
            </a:r>
          </a:p>
          <a:p>
            <a:pPr marL="457200" indent="-457200" algn="l">
              <a:spcBef>
                <a:spcPts val="600"/>
              </a:spcBef>
              <a:spcAft>
                <a:spcPts val="600"/>
              </a:spcAft>
              <a:buFont typeface="Arial" panose="020B0604020202020204" pitchFamily="34" charset="0"/>
              <a:buChar char="•"/>
            </a:pPr>
            <a:r>
              <a:rPr lang="en-US" sz="1200" dirty="0">
                <a:solidFill>
                  <a:schemeClr val="tx1"/>
                </a:solidFill>
              </a:rPr>
              <a:t>Identify desired community outcomes and develop a Community Strategic Plan focused on these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13</a:t>
            </a:fld>
            <a:endParaRPr lang="en-US" dirty="0"/>
          </a:p>
        </p:txBody>
      </p:sp>
    </p:spTree>
    <p:extLst>
      <p:ext uri="{BB962C8B-B14F-4D97-AF65-F5344CB8AC3E}">
        <p14:creationId xmlns:p14="http://schemas.microsoft.com/office/powerpoint/2010/main" val="11205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Calibri (Body)"/>
              </a:rPr>
              <a:t>Here are some of the benefits of the Learning Collaborative:</a:t>
            </a:r>
          </a:p>
          <a:p>
            <a:pPr marL="457200" indent="-457200" algn="l">
              <a:spcAft>
                <a:spcPts val="600"/>
              </a:spcAft>
              <a:buFont typeface="Arial" panose="020B0604020202020204" pitchFamily="34" charset="0"/>
              <a:buChar char="•"/>
            </a:pPr>
            <a:r>
              <a:rPr lang="en-US" sz="1200" dirty="0">
                <a:solidFill>
                  <a:schemeClr val="tx1"/>
                </a:solidFill>
              </a:rPr>
              <a:t>Communities use the Community Profile as a tool for learning how to work together as a community.</a:t>
            </a:r>
          </a:p>
          <a:p>
            <a:pPr marL="457200" indent="-457200" algn="l">
              <a:spcAft>
                <a:spcPts val="600"/>
              </a:spcAft>
              <a:buFont typeface="Arial" panose="020B0604020202020204" pitchFamily="34" charset="0"/>
              <a:buChar char="•"/>
            </a:pPr>
            <a:r>
              <a:rPr lang="en-US" sz="1200" dirty="0">
                <a:solidFill>
                  <a:schemeClr val="tx1"/>
                </a:solidFill>
              </a:rPr>
              <a:t>They adopt a common language for discussing community issues.</a:t>
            </a:r>
          </a:p>
          <a:p>
            <a:pPr marL="457200" indent="-457200" algn="l">
              <a:spcAft>
                <a:spcPts val="600"/>
              </a:spcAft>
              <a:buFont typeface="Arial" panose="020B0604020202020204" pitchFamily="34" charset="0"/>
              <a:buChar char="•"/>
            </a:pPr>
            <a:r>
              <a:rPr lang="en-US" sz="1200" dirty="0">
                <a:solidFill>
                  <a:schemeClr val="tx1"/>
                </a:solidFill>
              </a:rPr>
              <a:t>They gain focus and direction for their community’s improvement efforts.</a:t>
            </a:r>
          </a:p>
          <a:p>
            <a:pPr marL="457200" indent="-457200" algn="l">
              <a:spcAft>
                <a:spcPts val="600"/>
              </a:spcAft>
              <a:buFont typeface="Arial" panose="020B0604020202020204" pitchFamily="34" charset="0"/>
              <a:buChar char="•"/>
            </a:pPr>
            <a:r>
              <a:rPr lang="en-US" sz="1200" dirty="0">
                <a:solidFill>
                  <a:schemeClr val="tx1"/>
                </a:solidFill>
              </a:rPr>
              <a:t>They shift thinking from activities to outcomes, and from silos to systems.</a:t>
            </a:r>
          </a:p>
          <a:p>
            <a:pPr marL="457200" indent="-457200" algn="l">
              <a:spcAft>
                <a:spcPts val="600"/>
              </a:spcAft>
              <a:buFont typeface="Arial" panose="020B0604020202020204" pitchFamily="34" charset="0"/>
              <a:buChar char="•"/>
            </a:pPr>
            <a:r>
              <a:rPr lang="en-US" sz="1200" dirty="0">
                <a:solidFill>
                  <a:schemeClr val="tx1"/>
                </a:solidFill>
              </a:rPr>
              <a:t>They share ideas and approaches with other participating communities.</a:t>
            </a:r>
          </a:p>
          <a:p>
            <a:pPr marL="457200" indent="-457200" algn="l">
              <a:spcAft>
                <a:spcPts val="600"/>
              </a:spcAft>
              <a:buFont typeface="Arial" panose="020B0604020202020204" pitchFamily="34" charset="0"/>
              <a:buChar char="•"/>
            </a:pPr>
            <a:r>
              <a:rPr lang="en-US" sz="1200" dirty="0">
                <a:solidFill>
                  <a:schemeClr val="tx1"/>
                </a:solidFill>
              </a:rPr>
              <a:t>They build leadership capability and capacity.</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2"/>
              </a:solidFill>
              <a:latin typeface="Calibri (Body)"/>
            </a:endParaRP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14</a:t>
            </a:fld>
            <a:endParaRPr lang="en-US" dirty="0"/>
          </a:p>
        </p:txBody>
      </p:sp>
    </p:spTree>
    <p:extLst>
      <p:ext uri="{BB962C8B-B14F-4D97-AF65-F5344CB8AC3E}">
        <p14:creationId xmlns:p14="http://schemas.microsoft.com/office/powerpoint/2010/main" val="184445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2"/>
                </a:solidFill>
                <a:latin typeface="Calibri (Body)"/>
              </a:rPr>
              <a:t>Here is a typical curriculum and calendar.</a:t>
            </a:r>
          </a:p>
          <a:p>
            <a:pPr marL="457200" indent="-457200" algn="l">
              <a:lnSpc>
                <a:spcPct val="120000"/>
              </a:lnSpc>
              <a:spcBef>
                <a:spcPts val="600"/>
              </a:spcBef>
              <a:buFont typeface="Arial" panose="020B0604020202020204" pitchFamily="34" charset="0"/>
              <a:buChar char="•"/>
            </a:pPr>
            <a:r>
              <a:rPr lang="en-US" sz="1200" dirty="0">
                <a:solidFill>
                  <a:schemeClr val="tx1"/>
                </a:solidFill>
              </a:rPr>
              <a:t>October: Introductory workshop (in person)</a:t>
            </a:r>
          </a:p>
          <a:p>
            <a:pPr marL="457200" indent="-457200" algn="l">
              <a:lnSpc>
                <a:spcPct val="120000"/>
              </a:lnSpc>
              <a:spcBef>
                <a:spcPts val="600"/>
              </a:spcBef>
              <a:buFont typeface="Arial" panose="020B0604020202020204" pitchFamily="34" charset="0"/>
              <a:buChar char="•"/>
            </a:pPr>
            <a:r>
              <a:rPr lang="en-US" sz="1200" dirty="0">
                <a:solidFill>
                  <a:schemeClr val="tx1"/>
                </a:solidFill>
              </a:rPr>
              <a:t>November</a:t>
            </a:r>
            <a:r>
              <a:rPr lang="en-US" sz="1200" dirty="0">
                <a:solidFill>
                  <a:schemeClr val="tx1"/>
                </a:solidFill>
                <a:latin typeface="Arial Narrow" panose="020B0606020202030204" pitchFamily="34" charset="0"/>
              </a:rPr>
              <a:t>–</a:t>
            </a:r>
            <a:r>
              <a:rPr lang="en-US" sz="1200" dirty="0">
                <a:solidFill>
                  <a:schemeClr val="tx1"/>
                </a:solidFill>
              </a:rPr>
              <a:t>December: Community Profile Focus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January</a:t>
            </a:r>
            <a:r>
              <a:rPr lang="en-US" sz="1200" dirty="0">
                <a:solidFill>
                  <a:schemeClr val="tx1"/>
                </a:solidFill>
                <a:latin typeface="Arial Narrow" panose="020B0606020202030204" pitchFamily="34" charset="0"/>
              </a:rPr>
              <a:t>–</a:t>
            </a:r>
            <a:r>
              <a:rPr lang="en-US" sz="1200" dirty="0">
                <a:solidFill>
                  <a:schemeClr val="tx1"/>
                </a:solidFill>
              </a:rPr>
              <a:t>March: Strategic Planning and Leadership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April</a:t>
            </a:r>
            <a:r>
              <a:rPr lang="en-US" sz="1200" dirty="0">
                <a:solidFill>
                  <a:schemeClr val="tx1"/>
                </a:solidFill>
                <a:latin typeface="Arial Narrow" panose="020B0606020202030204" pitchFamily="34" charset="0"/>
              </a:rPr>
              <a:t>–</a:t>
            </a:r>
            <a:r>
              <a:rPr lang="en-US" sz="1200" dirty="0">
                <a:solidFill>
                  <a:schemeClr val="tx1"/>
                </a:solidFill>
              </a:rPr>
              <a:t>May: Results and Measurement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June: Midpoint Review and Progress Check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July: Residents, Other Customers, People and Organizational Resources, Operations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August: Leadership (online)</a:t>
            </a:r>
          </a:p>
          <a:p>
            <a:pPr marL="457200" indent="-457200" algn="l">
              <a:lnSpc>
                <a:spcPct val="120000"/>
              </a:lnSpc>
              <a:spcBef>
                <a:spcPts val="600"/>
              </a:spcBef>
              <a:buFont typeface="Arial" panose="020B0604020202020204" pitchFamily="34" charset="0"/>
              <a:buChar char="•"/>
            </a:pPr>
            <a:r>
              <a:rPr lang="en-US" sz="1200" dirty="0">
                <a:solidFill>
                  <a:schemeClr val="tx1"/>
                </a:solidFill>
              </a:rPr>
              <a:t>September: Presentation of Strategic Plans (online)</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15</a:t>
            </a:fld>
            <a:endParaRPr lang="en-US" dirty="0"/>
          </a:p>
        </p:txBody>
      </p:sp>
    </p:spTree>
    <p:extLst>
      <p:ext uri="{BB962C8B-B14F-4D97-AF65-F5344CB8AC3E}">
        <p14:creationId xmlns:p14="http://schemas.microsoft.com/office/powerpoint/2010/main" val="315681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shows the 18 communities involved in the Learning Collaborative in 2020.</a:t>
            </a:r>
          </a:p>
        </p:txBody>
      </p:sp>
      <p:sp>
        <p:nvSpPr>
          <p:cNvPr id="4" name="Slide Number Placeholder 3"/>
          <p:cNvSpPr>
            <a:spLocks noGrp="1"/>
          </p:cNvSpPr>
          <p:nvPr>
            <p:ph type="sldNum" sz="quarter" idx="5"/>
          </p:nvPr>
        </p:nvSpPr>
        <p:spPr/>
        <p:txBody>
          <a:bodyPr/>
          <a:lstStyle/>
          <a:p>
            <a:fld id="{A21C98BF-1260-4AF7-933C-4C5680798064}" type="slidenum">
              <a:rPr lang="en-US" smtClean="0"/>
              <a:t>16</a:t>
            </a:fld>
            <a:endParaRPr lang="en-US" dirty="0"/>
          </a:p>
        </p:txBody>
      </p:sp>
    </p:spTree>
    <p:extLst>
      <p:ext uri="{BB962C8B-B14F-4D97-AF65-F5344CB8AC3E}">
        <p14:creationId xmlns:p14="http://schemas.microsoft.com/office/powerpoint/2010/main" val="60197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Communities of Excellence Recognition program has three levels:</a:t>
            </a:r>
          </a:p>
          <a:p>
            <a:pPr algn="l">
              <a:spcBef>
                <a:spcPts val="1200"/>
              </a:spcBef>
            </a:pPr>
            <a:r>
              <a:rPr lang="en-US" sz="1200" b="1" dirty="0">
                <a:solidFill>
                  <a:schemeClr val="tx2"/>
                </a:solidFill>
              </a:rPr>
              <a:t>Commitment to Community Excellence: </a:t>
            </a:r>
            <a:r>
              <a:rPr lang="en-US" sz="1200" dirty="0">
                <a:solidFill>
                  <a:schemeClr val="tx2"/>
                </a:solidFill>
              </a:rPr>
              <a:t>Submit responses to the Community Profile</a:t>
            </a:r>
          </a:p>
          <a:p>
            <a:pPr algn="l">
              <a:spcBef>
                <a:spcPts val="1200"/>
              </a:spcBef>
            </a:pPr>
            <a:r>
              <a:rPr lang="en-US" sz="1200" b="1" dirty="0">
                <a:solidFill>
                  <a:schemeClr val="tx2"/>
                </a:solidFill>
              </a:rPr>
              <a:t>Journey to Community Excellence: </a:t>
            </a:r>
            <a:r>
              <a:rPr lang="en-US" sz="1200" dirty="0">
                <a:solidFill>
                  <a:schemeClr val="tx2"/>
                </a:solidFill>
              </a:rPr>
              <a:t>Submit responses to the Community Profile, Community Leadership, and Community Strategy; key results</a:t>
            </a:r>
          </a:p>
          <a:p>
            <a:pPr algn="l">
              <a:spcBef>
                <a:spcPts val="1200"/>
              </a:spcBef>
            </a:pPr>
            <a:r>
              <a:rPr lang="en-US" sz="1200" b="1" dirty="0">
                <a:solidFill>
                  <a:schemeClr val="tx2"/>
                </a:solidFill>
              </a:rPr>
              <a:t>Community of Excellence: </a:t>
            </a:r>
            <a:r>
              <a:rPr lang="en-US" sz="1200" dirty="0">
                <a:solidFill>
                  <a:schemeClr val="tx2"/>
                </a:solidFill>
              </a:rPr>
              <a:t>Submit responses to all Communities of Excellence Framework categories (the Community Profile and categories 1–7)</a:t>
            </a:r>
            <a:endParaRPr lang="en-US" sz="1200" dirty="0"/>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17</a:t>
            </a:fld>
            <a:endParaRPr lang="en-US" dirty="0"/>
          </a:p>
        </p:txBody>
      </p:sp>
    </p:spTree>
    <p:extLst>
      <p:ext uri="{BB962C8B-B14F-4D97-AF65-F5344CB8AC3E}">
        <p14:creationId xmlns:p14="http://schemas.microsoft.com/office/powerpoint/2010/main" val="3007400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2"/>
                </a:solidFill>
                <a:latin typeface="Calibri (Body)"/>
              </a:rPr>
              <a:t>For more information, go to </a:t>
            </a:r>
            <a:r>
              <a:rPr lang="en-US" sz="1200" b="0" dirty="0"/>
              <a:t>http://www.communitiesofexcellence2026.org </a:t>
            </a:r>
            <a:r>
              <a:rPr lang="en-US" sz="1200" b="0"/>
              <a:t>or email snorling</a:t>
            </a:r>
            <a:r>
              <a:rPr lang="en-US" sz="1200" b="0" dirty="0"/>
              <a:t>@communitiesofexcellence2026</a:t>
            </a:r>
            <a:r>
              <a:rPr lang="en-US" sz="1200" b="0"/>
              <a:t>.org.</a:t>
            </a:r>
            <a:endParaRPr lang="en-US" sz="1200" b="0" dirty="0"/>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18</a:t>
            </a:fld>
            <a:endParaRPr lang="en-US" dirty="0"/>
          </a:p>
        </p:txBody>
      </p:sp>
    </p:spTree>
    <p:extLst>
      <p:ext uri="{BB962C8B-B14F-4D97-AF65-F5344CB8AC3E}">
        <p14:creationId xmlns:p14="http://schemas.microsoft.com/office/powerpoint/2010/main" val="176476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mission of Communities of Excellence 2026 (COE) is</a:t>
            </a:r>
            <a:r>
              <a:rPr lang="en-US" sz="1200" dirty="0">
                <a:solidFill>
                  <a:schemeClr val="tx1"/>
                </a:solidFill>
              </a:rPr>
              <a:t> to improve the quality of life for our nation’s residents by assisting communities in implementing the Baldrige-based Communities of Excellence Framework.</a:t>
            </a:r>
          </a:p>
          <a:p>
            <a:pPr marL="457200" indent="-457200" algn="l">
              <a:buFont typeface="Arial" pitchFamily="34" charset="0"/>
              <a:buChar char="•"/>
            </a:pPr>
            <a:r>
              <a:rPr lang="en-US" sz="1200" dirty="0">
                <a:solidFill>
                  <a:schemeClr val="tx1"/>
                </a:solidFill>
              </a:rPr>
              <a:t>The organization was Founded in 2010 and incorporated as a nonprofit in 2013.</a:t>
            </a:r>
          </a:p>
          <a:p>
            <a:pPr marL="457200" indent="-457200" algn="l">
              <a:buFont typeface="Arial" pitchFamily="34" charset="0"/>
              <a:buChar char="•"/>
            </a:pPr>
            <a:r>
              <a:rPr lang="en-US" sz="1200" dirty="0">
                <a:solidFill>
                  <a:schemeClr val="tx1"/>
                </a:solidFill>
              </a:rPr>
              <a:t>It provides a Baldrige-based roadmap to sustainable community excellence.</a:t>
            </a:r>
          </a:p>
          <a:p>
            <a:pPr marL="457200" indent="-457200" algn="l">
              <a:buFont typeface="Arial" pitchFamily="34" charset="0"/>
              <a:buChar char="•"/>
            </a:pPr>
            <a:r>
              <a:rPr lang="en-US" sz="1200" dirty="0">
                <a:solidFill>
                  <a:schemeClr val="tx1"/>
                </a:solidFill>
              </a:rPr>
              <a:t>COE’s mission aligns with the Baldrige mission to improve U.S. competitiveness and performance.</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2</a:t>
            </a:fld>
            <a:endParaRPr lang="en-US" dirty="0"/>
          </a:p>
        </p:txBody>
      </p:sp>
    </p:spTree>
    <p:extLst>
      <p:ext uri="{BB962C8B-B14F-4D97-AF65-F5344CB8AC3E}">
        <p14:creationId xmlns:p14="http://schemas.microsoft.com/office/powerpoint/2010/main" val="299600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collaboration with the Baldrige Program, COE</a:t>
            </a:r>
          </a:p>
          <a:p>
            <a:pPr marL="457200" indent="-457200" algn="l">
              <a:buFont typeface="Arial" panose="020B0604020202020204" pitchFamily="34" charset="0"/>
              <a:buChar char="•"/>
            </a:pPr>
            <a:r>
              <a:rPr lang="en-US" sz="1200" dirty="0">
                <a:solidFill>
                  <a:schemeClr val="tx1"/>
                </a:solidFill>
              </a:rPr>
              <a:t>Adapted the Baldrige Framework to develop the Communities of Excellence Framework</a:t>
            </a:r>
          </a:p>
          <a:p>
            <a:pPr marL="457200" indent="-457200" algn="l">
              <a:buFont typeface="Arial" panose="020B0604020202020204" pitchFamily="34" charset="0"/>
              <a:buChar char="•"/>
            </a:pPr>
            <a:r>
              <a:rPr lang="en-US" sz="1200" dirty="0">
                <a:solidFill>
                  <a:schemeClr val="tx1"/>
                </a:solidFill>
              </a:rPr>
              <a:t>Educates individuals and organizations on the framework</a:t>
            </a:r>
          </a:p>
          <a:p>
            <a:pPr marL="457200" indent="-457200" algn="l">
              <a:buFont typeface="Arial" panose="020B0604020202020204" pitchFamily="34" charset="0"/>
              <a:buChar char="•"/>
            </a:pPr>
            <a:r>
              <a:rPr lang="en-US" sz="1200" dirty="0">
                <a:solidFill>
                  <a:schemeClr val="tx1"/>
                </a:solidFill>
              </a:rPr>
              <a:t>Encourages community assessments against the framework</a:t>
            </a:r>
          </a:p>
          <a:p>
            <a:pPr marL="457200" indent="-457200" algn="l">
              <a:buFont typeface="Arial" panose="020B0604020202020204" pitchFamily="34" charset="0"/>
              <a:buChar char="•"/>
            </a:pPr>
            <a:r>
              <a:rPr lang="en-US" sz="1200" dirty="0">
                <a:solidFill>
                  <a:schemeClr val="tx1"/>
                </a:solidFill>
              </a:rPr>
              <a:t>Shares best practices identified through assessments</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3</a:t>
            </a:fld>
            <a:endParaRPr lang="en-US" dirty="0"/>
          </a:p>
        </p:txBody>
      </p:sp>
    </p:spTree>
    <p:extLst>
      <p:ext uri="{BB962C8B-B14F-4D97-AF65-F5344CB8AC3E}">
        <p14:creationId xmlns:p14="http://schemas.microsoft.com/office/powerpoint/2010/main" val="13530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hypothesis of COE is </a:t>
            </a:r>
            <a:r>
              <a:rPr lang="en-US" altLang="en-US" sz="1200" dirty="0">
                <a:solidFill>
                  <a:schemeClr val="tx1"/>
                </a:solidFill>
              </a:rPr>
              <a:t>that a systems framework proven to drive performance excellence in </a:t>
            </a:r>
            <a:r>
              <a:rPr lang="en-US" altLang="en-US" sz="1200" i="1" dirty="0">
                <a:solidFill>
                  <a:schemeClr val="tx2"/>
                </a:solidFill>
              </a:rPr>
              <a:t>companies and organizations</a:t>
            </a:r>
            <a:r>
              <a:rPr lang="en-US" altLang="en-US" sz="1200" i="1" dirty="0">
                <a:solidFill>
                  <a:schemeClr val="tx2"/>
                </a:solidFill>
                <a:latin typeface="Arial Narrow" panose="020B0606020202030204" pitchFamily="34" charset="0"/>
              </a:rPr>
              <a:t>—</a:t>
            </a:r>
            <a:r>
              <a:rPr lang="en-US" altLang="en-US" sz="1200" dirty="0">
                <a:solidFill>
                  <a:schemeClr val="tx1"/>
                </a:solidFill>
              </a:rPr>
              <a:t>the Baldrige Excellence Framework</a:t>
            </a:r>
            <a:r>
              <a:rPr lang="en-US" altLang="en-US" sz="1200" i="1" dirty="0">
                <a:solidFill>
                  <a:schemeClr val="tx2"/>
                </a:solidFill>
                <a:latin typeface="Arial Narrow" panose="020B0606020202030204" pitchFamily="34" charset="0"/>
              </a:rPr>
              <a:t>—</a:t>
            </a:r>
            <a:r>
              <a:rPr lang="en-US" altLang="en-US" sz="1200" dirty="0">
                <a:solidFill>
                  <a:schemeClr val="tx1"/>
                </a:solidFill>
              </a:rPr>
              <a:t>can be modified to achieve performance excellence in </a:t>
            </a:r>
            <a:r>
              <a:rPr lang="en-US" altLang="en-US" sz="1200" b="1" i="1" dirty="0">
                <a:solidFill>
                  <a:schemeClr val="tx2"/>
                </a:solidFill>
              </a:rPr>
              <a:t>communities</a:t>
            </a:r>
            <a:r>
              <a:rPr lang="en-US" altLang="en-US" sz="1200" b="1" i="1" dirty="0">
                <a:solidFill>
                  <a:schemeClr val="tx1"/>
                </a:solidFill>
              </a:rPr>
              <a:t> </a:t>
            </a:r>
            <a:r>
              <a:rPr lang="en-US" altLang="en-US" sz="1200" dirty="0">
                <a:solidFill>
                  <a:schemeClr val="tx1"/>
                </a:solidFill>
              </a:rPr>
              <a:t>to benefit the health and well-being of all residents.  </a:t>
            </a:r>
          </a:p>
          <a:p>
            <a:pPr algn="l"/>
            <a:r>
              <a:rPr lang="en-US" altLang="en-US" sz="1200" dirty="0">
                <a:solidFill>
                  <a:schemeClr val="tx1"/>
                </a:solidFill>
              </a:rPr>
              <a:t>The primary focus areas are e</a:t>
            </a:r>
            <a:r>
              <a:rPr lang="en-US" sz="1200" dirty="0">
                <a:solidFill>
                  <a:schemeClr val="tx2"/>
                </a:solidFill>
              </a:rPr>
              <a:t>ducation, health, economic vitality, and safety.</a:t>
            </a:r>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4</a:t>
            </a:fld>
            <a:endParaRPr lang="en-US" dirty="0"/>
          </a:p>
        </p:txBody>
      </p:sp>
    </p:spTree>
    <p:extLst>
      <p:ext uri="{BB962C8B-B14F-4D97-AF65-F5344CB8AC3E}">
        <p14:creationId xmlns:p14="http://schemas.microsoft.com/office/powerpoint/2010/main" val="382571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Clr>
                <a:schemeClr val="accent3"/>
              </a:buClr>
              <a:buFont typeface="Arial" pitchFamily="34" charset="0"/>
              <a:buNone/>
            </a:pPr>
            <a:r>
              <a:rPr lang="en-US" sz="1200" b="1" dirty="0">
                <a:solidFill>
                  <a:schemeClr val="tx1">
                    <a:lumMod val="50000"/>
                    <a:lumOff val="50000"/>
                  </a:schemeClr>
                </a:solidFill>
              </a:rPr>
              <a:t>Why a Community Focus on Excellence?</a:t>
            </a:r>
            <a:endParaRPr lang="en-US" sz="1200" dirty="0">
              <a:solidFill>
                <a:schemeClr val="tx1"/>
              </a:solidFill>
            </a:endParaRPr>
          </a:p>
          <a:p>
            <a:pPr marL="457200" lvl="0" indent="-457200" algn="l">
              <a:buClr>
                <a:schemeClr val="accent3"/>
              </a:buClr>
              <a:buFont typeface="Arial" pitchFamily="34" charset="0"/>
              <a:buChar char="•"/>
            </a:pPr>
            <a:r>
              <a:rPr lang="en-US" sz="1200" dirty="0">
                <a:solidFill>
                  <a:schemeClr val="tx1"/>
                </a:solidFill>
              </a:rPr>
              <a:t>Key indicators of society’s overall health and well-being are declining. </a:t>
            </a:r>
          </a:p>
          <a:p>
            <a:pPr marL="457200" lvl="0" indent="-457200" algn="l">
              <a:buClr>
                <a:schemeClr val="accent3"/>
              </a:buClr>
              <a:buFont typeface="Arial" pitchFamily="34" charset="0"/>
              <a:buChar char="•"/>
            </a:pPr>
            <a:r>
              <a:rPr lang="en-US" sz="1200" dirty="0">
                <a:solidFill>
                  <a:schemeClr val="tx1"/>
                </a:solidFill>
              </a:rPr>
              <a:t>U.S. teenagers rank 36</a:t>
            </a:r>
            <a:r>
              <a:rPr lang="en-US" sz="1200" baseline="30000" dirty="0">
                <a:solidFill>
                  <a:schemeClr val="tx1"/>
                </a:solidFill>
              </a:rPr>
              <a:t>th</a:t>
            </a:r>
            <a:r>
              <a:rPr lang="en-US" sz="1200" dirty="0">
                <a:solidFill>
                  <a:schemeClr val="tx1"/>
                </a:solidFill>
              </a:rPr>
              <a:t> in math, reading, and science among developed nations. </a:t>
            </a:r>
          </a:p>
          <a:p>
            <a:pPr marL="457200" lvl="0" indent="-457200" algn="l">
              <a:buClr>
                <a:schemeClr val="accent3"/>
              </a:buClr>
              <a:buFont typeface="Arial" pitchFamily="34" charset="0"/>
              <a:buChar char="•"/>
            </a:pPr>
            <a:r>
              <a:rPr lang="en-US" sz="1200" dirty="0">
                <a:solidFill>
                  <a:schemeClr val="tx1"/>
                </a:solidFill>
              </a:rPr>
              <a:t>45 million Americans are living in poverty.</a:t>
            </a:r>
          </a:p>
          <a:p>
            <a:pPr marL="457200" lvl="0" indent="-457200" algn="l">
              <a:buClr>
                <a:schemeClr val="accent3"/>
              </a:buClr>
              <a:buFont typeface="Arial" pitchFamily="34" charset="0"/>
              <a:buChar char="•"/>
            </a:pPr>
            <a:r>
              <a:rPr lang="en-US" sz="1200" dirty="0">
                <a:solidFill>
                  <a:schemeClr val="tx1"/>
                </a:solidFill>
              </a:rPr>
              <a:t>Americans die sooner and experience more illness than residents in many other coun­tries, according to a 2013 Institute of Medicine report.</a:t>
            </a:r>
          </a:p>
          <a:p>
            <a:pPr marL="457200" lvl="0" indent="-457200" algn="l">
              <a:buClr>
                <a:schemeClr val="accent3"/>
              </a:buClr>
              <a:buFont typeface="Arial" pitchFamily="34" charset="0"/>
              <a:buChar char="•"/>
            </a:pPr>
            <a:r>
              <a:rPr lang="en-US" sz="1200" dirty="0">
                <a:solidFill>
                  <a:schemeClr val="tx1"/>
                </a:solidFill>
              </a:rPr>
              <a:t>In rural areas, young people are migrating to cities, and population is declining.</a:t>
            </a:r>
          </a:p>
          <a:p>
            <a:pPr marL="457200" lvl="0" indent="-457200" algn="l">
              <a:buClr>
                <a:schemeClr val="accent3"/>
              </a:buClr>
              <a:buFont typeface="Arial" pitchFamily="34" charset="0"/>
              <a:buChar char="•"/>
            </a:pPr>
            <a:endParaRPr lang="en-US" sz="1200" dirty="0">
              <a:solidFill>
                <a:schemeClr val="tx1"/>
              </a:solidFill>
            </a:endParaRPr>
          </a:p>
          <a:p>
            <a:pPr>
              <a:lnSpc>
                <a:spcPct val="110000"/>
              </a:lnSpc>
              <a:spcBef>
                <a:spcPts val="600"/>
              </a:spcBef>
            </a:pPr>
            <a:r>
              <a:rPr lang="en-US" sz="1600" dirty="0">
                <a:solidFill>
                  <a:schemeClr val="tx2"/>
                </a:solidFill>
              </a:rPr>
              <a:t>“</a:t>
            </a:r>
            <a:r>
              <a:rPr lang="en-US" sz="1600" i="1" dirty="0">
                <a:solidFill>
                  <a:schemeClr val="tx2"/>
                </a:solidFill>
              </a:rPr>
              <a:t>We should be building stronger communities, not just stronger programs.”—</a:t>
            </a:r>
            <a:r>
              <a:rPr lang="en-US" sz="1600" dirty="0">
                <a:solidFill>
                  <a:schemeClr val="tx2"/>
                </a:solidFill>
              </a:rPr>
              <a:t>Paul Schmitz, author of </a:t>
            </a:r>
            <a:r>
              <a:rPr lang="en-US" sz="1600" i="1" dirty="0">
                <a:solidFill>
                  <a:schemeClr val="tx2"/>
                </a:solidFill>
              </a:rPr>
              <a:t>Everyone Leads: Building Leadership from the Community Up</a:t>
            </a:r>
            <a:endParaRPr lang="en-US" sz="1600"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5</a:t>
            </a:fld>
            <a:endParaRPr lang="en-US" dirty="0"/>
          </a:p>
        </p:txBody>
      </p:sp>
    </p:spTree>
    <p:extLst>
      <p:ext uri="{BB962C8B-B14F-4D97-AF65-F5344CB8AC3E}">
        <p14:creationId xmlns:p14="http://schemas.microsoft.com/office/powerpoint/2010/main" val="315482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community is a set of systems that function together to achieve optimal performance.</a:t>
            </a:r>
          </a:p>
          <a:p>
            <a:r>
              <a:rPr lang="en-US" dirty="0"/>
              <a:t>These systems include education, law enforcement, health care, businesses, local government, and nonprofits/faith-based organizations.</a:t>
            </a:r>
          </a:p>
        </p:txBody>
      </p:sp>
      <p:sp>
        <p:nvSpPr>
          <p:cNvPr id="4" name="Slide Number Placeholder 3"/>
          <p:cNvSpPr>
            <a:spLocks noGrp="1"/>
          </p:cNvSpPr>
          <p:nvPr>
            <p:ph type="sldNum" sz="quarter" idx="10"/>
          </p:nvPr>
        </p:nvSpPr>
        <p:spPr/>
        <p:txBody>
          <a:bodyPr/>
          <a:lstStyle/>
          <a:p>
            <a:fld id="{A21C98BF-1260-4AF7-933C-4C5680798064}" type="slidenum">
              <a:rPr lang="en-US" smtClean="0"/>
              <a:t>6</a:t>
            </a:fld>
            <a:endParaRPr lang="en-US" dirty="0"/>
          </a:p>
        </p:txBody>
      </p:sp>
    </p:spTree>
    <p:extLst>
      <p:ext uri="{BB962C8B-B14F-4D97-AF65-F5344CB8AC3E}">
        <p14:creationId xmlns:p14="http://schemas.microsoft.com/office/powerpoint/2010/main" val="3799966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2"/>
                </a:solidFill>
              </a:rPr>
              <a:t>How Does COE 2026 Define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A group of people living in the same place or having a particular characteristic in common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examples are San Diego County’s South Region, California, and the towns of Brookfield and Marceline, Missouri, within the Regional Trade Areas of northwest Missouri.</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7</a:t>
            </a:fld>
            <a:endParaRPr lang="en-US" dirty="0"/>
          </a:p>
        </p:txBody>
      </p:sp>
    </p:spTree>
    <p:extLst>
      <p:ext uri="{BB962C8B-B14F-4D97-AF65-F5344CB8AC3E}">
        <p14:creationId xmlns:p14="http://schemas.microsoft.com/office/powerpoint/2010/main" val="80270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Community Performance Excellence Framework is based on the Baldrige Excellence Framework. The Baldrige framework is</a:t>
            </a:r>
          </a:p>
          <a:p>
            <a:pPr marL="285750" indent="-285750" algn="l">
              <a:spcBef>
                <a:spcPct val="50000"/>
              </a:spcBef>
              <a:buClr>
                <a:srgbClr val="5F8E00"/>
              </a:buClr>
              <a:buFont typeface="Arial" panose="020B0604020202020204" pitchFamily="34" charset="0"/>
              <a:buChar char="•"/>
            </a:pPr>
            <a:r>
              <a:rPr lang="en-US" sz="1200" dirty="0">
                <a:solidFill>
                  <a:schemeClr val="tx1"/>
                </a:solidFill>
              </a:rPr>
              <a:t>Applicable to </a:t>
            </a:r>
            <a:r>
              <a:rPr lang="en-US" sz="1200" i="1" dirty="0">
                <a:solidFill>
                  <a:schemeClr val="tx1"/>
                </a:solidFill>
              </a:rPr>
              <a:t>any</a:t>
            </a:r>
            <a:r>
              <a:rPr lang="en-US" sz="1200" dirty="0">
                <a:solidFill>
                  <a:schemeClr val="tx1"/>
                </a:solidFill>
              </a:rPr>
              <a:t> organizational entity </a:t>
            </a:r>
          </a:p>
          <a:p>
            <a:pPr marL="285750" indent="-285750" algn="l">
              <a:spcBef>
                <a:spcPct val="50000"/>
              </a:spcBef>
              <a:buClr>
                <a:srgbClr val="5F8E00"/>
              </a:buClr>
              <a:buFont typeface="Arial" panose="020B0604020202020204" pitchFamily="34" charset="0"/>
              <a:buChar char="•"/>
            </a:pPr>
            <a:r>
              <a:rPr lang="en-US" sz="1200" dirty="0">
                <a:solidFill>
                  <a:schemeClr val="tx1"/>
                </a:solidFill>
              </a:rPr>
              <a:t>Scalable </a:t>
            </a:r>
          </a:p>
          <a:p>
            <a:pPr marL="285750" indent="-285750" algn="l">
              <a:spcBef>
                <a:spcPct val="50000"/>
              </a:spcBef>
              <a:buClr>
                <a:srgbClr val="5F8E00"/>
              </a:buClr>
              <a:buFont typeface="Arial" panose="020B0604020202020204" pitchFamily="34" charset="0"/>
              <a:buChar char="•"/>
            </a:pPr>
            <a:r>
              <a:rPr lang="en-US" sz="1200" dirty="0">
                <a:solidFill>
                  <a:schemeClr val="tx1"/>
                </a:solidFill>
              </a:rPr>
              <a:t>Benchmarks excellence </a:t>
            </a:r>
          </a:p>
          <a:p>
            <a:pPr marL="285750" indent="-285750" algn="l">
              <a:spcBef>
                <a:spcPct val="50000"/>
              </a:spcBef>
              <a:buClr>
                <a:srgbClr val="5F8E00"/>
              </a:buClr>
              <a:buFont typeface="Arial" panose="020B0604020202020204" pitchFamily="34" charset="0"/>
              <a:buChar char="•"/>
            </a:pPr>
            <a:r>
              <a:rPr lang="en-US" sz="1200" dirty="0">
                <a:solidFill>
                  <a:schemeClr val="tx1"/>
                </a:solidFill>
              </a:rPr>
              <a:t>Helps evaluate performance and assess where improvements are needed</a:t>
            </a:r>
          </a:p>
          <a:p>
            <a:pPr marL="285750" indent="-285750" algn="l">
              <a:spcBef>
                <a:spcPct val="50000"/>
              </a:spcBef>
              <a:buClr>
                <a:srgbClr val="5F8E00"/>
              </a:buClr>
              <a:buFont typeface="Arial" panose="020B0604020202020204" pitchFamily="34" charset="0"/>
              <a:buChar char="•"/>
            </a:pPr>
            <a:r>
              <a:rPr lang="en-US" sz="1200" dirty="0">
                <a:solidFill>
                  <a:schemeClr val="tx1"/>
                </a:solidFill>
              </a:rPr>
              <a:t>Facilitates evidence-based decision making</a:t>
            </a:r>
          </a:p>
          <a:p>
            <a:endParaRPr lang="en-US" dirty="0"/>
          </a:p>
        </p:txBody>
      </p:sp>
      <p:sp>
        <p:nvSpPr>
          <p:cNvPr id="4" name="Slide Number Placeholder 3"/>
          <p:cNvSpPr>
            <a:spLocks noGrp="1"/>
          </p:cNvSpPr>
          <p:nvPr>
            <p:ph type="sldNum" sz="quarter" idx="10"/>
          </p:nvPr>
        </p:nvSpPr>
        <p:spPr/>
        <p:txBody>
          <a:bodyPr/>
          <a:lstStyle/>
          <a:p>
            <a:fld id="{A21C98BF-1260-4AF7-933C-4C5680798064}" type="slidenum">
              <a:rPr lang="en-US" smtClean="0"/>
              <a:t>8</a:t>
            </a:fld>
            <a:endParaRPr lang="en-US" dirty="0"/>
          </a:p>
        </p:txBody>
      </p:sp>
    </p:spTree>
    <p:extLst>
      <p:ext uri="{BB962C8B-B14F-4D97-AF65-F5344CB8AC3E}">
        <p14:creationId xmlns:p14="http://schemas.microsoft.com/office/powerpoint/2010/main" val="34548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 Community Excellence Framework </a:t>
            </a:r>
          </a:p>
          <a:p>
            <a:pPr marL="342900" lvl="0" indent="-342900">
              <a:spcBef>
                <a:spcPts val="1200"/>
              </a:spcBef>
              <a:buFont typeface="Arial" panose="020B0604020202020204" pitchFamily="34" charset="0"/>
              <a:buChar char="•"/>
            </a:pPr>
            <a:r>
              <a:rPr lang="en-US" dirty="0"/>
              <a:t>Is applicable to any community</a:t>
            </a:r>
          </a:p>
          <a:p>
            <a:pPr marL="342900" lvl="0" indent="-342900">
              <a:spcBef>
                <a:spcPts val="1200"/>
              </a:spcBef>
              <a:buFont typeface="Arial" panose="020B0604020202020204" pitchFamily="34" charset="0"/>
              <a:buChar char="•"/>
            </a:pPr>
            <a:r>
              <a:rPr lang="en-US" dirty="0"/>
              <a:t>Unites around common language, shared values, and community understanding </a:t>
            </a:r>
          </a:p>
          <a:p>
            <a:pPr marL="342900" lvl="0" indent="-342900">
              <a:spcBef>
                <a:spcPts val="1200"/>
              </a:spcBef>
              <a:buFont typeface="Arial" panose="020B0604020202020204" pitchFamily="34" charset="0"/>
              <a:buChar char="•"/>
            </a:pPr>
            <a:r>
              <a:rPr lang="en-US" dirty="0"/>
              <a:t>Aligns resources, people, and plans</a:t>
            </a:r>
          </a:p>
          <a:p>
            <a:pPr marL="342900" lvl="0" indent="-342900">
              <a:spcBef>
                <a:spcPts val="1200"/>
              </a:spcBef>
              <a:buFont typeface="Arial" panose="020B0604020202020204" pitchFamily="34" charset="0"/>
              <a:buChar char="•"/>
            </a:pPr>
            <a:r>
              <a:rPr lang="en-US" dirty="0"/>
              <a:t>Leverages community assets, offerings, competencies, and advantages</a:t>
            </a:r>
          </a:p>
          <a:p>
            <a:pPr marL="342900" lvl="0" indent="-342900">
              <a:spcBef>
                <a:spcPts val="1200"/>
              </a:spcBef>
              <a:buFont typeface="Arial" panose="020B0604020202020204" pitchFamily="34" charset="0"/>
              <a:buChar char="•"/>
            </a:pPr>
            <a:r>
              <a:rPr lang="en-US" dirty="0"/>
              <a:t>Infuses quality principles and process improvement</a:t>
            </a:r>
          </a:p>
          <a:p>
            <a:pPr marL="342900" lvl="0" indent="-342900">
              <a:spcBef>
                <a:spcPts val="1200"/>
              </a:spcBef>
              <a:buFont typeface="Arial" panose="020B0604020202020204" pitchFamily="34" charset="0"/>
              <a:buChar char="•"/>
            </a:pPr>
            <a:r>
              <a:rPr lang="en-US" dirty="0"/>
              <a:t>Encourages resident voice</a:t>
            </a:r>
          </a:p>
          <a:p>
            <a:r>
              <a:rPr lang="en-US" dirty="0"/>
              <a:t> </a:t>
            </a:r>
          </a:p>
        </p:txBody>
      </p:sp>
      <p:sp>
        <p:nvSpPr>
          <p:cNvPr id="4" name="Slide Number Placeholder 3"/>
          <p:cNvSpPr>
            <a:spLocks noGrp="1"/>
          </p:cNvSpPr>
          <p:nvPr>
            <p:ph type="sldNum" sz="quarter" idx="10"/>
          </p:nvPr>
        </p:nvSpPr>
        <p:spPr/>
        <p:txBody>
          <a:bodyPr/>
          <a:lstStyle/>
          <a:p>
            <a:fld id="{A21C98BF-1260-4AF7-933C-4C5680798064}" type="slidenum">
              <a:rPr lang="en-US" smtClean="0"/>
              <a:t>9</a:t>
            </a:fld>
            <a:endParaRPr lang="en-US" dirty="0"/>
          </a:p>
        </p:txBody>
      </p:sp>
    </p:spTree>
    <p:extLst>
      <p:ext uri="{BB962C8B-B14F-4D97-AF65-F5344CB8AC3E}">
        <p14:creationId xmlns:p14="http://schemas.microsoft.com/office/powerpoint/2010/main" val="2517207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1DD802-ECC9-45A3-869A-36352C49942C}" type="datetime1">
              <a:rPr lang="en-US" smtClean="0">
                <a:solidFill>
                  <a:prstClr val="black">
                    <a:tint val="75000"/>
                  </a:prstClr>
                </a:solidFill>
              </a:rPr>
              <a:t>2/27/2020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46CEB0F-6F70-4883-991C-25F76AF394E3}"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52400"/>
            <a:ext cx="7620000" cy="1143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D6375-3F58-45F0-9467-F9683CBF7A09}" type="datetime1">
              <a:rPr lang="en-US" smtClean="0">
                <a:solidFill>
                  <a:prstClr val="black">
                    <a:tint val="75000"/>
                  </a:prstClr>
                </a:solidFill>
              </a:rPr>
              <a:t>2/27/2020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47031340"/>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file://localhost/Users/rossl/Desktop/Design%20Center/2014%20New%20Logo/Final/All%20black%20no%20white/2014_Baldrige_Program_Logo.pn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15002"/>
            <a:ext cx="9144000" cy="747582"/>
          </a:xfrm>
        </p:spPr>
        <p:txBody>
          <a:bodyPr>
            <a:noAutofit/>
          </a:bodyPr>
          <a:lstStyle/>
          <a:p>
            <a:br>
              <a:rPr lang="en-US" sz="2400" dirty="0"/>
            </a:br>
            <a:r>
              <a:rPr lang="en-US" sz="2400" dirty="0"/>
              <a:t>Communities of Excellence 2026</a:t>
            </a:r>
            <a:r>
              <a:rPr lang="en-US" sz="2400" baseline="0" dirty="0"/>
              <a:t> </a:t>
            </a:r>
            <a:r>
              <a:rPr lang="en-US" sz="2400" dirty="0"/>
              <a:t>Using a Baldrige-Based Framework to Lead Transformation</a:t>
            </a:r>
            <a:br>
              <a:rPr lang="en-US" sz="2400" dirty="0">
                <a:solidFill>
                  <a:schemeClr val="accent1">
                    <a:lumMod val="75000"/>
                  </a:schemeClr>
                </a:solidFill>
              </a:rPr>
            </a:br>
            <a:endParaRPr lang="en-US" sz="2400" dirty="0"/>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9242" y="3001708"/>
            <a:ext cx="3960556" cy="2813894"/>
          </a:xfrm>
          <a:prstGeom prst="rect">
            <a:avLst/>
          </a:prstGeom>
        </p:spPr>
      </p:pic>
      <p:pic>
        <p:nvPicPr>
          <p:cNvPr id="9" name="Baldrige_Program_Logo_2010.whitebkgd.eps">
            <a:extLst>
              <a:ext uri="{FF2B5EF4-FFF2-40B4-BE49-F238E27FC236}">
                <a16:creationId xmlns:a16="http://schemas.microsoft.com/office/drawing/2014/main" id="{A51C5E12-AF9C-4629-AC2D-DABD2E62F013}"/>
              </a:ext>
              <a:ext uri="{C183D7F6-B498-43B3-948B-1728B52AA6E4}">
                <adec:decorative xmlns:adec="http://schemas.microsoft.com/office/drawing/2017/decorative" val="1"/>
              </a:ext>
            </a:extLst>
          </p:cNvPr>
          <p:cNvPicPr>
            <a:picLocks noChangeAspect="1"/>
          </p:cNvPicPr>
          <p:nvPr/>
        </p:nvPicPr>
        <p:blipFill>
          <a:blip r:embed="rId4" r:link="rId5" cstate="screen">
            <a:extLst>
              <a:ext uri="{28A0092B-C50C-407E-A947-70E740481C1C}">
                <a14:useLocalDpi xmlns:a14="http://schemas.microsoft.com/office/drawing/2010/main"/>
              </a:ext>
            </a:extLst>
          </a:blip>
          <a:stretch>
            <a:fillRect/>
          </a:stretch>
        </p:blipFill>
        <p:spPr bwMode="auto">
          <a:xfrm>
            <a:off x="207238" y="5369932"/>
            <a:ext cx="2084767" cy="891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946CEB0F-6F70-4883-991C-25F76AF394E3}" type="slidenum">
              <a:rPr lang="en-US" smtClean="0">
                <a:solidFill>
                  <a:prstClr val="black">
                    <a:tint val="75000"/>
                  </a:prstClr>
                </a:solidFill>
              </a:rPr>
              <a:pPr/>
              <a:t>1</a:t>
            </a:fld>
            <a:endParaRPr lang="en-US" dirty="0">
              <a:solidFill>
                <a:prstClr val="black">
                  <a:tint val="75000"/>
                </a:prstClr>
              </a:solidFill>
            </a:endParaRPr>
          </a:p>
        </p:txBody>
      </p:sp>
      <p:sp>
        <p:nvSpPr>
          <p:cNvPr id="8" name="Rectangle 2">
            <a:extLst>
              <a:ext uri="{FF2B5EF4-FFF2-40B4-BE49-F238E27FC236}">
                <a16:creationId xmlns:a16="http://schemas.microsoft.com/office/drawing/2014/main" id="{F0520B3A-C5A4-4356-B977-74587B99B86D}"/>
              </a:ext>
            </a:extLst>
          </p:cNvPr>
          <p:cNvSpPr txBox="1">
            <a:spLocks noChangeArrowheads="1"/>
          </p:cNvSpPr>
          <p:nvPr/>
        </p:nvSpPr>
        <p:spPr>
          <a:xfrm>
            <a:off x="207238" y="5947924"/>
            <a:ext cx="8466328" cy="5803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300"/>
              </a:lnSpc>
            </a:pPr>
            <a:r>
              <a:rPr lang="en-US" sz="1800" dirty="0">
                <a:solidFill>
                  <a:srgbClr val="A6A6A6"/>
                </a:solidFill>
                <a:latin typeface="Arial" charset="0"/>
                <a:ea typeface="ＭＳ Ｐゴシック" charset="0"/>
                <a:cs typeface="Arial" charset="0"/>
              </a:rPr>
              <a:t>In partnership with the Baldrige Performance Excellence Program  |  2020</a:t>
            </a:r>
            <a:br>
              <a:rPr lang="en-US" sz="1800" dirty="0">
                <a:latin typeface="Arial" charset="0"/>
                <a:ea typeface="ＭＳ Ｐゴシック" charset="0"/>
                <a:cs typeface="Arial" charset="0"/>
              </a:rPr>
            </a:br>
            <a:endParaRPr lang="en-US" sz="1800" dirty="0">
              <a:latin typeface="Arial" charset="0"/>
              <a:ea typeface="ＭＳ Ｐゴシック" charset="0"/>
              <a:cs typeface="Arial" charset="0"/>
            </a:endParaRPr>
          </a:p>
        </p:txBody>
      </p:sp>
      <p:sp>
        <p:nvSpPr>
          <p:cNvPr id="6" name="TextBox 5"/>
          <p:cNvSpPr txBox="1"/>
          <p:nvPr/>
        </p:nvSpPr>
        <p:spPr>
          <a:xfrm>
            <a:off x="1241020" y="1066800"/>
            <a:ext cx="6477000" cy="1200329"/>
          </a:xfrm>
          <a:prstGeom prst="rect">
            <a:avLst/>
          </a:prstGeom>
          <a:noFill/>
        </p:spPr>
        <p:txBody>
          <a:bodyPr wrap="square" rtlCol="0">
            <a:spAutoFit/>
          </a:bodyPr>
          <a:lstStyle/>
          <a:p>
            <a:pPr algn="ctr"/>
            <a:r>
              <a:rPr lang="en-US" sz="3600" b="1" dirty="0">
                <a:solidFill>
                  <a:schemeClr val="tx2"/>
                </a:solidFill>
              </a:rPr>
              <a:t>A Systematic Approach to Excellence in Communities</a:t>
            </a:r>
          </a:p>
        </p:txBody>
      </p:sp>
    </p:spTree>
    <p:extLst>
      <p:ext uri="{BB962C8B-B14F-4D97-AF65-F5344CB8AC3E}">
        <p14:creationId xmlns:p14="http://schemas.microsoft.com/office/powerpoint/2010/main" val="399422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47097" y="2302163"/>
            <a:ext cx="520007" cy="2011680"/>
          </a:xfrm>
          <a:prstGeom prst="rect">
            <a:avLst/>
          </a:prstGeom>
          <a:noFill/>
          <a:ln>
            <a:noFill/>
          </a:ln>
        </p:spPr>
      </p:pic>
      <p:pic>
        <p:nvPicPr>
          <p:cNvPr id="8" name="Picture 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266844" y="3782036"/>
            <a:ext cx="538388" cy="2011680"/>
          </a:xfrm>
          <a:prstGeom prst="rect">
            <a:avLst/>
          </a:prstGeom>
          <a:noFill/>
          <a:ln>
            <a:noFill/>
          </a:ln>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326408" y="5092214"/>
            <a:ext cx="492038" cy="1920240"/>
          </a:xfrm>
          <a:prstGeom prst="rect">
            <a:avLst/>
          </a:prstGeom>
          <a:noFill/>
          <a:ln>
            <a:noFill/>
          </a:ln>
        </p:spPr>
      </p:pic>
      <p:sp>
        <p:nvSpPr>
          <p:cNvPr id="24" name="Down Arrow 23">
            <a:extLst>
              <a:ext uri="{C183D7F6-B498-43B3-948B-1728B52AA6E4}">
                <adec:decorative xmlns:adec="http://schemas.microsoft.com/office/drawing/2017/decorative" val="1"/>
              </a:ext>
            </a:extLst>
          </p:cNvPr>
          <p:cNvSpPr/>
          <p:nvPr/>
        </p:nvSpPr>
        <p:spPr>
          <a:xfrm>
            <a:off x="1361382" y="2354433"/>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a:extLst>
              <a:ext uri="{C183D7F6-B498-43B3-948B-1728B52AA6E4}">
                <adec:decorative xmlns:adec="http://schemas.microsoft.com/office/drawing/2017/decorative" val="1"/>
              </a:ext>
            </a:extLst>
          </p:cNvPr>
          <p:cNvSpPr/>
          <p:nvPr/>
        </p:nvSpPr>
        <p:spPr>
          <a:xfrm>
            <a:off x="1347742" y="3857510"/>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C183D7F6-B498-43B3-948B-1728B52AA6E4}">
                <adec:decorative xmlns:adec="http://schemas.microsoft.com/office/drawing/2017/decorative" val="1"/>
              </a:ext>
            </a:extLst>
          </p:cNvPr>
          <p:cNvSpPr/>
          <p:nvPr/>
        </p:nvSpPr>
        <p:spPr>
          <a:xfrm>
            <a:off x="1366293" y="5350406"/>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1125134" y="873293"/>
            <a:ext cx="462452" cy="2103120"/>
          </a:xfrm>
          <a:prstGeom prst="rect">
            <a:avLst/>
          </a:prstGeom>
          <a:noFill/>
          <a:ln>
            <a:noFill/>
          </a:ln>
        </p:spPr>
      </p:pic>
      <p:sp>
        <p:nvSpPr>
          <p:cNvPr id="13" name="Rectangle 12"/>
          <p:cNvSpPr/>
          <p:nvPr/>
        </p:nvSpPr>
        <p:spPr>
          <a:xfrm>
            <a:off x="2791018" y="5464563"/>
            <a:ext cx="6235758" cy="1077218"/>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cs typeface="Optima"/>
              </a:rPr>
              <a:t>Community operations are characterized by </a:t>
            </a:r>
            <a:r>
              <a:rPr lang="en-US" sz="1600" b="1" dirty="0">
                <a:latin typeface="Calibri" panose="020F0502020204030204" pitchFamily="34" charset="0"/>
                <a:ea typeface="Times New Roman" panose="02020603050405020304" pitchFamily="18" charset="0"/>
                <a:cs typeface="Optima"/>
              </a:rPr>
              <a:t>repeatable processes that are regularly evaluated for improvement. Learnings are shared, and there is coordination among parts of the community. Processes address key strategies and goals.</a:t>
            </a:r>
            <a:endParaRPr lang="en-US" sz="1600" b="1" dirty="0"/>
          </a:p>
        </p:txBody>
      </p:sp>
      <p:sp>
        <p:nvSpPr>
          <p:cNvPr id="15" name="Rectangle 14"/>
          <p:cNvSpPr/>
          <p:nvPr/>
        </p:nvSpPr>
        <p:spPr>
          <a:xfrm>
            <a:off x="2762731" y="3844450"/>
            <a:ext cx="6381269" cy="1569660"/>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cs typeface="Optima"/>
              </a:rPr>
              <a:t>Community operations are characterized by </a:t>
            </a:r>
            <a:r>
              <a:rPr lang="en-US" sz="1600" b="1" dirty="0">
                <a:latin typeface="Calibri" panose="020F0502020204030204" pitchFamily="34" charset="0"/>
                <a:ea typeface="Times New Roman" panose="02020603050405020304" pitchFamily="18" charset="0"/>
                <a:cs typeface="Optima"/>
              </a:rPr>
              <a:t>repeatable processes that are regularly evaluated </a:t>
            </a:r>
            <a:r>
              <a:rPr lang="en-US" sz="1600" dirty="0">
                <a:latin typeface="Calibri" panose="020F0502020204030204" pitchFamily="34" charset="0"/>
                <a:ea typeface="Times New Roman" panose="02020603050405020304" pitchFamily="18" charset="0"/>
                <a:cs typeface="Optima"/>
              </a:rPr>
              <a:t>for change and improvement</a:t>
            </a:r>
            <a:r>
              <a:rPr lang="en-US" sz="1600" b="1" dirty="0">
                <a:latin typeface="Calibri" panose="020F0502020204030204" pitchFamily="34" charset="0"/>
                <a:ea typeface="Times New Roman" panose="02020603050405020304" pitchFamily="18" charset="0"/>
                <a:cs typeface="Optima"/>
              </a:rPr>
              <a:t> in collaboration with other affected parts of the community</a:t>
            </a:r>
            <a:r>
              <a:rPr lang="en-US" sz="1600" dirty="0">
                <a:latin typeface="Calibri" panose="020F0502020204030204" pitchFamily="34" charset="0"/>
                <a:ea typeface="Times New Roman" panose="02020603050405020304" pitchFamily="18" charset="0"/>
                <a:cs typeface="Optima"/>
              </a:rPr>
              <a:t>. The community seeks and achieves efficiencies through </a:t>
            </a:r>
            <a:r>
              <a:rPr lang="en-US" sz="1600" b="1" dirty="0">
                <a:latin typeface="Calibri" panose="020F0502020204030204" pitchFamily="34" charset="0"/>
                <a:ea typeface="Times New Roman" panose="02020603050405020304" pitchFamily="18" charset="0"/>
                <a:cs typeface="Optima"/>
              </a:rPr>
              <a:t>analysis, innovation, and the sharing of information and knowledge</a:t>
            </a:r>
            <a:r>
              <a:rPr lang="en-US" sz="1600" dirty="0">
                <a:latin typeface="Calibri" panose="020F0502020204030204" pitchFamily="34" charset="0"/>
                <a:ea typeface="Times New Roman" panose="02020603050405020304" pitchFamily="18" charset="0"/>
                <a:cs typeface="Optima"/>
              </a:rPr>
              <a:t>. Processes and measures track </a:t>
            </a:r>
            <a:r>
              <a:rPr lang="en-US" sz="1600" b="1" dirty="0">
                <a:latin typeface="Calibri" panose="020F0502020204030204" pitchFamily="34" charset="0"/>
                <a:ea typeface="Times New Roman" panose="02020603050405020304" pitchFamily="18" charset="0"/>
                <a:cs typeface="Optima"/>
              </a:rPr>
              <a:t>progress on key strategic and operational goal</a:t>
            </a:r>
            <a:r>
              <a:rPr lang="en-US" sz="1600" dirty="0">
                <a:latin typeface="Calibri" panose="020F0502020204030204" pitchFamily="34" charset="0"/>
                <a:ea typeface="Times New Roman" panose="02020603050405020304" pitchFamily="18" charset="0"/>
                <a:cs typeface="Optima"/>
              </a:rPr>
              <a:t>s.</a:t>
            </a:r>
            <a:endParaRPr lang="en-US" sz="1600" dirty="0"/>
          </a:p>
        </p:txBody>
      </p:sp>
      <p:sp>
        <p:nvSpPr>
          <p:cNvPr id="11" name="Rectangle 10"/>
          <p:cNvSpPr/>
          <p:nvPr/>
        </p:nvSpPr>
        <p:spPr>
          <a:xfrm>
            <a:off x="2731015" y="2590800"/>
            <a:ext cx="6355765" cy="1077218"/>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cs typeface="Optima"/>
              </a:rPr>
              <a:t>The community is beginning to carry out shared operations with </a:t>
            </a:r>
            <a:r>
              <a:rPr lang="en-US" sz="1600" b="1" dirty="0">
                <a:latin typeface="Calibri" panose="020F0502020204030204" pitchFamily="34" charset="0"/>
                <a:ea typeface="Times New Roman" panose="02020603050405020304" pitchFamily="18" charset="0"/>
                <a:cs typeface="Optima"/>
              </a:rPr>
              <a:t>repeatable processes, evaluation, and improvement, and there is some early coordination</a:t>
            </a:r>
            <a:r>
              <a:rPr lang="en-US" sz="1600" dirty="0">
                <a:latin typeface="Calibri" panose="020F0502020204030204" pitchFamily="34" charset="0"/>
                <a:ea typeface="Times New Roman" panose="02020603050405020304" pitchFamily="18" charset="0"/>
                <a:cs typeface="Optima"/>
              </a:rPr>
              <a:t> among parts of the community. </a:t>
            </a:r>
            <a:r>
              <a:rPr lang="en-US" sz="1600" b="1" dirty="0">
                <a:latin typeface="Calibri" panose="020F0502020204030204" pitchFamily="34" charset="0"/>
                <a:ea typeface="Times New Roman" panose="02020603050405020304" pitchFamily="18" charset="0"/>
                <a:cs typeface="Optima"/>
              </a:rPr>
              <a:t>Strategy and quantitative goals are being defined.</a:t>
            </a:r>
            <a:endParaRPr lang="en-US" sz="1600" b="1" dirty="0"/>
          </a:p>
        </p:txBody>
      </p:sp>
      <p:sp>
        <p:nvSpPr>
          <p:cNvPr id="3" name="Rectangle 2"/>
          <p:cNvSpPr/>
          <p:nvPr/>
        </p:nvSpPr>
        <p:spPr>
          <a:xfrm>
            <a:off x="2711943" y="1590204"/>
            <a:ext cx="6393911" cy="830997"/>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cs typeface="Optima"/>
              </a:rPr>
              <a:t>Community Operations are characterized</a:t>
            </a:r>
            <a:r>
              <a:rPr lang="en-US" sz="1600" b="1" dirty="0">
                <a:latin typeface="Calibri" panose="020F0502020204030204" pitchFamily="34" charset="0"/>
                <a:ea typeface="Times New Roman" panose="02020603050405020304" pitchFamily="18" charset="0"/>
                <a:cs typeface="Optima"/>
              </a:rPr>
              <a:t> </a:t>
            </a:r>
            <a:r>
              <a:rPr lang="en-US" sz="1600" dirty="0">
                <a:latin typeface="Calibri" panose="020F0502020204030204" pitchFamily="34" charset="0"/>
                <a:ea typeface="Times New Roman" panose="02020603050405020304" pitchFamily="18" charset="0"/>
                <a:cs typeface="Optima"/>
              </a:rPr>
              <a:t>by </a:t>
            </a:r>
            <a:r>
              <a:rPr lang="en-US" sz="1600" b="1" dirty="0">
                <a:latin typeface="Calibri" panose="020F0502020204030204" pitchFamily="34" charset="0"/>
                <a:ea typeface="Times New Roman" panose="02020603050405020304" pitchFamily="18" charset="0"/>
                <a:cs typeface="Optima"/>
              </a:rPr>
              <a:t>activities rather than by processes,</a:t>
            </a:r>
            <a:r>
              <a:rPr lang="en-US" sz="1600" dirty="0">
                <a:latin typeface="Calibri" panose="020F0502020204030204" pitchFamily="34" charset="0"/>
                <a:ea typeface="Times New Roman" panose="02020603050405020304" pitchFamily="18" charset="0"/>
                <a:cs typeface="Optima"/>
              </a:rPr>
              <a:t> largely responsive to immediate needs or problems. </a:t>
            </a:r>
            <a:r>
              <a:rPr lang="en-US" sz="1600" b="1" dirty="0">
                <a:latin typeface="Calibri" panose="020F0502020204030204" pitchFamily="34" charset="0"/>
                <a:ea typeface="Times New Roman" panose="02020603050405020304" pitchFamily="18" charset="0"/>
                <a:cs typeface="Optima"/>
              </a:rPr>
              <a:t>Goals are poorly defined.</a:t>
            </a:r>
            <a:endParaRPr lang="en-US" sz="1600" b="1" dirty="0"/>
          </a:p>
        </p:txBody>
      </p:sp>
      <p:sp>
        <p:nvSpPr>
          <p:cNvPr id="4" name="Rectangle 3"/>
          <p:cNvSpPr/>
          <p:nvPr/>
        </p:nvSpPr>
        <p:spPr>
          <a:xfrm>
            <a:off x="2541878" y="1078468"/>
            <a:ext cx="5992522" cy="369332"/>
          </a:xfrm>
          <a:prstGeom prst="rect">
            <a:avLst/>
          </a:prstGeom>
        </p:spPr>
        <p:txBody>
          <a:bodyPr wrap="square">
            <a:spAutoFit/>
          </a:bodyPr>
          <a:lstStyle/>
          <a:p>
            <a:r>
              <a:rPr lang="en-US" b="1" dirty="0">
                <a:latin typeface="Calibri" panose="020F0502020204030204" pitchFamily="34" charset="0"/>
                <a:ea typeface="Times New Roman" panose="02020603050405020304" pitchFamily="18" charset="0"/>
                <a:cs typeface="Optima"/>
              </a:rPr>
              <a:t>How integrated is the “work” of the community?</a:t>
            </a:r>
            <a:endParaRPr lang="en-US" dirty="0"/>
          </a:p>
        </p:txBody>
      </p:sp>
      <p:sp>
        <p:nvSpPr>
          <p:cNvPr id="2" name="Title 1" hidden="1">
            <a:extLst>
              <a:ext uri="{FF2B5EF4-FFF2-40B4-BE49-F238E27FC236}">
                <a16:creationId xmlns:a16="http://schemas.microsoft.com/office/drawing/2014/main" id="{23B88FAE-3B78-4582-8920-9305644C942B}"/>
              </a:ext>
            </a:extLst>
          </p:cNvPr>
          <p:cNvSpPr>
            <a:spLocks noGrp="1"/>
          </p:cNvSpPr>
          <p:nvPr>
            <p:ph type="ctrTitle"/>
          </p:nvPr>
        </p:nvSpPr>
        <p:spPr/>
        <p:txBody>
          <a:bodyPr/>
          <a:lstStyle/>
          <a:p>
            <a:r>
              <a:rPr lang="en-US" dirty="0"/>
              <a:t>How integrated</a:t>
            </a:r>
            <a:r>
              <a:rPr lang="en-US" baseline="0" dirty="0"/>
              <a:t> is the “work” of the community?</a:t>
            </a:r>
            <a:endParaRPr lang="en-US" dirty="0"/>
          </a:p>
        </p:txBody>
      </p:sp>
    </p:spTree>
    <p:extLst>
      <p:ext uri="{BB962C8B-B14F-4D97-AF65-F5344CB8AC3E}">
        <p14:creationId xmlns:p14="http://schemas.microsoft.com/office/powerpoint/2010/main" val="426888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65E980-422F-443F-997D-9186BA9ECDEB}"/>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844102750"/>
              </p:ext>
            </p:extLst>
          </p:nvPr>
        </p:nvGraphicFramePr>
        <p:xfrm>
          <a:off x="-304800" y="990600"/>
          <a:ext cx="9829800" cy="2785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2DAC9838-C15E-4E54-8A01-93934745EA32}"/>
              </a:ext>
              <a:ext uri="{C183D7F6-B498-43B3-948B-1728B52AA6E4}">
                <adec:decorative xmlns:adec="http://schemas.microsoft.com/office/drawing/2017/decorative" val="1"/>
              </a:ext>
            </a:extLst>
          </p:cNvPr>
          <p:cNvGrpSpPr/>
          <p:nvPr/>
        </p:nvGrpSpPr>
        <p:grpSpPr>
          <a:xfrm>
            <a:off x="3733800" y="1167824"/>
            <a:ext cx="2133600" cy="1499178"/>
            <a:chOff x="3548743" y="2115028"/>
            <a:chExt cx="3048000" cy="1753671"/>
          </a:xfrm>
        </p:grpSpPr>
        <p:sp>
          <p:nvSpPr>
            <p:cNvPr id="5" name="TextBox 4">
              <a:extLst>
                <a:ext uri="{FF2B5EF4-FFF2-40B4-BE49-F238E27FC236}">
                  <a16:creationId xmlns:a16="http://schemas.microsoft.com/office/drawing/2014/main" id="{4B389D9D-94BF-4CB6-B606-B57F936F0AF4}"/>
                </a:ext>
              </a:extLst>
            </p:cNvPr>
            <p:cNvSpPr txBox="1"/>
            <p:nvPr/>
          </p:nvSpPr>
          <p:spPr>
            <a:xfrm>
              <a:off x="4539343" y="3292661"/>
              <a:ext cx="2057400" cy="576038"/>
            </a:xfrm>
            <a:prstGeom prst="rect">
              <a:avLst/>
            </a:prstGeom>
            <a:noFill/>
          </p:spPr>
          <p:txBody>
            <a:bodyPr wrap="square" rtlCol="0">
              <a:spAutoFit/>
            </a:bodyPr>
            <a:lstStyle/>
            <a:p>
              <a:r>
                <a:rPr lang="en-US" sz="2600" b="1" dirty="0"/>
                <a:t>Strategy</a:t>
              </a:r>
            </a:p>
          </p:txBody>
        </p:sp>
        <p:sp>
          <p:nvSpPr>
            <p:cNvPr id="7" name="TextBox 6">
              <a:extLst>
                <a:ext uri="{FF2B5EF4-FFF2-40B4-BE49-F238E27FC236}">
                  <a16:creationId xmlns:a16="http://schemas.microsoft.com/office/drawing/2014/main" id="{90EBAF09-2988-4F3C-B0A4-011AA9C7371D}"/>
                </a:ext>
              </a:extLst>
            </p:cNvPr>
            <p:cNvSpPr txBox="1"/>
            <p:nvPr/>
          </p:nvSpPr>
          <p:spPr>
            <a:xfrm>
              <a:off x="3548743" y="2115028"/>
              <a:ext cx="2057400" cy="396025"/>
            </a:xfrm>
            <a:prstGeom prst="rect">
              <a:avLst/>
            </a:prstGeom>
            <a:noFill/>
          </p:spPr>
          <p:txBody>
            <a:bodyPr wrap="square" rtlCol="0">
              <a:spAutoFit/>
            </a:bodyPr>
            <a:lstStyle/>
            <a:p>
              <a:pPr algn="ctr"/>
              <a:endParaRPr lang="en-US" sz="1600" dirty="0"/>
            </a:p>
          </p:txBody>
        </p:sp>
      </p:grpSp>
      <p:sp>
        <p:nvSpPr>
          <p:cNvPr id="2" name="Rectangle 1"/>
          <p:cNvSpPr/>
          <p:nvPr/>
        </p:nvSpPr>
        <p:spPr>
          <a:xfrm>
            <a:off x="76200" y="4026780"/>
            <a:ext cx="8915400" cy="2492990"/>
          </a:xfrm>
          <a:prstGeom prst="rect">
            <a:avLst/>
          </a:prstGeom>
        </p:spPr>
        <p:txBody>
          <a:bodyPr wrap="square">
            <a:spAutoFit/>
          </a:bodyPr>
          <a:lstStyle/>
          <a:p>
            <a:pPr marL="285750" indent="-285750">
              <a:buFont typeface="Arial" panose="020B0604020202020204" pitchFamily="34" charset="0"/>
              <a:buChar char="•"/>
            </a:pPr>
            <a:r>
              <a:rPr lang="en-US" dirty="0"/>
              <a:t>What is your community, and what is important to it?  </a:t>
            </a:r>
            <a:r>
              <a:rPr lang="en-US" dirty="0">
                <a:solidFill>
                  <a:schemeClr val="tx2"/>
                </a:solidFill>
              </a:rPr>
              <a:t>Community Profile</a:t>
            </a:r>
          </a:p>
          <a:p>
            <a:pPr marL="285750" indent="-285750">
              <a:buFont typeface="Arial" panose="020B0604020202020204" pitchFamily="34" charset="0"/>
              <a:buChar char="•"/>
            </a:pPr>
            <a:endParaRPr lang="en-US" sz="1200" dirty="0">
              <a:solidFill>
                <a:schemeClr val="tx2"/>
              </a:solidFill>
            </a:endParaRPr>
          </a:p>
          <a:p>
            <a:pPr marL="285750" indent="-285750">
              <a:buFont typeface="Arial" panose="020B0604020202020204" pitchFamily="34" charset="0"/>
              <a:buChar char="•"/>
            </a:pPr>
            <a:r>
              <a:rPr lang="en-US" dirty="0"/>
              <a:t>Where do you want to go?  </a:t>
            </a:r>
            <a:r>
              <a:rPr lang="en-US" dirty="0">
                <a:solidFill>
                  <a:schemeClr val="tx2"/>
                </a:solidFill>
              </a:rPr>
              <a:t>Vision</a:t>
            </a:r>
          </a:p>
          <a:p>
            <a:endParaRPr lang="en-US" sz="1200" dirty="0"/>
          </a:p>
          <a:p>
            <a:pPr marL="285750" indent="-285750">
              <a:buFont typeface="Arial" panose="020B0604020202020204" pitchFamily="34" charset="0"/>
              <a:buChar char="•"/>
            </a:pPr>
            <a:r>
              <a:rPr lang="en-US" dirty="0"/>
              <a:t>How will your community prepare for the future?  </a:t>
            </a:r>
            <a:r>
              <a:rPr lang="en-US" dirty="0">
                <a:solidFill>
                  <a:schemeClr val="tx2"/>
                </a:solidFill>
              </a:rPr>
              <a:t>Community Strategic Planning</a:t>
            </a:r>
          </a:p>
          <a:p>
            <a:endParaRPr lang="en-US" sz="1200" dirty="0"/>
          </a:p>
          <a:p>
            <a:pPr marL="285750" indent="-285750">
              <a:buFont typeface="Arial" panose="020B0604020202020204" pitchFamily="34" charset="0"/>
              <a:buChar char="•"/>
            </a:pPr>
            <a:r>
              <a:rPr lang="en-US" dirty="0"/>
              <a:t>What are the gaps and how do you as a community engage to prioritize which ones to focus on first, next?</a:t>
            </a:r>
          </a:p>
          <a:p>
            <a:endParaRPr lang="en-US" sz="1200" dirty="0"/>
          </a:p>
          <a:p>
            <a:pPr marL="285750" indent="-285750">
              <a:buFont typeface="Arial" panose="020B0604020202020204" pitchFamily="34" charset="0"/>
              <a:buChar char="•"/>
            </a:pPr>
            <a:r>
              <a:rPr lang="en-US" dirty="0"/>
              <a:t>How will you know when you get there?   </a:t>
            </a:r>
            <a:r>
              <a:rPr lang="en-US" dirty="0">
                <a:solidFill>
                  <a:schemeClr val="tx2"/>
                </a:solidFill>
              </a:rPr>
              <a:t>Results</a:t>
            </a:r>
          </a:p>
        </p:txBody>
      </p:sp>
      <p:sp>
        <p:nvSpPr>
          <p:cNvPr id="4" name="Title 3" hidden="1">
            <a:extLst>
              <a:ext uri="{FF2B5EF4-FFF2-40B4-BE49-F238E27FC236}">
                <a16:creationId xmlns:a16="http://schemas.microsoft.com/office/drawing/2014/main" id="{3DAC8294-D15D-4758-AD05-FF8D7CC61B09}"/>
              </a:ext>
            </a:extLst>
          </p:cNvPr>
          <p:cNvSpPr>
            <a:spLocks noGrp="1"/>
          </p:cNvSpPr>
          <p:nvPr>
            <p:ph type="ctrTitle"/>
          </p:nvPr>
        </p:nvSpPr>
        <p:spPr/>
        <p:txBody>
          <a:bodyPr/>
          <a:lstStyle/>
          <a:p>
            <a:r>
              <a:rPr lang="en-US" dirty="0"/>
              <a:t>To begin</a:t>
            </a:r>
          </a:p>
        </p:txBody>
      </p:sp>
    </p:spTree>
    <p:extLst>
      <p:ext uri="{BB962C8B-B14F-4D97-AF65-F5344CB8AC3E}">
        <p14:creationId xmlns:p14="http://schemas.microsoft.com/office/powerpoint/2010/main" val="83546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12</a:t>
            </a:fld>
            <a:endParaRPr lang="en-US" dirty="0">
              <a:solidFill>
                <a:prstClr val="black">
                  <a:tint val="75000"/>
                </a:prstClr>
              </a:solidFill>
            </a:endParaRPr>
          </a:p>
        </p:txBody>
      </p:sp>
      <p:pic>
        <p:nvPicPr>
          <p:cNvPr id="5" name="Picture 4" descr="P.1  Community Description: What are your community’s key characteristics?&#10;a.   Community Environment&#10;(1) Community Definition and IDENTITY What geographic area is included in your community? What are your community’s population and growth compared with that of other communities locally, regionally, or nationally? What is your COMMUNITY IDENTITY? &#10;(2) Community OFFERINGS What are your community’s KEY OFFERINGS to its resident and other CUSTOMER groups (see P.1a[3]) in the areas of health, education, the economy, and quality of life? What is the relative importance of these OFFERINGS to your community’s well-being? What major facilities, infrastructure, and resources (e.g., technology, housing, transportation, and natural resources) support your community’s KEY OFFERINGS?&#10;(3) Residents, Other CUSTOMERS, and STAKEHOLDERS What are your community’s KEY resident groups, other CUSTOMER groups, and STAKEHOLDER groups? What are their KEY requirements and expectations of your community? What are the differences in requirements and expectations among resident groups, other CUSTOMER groups, and STAKEHOLDER groups?&#10;(4) People and Organizational Resources What KEY community groups and segments are involved in delivering your community’s KEY OFFERINGS? What recent changes has the community experienced in its needs for these community groups and segments? Who are your community’s formal and informal leaders?&#10;(5) Regulatory Environment What are the KEY aspects of the regulatory environment under which your community operates?&#10;"/>
          <p:cNvPicPr>
            <a:picLocks noChangeAspect="1"/>
          </p:cNvPicPr>
          <p:nvPr/>
        </p:nvPicPr>
        <p:blipFill>
          <a:blip r:embed="rId3"/>
          <a:stretch>
            <a:fillRect/>
          </a:stretch>
        </p:blipFill>
        <p:spPr>
          <a:xfrm>
            <a:off x="2590800" y="1905000"/>
            <a:ext cx="6443009" cy="4664074"/>
          </a:xfrm>
          <a:prstGeom prst="rect">
            <a:avLst/>
          </a:prstGeom>
        </p:spPr>
      </p:pic>
      <p:sp>
        <p:nvSpPr>
          <p:cNvPr id="3" name="Subtitle 2"/>
          <p:cNvSpPr>
            <a:spLocks noGrp="1"/>
          </p:cNvSpPr>
          <p:nvPr>
            <p:ph type="subTitle" idx="1"/>
          </p:nvPr>
        </p:nvSpPr>
        <p:spPr>
          <a:xfrm>
            <a:off x="152400" y="1796143"/>
            <a:ext cx="2362200" cy="3886200"/>
          </a:xfrm>
        </p:spPr>
        <p:txBody>
          <a:bodyPr>
            <a:noAutofit/>
          </a:bodyPr>
          <a:lstStyle/>
          <a:p>
            <a:pPr marL="457200" indent="-457200" algn="l">
              <a:buFont typeface="Arial" panose="020B0604020202020204" pitchFamily="34" charset="0"/>
              <a:buChar char="•"/>
            </a:pPr>
            <a:r>
              <a:rPr lang="en-US" sz="1800" dirty="0">
                <a:solidFill>
                  <a:schemeClr val="tx1"/>
                </a:solidFill>
              </a:rPr>
              <a:t>Is a basis for fostering shared understanding</a:t>
            </a:r>
          </a:p>
          <a:p>
            <a:pPr marL="457200" indent="-457200" algn="l">
              <a:buFont typeface="Arial" panose="020B0604020202020204" pitchFamily="34" charset="0"/>
              <a:buChar char="•"/>
            </a:pPr>
            <a:r>
              <a:rPr lang="en-US" sz="1800" dirty="0">
                <a:solidFill>
                  <a:schemeClr val="tx1"/>
                </a:solidFill>
              </a:rPr>
              <a:t>Gives insight into key internal and external factors</a:t>
            </a:r>
          </a:p>
          <a:p>
            <a:pPr marL="457200" indent="-457200" algn="l">
              <a:buFont typeface="Arial" panose="020B0604020202020204" pitchFamily="34" charset="0"/>
              <a:buChar char="•"/>
            </a:pPr>
            <a:r>
              <a:rPr lang="en-US" sz="1800" dirty="0">
                <a:solidFill>
                  <a:schemeClr val="tx1"/>
                </a:solidFill>
              </a:rPr>
              <a:t>Helps you understand </a:t>
            </a:r>
          </a:p>
          <a:p>
            <a:pPr marL="690563" lvl="1" indent="-168275" algn="l">
              <a:buFont typeface="Arial" panose="020B0604020202020204" pitchFamily="34" charset="0"/>
              <a:buChar char="•"/>
            </a:pPr>
            <a:r>
              <a:rPr lang="en-US" sz="1800" dirty="0">
                <a:solidFill>
                  <a:schemeClr val="tx1"/>
                </a:solidFill>
              </a:rPr>
              <a:t>your context</a:t>
            </a:r>
          </a:p>
          <a:p>
            <a:pPr marL="690563" lvl="1" indent="-168275" algn="l">
              <a:buFont typeface="Arial" panose="020B0604020202020204" pitchFamily="34" charset="0"/>
              <a:buChar char="•"/>
            </a:pPr>
            <a:r>
              <a:rPr lang="en-US" sz="1800" dirty="0">
                <a:solidFill>
                  <a:schemeClr val="tx1"/>
                </a:solidFill>
              </a:rPr>
              <a:t>key requirements for success</a:t>
            </a:r>
          </a:p>
          <a:p>
            <a:pPr marL="690563" lvl="1" indent="-168275" algn="l">
              <a:buFont typeface="Arial" panose="020B0604020202020204" pitchFamily="34" charset="0"/>
              <a:buChar char="•"/>
            </a:pPr>
            <a:r>
              <a:rPr lang="en-US" sz="1800" dirty="0">
                <a:solidFill>
                  <a:schemeClr val="tx1"/>
                </a:solidFill>
              </a:rPr>
              <a:t>needs, opportunities, and constraints</a:t>
            </a:r>
          </a:p>
        </p:txBody>
      </p:sp>
      <p:sp>
        <p:nvSpPr>
          <p:cNvPr id="2" name="Title 1"/>
          <p:cNvSpPr>
            <a:spLocks noGrp="1"/>
          </p:cNvSpPr>
          <p:nvPr>
            <p:ph type="ctrTitle"/>
          </p:nvPr>
        </p:nvSpPr>
        <p:spPr>
          <a:xfrm>
            <a:off x="685800" y="990600"/>
            <a:ext cx="7772400" cy="838200"/>
          </a:xfrm>
        </p:spPr>
        <p:txBody>
          <a:bodyPr>
            <a:noAutofit/>
          </a:bodyPr>
          <a:lstStyle/>
          <a:p>
            <a:r>
              <a:rPr lang="en-US" b="1" dirty="0">
                <a:solidFill>
                  <a:schemeClr val="tx2"/>
                </a:solidFill>
              </a:rPr>
              <a:t>Step 1: Community Profile</a:t>
            </a:r>
          </a:p>
        </p:txBody>
      </p:sp>
    </p:spTree>
    <p:extLst>
      <p:ext uri="{BB962C8B-B14F-4D97-AF65-F5344CB8AC3E}">
        <p14:creationId xmlns:p14="http://schemas.microsoft.com/office/powerpoint/2010/main" val="239442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295400"/>
            <a:ext cx="8763000" cy="4953000"/>
          </a:xfrm>
        </p:spPr>
        <p:txBody>
          <a:bodyPr>
            <a:noAutofit/>
          </a:bodyPr>
          <a:lstStyle/>
          <a:p>
            <a:r>
              <a:rPr lang="en-US" b="1" dirty="0">
                <a:solidFill>
                  <a:schemeClr val="tx2"/>
                </a:solidFill>
              </a:rPr>
              <a:t>The Communities of Excellence </a:t>
            </a:r>
            <a:br>
              <a:rPr lang="en-US" b="1" dirty="0">
                <a:solidFill>
                  <a:schemeClr val="tx2"/>
                </a:solidFill>
              </a:rPr>
            </a:br>
            <a:r>
              <a:rPr lang="en-US" b="1" dirty="0">
                <a:solidFill>
                  <a:schemeClr val="tx2"/>
                </a:solidFill>
              </a:rPr>
              <a:t>Learning Collaborative</a:t>
            </a:r>
            <a:endParaRPr lang="en-US" dirty="0">
              <a:solidFill>
                <a:schemeClr val="tx2"/>
              </a:solidFill>
            </a:endParaRPr>
          </a:p>
          <a:p>
            <a:pPr marL="457200" indent="-457200" algn="l">
              <a:spcAft>
                <a:spcPts val="600"/>
              </a:spcAft>
              <a:buFont typeface="Arial" panose="020B0604020202020204" pitchFamily="34" charset="0"/>
              <a:buChar char="•"/>
            </a:pPr>
            <a:r>
              <a:rPr lang="en-US" sz="2400" dirty="0">
                <a:solidFill>
                  <a:schemeClr val="tx1"/>
                </a:solidFill>
              </a:rPr>
              <a:t>Year-long learning experience for U.S. communities; live webinars and online communication platform</a:t>
            </a:r>
          </a:p>
          <a:p>
            <a:pPr marL="457200" indent="-457200" algn="l">
              <a:spcAft>
                <a:spcPts val="600"/>
              </a:spcAft>
              <a:buFont typeface="Arial" panose="020B0604020202020204" pitchFamily="34" charset="0"/>
              <a:buChar char="•"/>
            </a:pPr>
            <a:r>
              <a:rPr lang="en-US" sz="2400" dirty="0">
                <a:solidFill>
                  <a:schemeClr val="tx1"/>
                </a:solidFill>
              </a:rPr>
              <a:t>Establish a diverse, values-driven leadership team composed of residents from your community’s key sectors, generations, and social and economic groups</a:t>
            </a:r>
          </a:p>
          <a:p>
            <a:pPr marL="457200" indent="-457200" algn="l">
              <a:spcBef>
                <a:spcPts val="600"/>
              </a:spcBef>
              <a:spcAft>
                <a:spcPts val="600"/>
              </a:spcAft>
              <a:buFont typeface="Arial" panose="020B0604020202020204" pitchFamily="34" charset="0"/>
              <a:buChar char="•"/>
            </a:pPr>
            <a:r>
              <a:rPr lang="en-US" sz="2400" dirty="0">
                <a:solidFill>
                  <a:schemeClr val="tx1"/>
                </a:solidFill>
              </a:rPr>
              <a:t>Develop a Baldrige-based Community Profile and use it to identify the next steps in your community’s excellence journey </a:t>
            </a:r>
          </a:p>
          <a:p>
            <a:pPr marL="457200" indent="-457200" algn="l">
              <a:spcBef>
                <a:spcPts val="600"/>
              </a:spcBef>
              <a:spcAft>
                <a:spcPts val="600"/>
              </a:spcAft>
              <a:buFont typeface="Arial" panose="020B0604020202020204" pitchFamily="34" charset="0"/>
              <a:buChar char="•"/>
            </a:pPr>
            <a:r>
              <a:rPr lang="en-US" sz="2400" dirty="0">
                <a:solidFill>
                  <a:schemeClr val="tx1"/>
                </a:solidFill>
              </a:rPr>
              <a:t>Identify desired community outcomes and develop a Community Strategic Plan focused on these outcomes</a:t>
            </a:r>
          </a:p>
          <a:p>
            <a:pPr marL="457200" indent="-457200" algn="l">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13</a:t>
            </a:fld>
            <a:endParaRPr lang="en-US" dirty="0">
              <a:solidFill>
                <a:prstClr val="black">
                  <a:tint val="75000"/>
                </a:prstClr>
              </a:solidFill>
            </a:endParaRPr>
          </a:p>
        </p:txBody>
      </p:sp>
      <p:sp>
        <p:nvSpPr>
          <p:cNvPr id="2" name="Title 1" hidden="1">
            <a:extLst>
              <a:ext uri="{FF2B5EF4-FFF2-40B4-BE49-F238E27FC236}">
                <a16:creationId xmlns:a16="http://schemas.microsoft.com/office/drawing/2014/main" id="{13C50712-F0EC-4E79-A802-F9F185C2AE58}"/>
              </a:ext>
            </a:extLst>
          </p:cNvPr>
          <p:cNvSpPr>
            <a:spLocks noGrp="1"/>
          </p:cNvSpPr>
          <p:nvPr>
            <p:ph type="ctrTitle"/>
          </p:nvPr>
        </p:nvSpPr>
        <p:spPr/>
        <p:txBody>
          <a:bodyPr/>
          <a:lstStyle/>
          <a:p>
            <a:r>
              <a:rPr lang="en-US" dirty="0"/>
              <a:t>The Communities</a:t>
            </a:r>
            <a:r>
              <a:rPr lang="en-US" baseline="0" dirty="0"/>
              <a:t> of Excellence Learning Collaborative</a:t>
            </a:r>
            <a:endParaRPr lang="en-US" dirty="0"/>
          </a:p>
        </p:txBody>
      </p:sp>
    </p:spTree>
    <p:extLst>
      <p:ext uri="{BB962C8B-B14F-4D97-AF65-F5344CB8AC3E}">
        <p14:creationId xmlns:p14="http://schemas.microsoft.com/office/powerpoint/2010/main" val="7777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14</a:t>
            </a:fld>
            <a:endParaRPr lang="en-US" dirty="0">
              <a:solidFill>
                <a:prstClr val="black">
                  <a:tint val="75000"/>
                </a:prstClr>
              </a:solidFill>
            </a:endParaRPr>
          </a:p>
        </p:txBody>
      </p:sp>
      <p:sp>
        <p:nvSpPr>
          <p:cNvPr id="5" name="Title 1"/>
          <p:cNvSpPr txBox="1">
            <a:spLocks/>
          </p:cNvSpPr>
          <p:nvPr/>
        </p:nvSpPr>
        <p:spPr>
          <a:xfrm>
            <a:off x="685800" y="1119019"/>
            <a:ext cx="7772400" cy="6335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solidFill>
                <a:latin typeface="Calibri (Body)"/>
              </a:rPr>
              <a:t>Benefits of the Learning Collaborative</a:t>
            </a:r>
          </a:p>
        </p:txBody>
      </p:sp>
      <p:sp>
        <p:nvSpPr>
          <p:cNvPr id="6" name="Subtitle 2">
            <a:extLst>
              <a:ext uri="{FF2B5EF4-FFF2-40B4-BE49-F238E27FC236}">
                <a16:creationId xmlns:a16="http://schemas.microsoft.com/office/drawing/2014/main" id="{CE6C18AF-5ED0-4021-94CD-4714949AA0BE}"/>
              </a:ext>
            </a:extLst>
          </p:cNvPr>
          <p:cNvSpPr>
            <a:spLocks noGrp="1"/>
          </p:cNvSpPr>
          <p:nvPr>
            <p:ph type="subTitle" idx="1"/>
          </p:nvPr>
        </p:nvSpPr>
        <p:spPr>
          <a:xfrm>
            <a:off x="685800" y="1752600"/>
            <a:ext cx="7772400" cy="4786481"/>
          </a:xfrm>
        </p:spPr>
        <p:txBody>
          <a:bodyPr>
            <a:noAutofit/>
          </a:bodyPr>
          <a:lstStyle/>
          <a:p>
            <a:pPr marL="457200" indent="-457200" algn="l">
              <a:spcAft>
                <a:spcPts val="600"/>
              </a:spcAft>
              <a:buFont typeface="Arial" panose="020B0604020202020204" pitchFamily="34" charset="0"/>
              <a:buChar char="•"/>
            </a:pPr>
            <a:r>
              <a:rPr lang="en-US" sz="2400" dirty="0">
                <a:solidFill>
                  <a:schemeClr val="tx1"/>
                </a:solidFill>
              </a:rPr>
              <a:t>Use the Community Profile as a tool for learning how to work together as a community</a:t>
            </a:r>
          </a:p>
          <a:p>
            <a:pPr marL="457200" indent="-457200" algn="l">
              <a:spcAft>
                <a:spcPts val="600"/>
              </a:spcAft>
              <a:buFont typeface="Arial" panose="020B0604020202020204" pitchFamily="34" charset="0"/>
              <a:buChar char="•"/>
            </a:pPr>
            <a:r>
              <a:rPr lang="en-US" sz="2400" dirty="0">
                <a:solidFill>
                  <a:schemeClr val="tx1"/>
                </a:solidFill>
              </a:rPr>
              <a:t>Adopt a common language for discussing community issues</a:t>
            </a:r>
          </a:p>
          <a:p>
            <a:pPr marL="457200" indent="-457200" algn="l">
              <a:spcAft>
                <a:spcPts val="600"/>
              </a:spcAft>
              <a:buFont typeface="Arial" panose="020B0604020202020204" pitchFamily="34" charset="0"/>
              <a:buChar char="•"/>
            </a:pPr>
            <a:r>
              <a:rPr lang="en-US" sz="2400" dirty="0">
                <a:solidFill>
                  <a:schemeClr val="tx1"/>
                </a:solidFill>
              </a:rPr>
              <a:t>Gain focus and direction for your community’s improvement efforts</a:t>
            </a:r>
          </a:p>
          <a:p>
            <a:pPr marL="457200" indent="-457200" algn="l">
              <a:spcAft>
                <a:spcPts val="600"/>
              </a:spcAft>
              <a:buFont typeface="Arial" panose="020B0604020202020204" pitchFamily="34" charset="0"/>
              <a:buChar char="•"/>
            </a:pPr>
            <a:r>
              <a:rPr lang="en-US" sz="2400" dirty="0">
                <a:solidFill>
                  <a:schemeClr val="tx1"/>
                </a:solidFill>
              </a:rPr>
              <a:t>Shift thinking from activities to outcomes, and from silos to systems</a:t>
            </a:r>
          </a:p>
          <a:p>
            <a:pPr marL="457200" indent="-457200" algn="l">
              <a:spcAft>
                <a:spcPts val="600"/>
              </a:spcAft>
              <a:buFont typeface="Arial" panose="020B0604020202020204" pitchFamily="34" charset="0"/>
              <a:buChar char="•"/>
            </a:pPr>
            <a:r>
              <a:rPr lang="en-US" sz="2400" dirty="0">
                <a:solidFill>
                  <a:schemeClr val="tx1"/>
                </a:solidFill>
              </a:rPr>
              <a:t>Share ideas and approaches with other participating communities</a:t>
            </a:r>
          </a:p>
          <a:p>
            <a:pPr marL="457200" indent="-457200" algn="l">
              <a:spcAft>
                <a:spcPts val="600"/>
              </a:spcAft>
              <a:buFont typeface="Arial" panose="020B0604020202020204" pitchFamily="34" charset="0"/>
              <a:buChar char="•"/>
            </a:pPr>
            <a:r>
              <a:rPr lang="en-US" sz="2400" dirty="0">
                <a:solidFill>
                  <a:schemeClr val="tx1"/>
                </a:solidFill>
              </a:rPr>
              <a:t>Build leadership capability and capacity</a:t>
            </a:r>
            <a:endParaRPr lang="en-US" sz="2400" dirty="0"/>
          </a:p>
        </p:txBody>
      </p:sp>
      <p:sp>
        <p:nvSpPr>
          <p:cNvPr id="2" name="Title 1" hidden="1">
            <a:extLst>
              <a:ext uri="{FF2B5EF4-FFF2-40B4-BE49-F238E27FC236}">
                <a16:creationId xmlns:a16="http://schemas.microsoft.com/office/drawing/2014/main" id="{DEB31A02-2EEB-419A-AA30-B1C5D9B2D437}"/>
              </a:ext>
            </a:extLst>
          </p:cNvPr>
          <p:cNvSpPr>
            <a:spLocks noGrp="1"/>
          </p:cNvSpPr>
          <p:nvPr>
            <p:ph type="ctrTitle"/>
          </p:nvPr>
        </p:nvSpPr>
        <p:spPr/>
        <p:txBody>
          <a:bodyPr/>
          <a:lstStyle/>
          <a:p>
            <a:r>
              <a:rPr lang="en-US" dirty="0"/>
              <a:t>Benefits of the Learning Collaborative</a:t>
            </a:r>
          </a:p>
        </p:txBody>
      </p:sp>
    </p:spTree>
    <p:extLst>
      <p:ext uri="{BB962C8B-B14F-4D97-AF65-F5344CB8AC3E}">
        <p14:creationId xmlns:p14="http://schemas.microsoft.com/office/powerpoint/2010/main" val="326611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99"/>
            <a:ext cx="7772400" cy="609601"/>
          </a:xfrm>
        </p:spPr>
        <p:txBody>
          <a:bodyPr>
            <a:normAutofit/>
          </a:bodyPr>
          <a:lstStyle/>
          <a:p>
            <a:r>
              <a:rPr lang="en-US" sz="3200" b="1" dirty="0">
                <a:solidFill>
                  <a:schemeClr val="tx2"/>
                </a:solidFill>
                <a:latin typeface="Calibri (Body)"/>
              </a:rPr>
              <a:t>Typical Curriculum and Calendar</a:t>
            </a:r>
          </a:p>
        </p:txBody>
      </p:sp>
      <p:sp>
        <p:nvSpPr>
          <p:cNvPr id="3" name="Subtitle 2"/>
          <p:cNvSpPr>
            <a:spLocks noGrp="1"/>
          </p:cNvSpPr>
          <p:nvPr>
            <p:ph type="subTitle" idx="1"/>
          </p:nvPr>
        </p:nvSpPr>
        <p:spPr>
          <a:xfrm>
            <a:off x="317241" y="1676401"/>
            <a:ext cx="8839200" cy="4679950"/>
          </a:xfrm>
        </p:spPr>
        <p:txBody>
          <a:bodyPr>
            <a:noAutofit/>
          </a:bodyPr>
          <a:lstStyle/>
          <a:p>
            <a:pPr marL="457200" indent="-457200" algn="l">
              <a:lnSpc>
                <a:spcPct val="120000"/>
              </a:lnSpc>
              <a:spcBef>
                <a:spcPts val="600"/>
              </a:spcBef>
              <a:buFont typeface="Arial" panose="020B0604020202020204" pitchFamily="34" charset="0"/>
              <a:buChar char="•"/>
            </a:pPr>
            <a:r>
              <a:rPr lang="en-US" sz="2400" dirty="0">
                <a:solidFill>
                  <a:schemeClr val="tx1"/>
                </a:solidFill>
              </a:rPr>
              <a:t>October: Introductory workshop (in person)</a:t>
            </a:r>
          </a:p>
          <a:p>
            <a:pPr marL="457200" indent="-457200" algn="l">
              <a:lnSpc>
                <a:spcPct val="120000"/>
              </a:lnSpc>
              <a:spcBef>
                <a:spcPts val="600"/>
              </a:spcBef>
              <a:buFont typeface="Arial" panose="020B0604020202020204" pitchFamily="34" charset="0"/>
              <a:buChar char="•"/>
            </a:pPr>
            <a:r>
              <a:rPr lang="en-US" sz="2400" dirty="0">
                <a:solidFill>
                  <a:schemeClr val="tx1"/>
                </a:solidFill>
              </a:rPr>
              <a:t>November</a:t>
            </a:r>
            <a:r>
              <a:rPr lang="en-US" sz="2400" dirty="0">
                <a:solidFill>
                  <a:schemeClr val="tx1"/>
                </a:solidFill>
                <a:latin typeface="Arial Narrow" panose="020B0606020202030204" pitchFamily="34" charset="0"/>
              </a:rPr>
              <a:t>–</a:t>
            </a:r>
            <a:r>
              <a:rPr lang="en-US" sz="2400" dirty="0">
                <a:solidFill>
                  <a:schemeClr val="tx1"/>
                </a:solidFill>
              </a:rPr>
              <a:t>December: Community Profile Focus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January</a:t>
            </a:r>
            <a:r>
              <a:rPr lang="en-US" sz="2400" dirty="0">
                <a:solidFill>
                  <a:schemeClr val="tx1"/>
                </a:solidFill>
                <a:latin typeface="Arial Narrow" panose="020B0606020202030204" pitchFamily="34" charset="0"/>
              </a:rPr>
              <a:t>–</a:t>
            </a:r>
            <a:r>
              <a:rPr lang="en-US" sz="2400" dirty="0">
                <a:solidFill>
                  <a:schemeClr val="tx1"/>
                </a:solidFill>
              </a:rPr>
              <a:t>March: Strategic Planning and Leadership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April</a:t>
            </a:r>
            <a:r>
              <a:rPr lang="en-US" sz="2400" dirty="0">
                <a:solidFill>
                  <a:schemeClr val="tx1"/>
                </a:solidFill>
                <a:latin typeface="Arial Narrow" panose="020B0606020202030204" pitchFamily="34" charset="0"/>
              </a:rPr>
              <a:t>–</a:t>
            </a:r>
            <a:r>
              <a:rPr lang="en-US" sz="2400" dirty="0">
                <a:solidFill>
                  <a:schemeClr val="tx1"/>
                </a:solidFill>
              </a:rPr>
              <a:t>May: Results and Measurement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June: Midpoint Review and Progress Check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July: Residents, Other Customers, People and Organizational Resources, Operations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August: Leadership (online)</a:t>
            </a:r>
          </a:p>
          <a:p>
            <a:pPr marL="457200" indent="-457200" algn="l">
              <a:lnSpc>
                <a:spcPct val="120000"/>
              </a:lnSpc>
              <a:spcBef>
                <a:spcPts val="600"/>
              </a:spcBef>
              <a:buFont typeface="Arial" panose="020B0604020202020204" pitchFamily="34" charset="0"/>
              <a:buChar char="•"/>
            </a:pPr>
            <a:r>
              <a:rPr lang="en-US" sz="2400" dirty="0">
                <a:solidFill>
                  <a:schemeClr val="tx1"/>
                </a:solidFill>
              </a:rPr>
              <a:t>September: Presentation of Strategic Plans (online)</a:t>
            </a:r>
          </a:p>
          <a:p>
            <a:pPr marL="457200" indent="-457200" algn="l">
              <a:lnSpc>
                <a:spcPct val="120000"/>
              </a:lnSpc>
              <a:spcBef>
                <a:spcPts val="600"/>
              </a:spcBef>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421902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213A2-663D-4BCE-BB2D-19C14F8F4A00}"/>
              </a:ext>
            </a:extLst>
          </p:cNvPr>
          <p:cNvSpPr>
            <a:spLocks noGrp="1"/>
          </p:cNvSpPr>
          <p:nvPr>
            <p:ph type="sldNum" sz="quarter" idx="12"/>
          </p:nvPr>
        </p:nvSpPr>
        <p:spPr/>
        <p:txBody>
          <a:bodyPr/>
          <a:lstStyle/>
          <a:p>
            <a:fld id="{946CEB0F-6F70-4883-991C-25F76AF394E3}" type="slidenum">
              <a:rPr lang="en-US" smtClean="0">
                <a:solidFill>
                  <a:prstClr val="black">
                    <a:tint val="75000"/>
                  </a:prstClr>
                </a:solidFill>
              </a:rPr>
              <a:pPr/>
              <a:t>16</a:t>
            </a:fld>
            <a:endParaRPr lang="en-US" dirty="0">
              <a:solidFill>
                <a:prstClr val="black">
                  <a:tint val="75000"/>
                </a:prstClr>
              </a:solidFill>
            </a:endParaRPr>
          </a:p>
        </p:txBody>
      </p:sp>
      <p:pic>
        <p:nvPicPr>
          <p:cNvPr id="7" name="Picture 6" descr="A map of the U.S. shows the 18 communities involved in the Learning Collaborative in 2020. They are Cohort One - 2017&#10;Excelsior Springs, Missouri&#10;Kanawha County, West Virginia&#10;Kings County, California&#10;San Diego County's South Region, California&#10;Toledo, Ohio&#10;West Kendall, Florida&#10;Cohort Two - 2018&#10;Brookings, South Dakota&#10;McCook, Nebraska&#10;San Diego County's North Regions, California&#10;St Cloud Region, Minnesota&#10;Greater St Louis, Missouri&#10;Northwest Missouri&#10;Cohort Three - 2019&#10;Kern County, California&#10;Castle Pines, Colorado&#10;Mahoning Valley, Ohio&#10;Midland County, Michigan&#10;St Johns County, Florida&#10;St Louis County, Missouri&#10;&#10;">
            <a:extLst>
              <a:ext uri="{FF2B5EF4-FFF2-40B4-BE49-F238E27FC236}">
                <a16:creationId xmlns:a16="http://schemas.microsoft.com/office/drawing/2014/main" id="{83CA2669-5787-4AB8-9F4E-CBBD4BB3D2A5}"/>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448733" y="914400"/>
            <a:ext cx="8390467" cy="527007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AEFD5611-C859-47D4-8D86-86C7B1B97FB4}"/>
              </a:ext>
            </a:extLst>
          </p:cNvPr>
          <p:cNvSpPr>
            <a:spLocks noGrp="1"/>
          </p:cNvSpPr>
          <p:nvPr>
            <p:ph type="ctrTitle"/>
          </p:nvPr>
        </p:nvSpPr>
        <p:spPr>
          <a:xfrm>
            <a:off x="457200" y="381000"/>
            <a:ext cx="7772400" cy="338404"/>
          </a:xfrm>
        </p:spPr>
        <p:txBody>
          <a:bodyPr>
            <a:normAutofit fontScale="90000"/>
          </a:bodyPr>
          <a:lstStyle/>
          <a:p>
            <a:r>
              <a:rPr lang="en-US" sz="2400" b="1" dirty="0">
                <a:solidFill>
                  <a:schemeClr val="tx2"/>
                </a:solidFill>
                <a:latin typeface="+mn-lt"/>
              </a:rPr>
              <a:t>Learning Collaborative Participants</a:t>
            </a:r>
          </a:p>
        </p:txBody>
      </p:sp>
    </p:spTree>
    <p:extLst>
      <p:ext uri="{BB962C8B-B14F-4D97-AF65-F5344CB8AC3E}">
        <p14:creationId xmlns:p14="http://schemas.microsoft.com/office/powerpoint/2010/main" val="357852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799"/>
            <a:ext cx="7772400" cy="685801"/>
          </a:xfrm>
        </p:spPr>
        <p:txBody>
          <a:bodyPr>
            <a:normAutofit fontScale="90000"/>
          </a:bodyPr>
          <a:lstStyle/>
          <a:p>
            <a:r>
              <a:rPr lang="en-US" sz="3200" b="1" dirty="0">
                <a:solidFill>
                  <a:schemeClr val="tx2"/>
                </a:solidFill>
                <a:latin typeface="Calibri (Body)"/>
              </a:rPr>
              <a:t>Community Excellence Recognition: Three Levels</a:t>
            </a:r>
          </a:p>
        </p:txBody>
      </p:sp>
      <p:sp>
        <p:nvSpPr>
          <p:cNvPr id="3" name="Subtitle 2"/>
          <p:cNvSpPr>
            <a:spLocks noGrp="1"/>
          </p:cNvSpPr>
          <p:nvPr>
            <p:ph type="subTitle" idx="1"/>
          </p:nvPr>
        </p:nvSpPr>
        <p:spPr>
          <a:xfrm>
            <a:off x="283723" y="2133600"/>
            <a:ext cx="8479277" cy="3505200"/>
          </a:xfrm>
        </p:spPr>
        <p:txBody>
          <a:bodyPr>
            <a:noAutofit/>
          </a:bodyPr>
          <a:lstStyle/>
          <a:p>
            <a:pPr algn="l">
              <a:spcBef>
                <a:spcPts val="1200"/>
              </a:spcBef>
            </a:pPr>
            <a:r>
              <a:rPr lang="en-US" sz="2400" b="1" dirty="0">
                <a:solidFill>
                  <a:schemeClr val="tx2"/>
                </a:solidFill>
              </a:rPr>
              <a:t>Commitment to Community Excellence: </a:t>
            </a:r>
            <a:r>
              <a:rPr lang="en-US" sz="2400" dirty="0">
                <a:solidFill>
                  <a:schemeClr val="tx2"/>
                </a:solidFill>
              </a:rPr>
              <a:t>Submit responses to the Community Profile</a:t>
            </a:r>
          </a:p>
          <a:p>
            <a:pPr algn="l">
              <a:spcBef>
                <a:spcPts val="1200"/>
              </a:spcBef>
            </a:pPr>
            <a:r>
              <a:rPr lang="en-US" sz="2400" b="1" dirty="0">
                <a:solidFill>
                  <a:schemeClr val="tx2"/>
                </a:solidFill>
              </a:rPr>
              <a:t>Journey to Community Excellence: </a:t>
            </a:r>
            <a:r>
              <a:rPr lang="en-US" sz="2400" dirty="0">
                <a:solidFill>
                  <a:schemeClr val="tx2"/>
                </a:solidFill>
              </a:rPr>
              <a:t>Submit responses to the Community Profile, Community Leadership, and Community Strategy; key results</a:t>
            </a:r>
          </a:p>
          <a:p>
            <a:pPr algn="l">
              <a:spcBef>
                <a:spcPts val="1200"/>
              </a:spcBef>
            </a:pPr>
            <a:r>
              <a:rPr lang="en-US" sz="2400" b="1" dirty="0">
                <a:solidFill>
                  <a:schemeClr val="tx2"/>
                </a:solidFill>
              </a:rPr>
              <a:t>Community of Excellence: </a:t>
            </a:r>
            <a:r>
              <a:rPr lang="en-US" sz="2400" dirty="0">
                <a:solidFill>
                  <a:schemeClr val="tx2"/>
                </a:solidFill>
              </a:rPr>
              <a:t>Submit responses to all Communities of Excellence Framework categories (the Community Profile and categories 1–7)</a:t>
            </a:r>
            <a:endParaRPr lang="en-US" sz="2400" dirty="0"/>
          </a:p>
        </p:txBody>
      </p:sp>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279016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18</a:t>
            </a:fld>
            <a:endParaRPr lang="en-US" dirty="0">
              <a:solidFill>
                <a:prstClr val="black">
                  <a:tint val="75000"/>
                </a:prstClr>
              </a:solidFill>
            </a:endParaRPr>
          </a:p>
        </p:txBody>
      </p:sp>
      <p:sp>
        <p:nvSpPr>
          <p:cNvPr id="5" name="Rectangle 4">
            <a:extLst>
              <a:ext uri="{FF2B5EF4-FFF2-40B4-BE49-F238E27FC236}">
                <a16:creationId xmlns:a16="http://schemas.microsoft.com/office/drawing/2014/main" id="{972FDB4A-B6E7-412B-9889-3C6D215540F4}"/>
              </a:ext>
            </a:extLst>
          </p:cNvPr>
          <p:cNvSpPr/>
          <p:nvPr/>
        </p:nvSpPr>
        <p:spPr>
          <a:xfrm>
            <a:off x="2362200" y="5483909"/>
            <a:ext cx="6477000" cy="830997"/>
          </a:xfrm>
          <a:prstGeom prst="rect">
            <a:avLst/>
          </a:prstGeom>
        </p:spPr>
        <p:txBody>
          <a:bodyPr wrap="square">
            <a:spAutoFit/>
          </a:bodyPr>
          <a:lstStyle/>
          <a:p>
            <a:r>
              <a:rPr lang="en-US" sz="2400" b="1" dirty="0"/>
              <a:t>http://www.communitiesofexcellence2026.org</a:t>
            </a:r>
          </a:p>
          <a:p>
            <a:r>
              <a:rPr lang="en-US" sz="2400" b="1" dirty="0"/>
              <a:t>snorling@communitiesofexcellence2026.org</a:t>
            </a:r>
          </a:p>
        </p:txBody>
      </p:sp>
      <p:sp>
        <p:nvSpPr>
          <p:cNvPr id="3" name="Subtitle 2"/>
          <p:cNvSpPr>
            <a:spLocks noGrp="1"/>
          </p:cNvSpPr>
          <p:nvPr>
            <p:ph type="subTitle" idx="1"/>
          </p:nvPr>
        </p:nvSpPr>
        <p:spPr>
          <a:xfrm>
            <a:off x="533400" y="2286000"/>
            <a:ext cx="8479277" cy="2133600"/>
          </a:xfrm>
        </p:spPr>
        <p:txBody>
          <a:bodyPr>
            <a:noAutofit/>
          </a:bodyPr>
          <a:lstStyle/>
          <a:p>
            <a:pPr marL="342900" indent="-342900" algn="l">
              <a:spcBef>
                <a:spcPts val="1200"/>
              </a:spcBef>
              <a:buFont typeface="Arial" panose="020B0604020202020204" pitchFamily="34" charset="0"/>
              <a:buChar char="•"/>
            </a:pPr>
            <a:r>
              <a:rPr lang="en-US" sz="2400" b="1">
                <a:solidFill>
                  <a:schemeClr val="tx2"/>
                </a:solidFill>
              </a:rPr>
              <a:t>Communities </a:t>
            </a:r>
            <a:r>
              <a:rPr lang="en-US" sz="2400" b="1" dirty="0">
                <a:solidFill>
                  <a:schemeClr val="tx2"/>
                </a:solidFill>
              </a:rPr>
              <a:t>of Excellence 2026</a:t>
            </a:r>
            <a:endParaRPr lang="en-US" sz="2400" dirty="0"/>
          </a:p>
          <a:p>
            <a:pPr marL="342900" indent="-342900" algn="l">
              <a:spcBef>
                <a:spcPts val="1200"/>
              </a:spcBef>
              <a:buFont typeface="Arial" panose="020B0604020202020204" pitchFamily="34" charset="0"/>
              <a:buChar char="•"/>
            </a:pPr>
            <a:r>
              <a:rPr lang="en-US" sz="2400" b="1" dirty="0">
                <a:solidFill>
                  <a:schemeClr val="tx2"/>
                </a:solidFill>
              </a:rPr>
              <a:t>Learning Collaborative</a:t>
            </a:r>
          </a:p>
          <a:p>
            <a:pPr marL="342900" indent="-342900" algn="l">
              <a:spcBef>
                <a:spcPts val="1200"/>
              </a:spcBef>
              <a:buFont typeface="Arial" panose="020B0604020202020204" pitchFamily="34" charset="0"/>
              <a:buChar char="•"/>
            </a:pPr>
            <a:r>
              <a:rPr lang="en-US" sz="2400" b="1" dirty="0">
                <a:solidFill>
                  <a:schemeClr val="tx2"/>
                </a:solidFill>
              </a:rPr>
              <a:t>Communities of Excellence Framework</a:t>
            </a:r>
          </a:p>
          <a:p>
            <a:pPr marL="342900" indent="-342900" algn="l">
              <a:spcBef>
                <a:spcPts val="1200"/>
              </a:spcBef>
              <a:buFont typeface="Arial" panose="020B0604020202020204" pitchFamily="34" charset="0"/>
              <a:buChar char="•"/>
            </a:pPr>
            <a:r>
              <a:rPr lang="en-US" sz="2400" b="1" dirty="0">
                <a:solidFill>
                  <a:schemeClr val="tx2"/>
                </a:solidFill>
              </a:rPr>
              <a:t>Communities of Excellence Recognition Program</a:t>
            </a:r>
          </a:p>
        </p:txBody>
      </p:sp>
      <p:sp>
        <p:nvSpPr>
          <p:cNvPr id="2" name="Title 1"/>
          <p:cNvSpPr>
            <a:spLocks noGrp="1"/>
          </p:cNvSpPr>
          <p:nvPr>
            <p:ph type="ctrTitle"/>
          </p:nvPr>
        </p:nvSpPr>
        <p:spPr>
          <a:xfrm>
            <a:off x="685800" y="1397975"/>
            <a:ext cx="7772400" cy="685801"/>
          </a:xfrm>
        </p:spPr>
        <p:txBody>
          <a:bodyPr>
            <a:normAutofit/>
          </a:bodyPr>
          <a:lstStyle/>
          <a:p>
            <a:r>
              <a:rPr lang="en-US" sz="3200" b="1" dirty="0">
                <a:solidFill>
                  <a:schemeClr val="tx2"/>
                </a:solidFill>
                <a:latin typeface="Calibri (Body)"/>
              </a:rPr>
              <a:t>For More Information</a:t>
            </a:r>
          </a:p>
        </p:txBody>
      </p:sp>
    </p:spTree>
    <p:extLst>
      <p:ext uri="{BB962C8B-B14F-4D97-AF65-F5344CB8AC3E}">
        <p14:creationId xmlns:p14="http://schemas.microsoft.com/office/powerpoint/2010/main" val="351158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2</a:t>
            </a:fld>
            <a:endParaRPr lang="en-US" dirty="0">
              <a:solidFill>
                <a:prstClr val="black">
                  <a:tint val="75000"/>
                </a:prstClr>
              </a:solidFill>
            </a:endParaRPr>
          </a:p>
        </p:txBody>
      </p:sp>
      <p:sp>
        <p:nvSpPr>
          <p:cNvPr id="5" name="Subtitle 5">
            <a:extLst>
              <a:ext uri="{FF2B5EF4-FFF2-40B4-BE49-F238E27FC236}">
                <a16:creationId xmlns:a16="http://schemas.microsoft.com/office/drawing/2014/main" id="{4393C3C5-6D66-45FB-BD57-A317FD6E331F}"/>
              </a:ext>
            </a:extLst>
          </p:cNvPr>
          <p:cNvSpPr txBox="1">
            <a:spLocks/>
          </p:cNvSpPr>
          <p:nvPr/>
        </p:nvSpPr>
        <p:spPr>
          <a:xfrm>
            <a:off x="1066800" y="3816452"/>
            <a:ext cx="7315200" cy="272246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sz="2600" dirty="0">
                <a:solidFill>
                  <a:schemeClr val="tx1"/>
                </a:solidFill>
              </a:rPr>
              <a:t>Founded in 2010, incorporated as a nonprofit in 2013</a:t>
            </a:r>
          </a:p>
          <a:p>
            <a:pPr marL="457200" indent="-457200" algn="l">
              <a:buFont typeface="Arial" pitchFamily="34" charset="0"/>
              <a:buChar char="•"/>
            </a:pPr>
            <a:r>
              <a:rPr lang="en-US" sz="2600" dirty="0">
                <a:solidFill>
                  <a:schemeClr val="tx1"/>
                </a:solidFill>
              </a:rPr>
              <a:t>Provides a Baldrige-based roadmap to sustainable community excellence</a:t>
            </a:r>
          </a:p>
          <a:p>
            <a:pPr marL="457200" indent="-457200" algn="l">
              <a:buFont typeface="Arial" pitchFamily="34" charset="0"/>
              <a:buChar char="•"/>
            </a:pPr>
            <a:r>
              <a:rPr lang="en-US" sz="2600" dirty="0">
                <a:solidFill>
                  <a:schemeClr val="tx1"/>
                </a:solidFill>
              </a:rPr>
              <a:t>Aligns with the Baldrige mission to improve U.S. competitiveness and performance</a:t>
            </a:r>
          </a:p>
          <a:p>
            <a:pPr marL="457200" indent="-457200" algn="l">
              <a:buFont typeface="Arial" pitchFamily="34" charset="0"/>
              <a:buChar char="•"/>
            </a:pPr>
            <a:endParaRPr lang="en-US" sz="2600" dirty="0">
              <a:solidFill>
                <a:schemeClr val="tx1"/>
              </a:solidFill>
            </a:endParaRPr>
          </a:p>
        </p:txBody>
      </p:sp>
      <p:sp>
        <p:nvSpPr>
          <p:cNvPr id="6" name="Subtitle 5"/>
          <p:cNvSpPr>
            <a:spLocks noGrp="1"/>
          </p:cNvSpPr>
          <p:nvPr>
            <p:ph type="subTitle" idx="1"/>
          </p:nvPr>
        </p:nvSpPr>
        <p:spPr>
          <a:xfrm>
            <a:off x="1600200" y="1768476"/>
            <a:ext cx="6400800" cy="1828800"/>
          </a:xfrm>
        </p:spPr>
        <p:txBody>
          <a:bodyPr>
            <a:noAutofit/>
          </a:bodyPr>
          <a:lstStyle/>
          <a:p>
            <a:r>
              <a:rPr lang="en-US" sz="2800" dirty="0">
                <a:solidFill>
                  <a:schemeClr val="tx1"/>
                </a:solidFill>
              </a:rPr>
              <a:t>Improve the quality of life for our nation’s residents by assisting communities in implementing the Baldrige-based Communities of Excellence Framework.  </a:t>
            </a:r>
          </a:p>
        </p:txBody>
      </p:sp>
      <p:sp>
        <p:nvSpPr>
          <p:cNvPr id="3" name="Title 2"/>
          <p:cNvSpPr>
            <a:spLocks noGrp="1"/>
          </p:cNvSpPr>
          <p:nvPr>
            <p:ph type="ctrTitle"/>
          </p:nvPr>
        </p:nvSpPr>
        <p:spPr>
          <a:xfrm>
            <a:off x="609600" y="1012826"/>
            <a:ext cx="7772400" cy="755650"/>
          </a:xfrm>
        </p:spPr>
        <p:txBody>
          <a:bodyPr>
            <a:normAutofit fontScale="90000"/>
          </a:bodyPr>
          <a:lstStyle/>
          <a:p>
            <a:r>
              <a:rPr lang="en-US" b="1" dirty="0">
                <a:solidFill>
                  <a:schemeClr val="tx2"/>
                </a:solidFill>
              </a:rPr>
              <a:t>Mission</a:t>
            </a:r>
          </a:p>
        </p:txBody>
      </p:sp>
    </p:spTree>
    <p:extLst>
      <p:ext uri="{BB962C8B-B14F-4D97-AF65-F5344CB8AC3E}">
        <p14:creationId xmlns:p14="http://schemas.microsoft.com/office/powerpoint/2010/main" val="325754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3</a:t>
            </a:fld>
            <a:endParaRPr lang="en-US" dirty="0">
              <a:solidFill>
                <a:prstClr val="black">
                  <a:tint val="75000"/>
                </a:prstClr>
              </a:solidFill>
            </a:endParaRPr>
          </a:p>
        </p:txBody>
      </p:sp>
      <p:sp>
        <p:nvSpPr>
          <p:cNvPr id="6" name="Subtitle 5"/>
          <p:cNvSpPr>
            <a:spLocks noGrp="1"/>
          </p:cNvSpPr>
          <p:nvPr>
            <p:ph type="subTitle" idx="1"/>
          </p:nvPr>
        </p:nvSpPr>
        <p:spPr>
          <a:xfrm>
            <a:off x="1143000" y="2362200"/>
            <a:ext cx="7162800" cy="3994150"/>
          </a:xfrm>
        </p:spPr>
        <p:txBody>
          <a:bodyPr>
            <a:noAutofit/>
          </a:bodyPr>
          <a:lstStyle/>
          <a:p>
            <a:pPr marL="457200" indent="-457200" algn="l">
              <a:buFont typeface="Arial" panose="020B0604020202020204" pitchFamily="34" charset="0"/>
              <a:buChar char="•"/>
            </a:pPr>
            <a:r>
              <a:rPr lang="en-US" sz="2800" dirty="0">
                <a:solidFill>
                  <a:schemeClr val="tx1"/>
                </a:solidFill>
              </a:rPr>
              <a:t>Adapted the Baldrige Framework to develop the Communities of Excellence Framework</a:t>
            </a:r>
          </a:p>
          <a:p>
            <a:pPr marL="457200" indent="-457200" algn="l">
              <a:buFont typeface="Arial" panose="020B0604020202020204" pitchFamily="34" charset="0"/>
              <a:buChar char="•"/>
            </a:pPr>
            <a:r>
              <a:rPr lang="en-US" sz="2800" dirty="0">
                <a:solidFill>
                  <a:schemeClr val="tx1"/>
                </a:solidFill>
              </a:rPr>
              <a:t>Educate individuals and organizations on the framework</a:t>
            </a:r>
          </a:p>
          <a:p>
            <a:pPr marL="457200" indent="-457200" algn="l">
              <a:buFont typeface="Arial" panose="020B0604020202020204" pitchFamily="34" charset="0"/>
              <a:buChar char="•"/>
            </a:pPr>
            <a:r>
              <a:rPr lang="en-US" sz="2800" dirty="0">
                <a:solidFill>
                  <a:schemeClr val="tx1"/>
                </a:solidFill>
              </a:rPr>
              <a:t>Encourage community assessments against the framework</a:t>
            </a:r>
          </a:p>
          <a:p>
            <a:pPr marL="457200" indent="-457200" algn="l">
              <a:buFont typeface="Arial" panose="020B0604020202020204" pitchFamily="34" charset="0"/>
              <a:buChar char="•"/>
            </a:pPr>
            <a:r>
              <a:rPr lang="en-US" sz="2800" dirty="0">
                <a:solidFill>
                  <a:schemeClr val="tx1"/>
                </a:solidFill>
              </a:rPr>
              <a:t>Share best practices identified through assessments</a:t>
            </a:r>
          </a:p>
        </p:txBody>
      </p:sp>
      <p:sp>
        <p:nvSpPr>
          <p:cNvPr id="5" name="Title 2">
            <a:extLst>
              <a:ext uri="{FF2B5EF4-FFF2-40B4-BE49-F238E27FC236}">
                <a16:creationId xmlns:a16="http://schemas.microsoft.com/office/drawing/2014/main" id="{818FE05E-4F91-4990-B1DC-E33686F11B74}"/>
              </a:ext>
            </a:extLst>
          </p:cNvPr>
          <p:cNvSpPr>
            <a:spLocks noGrp="1"/>
          </p:cNvSpPr>
          <p:nvPr>
            <p:ph type="ctrTitle"/>
          </p:nvPr>
        </p:nvSpPr>
        <p:spPr>
          <a:xfrm>
            <a:off x="609600" y="1012826"/>
            <a:ext cx="7772400" cy="1273174"/>
          </a:xfrm>
        </p:spPr>
        <p:txBody>
          <a:bodyPr>
            <a:normAutofit/>
          </a:bodyPr>
          <a:lstStyle/>
          <a:p>
            <a:r>
              <a:rPr lang="en-US" sz="3600" b="1" dirty="0">
                <a:solidFill>
                  <a:schemeClr val="tx2"/>
                </a:solidFill>
              </a:rPr>
              <a:t>Collaboration with the </a:t>
            </a:r>
            <a:br>
              <a:rPr lang="en-US" sz="3600" b="1" dirty="0">
                <a:solidFill>
                  <a:schemeClr val="tx2"/>
                </a:solidFill>
              </a:rPr>
            </a:br>
            <a:r>
              <a:rPr lang="en-US" sz="3600" b="1" dirty="0">
                <a:solidFill>
                  <a:schemeClr val="tx2"/>
                </a:solidFill>
              </a:rPr>
              <a:t>Baldrige Program</a:t>
            </a:r>
          </a:p>
        </p:txBody>
      </p:sp>
    </p:spTree>
    <p:extLst>
      <p:ext uri="{BB962C8B-B14F-4D97-AF65-F5344CB8AC3E}">
        <p14:creationId xmlns:p14="http://schemas.microsoft.com/office/powerpoint/2010/main" val="67545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6CEB0F-6F70-4883-991C-25F76AF394E3}" type="slidenum">
              <a:rPr lang="en-US" smtClean="0">
                <a:solidFill>
                  <a:prstClr val="black">
                    <a:tint val="75000"/>
                  </a:prstClr>
                </a:solidFill>
              </a:rPr>
              <a:pPr/>
              <a:t>4</a:t>
            </a:fld>
            <a:endParaRPr lang="en-US" dirty="0">
              <a:solidFill>
                <a:prstClr val="black">
                  <a:tint val="75000"/>
                </a:prstClr>
              </a:solidFill>
            </a:endParaRPr>
          </a:p>
        </p:txBody>
      </p:sp>
      <p:sp>
        <p:nvSpPr>
          <p:cNvPr id="3" name="Subtitle 2"/>
          <p:cNvSpPr>
            <a:spLocks noGrp="1"/>
          </p:cNvSpPr>
          <p:nvPr>
            <p:ph type="subTitle" idx="1"/>
          </p:nvPr>
        </p:nvSpPr>
        <p:spPr>
          <a:xfrm>
            <a:off x="609600" y="1981199"/>
            <a:ext cx="8229600" cy="4267201"/>
          </a:xfrm>
        </p:spPr>
        <p:txBody>
          <a:bodyPr>
            <a:noAutofit/>
          </a:bodyPr>
          <a:lstStyle/>
          <a:p>
            <a:pPr algn="l"/>
            <a:r>
              <a:rPr lang="en-US" altLang="en-US" sz="2400" dirty="0">
                <a:solidFill>
                  <a:schemeClr val="tx1"/>
                </a:solidFill>
              </a:rPr>
              <a:t>That a systems framework proven to drive performance excellence in </a:t>
            </a:r>
            <a:r>
              <a:rPr lang="en-US" altLang="en-US" sz="2400" i="1" dirty="0">
                <a:solidFill>
                  <a:schemeClr val="tx2"/>
                </a:solidFill>
              </a:rPr>
              <a:t>companies and organizations</a:t>
            </a:r>
            <a:r>
              <a:rPr lang="en-US" altLang="en-US" sz="2400" i="1" dirty="0">
                <a:solidFill>
                  <a:schemeClr val="tx2"/>
                </a:solidFill>
                <a:latin typeface="Arial Narrow" panose="020B0606020202030204" pitchFamily="34" charset="0"/>
              </a:rPr>
              <a:t>—</a:t>
            </a:r>
            <a:r>
              <a:rPr lang="en-US" altLang="en-US" sz="2400" dirty="0">
                <a:solidFill>
                  <a:schemeClr val="tx1"/>
                </a:solidFill>
              </a:rPr>
              <a:t>the Baldrige Excellence Framework</a:t>
            </a:r>
            <a:r>
              <a:rPr lang="en-US" altLang="en-US" sz="2400" i="1" dirty="0">
                <a:solidFill>
                  <a:schemeClr val="tx2"/>
                </a:solidFill>
                <a:latin typeface="Arial Narrow" panose="020B0606020202030204" pitchFamily="34" charset="0"/>
              </a:rPr>
              <a:t>—</a:t>
            </a:r>
            <a:r>
              <a:rPr lang="en-US" altLang="en-US" sz="2400" dirty="0">
                <a:solidFill>
                  <a:schemeClr val="tx1"/>
                </a:solidFill>
              </a:rPr>
              <a:t>can be modified to achieve performance excellence in </a:t>
            </a:r>
            <a:r>
              <a:rPr lang="en-US" altLang="en-US" sz="2400" b="1" i="1" dirty="0">
                <a:solidFill>
                  <a:schemeClr val="tx2"/>
                </a:solidFill>
              </a:rPr>
              <a:t>communities</a:t>
            </a:r>
            <a:r>
              <a:rPr lang="en-US" altLang="en-US" sz="2400" b="1" i="1" dirty="0">
                <a:solidFill>
                  <a:schemeClr val="tx1"/>
                </a:solidFill>
              </a:rPr>
              <a:t> </a:t>
            </a:r>
            <a:r>
              <a:rPr lang="en-US" altLang="en-US" sz="2400" dirty="0">
                <a:solidFill>
                  <a:schemeClr val="tx1"/>
                </a:solidFill>
              </a:rPr>
              <a:t>to benefit the health and well-being of all residents.  </a:t>
            </a:r>
          </a:p>
          <a:p>
            <a:pPr algn="l"/>
            <a:r>
              <a:rPr lang="en-US" altLang="en-US" sz="2400" dirty="0">
                <a:solidFill>
                  <a:schemeClr val="tx1"/>
                </a:solidFill>
              </a:rPr>
              <a:t>Primary focus areas:</a:t>
            </a:r>
          </a:p>
          <a:p>
            <a:r>
              <a:rPr lang="en-US" sz="2400" dirty="0">
                <a:solidFill>
                  <a:schemeClr val="tx2"/>
                </a:solidFill>
              </a:rPr>
              <a:t>Education</a:t>
            </a:r>
          </a:p>
          <a:p>
            <a:r>
              <a:rPr lang="en-US" sz="2400" dirty="0">
                <a:solidFill>
                  <a:schemeClr val="tx2"/>
                </a:solidFill>
              </a:rPr>
              <a:t>Health</a:t>
            </a:r>
          </a:p>
          <a:p>
            <a:r>
              <a:rPr lang="en-US" sz="2400" dirty="0">
                <a:solidFill>
                  <a:schemeClr val="tx2"/>
                </a:solidFill>
              </a:rPr>
              <a:t>Economic Vitality</a:t>
            </a:r>
          </a:p>
          <a:p>
            <a:r>
              <a:rPr lang="en-US" sz="2400" dirty="0">
                <a:solidFill>
                  <a:schemeClr val="tx2"/>
                </a:solidFill>
              </a:rPr>
              <a:t>Safety</a:t>
            </a:r>
          </a:p>
        </p:txBody>
      </p:sp>
      <p:sp>
        <p:nvSpPr>
          <p:cNvPr id="4" name="TextBox 3"/>
          <p:cNvSpPr txBox="1"/>
          <p:nvPr/>
        </p:nvSpPr>
        <p:spPr>
          <a:xfrm>
            <a:off x="3124200" y="1219200"/>
            <a:ext cx="2514600" cy="584775"/>
          </a:xfrm>
          <a:prstGeom prst="rect">
            <a:avLst/>
          </a:prstGeom>
          <a:noFill/>
        </p:spPr>
        <p:txBody>
          <a:bodyPr wrap="square" rtlCol="0">
            <a:spAutoFit/>
          </a:bodyPr>
          <a:lstStyle/>
          <a:p>
            <a:pPr algn="ctr"/>
            <a:r>
              <a:rPr lang="en-US" sz="3200" b="1" dirty="0">
                <a:solidFill>
                  <a:schemeClr val="tx1">
                    <a:lumMod val="50000"/>
                    <a:lumOff val="50000"/>
                  </a:schemeClr>
                </a:solidFill>
              </a:rPr>
              <a:t>Hypothesis</a:t>
            </a:r>
          </a:p>
        </p:txBody>
      </p:sp>
      <p:sp>
        <p:nvSpPr>
          <p:cNvPr id="5" name="Title 4" hidden="1">
            <a:extLst>
              <a:ext uri="{FF2B5EF4-FFF2-40B4-BE49-F238E27FC236}">
                <a16:creationId xmlns:a16="http://schemas.microsoft.com/office/drawing/2014/main" id="{1C1A7F11-A1FD-4BB9-AAB1-F9BFFE09FCD1}"/>
              </a:ext>
            </a:extLst>
          </p:cNvPr>
          <p:cNvSpPr>
            <a:spLocks noGrp="1"/>
          </p:cNvSpPr>
          <p:nvPr>
            <p:ph type="ctrTitle"/>
          </p:nvPr>
        </p:nvSpPr>
        <p:spPr/>
        <p:txBody>
          <a:bodyPr/>
          <a:lstStyle/>
          <a:p>
            <a:r>
              <a:rPr lang="en-US" dirty="0"/>
              <a:t>Communities of Excellence 2026</a:t>
            </a:r>
          </a:p>
        </p:txBody>
      </p:sp>
    </p:spTree>
    <p:extLst>
      <p:ext uri="{BB962C8B-B14F-4D97-AF65-F5344CB8AC3E}">
        <p14:creationId xmlns:p14="http://schemas.microsoft.com/office/powerpoint/2010/main" val="355042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7772400" cy="708025"/>
          </a:xfrm>
        </p:spPr>
        <p:txBody>
          <a:bodyPr>
            <a:normAutofit/>
          </a:bodyPr>
          <a:lstStyle/>
          <a:p>
            <a:r>
              <a:rPr lang="en-US" sz="3200" b="1" dirty="0">
                <a:solidFill>
                  <a:schemeClr val="tx1">
                    <a:lumMod val="50000"/>
                    <a:lumOff val="50000"/>
                  </a:schemeClr>
                </a:solidFill>
              </a:rPr>
              <a:t>Why a Community Focus on Excellence?</a:t>
            </a:r>
          </a:p>
        </p:txBody>
      </p:sp>
      <p:sp>
        <p:nvSpPr>
          <p:cNvPr id="4" name="Subtitle 2"/>
          <p:cNvSpPr>
            <a:spLocks noGrp="1"/>
          </p:cNvSpPr>
          <p:nvPr>
            <p:ph type="subTitle" idx="1"/>
          </p:nvPr>
        </p:nvSpPr>
        <p:spPr>
          <a:xfrm>
            <a:off x="609600" y="1774824"/>
            <a:ext cx="8229600" cy="4581525"/>
          </a:xfrm>
        </p:spPr>
        <p:txBody>
          <a:bodyPr>
            <a:noAutofit/>
          </a:bodyPr>
          <a:lstStyle/>
          <a:p>
            <a:pPr marL="457200" lvl="0" indent="-457200" algn="l">
              <a:buClr>
                <a:schemeClr val="accent3"/>
              </a:buClr>
              <a:buFont typeface="Arial" pitchFamily="34" charset="0"/>
              <a:buChar char="•"/>
            </a:pPr>
            <a:r>
              <a:rPr lang="en-US" sz="2000" dirty="0">
                <a:solidFill>
                  <a:schemeClr val="tx1"/>
                </a:solidFill>
              </a:rPr>
              <a:t>Key indicators of society’s overall health and well-being are declining. </a:t>
            </a:r>
          </a:p>
          <a:p>
            <a:pPr marL="457200" lvl="0" indent="-457200" algn="l">
              <a:buClr>
                <a:schemeClr val="accent3"/>
              </a:buClr>
              <a:buFont typeface="Arial" pitchFamily="34" charset="0"/>
              <a:buChar char="•"/>
            </a:pPr>
            <a:r>
              <a:rPr lang="en-US" sz="2000" dirty="0">
                <a:solidFill>
                  <a:schemeClr val="tx1"/>
                </a:solidFill>
              </a:rPr>
              <a:t>U.S. teenagers rank 36</a:t>
            </a:r>
            <a:r>
              <a:rPr lang="en-US" sz="2000" baseline="30000" dirty="0">
                <a:solidFill>
                  <a:schemeClr val="tx1"/>
                </a:solidFill>
              </a:rPr>
              <a:t>th</a:t>
            </a:r>
            <a:r>
              <a:rPr lang="en-US" sz="2000" dirty="0">
                <a:solidFill>
                  <a:schemeClr val="tx1"/>
                </a:solidFill>
              </a:rPr>
              <a:t> in math, reading, and science among developed nations. </a:t>
            </a:r>
          </a:p>
          <a:p>
            <a:pPr marL="457200" lvl="0" indent="-457200" algn="l">
              <a:buClr>
                <a:schemeClr val="accent3"/>
              </a:buClr>
              <a:buFont typeface="Arial" pitchFamily="34" charset="0"/>
              <a:buChar char="•"/>
            </a:pPr>
            <a:r>
              <a:rPr lang="en-US" sz="2000" dirty="0">
                <a:solidFill>
                  <a:schemeClr val="tx1"/>
                </a:solidFill>
              </a:rPr>
              <a:t>45 million Americans are living in poverty.</a:t>
            </a:r>
          </a:p>
          <a:p>
            <a:pPr marL="457200" lvl="0" indent="-457200" algn="l">
              <a:buClr>
                <a:schemeClr val="accent3"/>
              </a:buClr>
              <a:buFont typeface="Arial" pitchFamily="34" charset="0"/>
              <a:buChar char="•"/>
            </a:pPr>
            <a:r>
              <a:rPr lang="en-US" sz="2000" dirty="0">
                <a:solidFill>
                  <a:schemeClr val="tx1"/>
                </a:solidFill>
              </a:rPr>
              <a:t>Americans die sooner and experience more illness than residents in many other coun­tries, according to a 2013 Institute of Medicine report.</a:t>
            </a:r>
          </a:p>
          <a:p>
            <a:pPr marL="457200" lvl="0" indent="-457200" algn="l">
              <a:buClr>
                <a:schemeClr val="accent3"/>
              </a:buClr>
              <a:buFont typeface="Arial" pitchFamily="34" charset="0"/>
              <a:buChar char="•"/>
            </a:pPr>
            <a:r>
              <a:rPr lang="en-US" sz="2000" dirty="0">
                <a:solidFill>
                  <a:schemeClr val="tx1"/>
                </a:solidFill>
              </a:rPr>
              <a:t>In rural areas, young people are migrating to cities, and population is declining.</a:t>
            </a:r>
          </a:p>
          <a:p>
            <a:pPr marL="457200" lvl="0" indent="-457200" algn="l">
              <a:buClr>
                <a:schemeClr val="accent3"/>
              </a:buClr>
              <a:buFont typeface="Arial" pitchFamily="34" charset="0"/>
              <a:buChar char="•"/>
            </a:pPr>
            <a:endParaRPr lang="en-US" sz="2000" dirty="0">
              <a:solidFill>
                <a:schemeClr val="tx1"/>
              </a:solidFill>
            </a:endParaRPr>
          </a:p>
          <a:p>
            <a:pPr>
              <a:lnSpc>
                <a:spcPct val="110000"/>
              </a:lnSpc>
              <a:spcBef>
                <a:spcPts val="600"/>
              </a:spcBef>
            </a:pPr>
            <a:r>
              <a:rPr lang="en-US" sz="2800" dirty="0">
                <a:solidFill>
                  <a:schemeClr val="tx2"/>
                </a:solidFill>
              </a:rPr>
              <a:t>“</a:t>
            </a:r>
            <a:r>
              <a:rPr lang="en-US" sz="2800" i="1" dirty="0">
                <a:solidFill>
                  <a:schemeClr val="tx2"/>
                </a:solidFill>
              </a:rPr>
              <a:t>We should be building stronger communities, not just stronger programs.”—</a:t>
            </a:r>
            <a:r>
              <a:rPr lang="en-US" sz="2800" dirty="0">
                <a:solidFill>
                  <a:schemeClr val="tx2"/>
                </a:solidFill>
              </a:rPr>
              <a:t>Paul Schmitz, author of </a:t>
            </a:r>
            <a:r>
              <a:rPr lang="en-US" sz="2800" i="1" dirty="0">
                <a:solidFill>
                  <a:schemeClr val="tx2"/>
                </a:solidFill>
              </a:rPr>
              <a:t>Everyone Leads: Building Leadership from the Community Up</a:t>
            </a:r>
            <a:endParaRPr lang="en-US" sz="2800" dirty="0">
              <a:solidFill>
                <a:schemeClr val="tx2"/>
              </a:solidFill>
            </a:endParaRPr>
          </a:p>
          <a:p>
            <a:endParaRPr lang="en-US" sz="2000" i="1" dirty="0">
              <a:solidFill>
                <a:schemeClr val="tx2"/>
              </a:solidFill>
            </a:endParaRPr>
          </a:p>
          <a:p>
            <a:pPr algn="l"/>
            <a:endParaRPr lang="en-US" sz="2000" dirty="0">
              <a:solidFill>
                <a:schemeClr val="tx2"/>
              </a:solidFill>
            </a:endParaRPr>
          </a:p>
        </p:txBody>
      </p:sp>
      <p:sp>
        <p:nvSpPr>
          <p:cNvPr id="3" name="Slide Number Placeholder 2"/>
          <p:cNvSpPr>
            <a:spLocks noGrp="1"/>
          </p:cNvSpPr>
          <p:nvPr>
            <p:ph type="sldNum" sz="quarter" idx="12"/>
          </p:nvPr>
        </p:nvSpPr>
        <p:spPr/>
        <p:txBody>
          <a:bodyPr/>
          <a:lstStyle/>
          <a:p>
            <a:fld id="{946CEB0F-6F70-4883-991C-25F76AF394E3}"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288370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6" name="Diagram 5" descr="A community is a set of systems that function together to achieve optimal performance.&#10;These systems include education, law enforcement, health care, businesses, local government, and nonprofits/faith-based organizations.&#10;"/>
          <p:cNvGraphicFramePr/>
          <p:nvPr>
            <p:extLst>
              <p:ext uri="{D42A27DB-BD31-4B8C-83A1-F6EECF244321}">
                <p14:modId xmlns:p14="http://schemas.microsoft.com/office/powerpoint/2010/main" val="3300347226"/>
              </p:ext>
            </p:extLst>
          </p:nvPr>
        </p:nvGraphicFramePr>
        <p:xfrm>
          <a:off x="1905000" y="3017134"/>
          <a:ext cx="5527875" cy="3764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647700" y="1143000"/>
            <a:ext cx="7886700" cy="365206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000" dirty="0"/>
              <a:t>A community is a set of systems that function together to achieve optimal performance.</a:t>
            </a:r>
          </a:p>
        </p:txBody>
      </p:sp>
      <p:sp>
        <p:nvSpPr>
          <p:cNvPr id="2" name="Title 1" hidden="1">
            <a:extLst>
              <a:ext uri="{FF2B5EF4-FFF2-40B4-BE49-F238E27FC236}">
                <a16:creationId xmlns:a16="http://schemas.microsoft.com/office/drawing/2014/main" id="{5157CE8C-0DF0-4234-9BCC-5F617771DD3E}"/>
              </a:ext>
            </a:extLst>
          </p:cNvPr>
          <p:cNvSpPr>
            <a:spLocks noGrp="1"/>
          </p:cNvSpPr>
          <p:nvPr>
            <p:ph type="ctrTitle"/>
          </p:nvPr>
        </p:nvSpPr>
        <p:spPr/>
        <p:txBody>
          <a:bodyPr/>
          <a:lstStyle/>
          <a:p>
            <a:r>
              <a:rPr lang="en-US" dirty="0"/>
              <a:t>Definition of Community</a:t>
            </a:r>
          </a:p>
        </p:txBody>
      </p:sp>
    </p:spTree>
    <p:extLst>
      <p:ext uri="{BB962C8B-B14F-4D97-AF65-F5344CB8AC3E}">
        <p14:creationId xmlns:p14="http://schemas.microsoft.com/office/powerpoint/2010/main" val="111863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7</a:t>
            </a:fld>
            <a:endParaRPr lang="en-US" dirty="0">
              <a:solidFill>
                <a:prstClr val="black">
                  <a:tint val="75000"/>
                </a:prstClr>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5004" y="4648200"/>
            <a:ext cx="2088515" cy="1430530"/>
          </a:xfrm>
          <a:prstGeom prst="rect">
            <a:avLst/>
          </a:prstGeom>
        </p:spPr>
      </p:pic>
      <p:pic>
        <p:nvPicPr>
          <p:cNvPr id="12" name="Picture 11" descr="How Does COE 2026 Define “Community”?&#10;A group of people living in the same place or having a particular characteristic in common&#10;Two examples are San Diego County’s South Region, California, and the towns of Brookfield and Marceline, Missouri, within the Regional Trade Areas of northwest Missouri.&#10;"/>
          <p:cNvPicPr>
            <a:picLocks noChangeAspect="1"/>
          </p:cNvPicPr>
          <p:nvPr/>
        </p:nvPicPr>
        <p:blipFill>
          <a:blip r:embed="rId4"/>
          <a:stretch>
            <a:fillRect/>
          </a:stretch>
        </p:blipFill>
        <p:spPr>
          <a:xfrm>
            <a:off x="5230196" y="2285031"/>
            <a:ext cx="3956647" cy="3103133"/>
          </a:xfrm>
          <a:prstGeom prst="rect">
            <a:avLst/>
          </a:prstGeom>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97486" y="4205287"/>
            <a:ext cx="1962150" cy="2333625"/>
          </a:xfrm>
          <a:prstGeom prst="rect">
            <a:avLst/>
          </a:prstGeom>
        </p:spPr>
      </p:pic>
      <p:pic>
        <p:nvPicPr>
          <p:cNvPr id="7" name="Picture 6">
            <a:extLst>
              <a:ext uri="{C183D7F6-B498-43B3-948B-1728B52AA6E4}">
                <adec:decorative xmlns:adec="http://schemas.microsoft.com/office/drawing/2017/decorative" val="1"/>
              </a:ext>
            </a:extLst>
          </p:cNvPr>
          <p:cNvPicPr/>
          <p:nvPr/>
        </p:nvPicPr>
        <p:blipFill rotWithShape="1">
          <a:blip r:embed="rId6"/>
          <a:srcRect l="23112" t="31334" r="20753" b="9197"/>
          <a:stretch/>
        </p:blipFill>
        <p:spPr bwMode="auto">
          <a:xfrm>
            <a:off x="515303" y="2473070"/>
            <a:ext cx="3288665" cy="2112010"/>
          </a:xfrm>
          <a:prstGeom prst="rect">
            <a:avLst/>
          </a:prstGeom>
          <a:ln>
            <a:noFill/>
          </a:ln>
          <a:extLst>
            <a:ext uri="{53640926-AAD7-44D8-BBD7-CCE9431645EC}">
              <a14:shadowObscured xmlns:a14="http://schemas.microsoft.com/office/drawing/2010/main"/>
            </a:ext>
          </a:extLst>
        </p:spPr>
      </p:pic>
      <p:cxnSp>
        <p:nvCxnSpPr>
          <p:cNvPr id="16" name="Straight Arrow Connector 15">
            <a:extLst>
              <a:ext uri="{C183D7F6-B498-43B3-948B-1728B52AA6E4}">
                <adec:decorative xmlns:adec="http://schemas.microsoft.com/office/drawing/2017/decorative" val="1"/>
              </a:ext>
            </a:extLst>
          </p:cNvPr>
          <p:cNvCxnSpPr>
            <a:cxnSpLocks/>
          </p:cNvCxnSpPr>
          <p:nvPr/>
        </p:nvCxnSpPr>
        <p:spPr>
          <a:xfrm flipV="1">
            <a:off x="1674144" y="5969496"/>
            <a:ext cx="1526256" cy="4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C183D7F6-B498-43B3-948B-1728B52AA6E4}">
                <adec:decorative xmlns:adec="http://schemas.microsoft.com/office/drawing/2017/decorative" val="1"/>
              </a:ext>
            </a:extLst>
          </p:cNvPr>
          <p:cNvCxnSpPr/>
          <p:nvPr/>
        </p:nvCxnSpPr>
        <p:spPr>
          <a:xfrm flipH="1" flipV="1">
            <a:off x="2967056" y="4445496"/>
            <a:ext cx="304799"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19800" y="5105731"/>
            <a:ext cx="2997499" cy="1477328"/>
          </a:xfrm>
          <a:prstGeom prst="rect">
            <a:avLst/>
          </a:prstGeom>
        </p:spPr>
        <p:txBody>
          <a:bodyPr wrap="square">
            <a:spAutoFit/>
          </a:bodyPr>
          <a:lstStyle/>
          <a:p>
            <a:r>
              <a:rPr lang="en-US" dirty="0"/>
              <a:t>Example: Towns of Brookfield and Marceline, Missouri, within the Regional Trade Areas of northwest Missouri</a:t>
            </a:r>
          </a:p>
          <a:p>
            <a:endParaRPr lang="en-US" dirty="0"/>
          </a:p>
        </p:txBody>
      </p:sp>
      <p:sp>
        <p:nvSpPr>
          <p:cNvPr id="13" name="Rectangle 12">
            <a:extLst>
              <a:ext uri="{FF2B5EF4-FFF2-40B4-BE49-F238E27FC236}">
                <a16:creationId xmlns:a16="http://schemas.microsoft.com/office/drawing/2014/main" id="{600B9616-F0DC-46BE-A46C-951A47A02F8D}"/>
              </a:ext>
            </a:extLst>
          </p:cNvPr>
          <p:cNvSpPr/>
          <p:nvPr/>
        </p:nvSpPr>
        <p:spPr>
          <a:xfrm>
            <a:off x="4121785" y="3529075"/>
            <a:ext cx="1918659" cy="646331"/>
          </a:xfrm>
          <a:prstGeom prst="rect">
            <a:avLst/>
          </a:prstGeom>
        </p:spPr>
        <p:txBody>
          <a:bodyPr wrap="square">
            <a:spAutoFit/>
          </a:bodyPr>
          <a:lstStyle/>
          <a:p>
            <a:r>
              <a:rPr lang="en-US" dirty="0"/>
              <a:t>“Think Regionally, Act Locally”</a:t>
            </a:r>
          </a:p>
        </p:txBody>
      </p:sp>
      <p:sp>
        <p:nvSpPr>
          <p:cNvPr id="15" name="Rectangle 14">
            <a:extLst>
              <a:ext uri="{FF2B5EF4-FFF2-40B4-BE49-F238E27FC236}">
                <a16:creationId xmlns:a16="http://schemas.microsoft.com/office/drawing/2014/main" id="{4FB1A64A-907A-4028-B19D-68A4B305E9F2}"/>
              </a:ext>
            </a:extLst>
          </p:cNvPr>
          <p:cNvSpPr/>
          <p:nvPr/>
        </p:nvSpPr>
        <p:spPr>
          <a:xfrm>
            <a:off x="2235050" y="6178663"/>
            <a:ext cx="2997499" cy="923330"/>
          </a:xfrm>
          <a:prstGeom prst="rect">
            <a:avLst/>
          </a:prstGeom>
        </p:spPr>
        <p:txBody>
          <a:bodyPr wrap="square">
            <a:spAutoFit/>
          </a:bodyPr>
          <a:lstStyle/>
          <a:p>
            <a:r>
              <a:rPr lang="en-US" dirty="0"/>
              <a:t>Example: San Diego County’s South Region, California</a:t>
            </a:r>
          </a:p>
          <a:p>
            <a:endParaRPr lang="en-US" dirty="0"/>
          </a:p>
        </p:txBody>
      </p:sp>
      <p:sp>
        <p:nvSpPr>
          <p:cNvPr id="2" name="Rectangle 1"/>
          <p:cNvSpPr/>
          <p:nvPr/>
        </p:nvSpPr>
        <p:spPr>
          <a:xfrm>
            <a:off x="381000" y="1675865"/>
            <a:ext cx="8407699" cy="769441"/>
          </a:xfrm>
          <a:prstGeom prst="rect">
            <a:avLst/>
          </a:prstGeom>
        </p:spPr>
        <p:txBody>
          <a:bodyPr wrap="square">
            <a:spAutoFit/>
          </a:bodyPr>
          <a:lstStyle/>
          <a:p>
            <a:pPr algn="ctr"/>
            <a:r>
              <a:rPr lang="en-US" sz="2200" i="1" dirty="0"/>
              <a:t>A group of people living in the same place or having a particular characteristic in common</a:t>
            </a:r>
            <a:endParaRPr lang="en-US" sz="2200" dirty="0"/>
          </a:p>
        </p:txBody>
      </p:sp>
      <p:sp>
        <p:nvSpPr>
          <p:cNvPr id="3" name="Title 2"/>
          <p:cNvSpPr>
            <a:spLocks noGrp="1"/>
          </p:cNvSpPr>
          <p:nvPr>
            <p:ph type="ctrTitle"/>
          </p:nvPr>
        </p:nvSpPr>
        <p:spPr>
          <a:xfrm>
            <a:off x="76200" y="877019"/>
            <a:ext cx="8804123" cy="951781"/>
          </a:xfrm>
        </p:spPr>
        <p:txBody>
          <a:bodyPr>
            <a:noAutofit/>
          </a:bodyPr>
          <a:lstStyle/>
          <a:p>
            <a:r>
              <a:rPr lang="en-US" sz="3600" b="1" dirty="0">
                <a:solidFill>
                  <a:schemeClr val="tx2"/>
                </a:solidFill>
              </a:rPr>
              <a:t>How Does COE 2026 Define “Community”?</a:t>
            </a:r>
            <a:endParaRPr lang="en-US" sz="3600" b="1" i="1" dirty="0">
              <a:solidFill>
                <a:schemeClr val="tx2"/>
              </a:solidFill>
            </a:endParaRPr>
          </a:p>
        </p:txBody>
      </p:sp>
    </p:spTree>
    <p:extLst>
      <p:ext uri="{BB962C8B-B14F-4D97-AF65-F5344CB8AC3E}">
        <p14:creationId xmlns:p14="http://schemas.microsoft.com/office/powerpoint/2010/main" val="385181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8600" y="2057400"/>
            <a:ext cx="5717491" cy="4079889"/>
          </a:xfrm>
          <a:prstGeom prst="rect">
            <a:avLst/>
          </a:prstGeom>
        </p:spPr>
      </p:pic>
      <p:sp>
        <p:nvSpPr>
          <p:cNvPr id="2" name="Slide Number Placeholder 1"/>
          <p:cNvSpPr>
            <a:spLocks noGrp="1"/>
          </p:cNvSpPr>
          <p:nvPr>
            <p:ph type="sldNum" sz="quarter" idx="12"/>
          </p:nvPr>
        </p:nvSpPr>
        <p:spPr/>
        <p:txBody>
          <a:bodyPr/>
          <a:lstStyle/>
          <a:p>
            <a:fld id="{946CEB0F-6F70-4883-991C-25F76AF394E3}" type="slidenum">
              <a:rPr lang="en-US" smtClean="0">
                <a:solidFill>
                  <a:prstClr val="black">
                    <a:tint val="75000"/>
                  </a:prstClr>
                </a:solidFill>
              </a:rPr>
              <a:pPr/>
              <a:t>8</a:t>
            </a:fld>
            <a:endParaRPr lang="en-US" dirty="0">
              <a:solidFill>
                <a:prstClr val="black">
                  <a:tint val="75000"/>
                </a:prstClr>
              </a:solidFill>
            </a:endParaRPr>
          </a:p>
        </p:txBody>
      </p:sp>
      <p:sp>
        <p:nvSpPr>
          <p:cNvPr id="8" name="Subtitle 2"/>
          <p:cNvSpPr>
            <a:spLocks noGrp="1"/>
          </p:cNvSpPr>
          <p:nvPr>
            <p:ph type="subTitle" idx="1"/>
          </p:nvPr>
        </p:nvSpPr>
        <p:spPr>
          <a:xfrm>
            <a:off x="6248400" y="2133600"/>
            <a:ext cx="2590800" cy="4003689"/>
          </a:xfrm>
        </p:spPr>
        <p:txBody>
          <a:bodyPr>
            <a:noAutofit/>
          </a:bodyPr>
          <a:lstStyle/>
          <a:p>
            <a:pPr marL="285750" indent="-285750" algn="l">
              <a:spcBef>
                <a:spcPct val="50000"/>
              </a:spcBef>
              <a:buClr>
                <a:srgbClr val="5F8E00"/>
              </a:buClr>
              <a:buFont typeface="Arial" panose="020B0604020202020204" pitchFamily="34" charset="0"/>
              <a:buChar char="•"/>
            </a:pPr>
            <a:r>
              <a:rPr lang="en-US" sz="1800" dirty="0">
                <a:solidFill>
                  <a:schemeClr val="tx1"/>
                </a:solidFill>
              </a:rPr>
              <a:t>Applicable to </a:t>
            </a:r>
            <a:r>
              <a:rPr lang="en-US" sz="1800" i="1" dirty="0">
                <a:solidFill>
                  <a:schemeClr val="tx1"/>
                </a:solidFill>
              </a:rPr>
              <a:t>any</a:t>
            </a:r>
            <a:r>
              <a:rPr lang="en-US" sz="1800" dirty="0">
                <a:solidFill>
                  <a:schemeClr val="tx1"/>
                </a:solidFill>
              </a:rPr>
              <a:t> organizational entity </a:t>
            </a:r>
          </a:p>
          <a:p>
            <a:pPr marL="285750" indent="-285750" algn="l">
              <a:spcBef>
                <a:spcPct val="50000"/>
              </a:spcBef>
              <a:buClr>
                <a:srgbClr val="5F8E00"/>
              </a:buClr>
              <a:buFont typeface="Arial" panose="020B0604020202020204" pitchFamily="34" charset="0"/>
              <a:buChar char="•"/>
            </a:pPr>
            <a:r>
              <a:rPr lang="en-US" sz="1800" dirty="0">
                <a:solidFill>
                  <a:schemeClr val="tx1"/>
                </a:solidFill>
              </a:rPr>
              <a:t>Scalable </a:t>
            </a:r>
          </a:p>
          <a:p>
            <a:pPr marL="285750" indent="-285750" algn="l">
              <a:spcBef>
                <a:spcPct val="50000"/>
              </a:spcBef>
              <a:buClr>
                <a:srgbClr val="5F8E00"/>
              </a:buClr>
              <a:buFont typeface="Arial" panose="020B0604020202020204" pitchFamily="34" charset="0"/>
              <a:buChar char="•"/>
            </a:pPr>
            <a:r>
              <a:rPr lang="en-US" sz="1800" dirty="0">
                <a:solidFill>
                  <a:schemeClr val="tx1"/>
                </a:solidFill>
              </a:rPr>
              <a:t>Benchmarks excellence </a:t>
            </a:r>
          </a:p>
          <a:p>
            <a:pPr marL="285750" indent="-285750" algn="l">
              <a:spcBef>
                <a:spcPct val="50000"/>
              </a:spcBef>
              <a:buClr>
                <a:srgbClr val="5F8E00"/>
              </a:buClr>
              <a:buFont typeface="Arial" panose="020B0604020202020204" pitchFamily="34" charset="0"/>
              <a:buChar char="•"/>
            </a:pPr>
            <a:r>
              <a:rPr lang="en-US" sz="1800" dirty="0">
                <a:solidFill>
                  <a:schemeClr val="tx1"/>
                </a:solidFill>
              </a:rPr>
              <a:t>Helps evaluate performance and assess where improvements are needed</a:t>
            </a:r>
          </a:p>
          <a:p>
            <a:pPr marL="285750" indent="-285750" algn="l">
              <a:spcBef>
                <a:spcPct val="50000"/>
              </a:spcBef>
              <a:buClr>
                <a:srgbClr val="5F8E00"/>
              </a:buClr>
              <a:buFont typeface="Arial" panose="020B0604020202020204" pitchFamily="34" charset="0"/>
              <a:buChar char="•"/>
            </a:pPr>
            <a:r>
              <a:rPr lang="en-US" sz="1800" dirty="0">
                <a:solidFill>
                  <a:schemeClr val="tx1"/>
                </a:solidFill>
              </a:rPr>
              <a:t>Facilitates evidence-based decision making</a:t>
            </a:r>
          </a:p>
        </p:txBody>
      </p:sp>
      <p:sp>
        <p:nvSpPr>
          <p:cNvPr id="6" name="TextBox 5"/>
          <p:cNvSpPr txBox="1"/>
          <p:nvPr/>
        </p:nvSpPr>
        <p:spPr>
          <a:xfrm>
            <a:off x="381000" y="1198343"/>
            <a:ext cx="8534400" cy="646331"/>
          </a:xfrm>
          <a:prstGeom prst="rect">
            <a:avLst/>
          </a:prstGeom>
          <a:noFill/>
        </p:spPr>
        <p:txBody>
          <a:bodyPr wrap="square" rtlCol="0">
            <a:spAutoFit/>
          </a:bodyPr>
          <a:lstStyle/>
          <a:p>
            <a:r>
              <a:rPr lang="en-US" sz="3600" dirty="0">
                <a:solidFill>
                  <a:schemeClr val="tx2"/>
                </a:solidFill>
                <a:cs typeface="Times New Roman" panose="02020603050405020304" pitchFamily="18" charset="0"/>
              </a:rPr>
              <a:t>Baldrige Criteria for Performance Excellence</a:t>
            </a:r>
          </a:p>
        </p:txBody>
      </p:sp>
      <p:sp>
        <p:nvSpPr>
          <p:cNvPr id="3" name="Title 2" hidden="1">
            <a:extLst>
              <a:ext uri="{FF2B5EF4-FFF2-40B4-BE49-F238E27FC236}">
                <a16:creationId xmlns:a16="http://schemas.microsoft.com/office/drawing/2014/main" id="{92C9FC4E-9C5D-437E-AA88-CDDFE6EA076F}"/>
              </a:ext>
            </a:extLst>
          </p:cNvPr>
          <p:cNvSpPr>
            <a:spLocks noGrp="1"/>
          </p:cNvSpPr>
          <p:nvPr>
            <p:ph type="ctrTitle"/>
          </p:nvPr>
        </p:nvSpPr>
        <p:spPr/>
        <p:txBody>
          <a:bodyPr/>
          <a:lstStyle/>
          <a:p>
            <a:r>
              <a:rPr lang="en-US" dirty="0"/>
              <a:t>Baldrige Criteria for Performance Excellence</a:t>
            </a:r>
          </a:p>
        </p:txBody>
      </p:sp>
    </p:spTree>
    <p:extLst>
      <p:ext uri="{BB962C8B-B14F-4D97-AF65-F5344CB8AC3E}">
        <p14:creationId xmlns:p14="http://schemas.microsoft.com/office/powerpoint/2010/main" val="269754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6CEB0F-6F70-4883-991C-25F76AF394E3}" type="slidenum">
              <a:rPr lang="en-US" smtClean="0">
                <a:solidFill>
                  <a:prstClr val="black">
                    <a:tint val="75000"/>
                  </a:prstClr>
                </a:solidFill>
              </a:rPr>
              <a:pPr/>
              <a:t>9</a:t>
            </a:fld>
            <a:endParaRPr lang="en-US" dirty="0">
              <a:solidFill>
                <a:prstClr val="black">
                  <a:tint val="75000"/>
                </a:prstClr>
              </a:solidFill>
            </a:endParaRP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405679"/>
            <a:ext cx="5878090" cy="4808783"/>
          </a:xfrm>
          <a:prstGeom prst="rect">
            <a:avLst/>
          </a:prstGeom>
        </p:spPr>
      </p:pic>
      <p:sp>
        <p:nvSpPr>
          <p:cNvPr id="2" name="TextBox 1"/>
          <p:cNvSpPr txBox="1"/>
          <p:nvPr/>
        </p:nvSpPr>
        <p:spPr>
          <a:xfrm>
            <a:off x="533400" y="5486400"/>
            <a:ext cx="1143000" cy="276999"/>
          </a:xfrm>
          <a:prstGeom prst="rect">
            <a:avLst/>
          </a:prstGeom>
          <a:noFill/>
        </p:spPr>
        <p:txBody>
          <a:bodyPr wrap="square" rtlCol="0">
            <a:spAutoFit/>
          </a:bodyPr>
          <a:lstStyle/>
          <a:p>
            <a:r>
              <a:rPr lang="en-US" sz="1200" dirty="0"/>
              <a:t>Adapted From:</a:t>
            </a:r>
          </a:p>
        </p:txBody>
      </p:sp>
      <p:sp>
        <p:nvSpPr>
          <p:cNvPr id="14" name="TextBox 13"/>
          <p:cNvSpPr txBox="1"/>
          <p:nvPr/>
        </p:nvSpPr>
        <p:spPr>
          <a:xfrm>
            <a:off x="5954290" y="1197704"/>
            <a:ext cx="3037310" cy="5016758"/>
          </a:xfrm>
          <a:prstGeom prst="rect">
            <a:avLst/>
          </a:prstGeom>
          <a:noFill/>
        </p:spPr>
        <p:txBody>
          <a:bodyPr wrap="square" rtlCol="0">
            <a:spAutoFit/>
          </a:bodyPr>
          <a:lstStyle/>
          <a:p>
            <a:pPr marL="342900" lvl="0" indent="-342900">
              <a:spcBef>
                <a:spcPts val="1200"/>
              </a:spcBef>
              <a:buFont typeface="Arial" panose="020B0604020202020204" pitchFamily="34" charset="0"/>
              <a:buChar char="•"/>
            </a:pPr>
            <a:r>
              <a:rPr lang="en-US" dirty="0"/>
              <a:t>Is applicable to any community</a:t>
            </a:r>
          </a:p>
          <a:p>
            <a:pPr marL="342900" lvl="0" indent="-342900">
              <a:spcBef>
                <a:spcPts val="1200"/>
              </a:spcBef>
              <a:buFont typeface="Arial" panose="020B0604020202020204" pitchFamily="34" charset="0"/>
              <a:buChar char="•"/>
            </a:pPr>
            <a:r>
              <a:rPr lang="en-US" dirty="0"/>
              <a:t>Unites around common language, shared values, and community understanding </a:t>
            </a:r>
          </a:p>
          <a:p>
            <a:pPr marL="342900" lvl="0" indent="-342900">
              <a:spcBef>
                <a:spcPts val="1200"/>
              </a:spcBef>
              <a:buFont typeface="Arial" panose="020B0604020202020204" pitchFamily="34" charset="0"/>
              <a:buChar char="•"/>
            </a:pPr>
            <a:r>
              <a:rPr lang="en-US" dirty="0"/>
              <a:t>Aligns resources, people, and plans</a:t>
            </a:r>
          </a:p>
          <a:p>
            <a:pPr marL="342900" lvl="0" indent="-342900">
              <a:spcBef>
                <a:spcPts val="1200"/>
              </a:spcBef>
              <a:buFont typeface="Arial" panose="020B0604020202020204" pitchFamily="34" charset="0"/>
              <a:buChar char="•"/>
            </a:pPr>
            <a:r>
              <a:rPr lang="en-US" dirty="0"/>
              <a:t>Leverages community assets, offerings, competencies, and advantages</a:t>
            </a:r>
          </a:p>
          <a:p>
            <a:pPr marL="342900" lvl="0" indent="-342900">
              <a:spcBef>
                <a:spcPts val="1200"/>
              </a:spcBef>
              <a:buFont typeface="Arial" panose="020B0604020202020204" pitchFamily="34" charset="0"/>
              <a:buChar char="•"/>
            </a:pPr>
            <a:r>
              <a:rPr lang="en-US" dirty="0"/>
              <a:t>Infuses quality principles and process improvement</a:t>
            </a:r>
          </a:p>
          <a:p>
            <a:pPr marL="342900" lvl="0" indent="-342900">
              <a:spcBef>
                <a:spcPts val="1200"/>
              </a:spcBef>
              <a:buFont typeface="Arial" panose="020B0604020202020204" pitchFamily="34" charset="0"/>
              <a:buChar char="•"/>
            </a:pPr>
            <a:r>
              <a:rPr lang="en-US" dirty="0"/>
              <a:t>Encourages resident voice</a:t>
            </a:r>
          </a:p>
        </p:txBody>
      </p:sp>
      <p:sp>
        <p:nvSpPr>
          <p:cNvPr id="3" name="Title 2" hidden="1">
            <a:extLst>
              <a:ext uri="{FF2B5EF4-FFF2-40B4-BE49-F238E27FC236}">
                <a16:creationId xmlns:a16="http://schemas.microsoft.com/office/drawing/2014/main" id="{E201C094-FE6A-4EF2-9041-967FF1DA9465}"/>
              </a:ext>
            </a:extLst>
          </p:cNvPr>
          <p:cNvSpPr>
            <a:spLocks noGrp="1"/>
          </p:cNvSpPr>
          <p:nvPr>
            <p:ph type="ctrTitle"/>
          </p:nvPr>
        </p:nvSpPr>
        <p:spPr/>
        <p:txBody>
          <a:bodyPr/>
          <a:lstStyle/>
          <a:p>
            <a:r>
              <a:rPr lang="en-US" dirty="0"/>
              <a:t>Community Excellence</a:t>
            </a:r>
            <a:r>
              <a:rPr lang="en-US" baseline="0" dirty="0"/>
              <a:t> Framework</a:t>
            </a:r>
            <a:endParaRPr lang="en-US" dirty="0"/>
          </a:p>
        </p:txBody>
      </p:sp>
    </p:spTree>
    <p:extLst>
      <p:ext uri="{BB962C8B-B14F-4D97-AF65-F5344CB8AC3E}">
        <p14:creationId xmlns:p14="http://schemas.microsoft.com/office/powerpoint/2010/main" val="1829369687"/>
      </p:ext>
    </p:extLst>
  </p:cSld>
  <p:clrMapOvr>
    <a:masterClrMapping/>
  </p:clrMapOvr>
</p:sld>
</file>

<file path=ppt/theme/theme1.xml><?xml version="1.0" encoding="utf-8"?>
<a:theme xmlns:a="http://schemas.openxmlformats.org/drawingml/2006/main" name="Timeline_graphic_with_pictures">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1736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Timeline_graphic_with_pictures</Template>
  <TotalTime>0</TotalTime>
  <Words>2161</Words>
  <Application>Microsoft Office PowerPoint</Application>
  <PresentationFormat>On-screen Show (4:3)</PresentationFormat>
  <Paragraphs>237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Calibri (Body)</vt:lpstr>
      <vt:lpstr>Timeline_graphic_with_pictures</vt:lpstr>
      <vt:lpstr> Communities of Excellence 2026 Using a Baldrige-Based Framework to Lead Transformation </vt:lpstr>
      <vt:lpstr>Mission</vt:lpstr>
      <vt:lpstr>Collaboration with the  Baldrige Program</vt:lpstr>
      <vt:lpstr>Communities of Excellence 2026</vt:lpstr>
      <vt:lpstr>Why a Community Focus on Excellence?</vt:lpstr>
      <vt:lpstr>Definition of Community</vt:lpstr>
      <vt:lpstr>How Does COE 2026 Define “Community”?</vt:lpstr>
      <vt:lpstr>Baldrige Criteria for Performance Excellence</vt:lpstr>
      <vt:lpstr>Community Excellence Framework</vt:lpstr>
      <vt:lpstr>How integrated is the “work” of the community?</vt:lpstr>
      <vt:lpstr>To begin</vt:lpstr>
      <vt:lpstr>Step 1: Community Profile</vt:lpstr>
      <vt:lpstr>The Communities of Excellence Learning Collaborative</vt:lpstr>
      <vt:lpstr>Benefits of the Learning Collaborative</vt:lpstr>
      <vt:lpstr>Typical Curriculum and Calendar</vt:lpstr>
      <vt:lpstr>Learning Collaborative Participants</vt:lpstr>
      <vt:lpstr>Community Excellence Recognition: Three Levels</vt:lpstr>
      <vt:lpstr>For 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2020-02-27T19:52:25Z</dcterms:created>
  <dcterms:modified xsi:type="dcterms:W3CDTF">2020-02-27T19:54:45Z</dcterms:modified>
  <cp:version/>
</cp:coreProperties>
</file>