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bFeHRnRV4BoqEHBQqezRhuDge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CCDDE8E-622D-4602-A266-351C79109385}">
  <a:tblStyle styleId="{BCCDDE8E-622D-4602-A266-351C7910938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EEF"/>
          </a:solidFill>
        </a:fill>
      </a:tcStyle>
    </a:wholeTbl>
    <a:band1H>
      <a:tcTxStyle/>
      <a:tcStyle>
        <a:fill>
          <a:solidFill>
            <a:srgbClr val="D5DBDE"/>
          </a:solidFill>
        </a:fill>
      </a:tcStyle>
    </a:band1H>
    <a:band2H>
      <a:tcTxStyle/>
    </a:band2H>
    <a:band1V>
      <a:tcTxStyle/>
      <a:tcStyle>
        <a:fill>
          <a:solidFill>
            <a:srgbClr val="D5DBDE"/>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1C3654CE-64AE-41D6-9C32-A12D83A82E6F}" styleName="Table_1">
    <a:wholeTbl>
      <a:tcTxStyle b="off" i="off">
        <a:font>
          <a:latin typeface="Arial"/>
          <a:ea typeface="Arial"/>
          <a:cs typeface="Arial"/>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40000"/>
            </a:schemeClr>
          </a:solidFill>
        </a:fill>
      </a:tcStyle>
    </a:band1H>
    <a:band2H>
      <a:tcTxStyle/>
    </a:band2H>
    <a:band1V>
      <a:tcTxStyle/>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fill>
          <a:solidFill>
            <a:schemeClr val="accent3">
              <a:alpha val="40000"/>
            </a:schemeClr>
          </a:solidFill>
        </a:fill>
      </a:tcStyle>
    </a:band1V>
    <a:band2V>
      <a:tcTxStyle/>
    </a:band2V>
    <a:la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chemeClr val="lt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slide" Target="slides/slide20.xml"/><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These access tools are online and, in many cases, available on mobile devices which you can use and search resources on the go, independently from time and place:</a:t>
            </a:r>
            <a:endParaRPr/>
          </a:p>
        </p:txBody>
      </p:sp>
      <p:sp>
        <p:nvSpPr>
          <p:cNvPr id="137" name="Google Shape;13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29bd93e0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829bd93e0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829bd93e0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Arial"/>
              <a:buNone/>
            </a:pPr>
            <a:r>
              <a:t/>
            </a:r>
            <a:endParaRPr/>
          </a:p>
          <a:p>
            <a:pPr indent="0" lvl="0" marL="0" rtl="0" algn="l">
              <a:lnSpc>
                <a:spcPct val="100000"/>
              </a:lnSpc>
              <a:spcBef>
                <a:spcPts val="0"/>
              </a:spcBef>
              <a:spcAft>
                <a:spcPts val="0"/>
              </a:spcAft>
              <a:buSzPts val="1400"/>
              <a:buFont typeface="Arial"/>
              <a:buNone/>
            </a:pPr>
            <a:r>
              <a:rPr lang="en-US"/>
              <a:t>What are his credentials</a:t>
            </a:r>
            <a:endParaRPr/>
          </a:p>
          <a:p>
            <a:pPr indent="0" lvl="0" marL="0" rtl="0" algn="l">
              <a:lnSpc>
                <a:spcPct val="100000"/>
              </a:lnSpc>
              <a:spcBef>
                <a:spcPts val="0"/>
              </a:spcBef>
              <a:spcAft>
                <a:spcPts val="0"/>
              </a:spcAft>
              <a:buSzPts val="1400"/>
              <a:buFont typeface="Arial"/>
              <a:buNone/>
            </a:pPr>
            <a:r>
              <a:rPr lang="en-US"/>
              <a:t>-Relevant university degree</a:t>
            </a:r>
            <a:endParaRPr/>
          </a:p>
          <a:p>
            <a:pPr indent="0" lvl="0" marL="0" rtl="0" algn="l">
              <a:lnSpc>
                <a:spcPct val="100000"/>
              </a:lnSpc>
              <a:spcBef>
                <a:spcPts val="0"/>
              </a:spcBef>
              <a:spcAft>
                <a:spcPts val="0"/>
              </a:spcAft>
              <a:buSzPts val="1400"/>
              <a:buFont typeface="Arial"/>
              <a:buNone/>
            </a:pPr>
            <a:r>
              <a:rPr lang="en-US"/>
              <a:t>-Institutional affiliation (where does he or she work?)</a:t>
            </a:r>
            <a:endParaRPr/>
          </a:p>
          <a:p>
            <a:pPr indent="0" lvl="0" marL="0" rtl="0" algn="l">
              <a:lnSpc>
                <a:spcPct val="100000"/>
              </a:lnSpc>
              <a:spcBef>
                <a:spcPts val="0"/>
              </a:spcBef>
              <a:spcAft>
                <a:spcPts val="0"/>
              </a:spcAft>
              <a:buSzPts val="1400"/>
              <a:buFont typeface="Arial"/>
              <a:buNone/>
            </a:pPr>
            <a:r>
              <a:rPr lang="en-US"/>
              <a:t>-Relevant field or employment experience</a:t>
            </a:r>
            <a:endParaRPr/>
          </a:p>
          <a:p>
            <a:pPr indent="0" lvl="0" marL="0" rtl="0" algn="l">
              <a:lnSpc>
                <a:spcPct val="100000"/>
              </a:lnSpc>
              <a:spcBef>
                <a:spcPts val="0"/>
              </a:spcBef>
              <a:spcAft>
                <a:spcPts val="0"/>
              </a:spcAft>
              <a:buSzPts val="1400"/>
              <a:buFont typeface="Arial"/>
              <a:buNone/>
            </a:pPr>
            <a:r>
              <a:rPr lang="en-US"/>
              <a:t>-Past writings</a:t>
            </a:r>
            <a:endParaRPr/>
          </a:p>
          <a:p>
            <a:pPr indent="0" lvl="0" marL="0" rtl="0" algn="l">
              <a:lnSpc>
                <a:spcPct val="100000"/>
              </a:lnSpc>
              <a:spcBef>
                <a:spcPts val="0"/>
              </a:spcBef>
              <a:spcAft>
                <a:spcPts val="0"/>
              </a:spcAft>
              <a:buSzPts val="1400"/>
              <a:buFont typeface="Arial"/>
              <a:buNone/>
            </a:pPr>
            <a:r>
              <a:rPr lang="en-US"/>
              <a:t>What is the author’s reputation among his/her peers?</a:t>
            </a:r>
            <a:endParaRPr/>
          </a:p>
          <a:p>
            <a:pPr indent="0" lvl="0" marL="0" rtl="0" algn="l">
              <a:lnSpc>
                <a:spcPct val="100000"/>
              </a:lnSpc>
              <a:spcBef>
                <a:spcPts val="0"/>
              </a:spcBef>
              <a:spcAft>
                <a:spcPts val="0"/>
              </a:spcAft>
              <a:buSzPts val="1400"/>
              <a:buFont typeface="Arial"/>
              <a:buNone/>
            </a:pPr>
            <a:r>
              <a:rPr lang="en-US"/>
              <a:t>-Cited in articles, books or bibliographies on the topic</a:t>
            </a:r>
            <a:endParaRPr/>
          </a:p>
          <a:p>
            <a:pPr indent="0" lvl="0" marL="0" rtl="0" algn="l">
              <a:lnSpc>
                <a:spcPct val="100000"/>
              </a:lnSpc>
              <a:spcBef>
                <a:spcPts val="0"/>
              </a:spcBef>
              <a:spcAft>
                <a:spcPts val="0"/>
              </a:spcAft>
              <a:buSzPts val="1400"/>
              <a:buFont typeface="Arial"/>
              <a:buNone/>
            </a:pPr>
            <a:r>
              <a:rPr lang="en-US"/>
              <a:t>-Mentioned in your textbook or by your professor</a:t>
            </a:r>
            <a:endParaRPr/>
          </a:p>
          <a:p>
            <a:pPr indent="-171450" lvl="0" marL="171450" rtl="0" algn="l">
              <a:lnSpc>
                <a:spcPct val="100000"/>
              </a:lnSpc>
              <a:spcBef>
                <a:spcPts val="0"/>
              </a:spcBef>
              <a:spcAft>
                <a:spcPts val="0"/>
              </a:spcAft>
              <a:buSzPts val="1400"/>
              <a:buFont typeface="Calibri"/>
              <a:buChar char="-"/>
            </a:pPr>
            <a:r>
              <a:rPr lang="en-US"/>
              <a:t>Memberships</a:t>
            </a:r>
            <a:endParaRPr/>
          </a:p>
          <a:p>
            <a:pPr indent="0" lvl="0" marL="0" rtl="0" algn="l">
              <a:lnSpc>
                <a:spcPct val="100000"/>
              </a:lnSpc>
              <a:spcBef>
                <a:spcPts val="0"/>
              </a:spcBef>
              <a:spcAft>
                <a:spcPts val="0"/>
              </a:spcAft>
              <a:buSzPts val="1400"/>
              <a:buFont typeface="Calibri"/>
              <a:buNone/>
            </a:pPr>
            <a:r>
              <a:rPr lang="en-US"/>
              <a:t>Is the author associated with a reputable institution or organisation?</a:t>
            </a:r>
            <a:endParaRPr/>
          </a:p>
          <a:p>
            <a:pPr indent="0" lvl="0" marL="0" rtl="0" algn="l">
              <a:lnSpc>
                <a:spcPct val="100000"/>
              </a:lnSpc>
              <a:spcBef>
                <a:spcPts val="0"/>
              </a:spcBef>
              <a:spcAft>
                <a:spcPts val="0"/>
              </a:spcAft>
              <a:buSzPts val="1400"/>
              <a:buFont typeface="Calibri"/>
              <a:buNone/>
            </a:pPr>
            <a:r>
              <a:rPr lang="en-US"/>
              <a:t>-Organizational mission</a:t>
            </a:r>
            <a:endParaRPr/>
          </a:p>
          <a:p>
            <a:pPr indent="0" lvl="0" marL="0" rtl="0" algn="l">
              <a:lnSpc>
                <a:spcPct val="100000"/>
              </a:lnSpc>
              <a:spcBef>
                <a:spcPts val="0"/>
              </a:spcBef>
              <a:spcAft>
                <a:spcPts val="0"/>
              </a:spcAft>
              <a:buSzPts val="1400"/>
              <a:buFont typeface="Calibri"/>
              <a:buNone/>
            </a:pPr>
            <a:r>
              <a:rPr lang="en-US"/>
              <a:t>-Basic values or goals</a:t>
            </a:r>
            <a:endParaRPr/>
          </a:p>
          <a:p>
            <a:pPr indent="0" lvl="0" marL="0" rtl="0" algn="l">
              <a:lnSpc>
                <a:spcPct val="100000"/>
              </a:lnSpc>
              <a:spcBef>
                <a:spcPts val="0"/>
              </a:spcBef>
              <a:spcAft>
                <a:spcPts val="0"/>
              </a:spcAft>
              <a:buSzPts val="1400"/>
              <a:buFont typeface="Calibri"/>
              <a:buNone/>
            </a:pPr>
            <a:r>
              <a:rPr lang="en-US"/>
              <a:t>-National or international</a:t>
            </a:r>
            <a:endParaRPr/>
          </a:p>
          <a:p>
            <a:pPr indent="-82550" lvl="0" marL="171450" rtl="0" algn="l">
              <a:lnSpc>
                <a:spcPct val="100000"/>
              </a:lnSpc>
              <a:spcBef>
                <a:spcPts val="0"/>
              </a:spcBef>
              <a:spcAft>
                <a:spcPts val="0"/>
              </a:spcAft>
              <a:buSzPts val="1400"/>
              <a:buFont typeface="Calibri"/>
              <a:buNone/>
            </a:pPr>
            <a:r>
              <a:t/>
            </a:r>
            <a:endParaRPr/>
          </a:p>
          <a:p>
            <a:pPr indent="0" lvl="0" marL="0" rtl="0" algn="l">
              <a:lnSpc>
                <a:spcPct val="100000"/>
              </a:lnSpc>
              <a:spcBef>
                <a:spcPts val="0"/>
              </a:spcBef>
              <a:spcAft>
                <a:spcPts val="0"/>
              </a:spcAft>
              <a:buSzPts val="1400"/>
              <a:buFont typeface="Calibri"/>
              <a:buNone/>
            </a:pPr>
            <a:r>
              <a:t/>
            </a:r>
            <a:endParaRPr/>
          </a:p>
          <a:p>
            <a:pPr indent="0" lvl="0" marL="0" rtl="0" algn="l">
              <a:lnSpc>
                <a:spcPct val="100000"/>
              </a:lnSpc>
              <a:spcBef>
                <a:spcPts val="0"/>
              </a:spcBef>
              <a:spcAft>
                <a:spcPts val="0"/>
              </a:spcAft>
              <a:buSzPts val="1400"/>
              <a:buFont typeface="Arial"/>
              <a:buNone/>
            </a:pPr>
            <a:r>
              <a:t/>
            </a:r>
            <a:endParaRPr/>
          </a:p>
          <a:p>
            <a:pPr indent="0" lvl="0" marL="0" rtl="0" algn="l">
              <a:lnSpc>
                <a:spcPct val="100000"/>
              </a:lnSpc>
              <a:spcBef>
                <a:spcPts val="0"/>
              </a:spcBef>
              <a:spcAft>
                <a:spcPts val="0"/>
              </a:spcAft>
              <a:buSzPts val="1400"/>
              <a:buNone/>
            </a:pPr>
            <a:r>
              <a:t/>
            </a:r>
            <a:endParaRPr/>
          </a:p>
        </p:txBody>
      </p:sp>
      <p:sp>
        <p:nvSpPr>
          <p:cNvPr id="191" name="Google Shape;19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SzPts val="1200"/>
              <a:buFont typeface="Arial"/>
              <a:buChar char="•"/>
            </a:pPr>
            <a:r>
              <a:rPr lang="en-US"/>
              <a:t>Does the author state the goals for this publication? </a:t>
            </a:r>
            <a:endParaRPr/>
          </a:p>
          <a:p>
            <a:pPr indent="-171450" lvl="0" marL="171450" rtl="0" algn="l">
              <a:lnSpc>
                <a:spcPct val="100000"/>
              </a:lnSpc>
              <a:spcBef>
                <a:spcPts val="0"/>
              </a:spcBef>
              <a:spcAft>
                <a:spcPts val="0"/>
              </a:spcAft>
              <a:buSzPts val="1200"/>
              <a:buFont typeface="Arial"/>
              <a:buChar char="•"/>
            </a:pPr>
            <a:r>
              <a:rPr lang="en-US"/>
              <a:t>-	Inform, explain, educate</a:t>
            </a:r>
            <a:endParaRPr/>
          </a:p>
          <a:p>
            <a:pPr indent="-171450" lvl="0" marL="171450" rtl="0" algn="l">
              <a:lnSpc>
                <a:spcPct val="100000"/>
              </a:lnSpc>
              <a:spcBef>
                <a:spcPts val="0"/>
              </a:spcBef>
              <a:spcAft>
                <a:spcPts val="0"/>
              </a:spcAft>
              <a:buSzPts val="1200"/>
              <a:buFont typeface="Arial"/>
              <a:buChar char="•"/>
            </a:pPr>
            <a:r>
              <a:rPr lang="en-US"/>
              <a:t>-	Advocate</a:t>
            </a:r>
            <a:endParaRPr/>
          </a:p>
          <a:p>
            <a:pPr indent="-171450" lvl="0" marL="171450" rtl="0" algn="l">
              <a:lnSpc>
                <a:spcPct val="100000"/>
              </a:lnSpc>
              <a:spcBef>
                <a:spcPts val="0"/>
              </a:spcBef>
              <a:spcAft>
                <a:spcPts val="0"/>
              </a:spcAft>
              <a:buSzPts val="1200"/>
              <a:buFont typeface="Arial"/>
              <a:buChar char="•"/>
            </a:pPr>
            <a:r>
              <a:rPr lang="en-US"/>
              <a:t>-	Persuade or dissuade</a:t>
            </a:r>
            <a:endParaRPr/>
          </a:p>
          <a:p>
            <a:pPr indent="-171450" lvl="0" marL="171450" rtl="0" algn="l">
              <a:lnSpc>
                <a:spcPct val="100000"/>
              </a:lnSpc>
              <a:spcBef>
                <a:spcPts val="0"/>
              </a:spcBef>
              <a:spcAft>
                <a:spcPts val="0"/>
              </a:spcAft>
              <a:buSzPts val="1200"/>
              <a:buFont typeface="Arial"/>
              <a:buChar char="•"/>
            </a:pPr>
            <a:r>
              <a:rPr lang="en-US"/>
              <a:t>-	Sell a product or service</a:t>
            </a:r>
            <a:endParaRPr/>
          </a:p>
          <a:p>
            <a:pPr indent="-171450" lvl="0" marL="171450" rtl="0" algn="l">
              <a:lnSpc>
                <a:spcPct val="100000"/>
              </a:lnSpc>
              <a:spcBef>
                <a:spcPts val="0"/>
              </a:spcBef>
              <a:spcAft>
                <a:spcPts val="0"/>
              </a:spcAft>
              <a:buSzPts val="1200"/>
              <a:buFont typeface="Arial"/>
              <a:buChar char="•"/>
            </a:pPr>
            <a:r>
              <a:rPr lang="en-US"/>
              <a:t>Does the author exhibit a particular bias? </a:t>
            </a:r>
            <a:endParaRPr/>
          </a:p>
          <a:p>
            <a:pPr indent="-171450" lvl="0" marL="171450" rtl="0" algn="l">
              <a:lnSpc>
                <a:spcPct val="100000"/>
              </a:lnSpc>
              <a:spcBef>
                <a:spcPts val="0"/>
              </a:spcBef>
              <a:spcAft>
                <a:spcPts val="0"/>
              </a:spcAft>
              <a:buSzPts val="1200"/>
              <a:buFont typeface="Arial"/>
              <a:buChar char="•"/>
            </a:pPr>
            <a:r>
              <a:rPr lang="en-US"/>
              <a:t>-	Commitment to a point of view</a:t>
            </a:r>
            <a:endParaRPr/>
          </a:p>
          <a:p>
            <a:pPr indent="-171450" lvl="0" marL="171450" rtl="0" algn="l">
              <a:lnSpc>
                <a:spcPct val="100000"/>
              </a:lnSpc>
              <a:spcBef>
                <a:spcPts val="0"/>
              </a:spcBef>
              <a:spcAft>
                <a:spcPts val="0"/>
              </a:spcAft>
              <a:buSzPts val="1200"/>
              <a:buFont typeface="Arial"/>
              <a:buChar char="•"/>
            </a:pPr>
            <a:r>
              <a:rPr lang="en-US"/>
              <a:t>-	Acknowledgement of bias</a:t>
            </a:r>
            <a:endParaRPr/>
          </a:p>
          <a:p>
            <a:pPr indent="-171450" lvl="0" marL="171450" rtl="0" algn="l">
              <a:lnSpc>
                <a:spcPct val="100000"/>
              </a:lnSpc>
              <a:spcBef>
                <a:spcPts val="0"/>
              </a:spcBef>
              <a:spcAft>
                <a:spcPts val="0"/>
              </a:spcAft>
              <a:buSzPts val="1200"/>
              <a:buFont typeface="Arial"/>
              <a:buChar char="•"/>
            </a:pPr>
            <a:r>
              <a:rPr lang="en-US"/>
              <a:t>-	Presentation of facts and arguments for both sides of a controversial issue</a:t>
            </a:r>
            <a:endParaRPr/>
          </a:p>
          <a:p>
            <a:pPr indent="-171450" lvl="0" marL="171450" rtl="0" algn="l">
              <a:lnSpc>
                <a:spcPct val="100000"/>
              </a:lnSpc>
              <a:spcBef>
                <a:spcPts val="0"/>
              </a:spcBef>
              <a:spcAft>
                <a:spcPts val="0"/>
              </a:spcAft>
              <a:buSzPts val="1200"/>
              <a:buFont typeface="Arial"/>
              <a:buChar char="•"/>
            </a:pPr>
            <a:r>
              <a:rPr lang="en-US"/>
              <a:t>-	Language free of emotion-arousing words and bias</a:t>
            </a:r>
            <a:endParaRPr/>
          </a:p>
          <a:p>
            <a:pPr indent="-95250" lvl="0" marL="171450" rtl="0" algn="l">
              <a:lnSpc>
                <a:spcPct val="100000"/>
              </a:lnSpc>
              <a:spcBef>
                <a:spcPts val="0"/>
              </a:spcBef>
              <a:spcAft>
                <a:spcPts val="0"/>
              </a:spcAft>
              <a:buSzPts val="1200"/>
              <a:buFont typeface="Arial"/>
              <a:buNone/>
            </a:pPr>
            <a:r>
              <a:t/>
            </a:r>
            <a:endParaRPr/>
          </a:p>
          <a:p>
            <a:pPr indent="-171450" lvl="0" marL="171450" rtl="0" algn="l">
              <a:lnSpc>
                <a:spcPct val="100000"/>
              </a:lnSpc>
              <a:spcBef>
                <a:spcPts val="0"/>
              </a:spcBef>
              <a:spcAft>
                <a:spcPts val="0"/>
              </a:spcAft>
              <a:buSzPts val="1200"/>
              <a:buFont typeface="Arial"/>
              <a:buChar char="•"/>
            </a:pPr>
            <a:r>
              <a:rPr lang="en-US"/>
              <a:t>Is the viewpoint of the author's affiliation reflected in the message or content?</a:t>
            </a:r>
            <a:endParaRPr/>
          </a:p>
          <a:p>
            <a:pPr indent="-171450" lvl="0" marL="171450" rtl="0" algn="l">
              <a:lnSpc>
                <a:spcPct val="100000"/>
              </a:lnSpc>
              <a:spcBef>
                <a:spcPts val="0"/>
              </a:spcBef>
              <a:spcAft>
                <a:spcPts val="0"/>
              </a:spcAft>
              <a:buSzPts val="1200"/>
              <a:buFont typeface="Arial"/>
              <a:buChar char="•"/>
            </a:pPr>
            <a:r>
              <a:rPr lang="en-US"/>
              <a:t>-	Organization's (e.g., government, university, business, association) point of view on the topic being discussed</a:t>
            </a:r>
            <a:endParaRPr/>
          </a:p>
          <a:p>
            <a:pPr indent="-171450" lvl="0" marL="171450" rtl="0" algn="l">
              <a:lnSpc>
                <a:spcPct val="100000"/>
              </a:lnSpc>
              <a:spcBef>
                <a:spcPts val="0"/>
              </a:spcBef>
              <a:spcAft>
                <a:spcPts val="0"/>
              </a:spcAft>
              <a:buSzPts val="1200"/>
              <a:buFont typeface="Arial"/>
              <a:buChar char="•"/>
            </a:pPr>
            <a:r>
              <a:rPr lang="en-US"/>
              <a:t>-	Organization's mission and activities</a:t>
            </a:r>
            <a:endParaRPr/>
          </a:p>
          <a:p>
            <a:pPr indent="-171450" lvl="0" marL="171450" rtl="0" algn="l">
              <a:lnSpc>
                <a:spcPct val="100000"/>
              </a:lnSpc>
              <a:spcBef>
                <a:spcPts val="0"/>
              </a:spcBef>
              <a:spcAft>
                <a:spcPts val="0"/>
              </a:spcAft>
              <a:buSzPts val="1200"/>
              <a:buFont typeface="Arial"/>
              <a:buChar char="•"/>
            </a:pPr>
            <a:r>
              <a:rPr lang="en-US"/>
              <a:t>-	Advertising is clearly labelled</a:t>
            </a:r>
            <a:endParaRPr/>
          </a:p>
          <a:p>
            <a:pPr indent="-171450" lvl="0" marL="171450" rtl="0" algn="l">
              <a:lnSpc>
                <a:spcPct val="100000"/>
              </a:lnSpc>
              <a:spcBef>
                <a:spcPts val="0"/>
              </a:spcBef>
              <a:spcAft>
                <a:spcPts val="0"/>
              </a:spcAft>
              <a:buSzPts val="1200"/>
              <a:buFont typeface="Arial"/>
              <a:buChar char="•"/>
            </a:pPr>
            <a:r>
              <a:rPr lang="en-US"/>
              <a:t>-	Benefits to organization</a:t>
            </a:r>
            <a:endParaRPr/>
          </a:p>
          <a:p>
            <a:pPr indent="-171450" lvl="0" marL="171450" rtl="0" algn="l">
              <a:lnSpc>
                <a:spcPct val="100000"/>
              </a:lnSpc>
              <a:spcBef>
                <a:spcPts val="0"/>
              </a:spcBef>
              <a:spcAft>
                <a:spcPts val="0"/>
              </a:spcAft>
              <a:buSzPts val="1200"/>
              <a:buFont typeface="Arial"/>
              <a:buChar char="•"/>
            </a:pPr>
            <a:r>
              <a:rPr lang="en-US"/>
              <a:t>Does the information appear to be valid and well-researched? </a:t>
            </a:r>
            <a:endParaRPr/>
          </a:p>
          <a:p>
            <a:pPr indent="-171450" lvl="0" marL="171450" rtl="0" algn="l">
              <a:lnSpc>
                <a:spcPct val="100000"/>
              </a:lnSpc>
              <a:spcBef>
                <a:spcPts val="0"/>
              </a:spcBef>
              <a:spcAft>
                <a:spcPts val="0"/>
              </a:spcAft>
              <a:buSzPts val="1200"/>
              <a:buFont typeface="Arial"/>
              <a:buChar char="•"/>
            </a:pPr>
            <a:r>
              <a:rPr lang="en-US"/>
              <a:t>-	Reasonable assumptions and conclusions</a:t>
            </a:r>
            <a:endParaRPr/>
          </a:p>
          <a:p>
            <a:pPr indent="-171450" lvl="0" marL="171450" rtl="0" algn="l">
              <a:lnSpc>
                <a:spcPct val="100000"/>
              </a:lnSpc>
              <a:spcBef>
                <a:spcPts val="0"/>
              </a:spcBef>
              <a:spcAft>
                <a:spcPts val="0"/>
              </a:spcAft>
              <a:buSzPts val="1200"/>
              <a:buFont typeface="Arial"/>
              <a:buChar char="•"/>
            </a:pPr>
            <a:r>
              <a:rPr lang="en-US"/>
              <a:t>-	Arguments and conclusions supported by evidence</a:t>
            </a:r>
            <a:endParaRPr/>
          </a:p>
          <a:p>
            <a:pPr indent="-171450" lvl="0" marL="171450" rtl="0" algn="l">
              <a:lnSpc>
                <a:spcPct val="100000"/>
              </a:lnSpc>
              <a:spcBef>
                <a:spcPts val="0"/>
              </a:spcBef>
              <a:spcAft>
                <a:spcPts val="0"/>
              </a:spcAft>
              <a:buSzPts val="1200"/>
              <a:buFont typeface="Arial"/>
              <a:buChar char="•"/>
            </a:pPr>
            <a:r>
              <a:rPr lang="en-US"/>
              <a:t>-	Opposing points of view addressed</a:t>
            </a:r>
            <a:endParaRPr/>
          </a:p>
          <a:p>
            <a:pPr indent="-171450" lvl="0" marL="171450" rtl="0" algn="l">
              <a:lnSpc>
                <a:spcPct val="100000"/>
              </a:lnSpc>
              <a:spcBef>
                <a:spcPts val="0"/>
              </a:spcBef>
              <a:spcAft>
                <a:spcPts val="0"/>
              </a:spcAft>
              <a:buSzPts val="1200"/>
              <a:buFont typeface="Arial"/>
              <a:buChar char="•"/>
            </a:pPr>
            <a:r>
              <a:rPr lang="en-US"/>
              <a:t>-	Opinions not disguised as facts</a:t>
            </a:r>
            <a:endParaRPr/>
          </a:p>
          <a:p>
            <a:pPr indent="-171450" lvl="0" marL="171450" rtl="0" algn="l">
              <a:lnSpc>
                <a:spcPct val="100000"/>
              </a:lnSpc>
              <a:spcBef>
                <a:spcPts val="0"/>
              </a:spcBef>
              <a:spcAft>
                <a:spcPts val="0"/>
              </a:spcAft>
              <a:buSzPts val="1200"/>
              <a:buFont typeface="Arial"/>
              <a:buChar char="•"/>
            </a:pPr>
            <a:r>
              <a:rPr lang="en-US"/>
              <a:t>-	Authoritative sources cited</a:t>
            </a:r>
            <a:endParaRPr/>
          </a:p>
          <a:p>
            <a:pPr indent="-95250" lvl="0" marL="171450" rtl="0" algn="l">
              <a:lnSpc>
                <a:spcPct val="100000"/>
              </a:lnSpc>
              <a:spcBef>
                <a:spcPts val="0"/>
              </a:spcBef>
              <a:spcAft>
                <a:spcPts val="0"/>
              </a:spcAft>
              <a:buSzPts val="1200"/>
              <a:buFont typeface="Arial"/>
              <a:buNone/>
            </a:pPr>
            <a:r>
              <a:t/>
            </a:r>
            <a:endParaRPr/>
          </a:p>
          <a:p>
            <a:pPr indent="-95250" lvl="0" marL="171450" rtl="0" algn="l">
              <a:lnSpc>
                <a:spcPct val="100000"/>
              </a:lnSpc>
              <a:spcBef>
                <a:spcPts val="0"/>
              </a:spcBef>
              <a:spcAft>
                <a:spcPts val="0"/>
              </a:spcAft>
              <a:buSzPts val="1200"/>
              <a:buFont typeface="Arial"/>
              <a:buNone/>
            </a:pPr>
            <a:r>
              <a:t/>
            </a:r>
            <a:endParaRPr/>
          </a:p>
          <a:p>
            <a:pPr indent="-95250" lvl="0" marL="171450" rtl="0" algn="l">
              <a:lnSpc>
                <a:spcPct val="100000"/>
              </a:lnSpc>
              <a:spcBef>
                <a:spcPts val="0"/>
              </a:spcBef>
              <a:spcAft>
                <a:spcPts val="0"/>
              </a:spcAft>
              <a:buSzPts val="1200"/>
              <a:buFont typeface="Arial"/>
              <a:buNone/>
            </a:pPr>
            <a:r>
              <a:t/>
            </a:r>
            <a:endParaRPr/>
          </a:p>
        </p:txBody>
      </p:sp>
      <p:sp>
        <p:nvSpPr>
          <p:cNvPr id="205" name="Google Shape;20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SzPts val="1400"/>
              <a:buFont typeface="Arial"/>
              <a:buChar char="•"/>
            </a:pPr>
            <a:r>
              <a:rPr lang="en-US"/>
              <a:t>Does the work update other sources?</a:t>
            </a:r>
            <a:endParaRPr/>
          </a:p>
          <a:p>
            <a:pPr indent="-171450" lvl="0" marL="171450" rtl="0" algn="l">
              <a:lnSpc>
                <a:spcPct val="100000"/>
              </a:lnSpc>
              <a:spcBef>
                <a:spcPts val="0"/>
              </a:spcBef>
              <a:spcAft>
                <a:spcPts val="0"/>
              </a:spcAft>
              <a:buSzPts val="1400"/>
              <a:buFont typeface="Arial"/>
              <a:buChar char="•"/>
            </a:pPr>
            <a:r>
              <a:rPr lang="en-US"/>
              <a:t>Does it substantiate other materials you have read, or add new information?</a:t>
            </a:r>
            <a:endParaRPr/>
          </a:p>
          <a:p>
            <a:pPr indent="-171450" lvl="0" marL="171450" rtl="0" algn="l">
              <a:lnSpc>
                <a:spcPct val="100000"/>
              </a:lnSpc>
              <a:spcBef>
                <a:spcPts val="0"/>
              </a:spcBef>
              <a:spcAft>
                <a:spcPts val="0"/>
              </a:spcAft>
              <a:buSzPts val="1400"/>
              <a:buFont typeface="Arial"/>
              <a:buChar char="•"/>
            </a:pPr>
            <a:r>
              <a:rPr lang="en-US"/>
              <a:t>Have you found enough information to support your arguments?</a:t>
            </a:r>
            <a:endParaRPr/>
          </a:p>
          <a:p>
            <a:pPr indent="0" lvl="0" marL="0" rtl="0" algn="l">
              <a:lnSpc>
                <a:spcPct val="100000"/>
              </a:lnSpc>
              <a:spcBef>
                <a:spcPts val="0"/>
              </a:spcBef>
              <a:spcAft>
                <a:spcPts val="0"/>
              </a:spcAft>
              <a:buSzPts val="1400"/>
              <a:buFont typeface="Arial"/>
              <a:buNone/>
            </a:pPr>
            <a:r>
              <a:t/>
            </a:r>
            <a:endParaRPr/>
          </a:p>
        </p:txBody>
      </p:sp>
      <p:sp>
        <p:nvSpPr>
          <p:cNvPr id="212" name="Google Shape;21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27b3dbef2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727b3dbef2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SzPts val="1400"/>
              <a:buFont typeface="Arial"/>
              <a:buChar char="•"/>
            </a:pPr>
            <a:r>
              <a:rPr lang="en-US"/>
              <a:t>When was it published?</a:t>
            </a:r>
            <a:endParaRPr/>
          </a:p>
          <a:p>
            <a:pPr indent="-171450" lvl="0" marL="171450" rtl="0" algn="l">
              <a:lnSpc>
                <a:spcPct val="100000"/>
              </a:lnSpc>
              <a:spcBef>
                <a:spcPts val="0"/>
              </a:spcBef>
              <a:spcAft>
                <a:spcPts val="0"/>
              </a:spcAft>
              <a:buSzPts val="1400"/>
              <a:buFont typeface="Arial"/>
              <a:buChar char="•"/>
            </a:pPr>
            <a:r>
              <a:rPr lang="en-US"/>
              <a:t>Is your topic one that requires current information?</a:t>
            </a:r>
            <a:endParaRPr/>
          </a:p>
          <a:p>
            <a:pPr indent="-171450" lvl="0" marL="171450" rtl="0" algn="l">
              <a:lnSpc>
                <a:spcPct val="100000"/>
              </a:lnSpc>
              <a:spcBef>
                <a:spcPts val="0"/>
              </a:spcBef>
              <a:spcAft>
                <a:spcPts val="0"/>
              </a:spcAft>
              <a:buSzPts val="1400"/>
              <a:buFont typeface="Arial"/>
              <a:buChar char="•"/>
            </a:pPr>
            <a:r>
              <a:rPr lang="en-US"/>
              <a:t>Has this source been revised, updated, or expanded in a subsequent edition?</a:t>
            </a:r>
            <a:endParaRPr/>
          </a:p>
        </p:txBody>
      </p:sp>
      <p:sp>
        <p:nvSpPr>
          <p:cNvPr id="219" name="Google Shape;219;g727b3dbef2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27b3dbef2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727b3dbef2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In this  lesson, learners will learn how to identify relevant information sources, identify types of information sources and evaluate information sources </a:t>
            </a:r>
            <a:endParaRPr b="0" i="0" sz="1200" u="none" cap="none" strike="noStrike">
              <a:solidFill>
                <a:schemeClr val="dk1"/>
              </a:solidFill>
              <a:latin typeface="Calibri"/>
              <a:ea typeface="Calibri"/>
              <a:cs typeface="Calibri"/>
              <a:sym typeface="Calibri"/>
            </a:endParaRPr>
          </a:p>
          <a:p>
            <a:pPr indent="-171450" lvl="0" marL="17145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This will help to ensure that they identify their information needs, locate them efficiently, evaluate the information resources and use them to the fullest in order to enhance their research both as a user and researcher</a:t>
            </a:r>
            <a:endParaRPr/>
          </a:p>
        </p:txBody>
      </p:sp>
      <p:sp>
        <p:nvSpPr>
          <p:cNvPr id="89" name="Google Shape;8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SzPts val="1100"/>
              <a:buFont typeface="Arial"/>
              <a:buChar char="•"/>
            </a:pPr>
            <a:r>
              <a:rPr lang="en-US"/>
              <a:t>In order to conduct an effective literature search, you need to be able to clearly know your information requirements, then translate them into an effective search syntax. </a:t>
            </a:r>
            <a:endParaRPr/>
          </a:p>
          <a:p>
            <a:pPr indent="-171450" lvl="0" marL="171450" rtl="0" algn="l">
              <a:lnSpc>
                <a:spcPct val="100000"/>
              </a:lnSpc>
              <a:spcBef>
                <a:spcPts val="0"/>
              </a:spcBef>
              <a:spcAft>
                <a:spcPts val="0"/>
              </a:spcAft>
              <a:buSzPts val="1100"/>
              <a:buFont typeface="Arial"/>
              <a:buChar char="•"/>
            </a:pPr>
            <a:r>
              <a:rPr lang="en-US"/>
              <a:t>In this way, researchers can identify the information sources available in the academic world, and also be able to use the information tools to retrieve relevant content.</a:t>
            </a:r>
            <a:endParaRPr/>
          </a:p>
        </p:txBody>
      </p:sp>
      <p:sp>
        <p:nvSpPr>
          <p:cNvPr id="96" name="Google Shape;9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SzPts val="1400"/>
              <a:buFont typeface="Arial"/>
              <a:buChar char="•"/>
            </a:pPr>
            <a:r>
              <a:rPr lang="en-US"/>
              <a:t>When deciding what types of sources would best meet your needs, it is helpful to understand the information timeline. When an event happens, information on that event gets filtered down through different sources.  As it gets farther down the information timeline, the more that event is analyzed.</a:t>
            </a:r>
            <a:endParaRPr/>
          </a:p>
          <a:p>
            <a:pPr indent="0" lvl="0" marL="0" rtl="0" algn="l">
              <a:lnSpc>
                <a:spcPct val="100000"/>
              </a:lnSpc>
              <a:spcBef>
                <a:spcPts val="0"/>
              </a:spcBef>
              <a:spcAft>
                <a:spcPts val="0"/>
              </a:spcAft>
              <a:buSzPts val="1400"/>
              <a:buNone/>
            </a:pPr>
            <a:r>
              <a:t/>
            </a:r>
            <a:endParaRPr/>
          </a:p>
          <a:p>
            <a:pPr indent="-171450" lvl="0" marL="171450" rtl="0" algn="l">
              <a:lnSpc>
                <a:spcPct val="100000"/>
              </a:lnSpc>
              <a:spcBef>
                <a:spcPts val="0"/>
              </a:spcBef>
              <a:spcAft>
                <a:spcPts val="0"/>
              </a:spcAft>
              <a:buSzPts val="1400"/>
              <a:buFont typeface="Arial"/>
              <a:buChar char="•"/>
            </a:pPr>
            <a:r>
              <a:rPr lang="en-US"/>
              <a:t>The initial information that is disseminated includes quick facts and interviews about the event that is published in the news and online.  As time progresses, the information is studied in more depth and is then published in journals or books.</a:t>
            </a:r>
            <a:endParaRPr/>
          </a:p>
          <a:p>
            <a:pPr indent="-82550" lvl="0" marL="171450" rtl="0" algn="l">
              <a:lnSpc>
                <a:spcPct val="100000"/>
              </a:lnSpc>
              <a:spcBef>
                <a:spcPts val="0"/>
              </a:spcBef>
              <a:spcAft>
                <a:spcPts val="0"/>
              </a:spcAft>
              <a:buSzPts val="1400"/>
              <a:buFont typeface="Arial"/>
              <a:buNone/>
            </a:pPr>
            <a:r>
              <a:t/>
            </a:r>
            <a:endParaRPr/>
          </a:p>
          <a:p>
            <a:pPr indent="-171450" lvl="0" marL="171450" rtl="0" algn="l">
              <a:lnSpc>
                <a:spcPct val="100000"/>
              </a:lnSpc>
              <a:spcBef>
                <a:spcPts val="0"/>
              </a:spcBef>
              <a:spcAft>
                <a:spcPts val="0"/>
              </a:spcAft>
              <a:buSzPts val="1400"/>
              <a:buFont typeface="Arial"/>
              <a:buChar char="•"/>
            </a:pPr>
            <a:r>
              <a:rPr lang="en-US"/>
              <a:t>So if you have a new or recent topic, you are not likely going to find much in journals or books. Also, information that comes out initially may or may not be properly verified and might be biased based on who is reporting it. As information progresses down the timeline, it is looked at in more depth and is then published in scholarly journal articles and books. For this reason, most instructors prefer you to use scholarly journal articles and books as your sources.</a:t>
            </a:r>
            <a:endParaRPr/>
          </a:p>
        </p:txBody>
      </p:sp>
      <p:sp>
        <p:nvSpPr>
          <p:cNvPr id="102" name="Google Shape;10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27b3dbef2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727b3dbef2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27b3dbef2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727b3dbef2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0" name="Google Shape;13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g7119cced83_0_58"/>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5" name="Google Shape;15;g7119cced83_0_58"/>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7119cced83_0_5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7" name="Google Shape;17;g7119cced83_0_58"/>
          <p:cNvPicPr preferRelativeResize="0"/>
          <p:nvPr/>
        </p:nvPicPr>
        <p:blipFill rotWithShape="1">
          <a:blip r:embed="rId2">
            <a:alphaModFix/>
          </a:blip>
          <a:srcRect b="0" l="0" r="0" t="0"/>
          <a:stretch/>
        </p:blipFill>
        <p:spPr>
          <a:xfrm>
            <a:off x="4647435" y="0"/>
            <a:ext cx="7544565" cy="244043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6" name="Shape 56"/>
        <p:cNvGrpSpPr/>
        <p:nvPr/>
      </p:nvGrpSpPr>
      <p:grpSpPr>
        <a:xfrm>
          <a:off x="0" y="0"/>
          <a:ext cx="0" cy="0"/>
          <a:chOff x="0" y="0"/>
          <a:chExt cx="0" cy="0"/>
        </a:xfrm>
      </p:grpSpPr>
      <p:sp>
        <p:nvSpPr>
          <p:cNvPr id="57" name="Google Shape;57;g7119cced83_0_90"/>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2400"/>
              <a:buNone/>
              <a:defRPr/>
            </a:lvl1pPr>
          </a:lstStyle>
          <a:p/>
        </p:txBody>
      </p:sp>
      <p:sp>
        <p:nvSpPr>
          <p:cNvPr id="58" name="Google Shape;58;g7119cced83_0_9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9" name="Shape 59"/>
        <p:cNvGrpSpPr/>
        <p:nvPr/>
      </p:nvGrpSpPr>
      <p:grpSpPr>
        <a:xfrm>
          <a:off x="0" y="0"/>
          <a:ext cx="0" cy="0"/>
          <a:chOff x="0" y="0"/>
          <a:chExt cx="0" cy="0"/>
        </a:xfrm>
      </p:grpSpPr>
      <p:sp>
        <p:nvSpPr>
          <p:cNvPr id="60" name="Google Shape;60;g7119cced83_0_93"/>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61" name="Google Shape;61;g7119cced83_0_93"/>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
        <p:nvSpPr>
          <p:cNvPr id="62" name="Google Shape;62;g7119cced83_0_9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g7119cced83_0_9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g7119cced83_0_99"/>
          <p:cNvSpPr txBox="1"/>
          <p:nvPr>
            <p:ph type="title"/>
          </p:nvPr>
        </p:nvSpPr>
        <p:spPr>
          <a:xfrm>
            <a:off x="0" y="378812"/>
            <a:ext cx="9613800" cy="1080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3600"/>
              <a:buFont typeface="Trebuchet MS"/>
              <a:buNone/>
              <a:defRPr>
                <a:solidFill>
                  <a:srgbClr val="FFFFFF"/>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0" name="Google Shape;20;g7119cced83_0_99"/>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chemeClr val="lt1"/>
              </a:buClr>
              <a:buSzPts val="2400"/>
              <a:buChar char="●"/>
              <a:defRPr sz="2400"/>
            </a:lvl1pPr>
            <a:lvl2pPr indent="-355600" lvl="1" marL="914400" algn="l">
              <a:lnSpc>
                <a:spcPct val="90000"/>
              </a:lnSpc>
              <a:spcBef>
                <a:spcPts val="2100"/>
              </a:spcBef>
              <a:spcAft>
                <a:spcPts val="0"/>
              </a:spcAft>
              <a:buClr>
                <a:schemeClr val="lt1"/>
              </a:buClr>
              <a:buSzPts val="2000"/>
              <a:buChar char="○"/>
              <a:defRPr sz="2000"/>
            </a:lvl2pPr>
            <a:lvl3pPr indent="-342900" lvl="2" marL="1371600" algn="l">
              <a:lnSpc>
                <a:spcPct val="90000"/>
              </a:lnSpc>
              <a:spcBef>
                <a:spcPts val="2100"/>
              </a:spcBef>
              <a:spcAft>
                <a:spcPts val="0"/>
              </a:spcAft>
              <a:buClr>
                <a:schemeClr val="lt1"/>
              </a:buClr>
              <a:buSzPts val="1800"/>
              <a:buChar char="■"/>
              <a:defRPr sz="1800"/>
            </a:lvl3pPr>
            <a:lvl4pPr indent="-330200" lvl="3" marL="1828800" algn="l">
              <a:lnSpc>
                <a:spcPct val="90000"/>
              </a:lnSpc>
              <a:spcBef>
                <a:spcPts val="2100"/>
              </a:spcBef>
              <a:spcAft>
                <a:spcPts val="0"/>
              </a:spcAft>
              <a:buClr>
                <a:schemeClr val="lt1"/>
              </a:buClr>
              <a:buSzPts val="1600"/>
              <a:buChar char="●"/>
              <a:defRPr sz="1600"/>
            </a:lvl4pPr>
            <a:lvl5pPr indent="-330200" lvl="4" marL="2286000" algn="l">
              <a:lnSpc>
                <a:spcPct val="90000"/>
              </a:lnSpc>
              <a:spcBef>
                <a:spcPts val="2100"/>
              </a:spcBef>
              <a:spcAft>
                <a:spcPts val="0"/>
              </a:spcAft>
              <a:buClr>
                <a:schemeClr val="lt1"/>
              </a:buClr>
              <a:buSzPts val="1600"/>
              <a:buChar char="○"/>
              <a:defRPr sz="1600"/>
            </a:lvl5pPr>
            <a:lvl6pPr indent="-342900" lvl="5" marL="2743200" algn="l">
              <a:lnSpc>
                <a:spcPct val="90000"/>
              </a:lnSpc>
              <a:spcBef>
                <a:spcPts val="2100"/>
              </a:spcBef>
              <a:spcAft>
                <a:spcPts val="0"/>
              </a:spcAft>
              <a:buClr>
                <a:schemeClr val="lt1"/>
              </a:buClr>
              <a:buSzPts val="1800"/>
              <a:buChar char="■"/>
              <a:defRPr/>
            </a:lvl6pPr>
            <a:lvl7pPr indent="-342900" lvl="6" marL="3200400" algn="l">
              <a:lnSpc>
                <a:spcPct val="90000"/>
              </a:lnSpc>
              <a:spcBef>
                <a:spcPts val="2100"/>
              </a:spcBef>
              <a:spcAft>
                <a:spcPts val="0"/>
              </a:spcAft>
              <a:buClr>
                <a:schemeClr val="lt1"/>
              </a:buClr>
              <a:buSzPts val="1800"/>
              <a:buChar char="●"/>
              <a:defRPr/>
            </a:lvl7pPr>
            <a:lvl8pPr indent="-342900" lvl="7" marL="3657600" algn="l">
              <a:lnSpc>
                <a:spcPct val="90000"/>
              </a:lnSpc>
              <a:spcBef>
                <a:spcPts val="2100"/>
              </a:spcBef>
              <a:spcAft>
                <a:spcPts val="0"/>
              </a:spcAft>
              <a:buClr>
                <a:schemeClr val="lt1"/>
              </a:buClr>
              <a:buSzPts val="1800"/>
              <a:buChar char="○"/>
              <a:defRPr/>
            </a:lvl8pPr>
            <a:lvl9pPr indent="-342900" lvl="8" marL="4114800" algn="l">
              <a:lnSpc>
                <a:spcPct val="90000"/>
              </a:lnSpc>
              <a:spcBef>
                <a:spcPts val="2100"/>
              </a:spcBef>
              <a:spcAft>
                <a:spcPts val="2100"/>
              </a:spcAft>
              <a:buClr>
                <a:schemeClr val="lt1"/>
              </a:buClr>
              <a:buSzPts val="1800"/>
              <a:buChar char="■"/>
              <a:defRPr/>
            </a:lvl9pPr>
          </a:lstStyle>
          <a:p/>
        </p:txBody>
      </p:sp>
      <p:sp>
        <p:nvSpPr>
          <p:cNvPr id="21" name="Google Shape;21;g7119cced83_0_99"/>
          <p:cNvSpPr txBox="1"/>
          <p:nvPr>
            <p:ph idx="10" type="dt"/>
          </p:nvPr>
        </p:nvSpPr>
        <p:spPr>
          <a:xfrm>
            <a:off x="9357855" y="6492875"/>
            <a:ext cx="27432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g7119cced83_0_99"/>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g7119cced83_0_99"/>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600"/>
              <a:buFont typeface="Trebuchet MS"/>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3600"/>
              <a:buFont typeface="Trebuchet MS"/>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3600"/>
              <a:buFont typeface="Trebuchet MS"/>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3600"/>
              <a:buFont typeface="Trebuchet MS"/>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3600"/>
              <a:buFont typeface="Trebuchet MS"/>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3600"/>
              <a:buFont typeface="Trebuchet MS"/>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3600"/>
              <a:buFont typeface="Trebuchet MS"/>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3600"/>
              <a:buFont typeface="Trebuchet MS"/>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3600"/>
              <a:buFont typeface="Trebuchet MS"/>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g7119cced83_0_99"/>
          <p:cNvSpPr/>
          <p:nvPr/>
        </p:nvSpPr>
        <p:spPr>
          <a:xfrm>
            <a:off x="5732813" y="1604188"/>
            <a:ext cx="2900100" cy="69600"/>
          </a:xfrm>
          <a:prstGeom prst="rect">
            <a:avLst/>
          </a:prstGeom>
          <a:solidFill>
            <a:srgbClr val="4EB7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g7119cced83_0_99"/>
          <p:cNvSpPr/>
          <p:nvPr/>
        </p:nvSpPr>
        <p:spPr>
          <a:xfrm>
            <a:off x="0" y="1604187"/>
            <a:ext cx="2704011" cy="69509"/>
          </a:xfrm>
          <a:prstGeom prst="rect">
            <a:avLst/>
          </a:prstGeom>
          <a:solidFill>
            <a:srgbClr val="F499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 name="Google Shape;26;g7119cced83_0_99"/>
          <p:cNvSpPr/>
          <p:nvPr/>
        </p:nvSpPr>
        <p:spPr>
          <a:xfrm flipH="1" rot="10800000">
            <a:off x="2704011" y="1604187"/>
            <a:ext cx="3028802" cy="69509"/>
          </a:xfrm>
          <a:prstGeom prst="rect">
            <a:avLst/>
          </a:prstGeom>
          <a:solidFill>
            <a:srgbClr val="154A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27" name="Google Shape;27;g7119cced83_0_99"/>
          <p:cNvPicPr preferRelativeResize="0"/>
          <p:nvPr/>
        </p:nvPicPr>
        <p:blipFill rotWithShape="1">
          <a:blip r:embed="rId2">
            <a:alphaModFix/>
          </a:blip>
          <a:srcRect b="0" l="0" r="0" t="0"/>
          <a:stretch/>
        </p:blipFill>
        <p:spPr>
          <a:xfrm>
            <a:off x="7800126" y="134938"/>
            <a:ext cx="4391874" cy="160181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g7119cced83_0_62"/>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0" name="Google Shape;30;g7119cced83_0_6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1" name="Shape 31"/>
        <p:cNvGrpSpPr/>
        <p:nvPr/>
      </p:nvGrpSpPr>
      <p:grpSpPr>
        <a:xfrm>
          <a:off x="0" y="0"/>
          <a:ext cx="0" cy="0"/>
          <a:chOff x="0" y="0"/>
          <a:chExt cx="0" cy="0"/>
        </a:xfrm>
      </p:grpSpPr>
      <p:sp>
        <p:nvSpPr>
          <p:cNvPr id="32" name="Google Shape;32;g7119cced83_0_6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3" name="Google Shape;33;g7119cced83_0_6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34" name="Google Shape;34;g7119cced83_0_6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5" name="Shape 35"/>
        <p:cNvGrpSpPr/>
        <p:nvPr/>
      </p:nvGrpSpPr>
      <p:grpSpPr>
        <a:xfrm>
          <a:off x="0" y="0"/>
          <a:ext cx="0" cy="0"/>
          <a:chOff x="0" y="0"/>
          <a:chExt cx="0" cy="0"/>
        </a:xfrm>
      </p:grpSpPr>
      <p:sp>
        <p:nvSpPr>
          <p:cNvPr id="36" name="Google Shape;36;g7119cced83_0_6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7" name="Google Shape;37;g7119cced83_0_69"/>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8" name="Google Shape;38;g7119cced83_0_69"/>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9" name="Google Shape;39;g7119cced83_0_6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g7119cced83_0_7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2" name="Google Shape;42;g7119cced83_0_7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3" name="Shape 43"/>
        <p:cNvGrpSpPr/>
        <p:nvPr/>
      </p:nvGrpSpPr>
      <p:grpSpPr>
        <a:xfrm>
          <a:off x="0" y="0"/>
          <a:ext cx="0" cy="0"/>
          <a:chOff x="0" y="0"/>
          <a:chExt cx="0" cy="0"/>
        </a:xfrm>
      </p:grpSpPr>
      <p:sp>
        <p:nvSpPr>
          <p:cNvPr id="44" name="Google Shape;44;g7119cced83_0_77"/>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5" name="Google Shape;45;g7119cced83_0_77"/>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6" name="Google Shape;46;g7119cced83_0_7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7" name="Shape 47"/>
        <p:cNvGrpSpPr/>
        <p:nvPr/>
      </p:nvGrpSpPr>
      <p:grpSpPr>
        <a:xfrm>
          <a:off x="0" y="0"/>
          <a:ext cx="0" cy="0"/>
          <a:chOff x="0" y="0"/>
          <a:chExt cx="0" cy="0"/>
        </a:xfrm>
      </p:grpSpPr>
      <p:sp>
        <p:nvSpPr>
          <p:cNvPr id="48" name="Google Shape;48;g7119cced83_0_81"/>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9" name="Google Shape;49;g7119cced83_0_8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g7119cced83_0_84"/>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7119cced83_0_84"/>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53" name="Google Shape;53;g7119cced83_0_84"/>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4" name="Google Shape;54;g7119cced83_0_84"/>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55" name="Google Shape;55;g7119cced83_0_8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9" name="Shape 9"/>
        <p:cNvGrpSpPr/>
        <p:nvPr/>
      </p:nvGrpSpPr>
      <p:grpSpPr>
        <a:xfrm>
          <a:off x="0" y="0"/>
          <a:ext cx="0" cy="0"/>
          <a:chOff x="0" y="0"/>
          <a:chExt cx="0" cy="0"/>
        </a:xfrm>
      </p:grpSpPr>
      <p:sp>
        <p:nvSpPr>
          <p:cNvPr id="10" name="Google Shape;10;g7119cced83_0_5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g7119cced83_0_5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2100"/>
              </a:spcBef>
              <a:spcAft>
                <a:spcPts val="210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12" name="Google Shape;12;g7119cced83_0_5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5.jpg"/><Relationship Id="rId7"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research4life.org/" TargetMode="External"/><Relationship Id="rId4" Type="http://schemas.openxmlformats.org/officeDocument/2006/relationships/hyperlink" Target="http://www.research4life.org/" TargetMode="External"/><Relationship Id="rId5" Type="http://schemas.openxmlformats.org/officeDocument/2006/relationships/hyperlink" Target="mailto:r4l@research4life.org" TargetMode="External"/><Relationship Id="rId6" Type="http://schemas.openxmlformats.org/officeDocument/2006/relationships/hyperlink" Target="http://www.research4life.org/training" TargetMode="External"/><Relationship Id="rId7" Type="http://schemas.openxmlformats.org/officeDocument/2006/relationships/hyperlink" Target="http://www.research4life.org/newsletter" TargetMode="External"/><Relationship Id="rId8" Type="http://schemas.openxmlformats.org/officeDocument/2006/relationships/hyperlink" Target="https://bit.ly/2w3CU5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hyperlink" Target="https://creativecommons.org/licenses/by-sa/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hyperlink" Target="mailto:r4l@research4life.org" TargetMode="External"/><Relationship Id="rId5" Type="http://schemas.openxmlformats.org/officeDocument/2006/relationships/image" Target="../media/image2.png"/><Relationship Id="rId6" Type="http://schemas.openxmlformats.org/officeDocument/2006/relationships/image" Target="../media/image5.jpg"/><Relationship Id="rId7" Type="http://schemas.openxmlformats.org/officeDocument/2006/relationships/image" Target="../media/image4.jpg"/><Relationship Id="rId8" Type="http://schemas.openxmlformats.org/officeDocument/2006/relationships/hyperlink" Target="http://www.research4life.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umich.instructure.com/courses/83460/pages/step-2-identifying-information-sources"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38"/>
          <p:cNvSpPr txBox="1"/>
          <p:nvPr>
            <p:ph idx="1" type="subTitle"/>
          </p:nvPr>
        </p:nvSpPr>
        <p:spPr>
          <a:xfrm>
            <a:off x="0" y="4258370"/>
            <a:ext cx="12192000" cy="722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rgbClr val="FFFFFF"/>
              </a:buClr>
              <a:buSzPts val="3600"/>
              <a:buNone/>
            </a:pPr>
            <a:r>
              <a:rPr lang="en-US" sz="3330">
                <a:solidFill>
                  <a:srgbClr val="004890"/>
                </a:solidFill>
                <a:latin typeface="Open Sans"/>
                <a:ea typeface="Open Sans"/>
                <a:cs typeface="Open Sans"/>
                <a:sym typeface="Open Sans"/>
              </a:rPr>
              <a:t>IDENTIFYING INFORMATION SOURCES</a:t>
            </a:r>
            <a:endParaRPr sz="1850">
              <a:solidFill>
                <a:srgbClr val="004890"/>
              </a:solidFill>
              <a:latin typeface="Open Sans"/>
              <a:ea typeface="Open Sans"/>
              <a:cs typeface="Open Sans"/>
              <a:sym typeface="Open Sans"/>
            </a:endParaRPr>
          </a:p>
        </p:txBody>
      </p:sp>
      <p:sp>
        <p:nvSpPr>
          <p:cNvPr id="70" name="Google Shape;70;p38"/>
          <p:cNvSpPr txBox="1"/>
          <p:nvPr>
            <p:ph type="ctrTitle"/>
          </p:nvPr>
        </p:nvSpPr>
        <p:spPr>
          <a:xfrm>
            <a:off x="-2" y="2036456"/>
            <a:ext cx="12192000" cy="1596900"/>
          </a:xfrm>
          <a:prstGeom prst="rect">
            <a:avLst/>
          </a:prstGeom>
          <a:noFill/>
          <a:ln>
            <a:noFill/>
          </a:ln>
        </p:spPr>
        <p:txBody>
          <a:bodyPr anchorCtr="0" anchor="b" bIns="0" lIns="91425" spcFirstLastPara="1" rIns="91425" wrap="square" tIns="45700">
            <a:noAutofit/>
          </a:bodyPr>
          <a:lstStyle/>
          <a:p>
            <a:pPr indent="0" lvl="0" marL="0" rtl="0" algn="ctr">
              <a:lnSpc>
                <a:spcPct val="90000"/>
              </a:lnSpc>
              <a:spcBef>
                <a:spcPts val="0"/>
              </a:spcBef>
              <a:spcAft>
                <a:spcPts val="0"/>
              </a:spcAft>
              <a:buSzPts val="4400"/>
              <a:buNone/>
            </a:pPr>
            <a:r>
              <a:rPr b="1" lang="en-US" sz="3563">
                <a:solidFill>
                  <a:srgbClr val="004890"/>
                </a:solidFill>
                <a:latin typeface="Open Sans"/>
                <a:ea typeface="Open Sans"/>
                <a:cs typeface="Open Sans"/>
                <a:sym typeface="Open Sans"/>
              </a:rPr>
              <a:t> DISCOVERY AND RE-USE OF SCHOLARLY LITERATURE</a:t>
            </a:r>
            <a:endParaRPr b="1" sz="3888">
              <a:solidFill>
                <a:srgbClr val="004890"/>
              </a:solidFill>
              <a:latin typeface="Open Sans"/>
              <a:ea typeface="Open Sans"/>
              <a:cs typeface="Open Sans"/>
              <a:sym typeface="Open Sans"/>
            </a:endParaRPr>
          </a:p>
        </p:txBody>
      </p:sp>
      <p:sp>
        <p:nvSpPr>
          <p:cNvPr id="71" name="Google Shape;71;p38"/>
          <p:cNvSpPr txBox="1"/>
          <p:nvPr/>
        </p:nvSpPr>
        <p:spPr>
          <a:xfrm>
            <a:off x="-2" y="5606084"/>
            <a:ext cx="12192000" cy="369300"/>
          </a:xfrm>
          <a:prstGeom prst="rect">
            <a:avLst/>
          </a:prstGeom>
          <a:solidFill>
            <a:srgbClr val="586F7C"/>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Open Sans"/>
                <a:ea typeface="Open Sans"/>
                <a:cs typeface="Open Sans"/>
                <a:sym typeface="Open Sans"/>
              </a:rPr>
              <a:t>Research4Life is a public-private partnership of five programmes:</a:t>
            </a:r>
            <a:endParaRPr b="1" i="0" sz="1800" u="none" cap="none" strike="noStrike">
              <a:solidFill>
                <a:schemeClr val="lt1"/>
              </a:solidFill>
              <a:latin typeface="Open Sans"/>
              <a:ea typeface="Open Sans"/>
              <a:cs typeface="Open Sans"/>
              <a:sym typeface="Open Sans"/>
            </a:endParaRPr>
          </a:p>
        </p:txBody>
      </p:sp>
      <p:pic>
        <p:nvPicPr>
          <p:cNvPr id="72" name="Google Shape;72;p38"/>
          <p:cNvPicPr preferRelativeResize="0"/>
          <p:nvPr/>
        </p:nvPicPr>
        <p:blipFill rotWithShape="1">
          <a:blip r:embed="rId3">
            <a:alphaModFix/>
          </a:blip>
          <a:srcRect b="0" l="0" r="0" t="0"/>
          <a:stretch/>
        </p:blipFill>
        <p:spPr>
          <a:xfrm>
            <a:off x="841600" y="6148180"/>
            <a:ext cx="1523874" cy="633932"/>
          </a:xfrm>
          <a:prstGeom prst="rect">
            <a:avLst/>
          </a:prstGeom>
          <a:noFill/>
          <a:ln>
            <a:noFill/>
          </a:ln>
        </p:spPr>
      </p:pic>
      <p:pic>
        <p:nvPicPr>
          <p:cNvPr id="73" name="Google Shape;73;p38"/>
          <p:cNvPicPr preferRelativeResize="0"/>
          <p:nvPr/>
        </p:nvPicPr>
        <p:blipFill rotWithShape="1">
          <a:blip r:embed="rId4">
            <a:alphaModFix/>
          </a:blip>
          <a:srcRect b="0" l="0" r="0" t="0"/>
          <a:stretch/>
        </p:blipFill>
        <p:spPr>
          <a:xfrm>
            <a:off x="3026669" y="6207625"/>
            <a:ext cx="1962613" cy="515078"/>
          </a:xfrm>
          <a:prstGeom prst="rect">
            <a:avLst/>
          </a:prstGeom>
          <a:noFill/>
          <a:ln>
            <a:noFill/>
          </a:ln>
        </p:spPr>
      </p:pic>
      <p:pic>
        <p:nvPicPr>
          <p:cNvPr id="74" name="Google Shape;74;p38"/>
          <p:cNvPicPr preferRelativeResize="0"/>
          <p:nvPr/>
        </p:nvPicPr>
        <p:blipFill rotWithShape="1">
          <a:blip r:embed="rId5">
            <a:alphaModFix/>
          </a:blip>
          <a:srcRect b="0" l="0" r="0" t="0"/>
          <a:stretch/>
        </p:blipFill>
        <p:spPr>
          <a:xfrm>
            <a:off x="5650478" y="6118184"/>
            <a:ext cx="1612438" cy="693960"/>
          </a:xfrm>
          <a:prstGeom prst="rect">
            <a:avLst/>
          </a:prstGeom>
          <a:noFill/>
          <a:ln>
            <a:noFill/>
          </a:ln>
        </p:spPr>
      </p:pic>
      <p:pic>
        <p:nvPicPr>
          <p:cNvPr id="75" name="Google Shape;75;p38"/>
          <p:cNvPicPr preferRelativeResize="0"/>
          <p:nvPr/>
        </p:nvPicPr>
        <p:blipFill rotWithShape="1">
          <a:blip r:embed="rId6">
            <a:alphaModFix/>
          </a:blip>
          <a:srcRect b="0" l="0" r="0" t="0"/>
          <a:stretch/>
        </p:blipFill>
        <p:spPr>
          <a:xfrm>
            <a:off x="7920080" y="6181191"/>
            <a:ext cx="1468376" cy="567894"/>
          </a:xfrm>
          <a:prstGeom prst="rect">
            <a:avLst/>
          </a:prstGeom>
          <a:noFill/>
          <a:ln>
            <a:noFill/>
          </a:ln>
        </p:spPr>
      </p:pic>
      <p:pic>
        <p:nvPicPr>
          <p:cNvPr id="76" name="Google Shape;76;p38"/>
          <p:cNvPicPr preferRelativeResize="0"/>
          <p:nvPr/>
        </p:nvPicPr>
        <p:blipFill rotWithShape="1">
          <a:blip r:embed="rId7">
            <a:alphaModFix/>
          </a:blip>
          <a:srcRect b="0" l="0" r="0" t="0"/>
          <a:stretch/>
        </p:blipFill>
        <p:spPr>
          <a:xfrm>
            <a:off x="9938199" y="6141339"/>
            <a:ext cx="1523874" cy="6476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9"/>
          <p:cNvSpPr txBox="1"/>
          <p:nvPr>
            <p:ph type="title"/>
          </p:nvPr>
        </p:nvSpPr>
        <p:spPr>
          <a:xfrm>
            <a:off x="0" y="437222"/>
            <a:ext cx="9613800" cy="1080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solidFill>
                  <a:srgbClr val="586F7C"/>
                </a:solidFill>
                <a:latin typeface="Open Sans"/>
                <a:ea typeface="Open Sans"/>
                <a:cs typeface="Open Sans"/>
                <a:sym typeface="Open Sans"/>
              </a:rPr>
              <a:t>What is an information access tool? </a:t>
            </a:r>
            <a:endParaRPr>
              <a:solidFill>
                <a:srgbClr val="586F7C"/>
              </a:solidFill>
              <a:latin typeface="Open Sans"/>
              <a:ea typeface="Open Sans"/>
              <a:cs typeface="Open Sans"/>
              <a:sym typeface="Open Sans"/>
            </a:endParaRPr>
          </a:p>
        </p:txBody>
      </p:sp>
      <p:sp>
        <p:nvSpPr>
          <p:cNvPr id="140" name="Google Shape;140;p9"/>
          <p:cNvSpPr txBox="1"/>
          <p:nvPr>
            <p:ph idx="1" type="body"/>
          </p:nvPr>
        </p:nvSpPr>
        <p:spPr>
          <a:xfrm>
            <a:off x="758892" y="1871003"/>
            <a:ext cx="9970563" cy="379798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2"/>
              </a:buClr>
              <a:buSzPts val="2000"/>
              <a:buNone/>
            </a:pPr>
            <a:r>
              <a:rPr lang="en-US" sz="2800">
                <a:solidFill>
                  <a:schemeClr val="dk1"/>
                </a:solidFill>
                <a:latin typeface="Open Sans"/>
                <a:ea typeface="Open Sans"/>
                <a:cs typeface="Open Sans"/>
                <a:sym typeface="Open Sans"/>
              </a:rPr>
              <a:t>When starting a research project, it is important to know;</a:t>
            </a:r>
            <a:endParaRPr/>
          </a:p>
          <a:p>
            <a:pPr indent="-457200" lvl="0" marL="914400" rtl="0" algn="l">
              <a:lnSpc>
                <a:spcPct val="150000"/>
              </a:lnSpc>
              <a:spcBef>
                <a:spcPts val="0"/>
              </a:spcBef>
              <a:spcAft>
                <a:spcPts val="0"/>
              </a:spcAft>
              <a:buClr>
                <a:schemeClr val="dk2"/>
              </a:buClr>
              <a:buSzPts val="2000"/>
              <a:buFont typeface="Arial"/>
              <a:buAutoNum type="alphaLcPeriod"/>
            </a:pPr>
            <a:r>
              <a:rPr lang="en-US" sz="2000">
                <a:solidFill>
                  <a:schemeClr val="dk1"/>
                </a:solidFill>
                <a:latin typeface="Open Sans"/>
                <a:ea typeface="Open Sans"/>
                <a:cs typeface="Open Sans"/>
                <a:sym typeface="Open Sans"/>
              </a:rPr>
              <a:t>Where to find  information,</a:t>
            </a:r>
            <a:endParaRPr/>
          </a:p>
          <a:p>
            <a:pPr indent="-457200" lvl="0" marL="914400" rtl="0" algn="l">
              <a:lnSpc>
                <a:spcPct val="150000"/>
              </a:lnSpc>
              <a:spcBef>
                <a:spcPts val="0"/>
              </a:spcBef>
              <a:spcAft>
                <a:spcPts val="0"/>
              </a:spcAft>
              <a:buClr>
                <a:schemeClr val="dk2"/>
              </a:buClr>
              <a:buSzPts val="2000"/>
              <a:buFont typeface="Arial"/>
              <a:buAutoNum type="alphaLcPeriod"/>
            </a:pPr>
            <a:r>
              <a:rPr lang="en-US" sz="2000">
                <a:solidFill>
                  <a:schemeClr val="dk1"/>
                </a:solidFill>
                <a:latin typeface="Open Sans"/>
                <a:ea typeface="Open Sans"/>
                <a:cs typeface="Open Sans"/>
                <a:sym typeface="Open Sans"/>
              </a:rPr>
              <a:t>What type of resources are offered in what kind of access service and platform.</a:t>
            </a:r>
            <a:endParaRPr/>
          </a:p>
          <a:p>
            <a:pPr indent="-330200" lvl="0" marL="457200" rtl="0" algn="l">
              <a:lnSpc>
                <a:spcPct val="150000"/>
              </a:lnSpc>
              <a:spcBef>
                <a:spcPts val="0"/>
              </a:spcBef>
              <a:spcAft>
                <a:spcPts val="0"/>
              </a:spcAft>
              <a:buClr>
                <a:schemeClr val="dk2"/>
              </a:buClr>
              <a:buSzPts val="2000"/>
              <a:buFont typeface="Arial"/>
              <a:buNone/>
            </a:pPr>
            <a:r>
              <a:t/>
            </a:r>
            <a:endParaRPr sz="2000">
              <a:solidFill>
                <a:schemeClr val="dk1"/>
              </a:solidFill>
              <a:latin typeface="Open Sans"/>
              <a:ea typeface="Open Sans"/>
              <a:cs typeface="Open Sans"/>
              <a:sym typeface="Open Sans"/>
            </a:endParaRPr>
          </a:p>
          <a:p>
            <a:pPr indent="-342900" lvl="0" marL="342900" rtl="0" algn="l">
              <a:lnSpc>
                <a:spcPct val="150000"/>
              </a:lnSpc>
              <a:spcBef>
                <a:spcPts val="0"/>
              </a:spcBef>
              <a:spcAft>
                <a:spcPts val="0"/>
              </a:spcAft>
              <a:buClr>
                <a:schemeClr val="dk2"/>
              </a:buClr>
              <a:buSzPts val="2000"/>
              <a:buChar char="●"/>
            </a:pPr>
            <a:r>
              <a:rPr lang="en-US" sz="2000">
                <a:solidFill>
                  <a:schemeClr val="dk1"/>
                </a:solidFill>
                <a:latin typeface="Open Sans"/>
                <a:ea typeface="Open Sans"/>
                <a:cs typeface="Open Sans"/>
                <a:sym typeface="Open Sans"/>
              </a:rPr>
              <a:t>These services and platforms are called </a:t>
            </a:r>
            <a:r>
              <a:rPr b="1" lang="en-US" sz="2000">
                <a:solidFill>
                  <a:schemeClr val="dk1"/>
                </a:solidFill>
                <a:latin typeface="Open Sans"/>
                <a:ea typeface="Open Sans"/>
                <a:cs typeface="Open Sans"/>
                <a:sym typeface="Open Sans"/>
              </a:rPr>
              <a:t>access tools. </a:t>
            </a:r>
            <a:r>
              <a:rPr lang="en-US" sz="2000">
                <a:solidFill>
                  <a:schemeClr val="dk1"/>
                </a:solidFill>
                <a:latin typeface="Open Sans"/>
                <a:ea typeface="Open Sans"/>
                <a:cs typeface="Open Sans"/>
                <a:sym typeface="Open Sans"/>
              </a:rPr>
              <a:t>They are utilized to locate different types of information resources.</a:t>
            </a:r>
            <a:endParaRPr b="1" sz="2000">
              <a:solidFill>
                <a:schemeClr val="dk1"/>
              </a:solidFill>
              <a:latin typeface="Open Sans"/>
              <a:ea typeface="Open Sans"/>
              <a:cs typeface="Open Sans"/>
              <a:sym typeface="Open Sans"/>
            </a:endParaRPr>
          </a:p>
          <a:p>
            <a:pPr indent="-342900" lvl="0" marL="342900" rtl="0" algn="l">
              <a:lnSpc>
                <a:spcPct val="150000"/>
              </a:lnSpc>
              <a:spcBef>
                <a:spcPts val="0"/>
              </a:spcBef>
              <a:spcAft>
                <a:spcPts val="0"/>
              </a:spcAft>
              <a:buClr>
                <a:schemeClr val="dk2"/>
              </a:buClr>
              <a:buSzPts val="2000"/>
              <a:buChar char="●"/>
            </a:pPr>
            <a:r>
              <a:rPr b="1" lang="en-US" sz="2000">
                <a:solidFill>
                  <a:schemeClr val="dk1"/>
                </a:solidFill>
                <a:latin typeface="Open Sans"/>
                <a:ea typeface="Open Sans"/>
                <a:cs typeface="Open Sans"/>
                <a:sym typeface="Open Sans"/>
              </a:rPr>
              <a:t>Please note, </a:t>
            </a:r>
            <a:r>
              <a:rPr lang="en-US" sz="2000">
                <a:solidFill>
                  <a:schemeClr val="dk1"/>
                </a:solidFill>
                <a:latin typeface="Open Sans"/>
                <a:ea typeface="Open Sans"/>
                <a:cs typeface="Open Sans"/>
                <a:sym typeface="Open Sans"/>
              </a:rPr>
              <a:t>not all access tools are free of charge!!!</a:t>
            </a:r>
            <a:endParaRPr/>
          </a:p>
          <a:p>
            <a:pPr indent="-342900" lvl="0" marL="342900" rtl="0" algn="l">
              <a:lnSpc>
                <a:spcPct val="150000"/>
              </a:lnSpc>
              <a:spcBef>
                <a:spcPts val="0"/>
              </a:spcBef>
              <a:spcAft>
                <a:spcPts val="0"/>
              </a:spcAft>
              <a:buClr>
                <a:schemeClr val="dk2"/>
              </a:buClr>
              <a:buSzPts val="2000"/>
              <a:buChar char="●"/>
            </a:pPr>
            <a:r>
              <a:rPr b="1" lang="en-US" sz="2000">
                <a:solidFill>
                  <a:schemeClr val="dk1"/>
                </a:solidFill>
                <a:latin typeface="Open Sans"/>
                <a:ea typeface="Open Sans"/>
                <a:cs typeface="Open Sans"/>
                <a:sym typeface="Open Sans"/>
              </a:rPr>
              <a:t>Always</a:t>
            </a:r>
            <a:r>
              <a:rPr lang="en-US" sz="2000">
                <a:solidFill>
                  <a:schemeClr val="dk1"/>
                </a:solidFill>
                <a:latin typeface="Open Sans"/>
                <a:ea typeface="Open Sans"/>
                <a:cs typeface="Open Sans"/>
                <a:sym typeface="Open Sans"/>
              </a:rPr>
              <a:t> check your library for subscribed collections and tools available in your institution.</a:t>
            </a:r>
            <a:endParaRPr sz="2000">
              <a:solidFill>
                <a:schemeClr val="dk1"/>
              </a:solidFill>
              <a:latin typeface="Open Sans"/>
              <a:ea typeface="Open Sans"/>
              <a:cs typeface="Open Sans"/>
              <a:sym typeface="Open Sans"/>
            </a:endParaRPr>
          </a:p>
        </p:txBody>
      </p:sp>
      <p:sp>
        <p:nvSpPr>
          <p:cNvPr id="141" name="Google Shape;141;p9"/>
          <p:cNvSpPr txBox="1"/>
          <p:nvPr>
            <p:ph idx="10" type="dt"/>
          </p:nvPr>
        </p:nvSpPr>
        <p:spPr>
          <a:xfrm>
            <a:off x="9357855" y="6492875"/>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3/2/2020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g829bd93e03_0_0"/>
          <p:cNvSpPr txBox="1"/>
          <p:nvPr>
            <p:ph type="title"/>
          </p:nvPr>
        </p:nvSpPr>
        <p:spPr>
          <a:xfrm>
            <a:off x="0" y="378812"/>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600"/>
              <a:buNone/>
            </a:pPr>
            <a:r>
              <a:rPr lang="en-US">
                <a:solidFill>
                  <a:srgbClr val="586F7C"/>
                </a:solidFill>
              </a:rPr>
              <a:t>Types of access tools</a:t>
            </a:r>
            <a:endParaRPr/>
          </a:p>
        </p:txBody>
      </p:sp>
      <p:grpSp>
        <p:nvGrpSpPr>
          <p:cNvPr id="148" name="Google Shape;148;g829bd93e03_0_0"/>
          <p:cNvGrpSpPr/>
          <p:nvPr/>
        </p:nvGrpSpPr>
        <p:grpSpPr>
          <a:xfrm>
            <a:off x="675249" y="2012250"/>
            <a:ext cx="10438228" cy="4669333"/>
            <a:chOff x="0" y="570"/>
            <a:chExt cx="10438228" cy="4669333"/>
          </a:xfrm>
        </p:grpSpPr>
        <p:cxnSp>
          <p:nvCxnSpPr>
            <p:cNvPr id="149" name="Google Shape;149;g829bd93e03_0_0"/>
            <p:cNvCxnSpPr/>
            <p:nvPr/>
          </p:nvCxnSpPr>
          <p:spPr>
            <a:xfrm>
              <a:off x="0" y="570"/>
              <a:ext cx="10438228" cy="0"/>
            </a:xfrm>
            <a:prstGeom prst="straightConnector1">
              <a:avLst/>
            </a:prstGeom>
            <a:solidFill>
              <a:srgbClr val="FFAA3F"/>
            </a:solidFill>
            <a:ln cap="flat" cmpd="sng" w="25400">
              <a:solidFill>
                <a:srgbClr val="FFAA3F"/>
              </a:solidFill>
              <a:prstDash val="solid"/>
              <a:round/>
              <a:headEnd len="sm" w="sm" type="none"/>
              <a:tailEnd len="sm" w="sm" type="none"/>
            </a:ln>
          </p:spPr>
        </p:cxnSp>
        <p:sp>
          <p:nvSpPr>
            <p:cNvPr id="150" name="Google Shape;150;g829bd93e03_0_0"/>
            <p:cNvSpPr/>
            <p:nvPr/>
          </p:nvSpPr>
          <p:spPr>
            <a:xfrm>
              <a:off x="0" y="570"/>
              <a:ext cx="10438228" cy="9338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829bd93e03_0_0"/>
            <p:cNvSpPr txBox="1"/>
            <p:nvPr/>
          </p:nvSpPr>
          <p:spPr>
            <a:xfrm>
              <a:off x="0" y="570"/>
              <a:ext cx="10438228" cy="933866"/>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1. Library catalogues &amp; discovery tools – </a:t>
              </a:r>
              <a:r>
                <a:rPr b="0" i="0" lang="en-US" sz="1800" u="none" cap="none" strike="noStrike">
                  <a:solidFill>
                    <a:srgbClr val="000000"/>
                  </a:solidFill>
                  <a:latin typeface="Open Sans"/>
                  <a:ea typeface="Open Sans"/>
                  <a:cs typeface="Open Sans"/>
                  <a:sym typeface="Open Sans"/>
                </a:rPr>
                <a:t>cover the library’s collection including books, journals and any other material, allows one to search across all the subscribed content by library. </a:t>
              </a:r>
              <a:endParaRPr b="0" i="0" sz="1800" u="none" cap="none" strike="noStrike">
                <a:solidFill>
                  <a:srgbClr val="000000"/>
                </a:solidFill>
                <a:latin typeface="Open Sans"/>
                <a:ea typeface="Open Sans"/>
                <a:cs typeface="Open Sans"/>
                <a:sym typeface="Open Sans"/>
              </a:endParaRPr>
            </a:p>
          </p:txBody>
        </p:sp>
        <p:cxnSp>
          <p:nvCxnSpPr>
            <p:cNvPr id="152" name="Google Shape;152;g829bd93e03_0_0"/>
            <p:cNvCxnSpPr/>
            <p:nvPr/>
          </p:nvCxnSpPr>
          <p:spPr>
            <a:xfrm>
              <a:off x="0" y="934436"/>
              <a:ext cx="10438228" cy="0"/>
            </a:xfrm>
            <a:prstGeom prst="straightConnector1">
              <a:avLst/>
            </a:prstGeom>
            <a:solidFill>
              <a:srgbClr val="D1FF18"/>
            </a:solidFill>
            <a:ln cap="flat" cmpd="sng" w="25400">
              <a:solidFill>
                <a:srgbClr val="D1FF18"/>
              </a:solidFill>
              <a:prstDash val="solid"/>
              <a:round/>
              <a:headEnd len="sm" w="sm" type="none"/>
              <a:tailEnd len="sm" w="sm" type="none"/>
            </a:ln>
          </p:spPr>
        </p:cxnSp>
        <p:sp>
          <p:nvSpPr>
            <p:cNvPr id="153" name="Google Shape;153;g829bd93e03_0_0"/>
            <p:cNvSpPr/>
            <p:nvPr/>
          </p:nvSpPr>
          <p:spPr>
            <a:xfrm>
              <a:off x="0" y="934436"/>
              <a:ext cx="10438228" cy="9338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829bd93e03_0_0"/>
            <p:cNvSpPr txBox="1"/>
            <p:nvPr/>
          </p:nvSpPr>
          <p:spPr>
            <a:xfrm>
              <a:off x="0" y="934436"/>
              <a:ext cx="10438228" cy="933866"/>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2. Databases </a:t>
              </a:r>
              <a:r>
                <a:rPr b="0" i="0" lang="en-US" sz="1800" u="none" cap="none" strike="noStrike">
                  <a:solidFill>
                    <a:srgbClr val="000000"/>
                  </a:solidFill>
                  <a:latin typeface="Open Sans"/>
                  <a:ea typeface="Open Sans"/>
                  <a:cs typeface="Open Sans"/>
                  <a:sym typeface="Open Sans"/>
                </a:rPr>
                <a:t>- provided by the publishers for a fee or free of charge. They can cover articles, book chapters, proceedings and reports. They are particularly useful in finding academic content on specific subjects. </a:t>
              </a:r>
              <a:endParaRPr b="0" i="0" sz="1800" u="none" cap="none" strike="noStrike">
                <a:solidFill>
                  <a:srgbClr val="000000"/>
                </a:solidFill>
                <a:latin typeface="Open Sans"/>
                <a:ea typeface="Open Sans"/>
                <a:cs typeface="Open Sans"/>
                <a:sym typeface="Open Sans"/>
              </a:endParaRPr>
            </a:p>
          </p:txBody>
        </p:sp>
        <p:cxnSp>
          <p:nvCxnSpPr>
            <p:cNvPr id="155" name="Google Shape;155;g829bd93e03_0_0"/>
            <p:cNvCxnSpPr/>
            <p:nvPr/>
          </p:nvCxnSpPr>
          <p:spPr>
            <a:xfrm>
              <a:off x="0" y="1868303"/>
              <a:ext cx="10438228" cy="0"/>
            </a:xfrm>
            <a:prstGeom prst="straightConnector1">
              <a:avLst/>
            </a:prstGeom>
            <a:solidFill>
              <a:srgbClr val="28F100"/>
            </a:solidFill>
            <a:ln cap="flat" cmpd="sng" w="25400">
              <a:solidFill>
                <a:srgbClr val="28F100"/>
              </a:solidFill>
              <a:prstDash val="solid"/>
              <a:round/>
              <a:headEnd len="sm" w="sm" type="none"/>
              <a:tailEnd len="sm" w="sm" type="none"/>
            </a:ln>
          </p:spPr>
        </p:cxnSp>
        <p:sp>
          <p:nvSpPr>
            <p:cNvPr id="156" name="Google Shape;156;g829bd93e03_0_0"/>
            <p:cNvSpPr/>
            <p:nvPr/>
          </p:nvSpPr>
          <p:spPr>
            <a:xfrm>
              <a:off x="0" y="1868303"/>
              <a:ext cx="10438228" cy="9338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829bd93e03_0_0"/>
            <p:cNvSpPr txBox="1"/>
            <p:nvPr/>
          </p:nvSpPr>
          <p:spPr>
            <a:xfrm>
              <a:off x="0" y="1868303"/>
              <a:ext cx="10438228" cy="933866"/>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3. Repositories - </a:t>
              </a:r>
              <a:r>
                <a:rPr b="0" i="0" lang="en-US" sz="1800" u="none" cap="none" strike="noStrike">
                  <a:solidFill>
                    <a:srgbClr val="000000"/>
                  </a:solidFill>
                  <a:latin typeface="Open Sans"/>
                  <a:ea typeface="Open Sans"/>
                  <a:cs typeface="Open Sans"/>
                  <a:sym typeface="Open Sans"/>
                </a:rPr>
                <a:t>consist of academic institutions’ output including articles, proceedings, reports and research data e.g. </a:t>
              </a:r>
              <a:endParaRPr b="0" i="0" sz="1800" u="none" cap="none" strike="noStrike">
                <a:solidFill>
                  <a:srgbClr val="000000"/>
                </a:solidFill>
                <a:latin typeface="Open Sans"/>
                <a:ea typeface="Open Sans"/>
                <a:cs typeface="Open Sans"/>
                <a:sym typeface="Open Sans"/>
              </a:endParaRPr>
            </a:p>
          </p:txBody>
        </p:sp>
        <p:cxnSp>
          <p:nvCxnSpPr>
            <p:cNvPr id="158" name="Google Shape;158;g829bd93e03_0_0"/>
            <p:cNvCxnSpPr/>
            <p:nvPr/>
          </p:nvCxnSpPr>
          <p:spPr>
            <a:xfrm>
              <a:off x="0" y="2802170"/>
              <a:ext cx="10438228" cy="0"/>
            </a:xfrm>
            <a:prstGeom prst="straightConnector1">
              <a:avLst/>
            </a:prstGeom>
            <a:solidFill>
              <a:srgbClr val="00CB5E"/>
            </a:solidFill>
            <a:ln cap="flat" cmpd="sng" w="25400">
              <a:solidFill>
                <a:srgbClr val="00CB5E"/>
              </a:solidFill>
              <a:prstDash val="solid"/>
              <a:round/>
              <a:headEnd len="sm" w="sm" type="none"/>
              <a:tailEnd len="sm" w="sm" type="none"/>
            </a:ln>
          </p:spPr>
        </p:cxnSp>
        <p:sp>
          <p:nvSpPr>
            <p:cNvPr id="159" name="Google Shape;159;g829bd93e03_0_0"/>
            <p:cNvSpPr/>
            <p:nvPr/>
          </p:nvSpPr>
          <p:spPr>
            <a:xfrm>
              <a:off x="0" y="2802170"/>
              <a:ext cx="10438228" cy="9338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829bd93e03_0_0"/>
            <p:cNvSpPr txBox="1"/>
            <p:nvPr/>
          </p:nvSpPr>
          <p:spPr>
            <a:xfrm>
              <a:off x="0" y="2802170"/>
              <a:ext cx="10438228" cy="933866"/>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3. Indexes</a:t>
              </a:r>
              <a:r>
                <a:rPr b="0" i="0" lang="en-US" sz="1800" u="none" cap="none" strike="noStrike">
                  <a:solidFill>
                    <a:srgbClr val="000000"/>
                  </a:solidFill>
                  <a:latin typeface="Open Sans"/>
                  <a:ea typeface="Open Sans"/>
                  <a:cs typeface="Open Sans"/>
                  <a:sym typeface="Open Sans"/>
                </a:rPr>
                <a:t> – these are bibliographic and citation indexes used for literature search as well as finding quality publications. They can be subject-specific or interdisciplinary, &amp; sometimes include a full-text of the publications.</a:t>
              </a:r>
              <a:endParaRPr b="0" i="0" sz="1800" u="none" cap="none" strike="noStrike">
                <a:solidFill>
                  <a:srgbClr val="000000"/>
                </a:solidFill>
                <a:latin typeface="Open Sans"/>
                <a:ea typeface="Open Sans"/>
                <a:cs typeface="Open Sans"/>
                <a:sym typeface="Open Sans"/>
              </a:endParaRPr>
            </a:p>
          </p:txBody>
        </p:sp>
        <p:cxnSp>
          <p:nvCxnSpPr>
            <p:cNvPr id="161" name="Google Shape;161;g829bd93e03_0_0"/>
            <p:cNvCxnSpPr/>
            <p:nvPr/>
          </p:nvCxnSpPr>
          <p:spPr>
            <a:xfrm>
              <a:off x="0" y="3736037"/>
              <a:ext cx="10438228" cy="0"/>
            </a:xfrm>
            <a:prstGeom prst="straightConnector1">
              <a:avLst/>
            </a:prstGeom>
            <a:solidFill>
              <a:srgbClr val="0095A5"/>
            </a:solidFill>
            <a:ln cap="flat" cmpd="sng" w="25400">
              <a:solidFill>
                <a:srgbClr val="0095A5"/>
              </a:solidFill>
              <a:prstDash val="solid"/>
              <a:round/>
              <a:headEnd len="sm" w="sm" type="none"/>
              <a:tailEnd len="sm" w="sm" type="none"/>
            </a:ln>
          </p:spPr>
        </p:cxnSp>
        <p:sp>
          <p:nvSpPr>
            <p:cNvPr id="162" name="Google Shape;162;g829bd93e03_0_0"/>
            <p:cNvSpPr/>
            <p:nvPr/>
          </p:nvSpPr>
          <p:spPr>
            <a:xfrm>
              <a:off x="0" y="3736037"/>
              <a:ext cx="10438228" cy="9338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829bd93e03_0_0"/>
            <p:cNvSpPr txBox="1"/>
            <p:nvPr/>
          </p:nvSpPr>
          <p:spPr>
            <a:xfrm>
              <a:off x="0" y="3736037"/>
              <a:ext cx="10438228" cy="933866"/>
            </a:xfrm>
            <a:prstGeom prst="rect">
              <a:avLst/>
            </a:prstGeom>
            <a:noFill/>
            <a:ln>
              <a:noFill/>
            </a:ln>
          </p:spPr>
          <p:txBody>
            <a:bodyPr anchorCtr="0" anchor="t" bIns="68575" lIns="68575" spcFirstLastPara="1" rIns="68575" wrap="square" tIns="68575">
              <a:noAutofit/>
            </a:bodyPr>
            <a:lstStyle/>
            <a:p>
              <a:pPr indent="0" lvl="0" marL="0" marR="0" rtl="0" algn="l">
                <a:lnSpc>
                  <a:spcPct val="9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4. Search engines </a:t>
              </a:r>
              <a:r>
                <a:rPr b="0" i="0" lang="en-US" sz="1800" u="none" cap="none" strike="noStrike">
                  <a:solidFill>
                    <a:srgbClr val="000000"/>
                  </a:solidFill>
                  <a:latin typeface="Open Sans"/>
                  <a:ea typeface="Open Sans"/>
                  <a:cs typeface="Open Sans"/>
                  <a:sym typeface="Open Sans"/>
                </a:rPr>
                <a:t>- they index any type of Internet source harvestable by the engines and provide information users with unlimited Internet sources. Google is the most used search engine in the world.</a:t>
              </a:r>
              <a:endParaRPr b="0" i="0" sz="1800" u="none" cap="none" strike="noStrike">
                <a:solidFill>
                  <a:srgbClr val="000000"/>
                </a:solidFill>
                <a:latin typeface="Open Sans"/>
                <a:ea typeface="Open Sans"/>
                <a:cs typeface="Open Sans"/>
                <a:sym typeface="Open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0" y="437222"/>
            <a:ext cx="9613800" cy="1080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a:solidFill>
                  <a:srgbClr val="586F7C"/>
                </a:solidFill>
                <a:latin typeface="Open Sans"/>
                <a:ea typeface="Open Sans"/>
                <a:cs typeface="Open Sans"/>
                <a:sym typeface="Open Sans"/>
              </a:rPr>
              <a:t>Evaluating information resources</a:t>
            </a:r>
            <a:endParaRPr>
              <a:solidFill>
                <a:srgbClr val="586F7C"/>
              </a:solidFill>
              <a:latin typeface="Open Sans"/>
              <a:ea typeface="Open Sans"/>
              <a:cs typeface="Open Sans"/>
              <a:sym typeface="Open Sans"/>
            </a:endParaRPr>
          </a:p>
        </p:txBody>
      </p:sp>
      <p:sp>
        <p:nvSpPr>
          <p:cNvPr id="170" name="Google Shape;170;p10"/>
          <p:cNvSpPr txBox="1"/>
          <p:nvPr>
            <p:ph idx="1" type="body"/>
          </p:nvPr>
        </p:nvSpPr>
        <p:spPr>
          <a:xfrm>
            <a:off x="278514" y="1919981"/>
            <a:ext cx="6133514" cy="458696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None/>
            </a:pPr>
            <a:r>
              <a:rPr lang="en-US">
                <a:solidFill>
                  <a:schemeClr val="dk1"/>
                </a:solidFill>
                <a:latin typeface="Open Sans"/>
                <a:ea typeface="Open Sans"/>
                <a:cs typeface="Open Sans"/>
                <a:sym typeface="Open Sans"/>
              </a:rPr>
              <a:t>In today’s internet environment, anyone can be an author. As a result, not all information is reliable or true !</a:t>
            </a:r>
            <a:endParaRPr/>
          </a:p>
          <a:p>
            <a:pPr indent="-203200" lvl="0" marL="342900" rtl="0" algn="l">
              <a:lnSpc>
                <a:spcPct val="100000"/>
              </a:lnSpc>
              <a:spcBef>
                <a:spcPts val="0"/>
              </a:spcBef>
              <a:spcAft>
                <a:spcPts val="0"/>
              </a:spcAft>
              <a:buClr>
                <a:schemeClr val="dk1"/>
              </a:buClr>
              <a:buSzPts val="2200"/>
              <a:buNone/>
            </a:pPr>
            <a:r>
              <a:t/>
            </a:r>
            <a:endParaRPr sz="2200">
              <a:solidFill>
                <a:schemeClr val="dk1"/>
              </a:solidFill>
              <a:latin typeface="Open Sans"/>
              <a:ea typeface="Open Sans"/>
              <a:cs typeface="Open Sans"/>
              <a:sym typeface="Open Sans"/>
            </a:endParaRPr>
          </a:p>
          <a:p>
            <a:pPr indent="-342900" lvl="0" marL="342900" rtl="0" algn="l">
              <a:lnSpc>
                <a:spcPct val="100000"/>
              </a:lnSpc>
              <a:spcBef>
                <a:spcPts val="0"/>
              </a:spcBef>
              <a:spcAft>
                <a:spcPts val="0"/>
              </a:spcAft>
              <a:buClr>
                <a:schemeClr val="dk1"/>
              </a:buClr>
              <a:buSzPts val="2200"/>
              <a:buChar char="●"/>
            </a:pPr>
            <a:r>
              <a:rPr lang="en-US" sz="2200">
                <a:solidFill>
                  <a:schemeClr val="dk1"/>
                </a:solidFill>
                <a:latin typeface="Open Sans"/>
                <a:ea typeface="Open Sans"/>
                <a:cs typeface="Open Sans"/>
                <a:sym typeface="Open Sans"/>
              </a:rPr>
              <a:t>Information resources should be evaluated accurately, particularly when online.</a:t>
            </a:r>
            <a:endParaRPr/>
          </a:p>
          <a:p>
            <a:pPr indent="0" lvl="0" marL="0" rtl="0" algn="l">
              <a:lnSpc>
                <a:spcPct val="100000"/>
              </a:lnSpc>
              <a:spcBef>
                <a:spcPts val="0"/>
              </a:spcBef>
              <a:spcAft>
                <a:spcPts val="0"/>
              </a:spcAft>
              <a:buClr>
                <a:schemeClr val="dk1"/>
              </a:buClr>
              <a:buSzPts val="2200"/>
              <a:buNone/>
            </a:pPr>
            <a:r>
              <a:t/>
            </a:r>
            <a:endParaRPr sz="2200">
              <a:solidFill>
                <a:schemeClr val="dk1"/>
              </a:solidFill>
              <a:latin typeface="Open Sans"/>
              <a:ea typeface="Open Sans"/>
              <a:cs typeface="Open Sans"/>
              <a:sym typeface="Open Sans"/>
            </a:endParaRPr>
          </a:p>
          <a:p>
            <a:pPr indent="-342900" lvl="0" marL="342900" rtl="0" algn="l">
              <a:lnSpc>
                <a:spcPct val="100000"/>
              </a:lnSpc>
              <a:spcBef>
                <a:spcPts val="0"/>
              </a:spcBef>
              <a:spcAft>
                <a:spcPts val="0"/>
              </a:spcAft>
              <a:buClr>
                <a:schemeClr val="dk1"/>
              </a:buClr>
              <a:buSzPts val="2200"/>
              <a:buChar char="●"/>
            </a:pPr>
            <a:r>
              <a:rPr lang="en-US" sz="2200">
                <a:solidFill>
                  <a:schemeClr val="dk1"/>
                </a:solidFill>
                <a:latin typeface="Open Sans"/>
                <a:ea typeface="Open Sans"/>
                <a:cs typeface="Open Sans"/>
                <a:sym typeface="Open Sans"/>
              </a:rPr>
              <a:t>Users must be able to critically evaluate the appropriateness of all types of information sources prior to relying on the information.</a:t>
            </a:r>
            <a:endParaRPr/>
          </a:p>
        </p:txBody>
      </p:sp>
      <p:sp>
        <p:nvSpPr>
          <p:cNvPr id="171" name="Google Shape;171;p10"/>
          <p:cNvSpPr txBox="1"/>
          <p:nvPr/>
        </p:nvSpPr>
        <p:spPr>
          <a:xfrm>
            <a:off x="6511921" y="1730477"/>
            <a:ext cx="5289453"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400" u="none" cap="none" strike="noStrike">
                <a:solidFill>
                  <a:srgbClr val="004890"/>
                </a:solidFill>
                <a:latin typeface="Open Sans"/>
                <a:ea typeface="Open Sans"/>
                <a:cs typeface="Open Sans"/>
                <a:sym typeface="Open Sans"/>
              </a:rPr>
              <a:t>Key areas to consider when evaluating information resources</a:t>
            </a:r>
            <a:endParaRPr/>
          </a:p>
          <a:p>
            <a:pPr indent="0" lvl="0" marL="0" marR="0" rtl="0" algn="ctr">
              <a:lnSpc>
                <a:spcPct val="100000"/>
              </a:lnSpc>
              <a:spcBef>
                <a:spcPts val="0"/>
              </a:spcBef>
              <a:spcAft>
                <a:spcPts val="0"/>
              </a:spcAft>
              <a:buNone/>
            </a:pPr>
            <a:r>
              <a:t/>
            </a:r>
            <a:endParaRPr b="0" i="0" sz="2400" u="none" cap="none" strike="noStrike">
              <a:solidFill>
                <a:srgbClr val="004890"/>
              </a:solidFill>
              <a:latin typeface="Arial"/>
              <a:ea typeface="Arial"/>
              <a:cs typeface="Arial"/>
              <a:sym typeface="Arial"/>
            </a:endParaRPr>
          </a:p>
        </p:txBody>
      </p:sp>
      <p:grpSp>
        <p:nvGrpSpPr>
          <p:cNvPr id="172" name="Google Shape;172;p10"/>
          <p:cNvGrpSpPr/>
          <p:nvPr/>
        </p:nvGrpSpPr>
        <p:grpSpPr>
          <a:xfrm>
            <a:off x="6792433" y="2904997"/>
            <a:ext cx="4766371" cy="3764194"/>
            <a:chOff x="380405" y="1738"/>
            <a:chExt cx="4766371" cy="3764194"/>
          </a:xfrm>
        </p:grpSpPr>
        <p:sp>
          <p:nvSpPr>
            <p:cNvPr id="173" name="Google Shape;173;p10"/>
            <p:cNvSpPr/>
            <p:nvPr/>
          </p:nvSpPr>
          <p:spPr>
            <a:xfrm>
              <a:off x="1862749" y="1738"/>
              <a:ext cx="1870705" cy="815718"/>
            </a:xfrm>
            <a:prstGeom prst="roundRect">
              <a:avLst>
                <a:gd fmla="val 16667" name="adj"/>
              </a:avLst>
            </a:prstGeom>
            <a:solidFill>
              <a:srgbClr val="0048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
            <p:cNvSpPr txBox="1"/>
            <p:nvPr/>
          </p:nvSpPr>
          <p:spPr>
            <a:xfrm>
              <a:off x="1902569" y="41558"/>
              <a:ext cx="1791065" cy="73607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lt1"/>
                  </a:solidFill>
                  <a:latin typeface="Open Sans"/>
                  <a:ea typeface="Open Sans"/>
                  <a:cs typeface="Open Sans"/>
                  <a:sym typeface="Open Sans"/>
                </a:rPr>
                <a:t>Accuracy</a:t>
              </a:r>
              <a:endParaRPr b="1" i="0" sz="1400" u="none" cap="none" strike="noStrike">
                <a:solidFill>
                  <a:schemeClr val="lt1"/>
                </a:solidFill>
                <a:latin typeface="Open Sans"/>
                <a:ea typeface="Open Sans"/>
                <a:cs typeface="Open Sans"/>
                <a:sym typeface="Open Sans"/>
              </a:endParaRPr>
            </a:p>
          </p:txBody>
        </p:sp>
        <p:sp>
          <p:nvSpPr>
            <p:cNvPr id="175" name="Google Shape;175;p10"/>
            <p:cNvSpPr/>
            <p:nvPr/>
          </p:nvSpPr>
          <p:spPr>
            <a:xfrm>
              <a:off x="1168224" y="409597"/>
              <a:ext cx="3259754" cy="3259754"/>
            </a:xfrm>
            <a:custGeom>
              <a:rect b="b" l="l" r="r" t="t"/>
              <a:pathLst>
                <a:path extrusionOk="0" h="120000" w="120000">
                  <a:moveTo>
                    <a:pt x="94611" y="10989"/>
                  </a:moveTo>
                  <a:lnTo>
                    <a:pt x="94611" y="10989"/>
                  </a:lnTo>
                  <a:cubicBezTo>
                    <a:pt x="100488" y="15140"/>
                    <a:pt x="105571" y="20313"/>
                    <a:pt x="109617" y="26264"/>
                  </a:cubicBezTo>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3549638" y="1127956"/>
              <a:ext cx="1597138" cy="815718"/>
            </a:xfrm>
            <a:prstGeom prst="roundRect">
              <a:avLst>
                <a:gd fmla="val 16667" name="adj"/>
              </a:avLst>
            </a:prstGeom>
            <a:solidFill>
              <a:srgbClr val="51B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txBox="1"/>
            <p:nvPr/>
          </p:nvSpPr>
          <p:spPr>
            <a:xfrm>
              <a:off x="3589458" y="1167776"/>
              <a:ext cx="1517498" cy="73607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lt1"/>
                  </a:solidFill>
                  <a:latin typeface="Open Sans"/>
                  <a:ea typeface="Open Sans"/>
                  <a:cs typeface="Open Sans"/>
                  <a:sym typeface="Open Sans"/>
                </a:rPr>
                <a:t>Objectivity</a:t>
              </a:r>
              <a:endParaRPr b="1" i="0" sz="1400" u="none" cap="none" strike="noStrike">
                <a:solidFill>
                  <a:schemeClr val="lt1"/>
                </a:solidFill>
                <a:latin typeface="Open Sans"/>
                <a:ea typeface="Open Sans"/>
                <a:cs typeface="Open Sans"/>
                <a:sym typeface="Open Sans"/>
              </a:endParaRPr>
            </a:p>
          </p:txBody>
        </p:sp>
        <p:sp>
          <p:nvSpPr>
            <p:cNvPr id="178" name="Google Shape;178;p10"/>
            <p:cNvSpPr/>
            <p:nvPr/>
          </p:nvSpPr>
          <p:spPr>
            <a:xfrm>
              <a:off x="1168224" y="409597"/>
              <a:ext cx="3259754" cy="3259754"/>
            </a:xfrm>
            <a:custGeom>
              <a:rect b="b" l="l" r="r" t="t"/>
              <a:pathLst>
                <a:path extrusionOk="0" h="120000" w="120000">
                  <a:moveTo>
                    <a:pt x="119918" y="56857"/>
                  </a:moveTo>
                  <a:lnTo>
                    <a:pt x="119918" y="56857"/>
                  </a:lnTo>
                  <a:cubicBezTo>
                    <a:pt x="120593" y="69727"/>
                    <a:pt x="117106" y="82473"/>
                    <a:pt x="109973" y="93208"/>
                  </a:cubicBezTo>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3092119" y="2950214"/>
              <a:ext cx="1328001" cy="815718"/>
            </a:xfrm>
            <a:prstGeom prst="roundRect">
              <a:avLst>
                <a:gd fmla="val 16667" name="adj"/>
              </a:avLst>
            </a:prstGeom>
            <a:solidFill>
              <a:srgbClr val="F898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txBox="1"/>
            <p:nvPr/>
          </p:nvSpPr>
          <p:spPr>
            <a:xfrm>
              <a:off x="3131939" y="2990034"/>
              <a:ext cx="1248361" cy="73607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lt1"/>
                  </a:solidFill>
                  <a:latin typeface="Open Sans"/>
                  <a:ea typeface="Open Sans"/>
                  <a:cs typeface="Open Sans"/>
                  <a:sym typeface="Open Sans"/>
                </a:rPr>
                <a:t>Currency</a:t>
              </a:r>
              <a:endParaRPr b="1" i="0" sz="1400" u="none" cap="none" strike="noStrike">
                <a:solidFill>
                  <a:schemeClr val="lt1"/>
                </a:solidFill>
                <a:latin typeface="Open Sans"/>
                <a:ea typeface="Open Sans"/>
                <a:cs typeface="Open Sans"/>
                <a:sym typeface="Open Sans"/>
              </a:endParaRPr>
            </a:p>
          </p:txBody>
        </p:sp>
        <p:sp>
          <p:nvSpPr>
            <p:cNvPr id="181" name="Google Shape;181;p10"/>
            <p:cNvSpPr/>
            <p:nvPr/>
          </p:nvSpPr>
          <p:spPr>
            <a:xfrm>
              <a:off x="1168224" y="409597"/>
              <a:ext cx="3259754" cy="3259754"/>
            </a:xfrm>
            <a:custGeom>
              <a:rect b="b" l="l" r="r" t="t"/>
              <a:pathLst>
                <a:path extrusionOk="0" h="120000" w="120000">
                  <a:moveTo>
                    <a:pt x="70654" y="119047"/>
                  </a:moveTo>
                  <a:cubicBezTo>
                    <a:pt x="65075" y="120054"/>
                    <a:pt x="59381" y="120264"/>
                    <a:pt x="53742" y="119673"/>
                  </a:cubicBezTo>
                </a:path>
              </a:pathLst>
            </a:custGeom>
            <a:noFill/>
            <a:ln cap="flat" cmpd="sng" w="9525">
              <a:solidFill>
                <a:srgbClr val="FFAA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1056737" y="2950214"/>
              <a:ext cx="1566693" cy="815718"/>
            </a:xfrm>
            <a:prstGeom prst="roundRect">
              <a:avLst>
                <a:gd fmla="val 16667" name="adj"/>
              </a:avLst>
            </a:prstGeom>
            <a:solidFill>
              <a:srgbClr val="F898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txBox="1"/>
            <p:nvPr/>
          </p:nvSpPr>
          <p:spPr>
            <a:xfrm>
              <a:off x="1096557" y="2990034"/>
              <a:ext cx="1487053" cy="73607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lt1"/>
                  </a:solidFill>
                  <a:latin typeface="Open Sans"/>
                  <a:ea typeface="Open Sans"/>
                  <a:cs typeface="Open Sans"/>
                  <a:sym typeface="Open Sans"/>
                </a:rPr>
                <a:t>Coverage</a:t>
              </a:r>
              <a:endParaRPr b="1" i="0" sz="1400" u="none" cap="none" strike="noStrike">
                <a:solidFill>
                  <a:schemeClr val="lt1"/>
                </a:solidFill>
                <a:latin typeface="Open Sans"/>
                <a:ea typeface="Open Sans"/>
                <a:cs typeface="Open Sans"/>
                <a:sym typeface="Open Sans"/>
              </a:endParaRPr>
            </a:p>
          </p:txBody>
        </p:sp>
        <p:sp>
          <p:nvSpPr>
            <p:cNvPr id="184" name="Google Shape;184;p10"/>
            <p:cNvSpPr/>
            <p:nvPr/>
          </p:nvSpPr>
          <p:spPr>
            <a:xfrm>
              <a:off x="1168224" y="409597"/>
              <a:ext cx="3259754" cy="3259754"/>
            </a:xfrm>
            <a:custGeom>
              <a:rect b="b" l="l" r="r" t="t"/>
              <a:pathLst>
                <a:path extrusionOk="0" h="120000" w="120000">
                  <a:moveTo>
                    <a:pt x="10027" y="93207"/>
                  </a:moveTo>
                  <a:cubicBezTo>
                    <a:pt x="2894" y="82473"/>
                    <a:pt x="-593" y="69727"/>
                    <a:pt x="82" y="56856"/>
                  </a:cubicBezTo>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380405" y="1127956"/>
              <a:ext cx="1735183" cy="815718"/>
            </a:xfrm>
            <a:prstGeom prst="roundRect">
              <a:avLst>
                <a:gd fmla="val 16667" name="adj"/>
              </a:avLst>
            </a:prstGeom>
            <a:solidFill>
              <a:srgbClr val="51B9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txBox="1"/>
            <p:nvPr/>
          </p:nvSpPr>
          <p:spPr>
            <a:xfrm>
              <a:off x="420225" y="1167776"/>
              <a:ext cx="1655543" cy="736078"/>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en-US" sz="1400" u="none" cap="none" strike="noStrike">
                  <a:solidFill>
                    <a:schemeClr val="lt1"/>
                  </a:solidFill>
                  <a:latin typeface="Open Sans"/>
                  <a:ea typeface="Open Sans"/>
                  <a:cs typeface="Open Sans"/>
                  <a:sym typeface="Open Sans"/>
                </a:rPr>
                <a:t>Authority</a:t>
              </a:r>
              <a:endParaRPr b="1" i="0" sz="1400" u="none" cap="none" strike="noStrike">
                <a:solidFill>
                  <a:schemeClr val="lt1"/>
                </a:solidFill>
                <a:latin typeface="Open Sans"/>
                <a:ea typeface="Open Sans"/>
                <a:cs typeface="Open Sans"/>
                <a:sym typeface="Open Sans"/>
              </a:endParaRPr>
            </a:p>
          </p:txBody>
        </p:sp>
        <p:sp>
          <p:nvSpPr>
            <p:cNvPr id="187" name="Google Shape;187;p10"/>
            <p:cNvSpPr/>
            <p:nvPr/>
          </p:nvSpPr>
          <p:spPr>
            <a:xfrm>
              <a:off x="1168224" y="409597"/>
              <a:ext cx="3259754" cy="3259754"/>
            </a:xfrm>
            <a:custGeom>
              <a:rect b="b" l="l" r="r" t="t"/>
              <a:pathLst>
                <a:path extrusionOk="0" h="120000" w="120000">
                  <a:moveTo>
                    <a:pt x="10383" y="26264"/>
                  </a:moveTo>
                  <a:lnTo>
                    <a:pt x="10383" y="26264"/>
                  </a:lnTo>
                  <a:cubicBezTo>
                    <a:pt x="14429" y="20314"/>
                    <a:pt x="19511" y="15140"/>
                    <a:pt x="25389" y="10989"/>
                  </a:cubicBezTo>
                </a:path>
              </a:pathLst>
            </a:custGeom>
            <a:noFill/>
            <a:ln cap="flat" cmpd="sng" w="9525">
              <a:solidFill>
                <a:srgbClr val="EDFD4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0" y="437222"/>
            <a:ext cx="9613800" cy="1080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330">
                <a:solidFill>
                  <a:srgbClr val="586F7C"/>
                </a:solidFill>
                <a:latin typeface="Open Sans"/>
                <a:ea typeface="Open Sans"/>
                <a:cs typeface="Open Sans"/>
                <a:sym typeface="Open Sans"/>
              </a:rPr>
              <a:t>1. </a:t>
            </a:r>
            <a:r>
              <a:rPr lang="en-US">
                <a:solidFill>
                  <a:srgbClr val="586F7C"/>
                </a:solidFill>
                <a:latin typeface="Open Sans"/>
                <a:ea typeface="Open Sans"/>
                <a:cs typeface="Open Sans"/>
                <a:sym typeface="Open Sans"/>
              </a:rPr>
              <a:t>Authority</a:t>
            </a:r>
            <a:endParaRPr sz="3330">
              <a:solidFill>
                <a:srgbClr val="586F7C"/>
              </a:solidFill>
              <a:latin typeface="Open Sans"/>
              <a:ea typeface="Open Sans"/>
              <a:cs typeface="Open Sans"/>
              <a:sym typeface="Open Sans"/>
            </a:endParaRPr>
          </a:p>
        </p:txBody>
      </p:sp>
      <p:sp>
        <p:nvSpPr>
          <p:cNvPr id="194" name="Google Shape;194;p13"/>
          <p:cNvSpPr txBox="1"/>
          <p:nvPr>
            <p:ph idx="1" type="body"/>
          </p:nvPr>
        </p:nvSpPr>
        <p:spPr>
          <a:xfrm>
            <a:off x="608602" y="1847210"/>
            <a:ext cx="10955867" cy="4320508"/>
          </a:xfrm>
          <a:prstGeom prst="rect">
            <a:avLst/>
          </a:prstGeom>
          <a:noFill/>
          <a:ln>
            <a:noFill/>
          </a:ln>
        </p:spPr>
        <p:txBody>
          <a:bodyPr anchorCtr="0" anchor="t" bIns="45700" lIns="91425" spcFirstLastPara="1" rIns="91425" wrap="square" tIns="45700">
            <a:normAutofit/>
          </a:bodyPr>
          <a:lstStyle/>
          <a:p>
            <a:pPr indent="-342900" lvl="0" marL="469900" rtl="0" algn="l">
              <a:lnSpc>
                <a:spcPct val="150000"/>
              </a:lnSpc>
              <a:spcBef>
                <a:spcPts val="1000"/>
              </a:spcBef>
              <a:spcAft>
                <a:spcPts val="0"/>
              </a:spcAft>
              <a:buClr>
                <a:schemeClr val="dk1"/>
              </a:buClr>
              <a:buSzPts val="2220"/>
              <a:buChar char="●"/>
            </a:pPr>
            <a:r>
              <a:rPr lang="en-US" sz="2220">
                <a:solidFill>
                  <a:schemeClr val="dk1"/>
                </a:solidFill>
                <a:latin typeface="Open Sans"/>
                <a:ea typeface="Open Sans"/>
                <a:cs typeface="Open Sans"/>
                <a:sym typeface="Open Sans"/>
              </a:rPr>
              <a:t>Who is the author?</a:t>
            </a:r>
            <a:endParaRPr/>
          </a:p>
          <a:p>
            <a:pPr indent="-342900" lvl="0" marL="469900" rtl="0" algn="l">
              <a:lnSpc>
                <a:spcPct val="150000"/>
              </a:lnSpc>
              <a:spcBef>
                <a:spcPts val="1000"/>
              </a:spcBef>
              <a:spcAft>
                <a:spcPts val="0"/>
              </a:spcAft>
              <a:buClr>
                <a:schemeClr val="dk1"/>
              </a:buClr>
              <a:buSzPts val="2220"/>
              <a:buChar char="●"/>
            </a:pPr>
            <a:r>
              <a:rPr lang="en-US" sz="2220">
                <a:solidFill>
                  <a:schemeClr val="dk1"/>
                </a:solidFill>
                <a:latin typeface="Open Sans"/>
                <a:ea typeface="Open Sans"/>
                <a:cs typeface="Open Sans"/>
                <a:sym typeface="Open Sans"/>
              </a:rPr>
              <a:t>Is the author affiliated to a reputable university or organization?</a:t>
            </a:r>
            <a:endParaRPr/>
          </a:p>
          <a:p>
            <a:pPr indent="-342900" lvl="0" marL="469900" rtl="0" algn="l">
              <a:lnSpc>
                <a:spcPct val="150000"/>
              </a:lnSpc>
              <a:spcBef>
                <a:spcPts val="1000"/>
              </a:spcBef>
              <a:spcAft>
                <a:spcPts val="0"/>
              </a:spcAft>
              <a:buClr>
                <a:schemeClr val="dk1"/>
              </a:buClr>
              <a:buSzPts val="2220"/>
              <a:buChar char="●"/>
            </a:pPr>
            <a:r>
              <a:rPr lang="en-US" sz="2220">
                <a:solidFill>
                  <a:schemeClr val="dk1"/>
                </a:solidFill>
                <a:latin typeface="Open Sans"/>
                <a:ea typeface="Open Sans"/>
                <a:cs typeface="Open Sans"/>
                <a:sym typeface="Open Sans"/>
              </a:rPr>
              <a:t>What is the author's educational background or experience?</a:t>
            </a:r>
            <a:endParaRPr/>
          </a:p>
          <a:p>
            <a:pPr indent="-342900" lvl="0" marL="469900" rtl="0" algn="l">
              <a:lnSpc>
                <a:spcPct val="150000"/>
              </a:lnSpc>
              <a:spcBef>
                <a:spcPts val="1000"/>
              </a:spcBef>
              <a:spcAft>
                <a:spcPts val="0"/>
              </a:spcAft>
              <a:buClr>
                <a:schemeClr val="dk1"/>
              </a:buClr>
              <a:buSzPts val="2220"/>
              <a:buChar char="●"/>
            </a:pPr>
            <a:r>
              <a:rPr lang="en-US" sz="2220">
                <a:solidFill>
                  <a:schemeClr val="dk1"/>
                </a:solidFill>
                <a:latin typeface="Open Sans"/>
                <a:ea typeface="Open Sans"/>
                <a:cs typeface="Open Sans"/>
                <a:sym typeface="Open Sans"/>
              </a:rPr>
              <a:t>What is their area of expertise?</a:t>
            </a:r>
            <a:endParaRPr/>
          </a:p>
          <a:p>
            <a:pPr indent="-342900" lvl="0" marL="469900" rtl="0" algn="l">
              <a:lnSpc>
                <a:spcPct val="150000"/>
              </a:lnSpc>
              <a:spcBef>
                <a:spcPts val="1000"/>
              </a:spcBef>
              <a:spcAft>
                <a:spcPts val="0"/>
              </a:spcAft>
              <a:buClr>
                <a:schemeClr val="dk1"/>
              </a:buClr>
              <a:buSzPts val="2220"/>
              <a:buChar char="●"/>
            </a:pPr>
            <a:r>
              <a:rPr lang="en-US" sz="2220">
                <a:solidFill>
                  <a:schemeClr val="dk1"/>
                </a:solidFill>
                <a:latin typeface="Open Sans"/>
                <a:ea typeface="Open Sans"/>
                <a:cs typeface="Open Sans"/>
                <a:sym typeface="Open Sans"/>
              </a:rPr>
              <a:t>Has the author published in academic or peer reviewed publications?</a:t>
            </a:r>
            <a:endParaRPr/>
          </a:p>
          <a:p>
            <a:pPr indent="-342900" lvl="0" marL="469900" rtl="0" algn="l">
              <a:lnSpc>
                <a:spcPct val="150000"/>
              </a:lnSpc>
              <a:spcBef>
                <a:spcPts val="1000"/>
              </a:spcBef>
              <a:spcAft>
                <a:spcPts val="0"/>
              </a:spcAft>
              <a:buClr>
                <a:schemeClr val="dk1"/>
              </a:buClr>
              <a:buSzPts val="2220"/>
              <a:buChar char="●"/>
            </a:pPr>
            <a:r>
              <a:rPr lang="en-US" sz="2220">
                <a:solidFill>
                  <a:schemeClr val="dk1"/>
                </a:solidFill>
                <a:latin typeface="Open Sans"/>
                <a:ea typeface="Open Sans"/>
                <a:cs typeface="Open Sans"/>
                <a:sym typeface="Open Sans"/>
              </a:rPr>
              <a:t>Does the author/Web Master provide contact information?</a:t>
            </a:r>
            <a:endParaRPr sz="2220">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0" y="403153"/>
            <a:ext cx="8203474" cy="1080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a:solidFill>
                  <a:srgbClr val="586F7C"/>
                </a:solidFill>
                <a:latin typeface="Open Sans"/>
                <a:ea typeface="Open Sans"/>
                <a:cs typeface="Open Sans"/>
                <a:sym typeface="Open Sans"/>
              </a:rPr>
              <a:t>2. Accuracy</a:t>
            </a:r>
            <a:endParaRPr>
              <a:solidFill>
                <a:srgbClr val="586F7C"/>
              </a:solidFill>
              <a:latin typeface="Open Sans"/>
              <a:ea typeface="Open Sans"/>
              <a:cs typeface="Open Sans"/>
              <a:sym typeface="Open Sans"/>
            </a:endParaRPr>
          </a:p>
        </p:txBody>
      </p:sp>
      <p:sp>
        <p:nvSpPr>
          <p:cNvPr id="201" name="Google Shape;201;p14"/>
          <p:cNvSpPr txBox="1"/>
          <p:nvPr>
            <p:ph idx="1" type="body"/>
          </p:nvPr>
        </p:nvSpPr>
        <p:spPr>
          <a:xfrm>
            <a:off x="435392" y="1930567"/>
            <a:ext cx="10232608" cy="425508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Is the information provided based on proven facts?</a:t>
            </a:r>
            <a:endParaRPr/>
          </a:p>
          <a:p>
            <a:pPr indent="-342900" lvl="0" marL="342900" rtl="0" algn="l">
              <a:lnSpc>
                <a:spcPct val="15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Is it published in an academic or peer-reviewed publication?</a:t>
            </a:r>
            <a:endParaRPr/>
          </a:p>
          <a:p>
            <a:pPr indent="-342900" lvl="0" marL="342900" rtl="0" algn="l">
              <a:lnSpc>
                <a:spcPct val="15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Can you find when it was last updated?</a:t>
            </a:r>
            <a:endParaRPr/>
          </a:p>
          <a:p>
            <a:pPr indent="-342900" lvl="0" marL="342900" rtl="0" algn="l">
              <a:lnSpc>
                <a:spcPct val="15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Is there an editor or someone who verifies/checks the information?</a:t>
            </a:r>
            <a:endParaRPr/>
          </a:p>
          <a:p>
            <a:pPr indent="-342900" lvl="0" marL="342900" rtl="0" algn="l">
              <a:lnSpc>
                <a:spcPct val="15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Is the page free of spelling mistakes or other obvious problems?</a:t>
            </a:r>
            <a:endParaRPr/>
          </a:p>
          <a:p>
            <a:pPr indent="0" lvl="0" marL="0" rtl="0" algn="l">
              <a:lnSpc>
                <a:spcPct val="150000"/>
              </a:lnSpc>
              <a:spcBef>
                <a:spcPts val="1000"/>
              </a:spcBef>
              <a:spcAft>
                <a:spcPts val="0"/>
              </a:spcAft>
              <a:buClr>
                <a:schemeClr val="dk1"/>
              </a:buClr>
              <a:buSzPts val="2500"/>
              <a:buNone/>
            </a:pPr>
            <a:r>
              <a:t/>
            </a:r>
            <a:endParaRPr sz="25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0" y="453113"/>
            <a:ext cx="8151223" cy="1080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80"/>
              <a:buNone/>
            </a:pPr>
            <a:r>
              <a:rPr lang="en-US">
                <a:solidFill>
                  <a:srgbClr val="586F7C"/>
                </a:solidFill>
                <a:latin typeface="Open Sans"/>
                <a:ea typeface="Open Sans"/>
                <a:cs typeface="Open Sans"/>
                <a:sym typeface="Open Sans"/>
              </a:rPr>
              <a:t>3. Objectivity</a:t>
            </a:r>
            <a:endParaRPr>
              <a:solidFill>
                <a:srgbClr val="586F7C"/>
              </a:solidFill>
              <a:latin typeface="Open Sans"/>
              <a:ea typeface="Open Sans"/>
              <a:cs typeface="Open Sans"/>
              <a:sym typeface="Open Sans"/>
            </a:endParaRPr>
          </a:p>
        </p:txBody>
      </p:sp>
      <p:sp>
        <p:nvSpPr>
          <p:cNvPr id="208" name="Google Shape;208;p15"/>
          <p:cNvSpPr txBox="1"/>
          <p:nvPr>
            <p:ph idx="1" type="body"/>
          </p:nvPr>
        </p:nvSpPr>
        <p:spPr>
          <a:xfrm>
            <a:off x="680320" y="1900518"/>
            <a:ext cx="10489703" cy="4338917"/>
          </a:xfrm>
          <a:prstGeom prst="rect">
            <a:avLst/>
          </a:prstGeom>
          <a:noFill/>
          <a:ln>
            <a:noFill/>
          </a:ln>
        </p:spPr>
        <p:txBody>
          <a:bodyPr anchorCtr="0" anchor="t" bIns="45700" lIns="91425" spcFirstLastPara="1" rIns="91425" wrap="square" tIns="45700">
            <a:noAutofit/>
          </a:bodyPr>
          <a:lstStyle/>
          <a:p>
            <a:pPr indent="-342900" lvl="0" marL="469900" rtl="0" algn="l">
              <a:lnSpc>
                <a:spcPct val="150000"/>
              </a:lnSpc>
              <a:spcBef>
                <a:spcPts val="1000"/>
              </a:spcBef>
              <a:spcAft>
                <a:spcPts val="0"/>
              </a:spcAft>
              <a:buClr>
                <a:schemeClr val="dk1"/>
              </a:buClr>
              <a:buSzPts val="2300"/>
              <a:buChar char="●"/>
            </a:pPr>
            <a:r>
              <a:rPr lang="en-US" sz="2300">
                <a:solidFill>
                  <a:schemeClr val="dk1"/>
                </a:solidFill>
                <a:latin typeface="Open Sans"/>
                <a:ea typeface="Open Sans"/>
                <a:cs typeface="Open Sans"/>
                <a:sym typeface="Open Sans"/>
              </a:rPr>
              <a:t>How objective is the information? </a:t>
            </a:r>
            <a:endParaRPr/>
          </a:p>
          <a:p>
            <a:pPr indent="-342900" lvl="0" marL="469900" rtl="0" algn="l">
              <a:lnSpc>
                <a:spcPct val="150000"/>
              </a:lnSpc>
              <a:spcBef>
                <a:spcPts val="1000"/>
              </a:spcBef>
              <a:spcAft>
                <a:spcPts val="0"/>
              </a:spcAft>
              <a:buClr>
                <a:schemeClr val="dk1"/>
              </a:buClr>
              <a:buSzPts val="2300"/>
              <a:buChar char="●"/>
            </a:pPr>
            <a:r>
              <a:rPr lang="en-US" sz="2300">
                <a:solidFill>
                  <a:schemeClr val="dk1"/>
                </a:solidFill>
                <a:latin typeface="Open Sans"/>
                <a:ea typeface="Open Sans"/>
                <a:cs typeface="Open Sans"/>
                <a:sym typeface="Open Sans"/>
              </a:rPr>
              <a:t>What do you know about who is publishing the information?</a:t>
            </a:r>
            <a:endParaRPr/>
          </a:p>
          <a:p>
            <a:pPr indent="-342900" lvl="0" marL="469900" rtl="0" algn="l">
              <a:lnSpc>
                <a:spcPct val="150000"/>
              </a:lnSpc>
              <a:spcBef>
                <a:spcPts val="1000"/>
              </a:spcBef>
              <a:spcAft>
                <a:spcPts val="0"/>
              </a:spcAft>
              <a:buClr>
                <a:schemeClr val="dk1"/>
              </a:buClr>
              <a:buSzPts val="2300"/>
              <a:buChar char="●"/>
            </a:pPr>
            <a:r>
              <a:rPr lang="en-US" sz="2300">
                <a:solidFill>
                  <a:schemeClr val="dk1"/>
                </a:solidFill>
                <a:latin typeface="Open Sans"/>
                <a:ea typeface="Open Sans"/>
                <a:cs typeface="Open Sans"/>
                <a:sym typeface="Open Sans"/>
              </a:rPr>
              <a:t>Is there a political, social or commercial agenda?</a:t>
            </a:r>
            <a:endParaRPr/>
          </a:p>
          <a:p>
            <a:pPr indent="-342900" lvl="0" marL="469900" rtl="0" algn="l">
              <a:lnSpc>
                <a:spcPct val="150000"/>
              </a:lnSpc>
              <a:spcBef>
                <a:spcPts val="1000"/>
              </a:spcBef>
              <a:spcAft>
                <a:spcPts val="0"/>
              </a:spcAft>
              <a:buClr>
                <a:schemeClr val="dk1"/>
              </a:buClr>
              <a:buSzPts val="2300"/>
              <a:buChar char="●"/>
            </a:pPr>
            <a:r>
              <a:rPr lang="en-US" sz="2300">
                <a:solidFill>
                  <a:schemeClr val="dk1"/>
                </a:solidFill>
                <a:latin typeface="Open Sans"/>
                <a:ea typeface="Open Sans"/>
                <a:cs typeface="Open Sans"/>
                <a:sym typeface="Open Sans"/>
              </a:rPr>
              <a:t>Does the information try to inform or persuade in an inappropriate way?</a:t>
            </a:r>
            <a:endParaRPr/>
          </a:p>
          <a:p>
            <a:pPr indent="-342900" lvl="0" marL="469900" rtl="0" algn="l">
              <a:lnSpc>
                <a:spcPct val="150000"/>
              </a:lnSpc>
              <a:spcBef>
                <a:spcPts val="1000"/>
              </a:spcBef>
              <a:spcAft>
                <a:spcPts val="0"/>
              </a:spcAft>
              <a:buClr>
                <a:schemeClr val="dk1"/>
              </a:buClr>
              <a:buSzPts val="2300"/>
              <a:buChar char="●"/>
            </a:pPr>
            <a:r>
              <a:rPr lang="en-US" sz="2300">
                <a:solidFill>
                  <a:schemeClr val="dk1"/>
                </a:solidFill>
                <a:latin typeface="Open Sans"/>
                <a:ea typeface="Open Sans"/>
                <a:cs typeface="Open Sans"/>
                <a:sym typeface="Open Sans"/>
              </a:rPr>
              <a:t>How balanced is the presentation in opposing perspectives?</a:t>
            </a:r>
            <a:endParaRPr/>
          </a:p>
          <a:p>
            <a:pPr indent="-342900" lvl="0" marL="469900" rtl="0" algn="l">
              <a:lnSpc>
                <a:spcPct val="150000"/>
              </a:lnSpc>
              <a:spcBef>
                <a:spcPts val="1000"/>
              </a:spcBef>
              <a:spcAft>
                <a:spcPts val="0"/>
              </a:spcAft>
              <a:buClr>
                <a:schemeClr val="dk1"/>
              </a:buClr>
              <a:buSzPts val="2300"/>
              <a:buChar char="●"/>
            </a:pPr>
            <a:r>
              <a:rPr lang="en-US" sz="2300">
                <a:solidFill>
                  <a:schemeClr val="dk1"/>
                </a:solidFill>
                <a:latin typeface="Open Sans"/>
                <a:ea typeface="Open Sans"/>
                <a:cs typeface="Open Sans"/>
                <a:sym typeface="Open Sans"/>
              </a:rPr>
              <a:t>What is the tone of language used (angry, sarcastic, emotive, objective)?</a:t>
            </a:r>
            <a:endParaRPr sz="2300">
              <a:solidFill>
                <a:schemeClr val="dk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6"/>
          <p:cNvSpPr txBox="1"/>
          <p:nvPr>
            <p:ph type="title"/>
          </p:nvPr>
        </p:nvSpPr>
        <p:spPr>
          <a:xfrm>
            <a:off x="0" y="439761"/>
            <a:ext cx="7994469" cy="1080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a:solidFill>
                  <a:srgbClr val="586F7C"/>
                </a:solidFill>
                <a:latin typeface="Open Sans"/>
                <a:ea typeface="Open Sans"/>
                <a:cs typeface="Open Sans"/>
                <a:sym typeface="Open Sans"/>
              </a:rPr>
              <a:t>4. Coverage.</a:t>
            </a:r>
            <a:endParaRPr>
              <a:solidFill>
                <a:srgbClr val="586F7C"/>
              </a:solidFill>
              <a:latin typeface="Open Sans"/>
              <a:ea typeface="Open Sans"/>
              <a:cs typeface="Open Sans"/>
              <a:sym typeface="Open Sans"/>
            </a:endParaRPr>
          </a:p>
        </p:txBody>
      </p:sp>
      <p:sp>
        <p:nvSpPr>
          <p:cNvPr id="215" name="Google Shape;215;p16"/>
          <p:cNvSpPr txBox="1"/>
          <p:nvPr>
            <p:ph idx="1" type="body"/>
          </p:nvPr>
        </p:nvSpPr>
        <p:spPr>
          <a:xfrm>
            <a:off x="429308" y="1816919"/>
            <a:ext cx="10794504" cy="4117716"/>
          </a:xfrm>
          <a:prstGeom prst="rect">
            <a:avLst/>
          </a:prstGeom>
          <a:noFill/>
          <a:ln>
            <a:noFill/>
          </a:ln>
        </p:spPr>
        <p:txBody>
          <a:bodyPr anchorCtr="0" anchor="t" bIns="45700" lIns="91425" spcFirstLastPara="1" rIns="91425" wrap="square" tIns="45700">
            <a:noAutofit/>
          </a:bodyPr>
          <a:lstStyle/>
          <a:p>
            <a:pPr indent="-342900" lvl="0" marL="469900" rtl="0" algn="l">
              <a:lnSpc>
                <a:spcPct val="15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Does the information covered meet your information needs?</a:t>
            </a:r>
            <a:endParaRPr/>
          </a:p>
          <a:p>
            <a:pPr indent="-342900" lvl="0" marL="469900" rtl="0" algn="l">
              <a:lnSpc>
                <a:spcPct val="15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Is the coverage basic or comprehensive?</a:t>
            </a:r>
            <a:endParaRPr/>
          </a:p>
          <a:p>
            <a:pPr indent="-342900" lvl="0" marL="469900" rtl="0" algn="l">
              <a:lnSpc>
                <a:spcPct val="15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Is there an "About Us" link that explains subject coverage?</a:t>
            </a:r>
            <a:endParaRPr/>
          </a:p>
          <a:p>
            <a:pPr indent="-342900" lvl="0" marL="469900" rtl="0" algn="l">
              <a:lnSpc>
                <a:spcPct val="15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Is the information relevant to your topic?</a:t>
            </a:r>
            <a:endParaRPr/>
          </a:p>
          <a:p>
            <a:pPr indent="-342900" lvl="0" marL="469900" rtl="0" algn="l">
              <a:lnSpc>
                <a:spcPct val="15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Does this page have information that is not found elsewhere?</a:t>
            </a:r>
            <a:endParaRPr/>
          </a:p>
          <a:p>
            <a:pPr indent="-342900" lvl="0" marL="469900" rtl="0" algn="l">
              <a:lnSpc>
                <a:spcPct val="15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How in-depth is the material?</a:t>
            </a:r>
            <a:endParaRPr/>
          </a:p>
          <a:p>
            <a:pPr indent="-184150" lvl="0" marL="469900" rtl="0" algn="l">
              <a:lnSpc>
                <a:spcPct val="150000"/>
              </a:lnSpc>
              <a:spcBef>
                <a:spcPts val="1000"/>
              </a:spcBef>
              <a:spcAft>
                <a:spcPts val="0"/>
              </a:spcAft>
              <a:buClr>
                <a:schemeClr val="dk1"/>
              </a:buClr>
              <a:buSzPts val="2500"/>
              <a:buNone/>
            </a:pPr>
            <a:r>
              <a:t/>
            </a:r>
            <a:endParaRPr sz="250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g727b3dbef2_0_57"/>
          <p:cNvSpPr txBox="1"/>
          <p:nvPr>
            <p:ph type="title"/>
          </p:nvPr>
        </p:nvSpPr>
        <p:spPr>
          <a:xfrm>
            <a:off x="0" y="439761"/>
            <a:ext cx="7994400" cy="108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rebuchet MS"/>
              <a:buNone/>
            </a:pPr>
            <a:r>
              <a:rPr lang="en-US" sz="3400">
                <a:solidFill>
                  <a:srgbClr val="586F7C"/>
                </a:solidFill>
                <a:latin typeface="Open Sans"/>
                <a:ea typeface="Open Sans"/>
                <a:cs typeface="Open Sans"/>
                <a:sym typeface="Open Sans"/>
              </a:rPr>
              <a:t>5. Currency</a:t>
            </a:r>
            <a:endParaRPr sz="3400">
              <a:solidFill>
                <a:srgbClr val="586F7C"/>
              </a:solidFill>
              <a:latin typeface="Open Sans"/>
              <a:ea typeface="Open Sans"/>
              <a:cs typeface="Open Sans"/>
              <a:sym typeface="Open Sans"/>
            </a:endParaRPr>
          </a:p>
        </p:txBody>
      </p:sp>
      <p:sp>
        <p:nvSpPr>
          <p:cNvPr id="222" name="Google Shape;222;g727b3dbef2_0_57"/>
          <p:cNvSpPr txBox="1"/>
          <p:nvPr>
            <p:ph idx="1" type="body"/>
          </p:nvPr>
        </p:nvSpPr>
        <p:spPr>
          <a:xfrm>
            <a:off x="554815" y="1978284"/>
            <a:ext cx="9923400" cy="4095900"/>
          </a:xfrm>
          <a:prstGeom prst="rect">
            <a:avLst/>
          </a:prstGeom>
          <a:noFill/>
          <a:ln>
            <a:noFill/>
          </a:ln>
        </p:spPr>
        <p:txBody>
          <a:bodyPr anchorCtr="0" anchor="t" bIns="45700" lIns="91425" spcFirstLastPara="1" rIns="91425" wrap="square" tIns="45700">
            <a:noAutofit/>
          </a:bodyPr>
          <a:lstStyle/>
          <a:p>
            <a:pPr indent="-342900" lvl="0" marL="469900" rtl="0" algn="l">
              <a:lnSpc>
                <a:spcPct val="20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When was the information published?</a:t>
            </a:r>
            <a:endParaRPr/>
          </a:p>
          <a:p>
            <a:pPr indent="-342900" lvl="0" marL="469900" rtl="0" algn="l">
              <a:lnSpc>
                <a:spcPct val="20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When was the web site last updated?</a:t>
            </a:r>
            <a:endParaRPr/>
          </a:p>
          <a:p>
            <a:pPr indent="-342900" lvl="0" marL="469900" rtl="0" algn="l">
              <a:lnSpc>
                <a:spcPct val="20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Is timeliness important for your information needs?</a:t>
            </a:r>
            <a:endParaRPr/>
          </a:p>
          <a:p>
            <a:pPr indent="-342900" lvl="0" marL="469900" rtl="0" algn="l">
              <a:lnSpc>
                <a:spcPct val="200000"/>
              </a:lnSpc>
              <a:spcBef>
                <a:spcPts val="1000"/>
              </a:spcBef>
              <a:spcAft>
                <a:spcPts val="0"/>
              </a:spcAft>
              <a:buClr>
                <a:schemeClr val="dk1"/>
              </a:buClr>
              <a:buSzPts val="2500"/>
              <a:buChar char="●"/>
            </a:pPr>
            <a:r>
              <a:rPr lang="en-US" sz="2500">
                <a:solidFill>
                  <a:schemeClr val="dk1"/>
                </a:solidFill>
                <a:latin typeface="Open Sans"/>
                <a:ea typeface="Open Sans"/>
                <a:cs typeface="Open Sans"/>
                <a:sym typeface="Open Sans"/>
              </a:rPr>
              <a:t>Are the links up to date and do they point to existing pages?</a:t>
            </a:r>
            <a:endParaRPr/>
          </a:p>
          <a:p>
            <a:pPr indent="-184150" lvl="0" marL="469900" rtl="0" algn="l">
              <a:lnSpc>
                <a:spcPct val="200000"/>
              </a:lnSpc>
              <a:spcBef>
                <a:spcPts val="1000"/>
              </a:spcBef>
              <a:spcAft>
                <a:spcPts val="0"/>
              </a:spcAft>
              <a:buClr>
                <a:schemeClr val="dk1"/>
              </a:buClr>
              <a:buSzPts val="2500"/>
              <a:buNone/>
            </a:pPr>
            <a:r>
              <a:t/>
            </a:r>
            <a:endParaRPr sz="2500">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0"/>
          <p:cNvSpPr txBox="1"/>
          <p:nvPr>
            <p:ph type="title"/>
          </p:nvPr>
        </p:nvSpPr>
        <p:spPr>
          <a:xfrm>
            <a:off x="0" y="437222"/>
            <a:ext cx="8138160" cy="1080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rebuchet MS"/>
              <a:buNone/>
            </a:pPr>
            <a:r>
              <a:rPr lang="en-US">
                <a:solidFill>
                  <a:srgbClr val="586F7C"/>
                </a:solidFill>
                <a:latin typeface="Open Sans"/>
                <a:ea typeface="Open Sans"/>
                <a:cs typeface="Open Sans"/>
                <a:sym typeface="Open Sans"/>
              </a:rPr>
              <a:t>Summary</a:t>
            </a:r>
            <a:endParaRPr>
              <a:solidFill>
                <a:srgbClr val="004890"/>
              </a:solidFill>
              <a:latin typeface="Open Sans"/>
              <a:ea typeface="Open Sans"/>
              <a:cs typeface="Open Sans"/>
              <a:sym typeface="Open Sans"/>
            </a:endParaRPr>
          </a:p>
        </p:txBody>
      </p:sp>
      <p:sp>
        <p:nvSpPr>
          <p:cNvPr id="229" name="Google Shape;229;p20"/>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342900" lvl="0" marL="460375" rtl="0" algn="l">
              <a:lnSpc>
                <a:spcPct val="150000"/>
              </a:lnSpc>
              <a:spcBef>
                <a:spcPts val="1000"/>
              </a:spcBef>
              <a:spcAft>
                <a:spcPts val="0"/>
              </a:spcAft>
              <a:buClr>
                <a:schemeClr val="dk1"/>
              </a:buClr>
              <a:buSzPts val="1850"/>
              <a:buChar char="●"/>
            </a:pPr>
            <a:r>
              <a:rPr lang="en-US">
                <a:solidFill>
                  <a:schemeClr val="dk1"/>
                </a:solidFill>
                <a:latin typeface="Open Sans"/>
                <a:ea typeface="Open Sans"/>
                <a:cs typeface="Open Sans"/>
                <a:sym typeface="Open Sans"/>
              </a:rPr>
              <a:t>This lesson introduced types of information sources based on their originality, variety of information tools and resources, and methods to evaluate retrieved resources. </a:t>
            </a:r>
            <a:endParaRPr>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727b3dbef2_0_81"/>
          <p:cNvSpPr txBox="1"/>
          <p:nvPr>
            <p:ph type="title"/>
          </p:nvPr>
        </p:nvSpPr>
        <p:spPr>
          <a:xfrm>
            <a:off x="0" y="437222"/>
            <a:ext cx="8203500" cy="108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Gill Sans"/>
              <a:buNone/>
            </a:pPr>
            <a:r>
              <a:rPr lang="en-US">
                <a:solidFill>
                  <a:srgbClr val="586F7C"/>
                </a:solidFill>
                <a:latin typeface="Open Sans"/>
                <a:ea typeface="Open Sans"/>
                <a:cs typeface="Open Sans"/>
                <a:sym typeface="Open Sans"/>
              </a:rPr>
              <a:t>You are invited to;</a:t>
            </a:r>
            <a:endParaRPr>
              <a:solidFill>
                <a:srgbClr val="586F7C"/>
              </a:solidFill>
              <a:latin typeface="Open Sans"/>
              <a:ea typeface="Open Sans"/>
              <a:cs typeface="Open Sans"/>
              <a:sym typeface="Open Sans"/>
            </a:endParaRPr>
          </a:p>
        </p:txBody>
      </p:sp>
      <p:sp>
        <p:nvSpPr>
          <p:cNvPr id="235" name="Google Shape;235;g727b3dbef2_0_81"/>
          <p:cNvSpPr txBox="1"/>
          <p:nvPr>
            <p:ph idx="1" type="body"/>
          </p:nvPr>
        </p:nvSpPr>
        <p:spPr>
          <a:xfrm>
            <a:off x="656075" y="2094525"/>
            <a:ext cx="9916800" cy="35994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0"/>
              </a:spcBef>
              <a:spcAft>
                <a:spcPts val="0"/>
              </a:spcAft>
              <a:buClr>
                <a:srgbClr val="586F7C"/>
              </a:buClr>
              <a:buSzPts val="1400"/>
              <a:buFont typeface="Open Sans"/>
              <a:buChar char="●"/>
            </a:pPr>
            <a:r>
              <a:rPr lang="en-US">
                <a:solidFill>
                  <a:srgbClr val="586F7C"/>
                </a:solidFill>
                <a:latin typeface="Open Sans"/>
                <a:ea typeface="Open Sans"/>
                <a:cs typeface="Open Sans"/>
                <a:sym typeface="Open Sans"/>
              </a:rPr>
              <a:t>Visit us at </a:t>
            </a:r>
            <a:r>
              <a:rPr lang="en-US">
                <a:solidFill>
                  <a:srgbClr val="586F7C"/>
                </a:solidFill>
                <a:uFill>
                  <a:noFill/>
                </a:uFill>
                <a:latin typeface="Open Sans"/>
                <a:ea typeface="Open Sans"/>
                <a:cs typeface="Open Sans"/>
                <a:sym typeface="Open Sans"/>
                <a:hlinkClick r:id="rId3"/>
              </a:rPr>
              <a:t>www.research4life.or</a:t>
            </a:r>
            <a:r>
              <a:rPr lang="en-US" u="sng">
                <a:solidFill>
                  <a:srgbClr val="586F7C"/>
                </a:solidFill>
                <a:latin typeface="Open Sans"/>
                <a:ea typeface="Open Sans"/>
                <a:cs typeface="Open Sans"/>
                <a:sym typeface="Open Sans"/>
                <a:hlinkClick r:id="rId4"/>
              </a:rPr>
              <a:t>g</a:t>
            </a:r>
            <a:endParaRPr>
              <a:solidFill>
                <a:srgbClr val="586F7C"/>
              </a:solidFill>
              <a:latin typeface="Open Sans"/>
              <a:ea typeface="Open Sans"/>
              <a:cs typeface="Open Sans"/>
              <a:sym typeface="Open Sans"/>
            </a:endParaRPr>
          </a:p>
          <a:p>
            <a:pPr indent="-317500" lvl="0" marL="457200" rtl="0" algn="l">
              <a:lnSpc>
                <a:spcPct val="150000"/>
              </a:lnSpc>
              <a:spcBef>
                <a:spcPts val="0"/>
              </a:spcBef>
              <a:spcAft>
                <a:spcPts val="0"/>
              </a:spcAft>
              <a:buClr>
                <a:srgbClr val="586F7C"/>
              </a:buClr>
              <a:buSzPts val="1400"/>
              <a:buFont typeface="Open Sans"/>
              <a:buChar char="●"/>
            </a:pPr>
            <a:r>
              <a:rPr lang="en-US">
                <a:solidFill>
                  <a:srgbClr val="586F7C"/>
                </a:solidFill>
                <a:latin typeface="Open Sans"/>
                <a:ea typeface="Open Sans"/>
                <a:cs typeface="Open Sans"/>
                <a:sym typeface="Open Sans"/>
              </a:rPr>
              <a:t>Contact us at </a:t>
            </a:r>
            <a:r>
              <a:rPr lang="en-US">
                <a:solidFill>
                  <a:srgbClr val="586F7C"/>
                </a:solidFill>
                <a:uFill>
                  <a:noFill/>
                </a:uFill>
                <a:latin typeface="Open Sans"/>
                <a:ea typeface="Open Sans"/>
                <a:cs typeface="Open Sans"/>
                <a:sym typeface="Open Sans"/>
                <a:hlinkClick r:id="rId5"/>
              </a:rPr>
              <a:t>r4l@research4life.org</a:t>
            </a:r>
            <a:r>
              <a:rPr lang="en-US">
                <a:solidFill>
                  <a:srgbClr val="586F7C"/>
                </a:solidFill>
                <a:latin typeface="Open Sans"/>
                <a:ea typeface="Open Sans"/>
                <a:cs typeface="Open Sans"/>
                <a:sym typeface="Open Sans"/>
              </a:rPr>
              <a:t> </a:t>
            </a:r>
            <a:endParaRPr>
              <a:solidFill>
                <a:srgbClr val="586F7C"/>
              </a:solidFill>
              <a:latin typeface="Open Sans"/>
              <a:ea typeface="Open Sans"/>
              <a:cs typeface="Open Sans"/>
              <a:sym typeface="Open Sans"/>
            </a:endParaRPr>
          </a:p>
          <a:p>
            <a:pPr indent="-317500" lvl="0" marL="457200" rtl="0" algn="l">
              <a:lnSpc>
                <a:spcPct val="150000"/>
              </a:lnSpc>
              <a:spcBef>
                <a:spcPts val="0"/>
              </a:spcBef>
              <a:spcAft>
                <a:spcPts val="0"/>
              </a:spcAft>
              <a:buClr>
                <a:srgbClr val="586F7C"/>
              </a:buClr>
              <a:buSzPts val="1400"/>
              <a:buFont typeface="Open Sans"/>
              <a:buChar char="●"/>
            </a:pPr>
            <a:r>
              <a:rPr lang="en-US">
                <a:solidFill>
                  <a:srgbClr val="586F7C"/>
                </a:solidFill>
                <a:latin typeface="Open Sans"/>
                <a:ea typeface="Open Sans"/>
                <a:cs typeface="Open Sans"/>
                <a:sym typeface="Open Sans"/>
              </a:rPr>
              <a:t>Find out about other training materials [</a:t>
            </a:r>
            <a:r>
              <a:rPr lang="en-US" sz="1500" u="sng">
                <a:solidFill>
                  <a:schemeClr val="hlink"/>
                </a:solidFill>
                <a:latin typeface="Open Sans"/>
                <a:ea typeface="Open Sans"/>
                <a:cs typeface="Open Sans"/>
                <a:sym typeface="Open Sans"/>
                <a:hlinkClick r:id="rId6"/>
              </a:rPr>
              <a:t>www.research4life.org/training</a:t>
            </a:r>
            <a:r>
              <a:rPr lang="en-US">
                <a:solidFill>
                  <a:srgbClr val="586F7C"/>
                </a:solidFill>
                <a:latin typeface="Open Sans"/>
                <a:ea typeface="Open Sans"/>
                <a:cs typeface="Open Sans"/>
                <a:sym typeface="Open Sans"/>
              </a:rPr>
              <a:t>]</a:t>
            </a:r>
            <a:endParaRPr>
              <a:solidFill>
                <a:srgbClr val="586F7C"/>
              </a:solidFill>
              <a:latin typeface="Open Sans"/>
              <a:ea typeface="Open Sans"/>
              <a:cs typeface="Open Sans"/>
              <a:sym typeface="Open Sans"/>
            </a:endParaRPr>
          </a:p>
          <a:p>
            <a:pPr indent="-317500" lvl="0" marL="457200" rtl="0" algn="l">
              <a:lnSpc>
                <a:spcPct val="150000"/>
              </a:lnSpc>
              <a:spcBef>
                <a:spcPts val="0"/>
              </a:spcBef>
              <a:spcAft>
                <a:spcPts val="0"/>
              </a:spcAft>
              <a:buClr>
                <a:srgbClr val="586F7C"/>
              </a:buClr>
              <a:buSzPts val="1400"/>
              <a:buFont typeface="Open Sans"/>
              <a:buChar char="●"/>
            </a:pPr>
            <a:r>
              <a:rPr lang="en-US">
                <a:solidFill>
                  <a:srgbClr val="586F7C"/>
                </a:solidFill>
                <a:latin typeface="Open Sans"/>
                <a:ea typeface="Open Sans"/>
                <a:cs typeface="Open Sans"/>
                <a:sym typeface="Open Sans"/>
              </a:rPr>
              <a:t>Subscribe to Research4Life newsletter [</a:t>
            </a:r>
            <a:r>
              <a:rPr lang="en-US" sz="1500" u="sng">
                <a:solidFill>
                  <a:schemeClr val="hlink"/>
                </a:solidFill>
                <a:latin typeface="Open Sans"/>
                <a:ea typeface="Open Sans"/>
                <a:cs typeface="Open Sans"/>
                <a:sym typeface="Open Sans"/>
                <a:hlinkClick r:id="rId7"/>
              </a:rPr>
              <a:t>www.research4life.org/newsletter</a:t>
            </a:r>
            <a:r>
              <a:rPr lang="en-US">
                <a:solidFill>
                  <a:srgbClr val="586F7C"/>
                </a:solidFill>
                <a:latin typeface="Open Sans"/>
                <a:ea typeface="Open Sans"/>
                <a:cs typeface="Open Sans"/>
                <a:sym typeface="Open Sans"/>
              </a:rPr>
              <a:t>]</a:t>
            </a:r>
            <a:endParaRPr>
              <a:solidFill>
                <a:srgbClr val="586F7C"/>
              </a:solidFill>
              <a:latin typeface="Open Sans"/>
              <a:ea typeface="Open Sans"/>
              <a:cs typeface="Open Sans"/>
              <a:sym typeface="Open Sans"/>
            </a:endParaRPr>
          </a:p>
          <a:p>
            <a:pPr indent="-317500" lvl="0" marL="457200" rtl="0" algn="l">
              <a:lnSpc>
                <a:spcPct val="150000"/>
              </a:lnSpc>
              <a:spcBef>
                <a:spcPts val="0"/>
              </a:spcBef>
              <a:spcAft>
                <a:spcPts val="0"/>
              </a:spcAft>
              <a:buClr>
                <a:srgbClr val="586F7C"/>
              </a:buClr>
              <a:buSzPts val="1400"/>
              <a:buFont typeface="Open Sans"/>
              <a:buChar char="●"/>
            </a:pPr>
            <a:r>
              <a:rPr lang="en-US">
                <a:solidFill>
                  <a:srgbClr val="586F7C"/>
                </a:solidFill>
                <a:latin typeface="Open Sans"/>
                <a:ea typeface="Open Sans"/>
                <a:cs typeface="Open Sans"/>
                <a:sym typeface="Open Sans"/>
              </a:rPr>
              <a:t>Check out Research4Life videos [</a:t>
            </a:r>
            <a:r>
              <a:rPr lang="en-US" sz="1500" u="sng">
                <a:solidFill>
                  <a:schemeClr val="hlink"/>
                </a:solidFill>
                <a:latin typeface="Open Sans"/>
                <a:ea typeface="Open Sans"/>
                <a:cs typeface="Open Sans"/>
                <a:sym typeface="Open Sans"/>
                <a:hlinkClick r:id="rId8"/>
              </a:rPr>
              <a:t>https://bit.ly/2w3CU5C</a:t>
            </a:r>
            <a:r>
              <a:rPr lang="en-US">
                <a:solidFill>
                  <a:srgbClr val="586F7C"/>
                </a:solidFill>
                <a:latin typeface="Open Sans"/>
                <a:ea typeface="Open Sans"/>
                <a:cs typeface="Open Sans"/>
                <a:sym typeface="Open Sans"/>
              </a:rPr>
              <a:t>]</a:t>
            </a:r>
            <a:endParaRPr>
              <a:solidFill>
                <a:srgbClr val="586F7C"/>
              </a:solidFill>
              <a:latin typeface="Open Sans"/>
              <a:ea typeface="Open Sans"/>
              <a:cs typeface="Open Sans"/>
              <a:sym typeface="Open Sans"/>
            </a:endParaRPr>
          </a:p>
          <a:p>
            <a:pPr indent="-317500" lvl="0" marL="457200" rtl="0" algn="l">
              <a:lnSpc>
                <a:spcPct val="150000"/>
              </a:lnSpc>
              <a:spcBef>
                <a:spcPts val="0"/>
              </a:spcBef>
              <a:spcAft>
                <a:spcPts val="0"/>
              </a:spcAft>
              <a:buClr>
                <a:srgbClr val="586F7C"/>
              </a:buClr>
              <a:buSzPts val="1400"/>
              <a:buFont typeface="Open Sans"/>
              <a:buChar char="●"/>
            </a:pPr>
            <a:r>
              <a:rPr lang="en-US">
                <a:solidFill>
                  <a:srgbClr val="586F7C"/>
                </a:solidFill>
                <a:latin typeface="Open Sans"/>
                <a:ea typeface="Open Sans"/>
                <a:cs typeface="Open Sans"/>
                <a:sym typeface="Open Sans"/>
              </a:rPr>
              <a:t>Follow us on Twitter </a:t>
            </a:r>
            <a:r>
              <a:rPr lang="en-US" sz="1500">
                <a:solidFill>
                  <a:srgbClr val="586F7C"/>
                </a:solidFill>
                <a:latin typeface="Open Sans"/>
                <a:ea typeface="Open Sans"/>
                <a:cs typeface="Open Sans"/>
                <a:sym typeface="Open Sans"/>
              </a:rPr>
              <a:t>@r4lpartnership</a:t>
            </a:r>
            <a:r>
              <a:rPr lang="en-US">
                <a:solidFill>
                  <a:srgbClr val="586F7C"/>
                </a:solidFill>
                <a:latin typeface="Open Sans"/>
                <a:ea typeface="Open Sans"/>
                <a:cs typeface="Open Sans"/>
                <a:sym typeface="Open Sans"/>
              </a:rPr>
              <a:t> and </a:t>
            </a:r>
            <a:r>
              <a:rPr lang="en-US">
                <a:solidFill>
                  <a:srgbClr val="586F7C"/>
                </a:solidFill>
                <a:latin typeface="Open Sans"/>
                <a:ea typeface="Open Sans"/>
                <a:cs typeface="Open Sans"/>
                <a:sym typeface="Open Sans"/>
                <a:extLst>
                  <a:ext uri="http://customooxmlschemas.google.com/">
                    <go:slidesCustomData xmlns:go="http://customooxmlschemas.google.com/" textRoundtripDataId="0"/>
                  </a:ext>
                </a:extLst>
              </a:rPr>
              <a:t>Facebook</a:t>
            </a:r>
            <a:r>
              <a:rPr lang="en-US">
                <a:solidFill>
                  <a:srgbClr val="586F7C"/>
                </a:solidFill>
                <a:latin typeface="Open Sans"/>
                <a:ea typeface="Open Sans"/>
                <a:cs typeface="Open Sans"/>
                <a:sym typeface="Open Sans"/>
              </a:rPr>
              <a:t> </a:t>
            </a:r>
            <a:r>
              <a:rPr lang="en-US" sz="1500">
                <a:solidFill>
                  <a:srgbClr val="586F7C"/>
                </a:solidFill>
                <a:latin typeface="Open Sans"/>
                <a:ea typeface="Open Sans"/>
                <a:cs typeface="Open Sans"/>
                <a:sym typeface="Open Sans"/>
              </a:rPr>
              <a:t>@R4Lpartnership</a:t>
            </a:r>
            <a:endParaRPr sz="1500">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39"/>
          <p:cNvSpPr txBox="1"/>
          <p:nvPr>
            <p:ph type="title"/>
          </p:nvPr>
        </p:nvSpPr>
        <p:spPr>
          <a:xfrm>
            <a:off x="0" y="111303"/>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Trebuchet MS"/>
              <a:buNone/>
            </a:pPr>
            <a:r>
              <a:rPr lang="en-US">
                <a:solidFill>
                  <a:srgbClr val="586F7C"/>
                </a:solidFill>
                <a:latin typeface="Open Sans"/>
                <a:ea typeface="Open Sans"/>
                <a:cs typeface="Open Sans"/>
                <a:sym typeface="Open Sans"/>
              </a:rPr>
              <a:t>Outline</a:t>
            </a:r>
            <a:endParaRPr>
              <a:solidFill>
                <a:srgbClr val="586F7C"/>
              </a:solidFill>
              <a:latin typeface="Open Sans"/>
              <a:ea typeface="Open Sans"/>
              <a:cs typeface="Open Sans"/>
              <a:sym typeface="Open Sans"/>
            </a:endParaRPr>
          </a:p>
        </p:txBody>
      </p:sp>
      <p:sp>
        <p:nvSpPr>
          <p:cNvPr id="82" name="Google Shape;82;p39"/>
          <p:cNvSpPr txBox="1"/>
          <p:nvPr>
            <p:ph idx="1" type="body"/>
          </p:nvPr>
        </p:nvSpPr>
        <p:spPr>
          <a:xfrm>
            <a:off x="638122" y="1904804"/>
            <a:ext cx="10611130" cy="389767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2"/>
              </a:buClr>
              <a:buSzPts val="2400"/>
              <a:buFont typeface="Open Sans"/>
              <a:buChar char="●"/>
            </a:pPr>
            <a:r>
              <a:rPr lang="en-US">
                <a:solidFill>
                  <a:schemeClr val="dk1"/>
                </a:solidFill>
                <a:latin typeface="Open Sans"/>
                <a:ea typeface="Open Sans"/>
                <a:cs typeface="Open Sans"/>
                <a:sym typeface="Open Sans"/>
              </a:rPr>
              <a:t>Identifying relevant information	</a:t>
            </a:r>
            <a:endParaRPr>
              <a:solidFill>
                <a:schemeClr val="dk1"/>
              </a:solidFill>
              <a:latin typeface="Open Sans"/>
              <a:ea typeface="Open Sans"/>
              <a:cs typeface="Open Sans"/>
              <a:sym typeface="Open Sans"/>
            </a:endParaRPr>
          </a:p>
          <a:p>
            <a:pPr indent="-228600" lvl="0" marL="228600" rtl="0" algn="l">
              <a:lnSpc>
                <a:spcPct val="110000"/>
              </a:lnSpc>
              <a:spcBef>
                <a:spcPts val="0"/>
              </a:spcBef>
              <a:spcAft>
                <a:spcPts val="0"/>
              </a:spcAft>
              <a:buClr>
                <a:schemeClr val="dk2"/>
              </a:buClr>
              <a:buSzPts val="2400"/>
              <a:buFont typeface="Open Sans"/>
              <a:buChar char="●"/>
            </a:pPr>
            <a:r>
              <a:rPr lang="en-US">
                <a:solidFill>
                  <a:schemeClr val="dk1"/>
                </a:solidFill>
                <a:latin typeface="Open Sans"/>
                <a:ea typeface="Open Sans"/>
                <a:cs typeface="Open Sans"/>
                <a:sym typeface="Open Sans"/>
              </a:rPr>
              <a:t>Level of information	</a:t>
            </a:r>
            <a:endParaRPr>
              <a:solidFill>
                <a:schemeClr val="dk1"/>
              </a:solidFill>
              <a:latin typeface="Open Sans"/>
              <a:ea typeface="Open Sans"/>
              <a:cs typeface="Open Sans"/>
              <a:sym typeface="Open Sans"/>
            </a:endParaRPr>
          </a:p>
          <a:p>
            <a:pPr indent="-228600" lvl="0" marL="228600" rtl="0" algn="l">
              <a:lnSpc>
                <a:spcPct val="110000"/>
              </a:lnSpc>
              <a:spcBef>
                <a:spcPts val="0"/>
              </a:spcBef>
              <a:spcAft>
                <a:spcPts val="0"/>
              </a:spcAft>
              <a:buClr>
                <a:schemeClr val="dk2"/>
              </a:buClr>
              <a:buSzPts val="2400"/>
              <a:buFont typeface="Open Sans"/>
              <a:buChar char="●"/>
            </a:pPr>
            <a:r>
              <a:rPr lang="en-US">
                <a:solidFill>
                  <a:schemeClr val="dk1"/>
                </a:solidFill>
                <a:latin typeface="Open Sans"/>
                <a:ea typeface="Open Sans"/>
                <a:cs typeface="Open Sans"/>
                <a:sym typeface="Open Sans"/>
              </a:rPr>
              <a:t>Refining results	</a:t>
            </a:r>
            <a:endParaRPr>
              <a:solidFill>
                <a:schemeClr val="dk1"/>
              </a:solidFill>
              <a:latin typeface="Open Sans"/>
              <a:ea typeface="Open Sans"/>
              <a:cs typeface="Open Sans"/>
              <a:sym typeface="Open Sans"/>
            </a:endParaRPr>
          </a:p>
          <a:p>
            <a:pPr indent="-228600" lvl="0" marL="228600" rtl="0" algn="l">
              <a:lnSpc>
                <a:spcPct val="110000"/>
              </a:lnSpc>
              <a:spcBef>
                <a:spcPts val="0"/>
              </a:spcBef>
              <a:spcAft>
                <a:spcPts val="0"/>
              </a:spcAft>
              <a:buClr>
                <a:schemeClr val="dk2"/>
              </a:buClr>
              <a:buSzPts val="2400"/>
              <a:buFont typeface="Open Sans"/>
              <a:buChar char="●"/>
            </a:pPr>
            <a:r>
              <a:rPr lang="en-US">
                <a:solidFill>
                  <a:schemeClr val="dk1"/>
                </a:solidFill>
                <a:latin typeface="Open Sans"/>
                <a:ea typeface="Open Sans"/>
                <a:cs typeface="Open Sans"/>
                <a:sym typeface="Open Sans"/>
              </a:rPr>
              <a:t>Primary, secondary, and tertiary sources	</a:t>
            </a:r>
            <a:endParaRPr>
              <a:solidFill>
                <a:schemeClr val="dk1"/>
              </a:solidFill>
              <a:latin typeface="Open Sans"/>
              <a:ea typeface="Open Sans"/>
              <a:cs typeface="Open Sans"/>
              <a:sym typeface="Open Sans"/>
            </a:endParaRPr>
          </a:p>
          <a:p>
            <a:pPr indent="-228600" lvl="0" marL="228600" rtl="0" algn="l">
              <a:lnSpc>
                <a:spcPct val="110000"/>
              </a:lnSpc>
              <a:spcBef>
                <a:spcPts val="0"/>
              </a:spcBef>
              <a:spcAft>
                <a:spcPts val="0"/>
              </a:spcAft>
              <a:buClr>
                <a:schemeClr val="dk2"/>
              </a:buClr>
              <a:buSzPts val="2400"/>
              <a:buFont typeface="Open Sans"/>
              <a:buChar char="●"/>
            </a:pPr>
            <a:r>
              <a:rPr lang="en-US">
                <a:solidFill>
                  <a:schemeClr val="dk1"/>
                </a:solidFill>
                <a:latin typeface="Open Sans"/>
                <a:ea typeface="Open Sans"/>
                <a:cs typeface="Open Sans"/>
                <a:sym typeface="Open Sans"/>
              </a:rPr>
              <a:t>Academic versus popular information	</a:t>
            </a:r>
            <a:endParaRPr>
              <a:solidFill>
                <a:schemeClr val="dk1"/>
              </a:solidFill>
              <a:latin typeface="Open Sans"/>
              <a:ea typeface="Open Sans"/>
              <a:cs typeface="Open Sans"/>
              <a:sym typeface="Open Sans"/>
            </a:endParaRPr>
          </a:p>
          <a:p>
            <a:pPr indent="-228600" lvl="0" marL="228600" rtl="0" algn="l">
              <a:lnSpc>
                <a:spcPct val="110000"/>
              </a:lnSpc>
              <a:spcBef>
                <a:spcPts val="0"/>
              </a:spcBef>
              <a:spcAft>
                <a:spcPts val="0"/>
              </a:spcAft>
              <a:buClr>
                <a:schemeClr val="dk2"/>
              </a:buClr>
              <a:buSzPts val="2400"/>
              <a:buFont typeface="Open Sans"/>
              <a:buChar char="●"/>
            </a:pPr>
            <a:r>
              <a:rPr lang="en-US">
                <a:solidFill>
                  <a:schemeClr val="dk1"/>
                </a:solidFill>
                <a:latin typeface="Open Sans"/>
                <a:ea typeface="Open Sans"/>
                <a:cs typeface="Open Sans"/>
                <a:sym typeface="Open Sans"/>
              </a:rPr>
              <a:t>Types of Information resources	</a:t>
            </a:r>
            <a:endParaRPr>
              <a:solidFill>
                <a:schemeClr val="dk1"/>
              </a:solidFill>
              <a:latin typeface="Open Sans"/>
              <a:ea typeface="Open Sans"/>
              <a:cs typeface="Open Sans"/>
              <a:sym typeface="Open Sans"/>
            </a:endParaRPr>
          </a:p>
          <a:p>
            <a:pPr indent="-228600" lvl="0" marL="228600" rtl="0" algn="l">
              <a:lnSpc>
                <a:spcPct val="110000"/>
              </a:lnSpc>
              <a:spcBef>
                <a:spcPts val="0"/>
              </a:spcBef>
              <a:spcAft>
                <a:spcPts val="0"/>
              </a:spcAft>
              <a:buClr>
                <a:schemeClr val="dk2"/>
              </a:buClr>
              <a:buSzPts val="2400"/>
              <a:buFont typeface="Open Sans"/>
              <a:buChar char="●"/>
            </a:pPr>
            <a:r>
              <a:rPr lang="en-US">
                <a:solidFill>
                  <a:schemeClr val="dk1"/>
                </a:solidFill>
                <a:latin typeface="Open Sans"/>
                <a:ea typeface="Open Sans"/>
                <a:cs typeface="Open Sans"/>
                <a:sym typeface="Open Sans"/>
              </a:rPr>
              <a:t>Access tools	</a:t>
            </a:r>
            <a:endParaRPr>
              <a:solidFill>
                <a:schemeClr val="dk1"/>
              </a:solidFill>
              <a:latin typeface="Open Sans"/>
              <a:ea typeface="Open Sans"/>
              <a:cs typeface="Open Sans"/>
              <a:sym typeface="Open Sans"/>
            </a:endParaRPr>
          </a:p>
          <a:p>
            <a:pPr indent="-228600" lvl="0" marL="228600" rtl="0" algn="l">
              <a:lnSpc>
                <a:spcPct val="110000"/>
              </a:lnSpc>
              <a:spcBef>
                <a:spcPts val="0"/>
              </a:spcBef>
              <a:spcAft>
                <a:spcPts val="0"/>
              </a:spcAft>
              <a:buClr>
                <a:schemeClr val="dk2"/>
              </a:buClr>
              <a:buSzPts val="2400"/>
              <a:buFont typeface="Open Sans"/>
              <a:buChar char="●"/>
            </a:pPr>
            <a:r>
              <a:rPr lang="en-US">
                <a:solidFill>
                  <a:schemeClr val="dk1"/>
                </a:solidFill>
                <a:latin typeface="Open Sans"/>
                <a:ea typeface="Open Sans"/>
                <a:cs typeface="Open Sans"/>
                <a:sym typeface="Open Sans"/>
              </a:rPr>
              <a:t>Evaluating information resources	</a:t>
            </a:r>
            <a:endParaRPr>
              <a:solidFill>
                <a:schemeClr val="dk1"/>
              </a:solidFill>
              <a:latin typeface="Open Sans"/>
              <a:ea typeface="Open Sans"/>
              <a:cs typeface="Open Sans"/>
              <a:sym typeface="Open Sans"/>
            </a:endParaRPr>
          </a:p>
          <a:p>
            <a:pPr indent="-228600" lvl="0" marL="228600" rtl="0" algn="l">
              <a:lnSpc>
                <a:spcPct val="110000"/>
              </a:lnSpc>
              <a:spcBef>
                <a:spcPts val="0"/>
              </a:spcBef>
              <a:spcAft>
                <a:spcPts val="0"/>
              </a:spcAft>
              <a:buClr>
                <a:schemeClr val="dk2"/>
              </a:buClr>
              <a:buSzPts val="2400"/>
              <a:buFont typeface="Open Sans"/>
              <a:buChar char="●"/>
            </a:pPr>
            <a:r>
              <a:rPr lang="en-US">
                <a:solidFill>
                  <a:schemeClr val="dk1"/>
                </a:solidFill>
                <a:latin typeface="Open Sans"/>
                <a:ea typeface="Open Sans"/>
                <a:cs typeface="Open Sans"/>
                <a:sym typeface="Open Sans"/>
              </a:rPr>
              <a:t>Summary	</a:t>
            </a:r>
            <a:endParaRPr>
              <a:solidFill>
                <a:schemeClr val="dk1"/>
              </a:solidFill>
            </a:endParaRPr>
          </a:p>
        </p:txBody>
      </p:sp>
      <p:sp>
        <p:nvSpPr>
          <p:cNvPr id="83" name="Google Shape;83;p39"/>
          <p:cNvSpPr txBox="1"/>
          <p:nvPr>
            <p:ph idx="10" type="dt"/>
          </p:nvPr>
        </p:nvSpPr>
        <p:spPr>
          <a:xfrm>
            <a:off x="9434050" y="6455525"/>
            <a:ext cx="2743200" cy="326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sz="1200"/>
              <a:t>v1.0 April 2020</a:t>
            </a:r>
            <a:endParaRPr sz="1200"/>
          </a:p>
        </p:txBody>
      </p:sp>
      <p:pic>
        <p:nvPicPr>
          <p:cNvPr id="84" name="Google Shape;84;p39"/>
          <p:cNvPicPr preferRelativeResize="0"/>
          <p:nvPr/>
        </p:nvPicPr>
        <p:blipFill rotWithShape="1">
          <a:blip r:embed="rId3">
            <a:alphaModFix/>
          </a:blip>
          <a:srcRect b="0" l="0" r="0" t="0"/>
          <a:stretch/>
        </p:blipFill>
        <p:spPr>
          <a:xfrm>
            <a:off x="81466" y="6515076"/>
            <a:ext cx="699175" cy="233648"/>
          </a:xfrm>
          <a:prstGeom prst="rect">
            <a:avLst/>
          </a:prstGeom>
          <a:noFill/>
          <a:ln>
            <a:noFill/>
          </a:ln>
        </p:spPr>
      </p:pic>
      <p:sp>
        <p:nvSpPr>
          <p:cNvPr id="85" name="Google Shape;85;p39"/>
          <p:cNvSpPr txBox="1"/>
          <p:nvPr/>
        </p:nvSpPr>
        <p:spPr>
          <a:xfrm>
            <a:off x="770025" y="6455513"/>
            <a:ext cx="9783900" cy="28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This work is licensed under Creative Commons </a:t>
            </a:r>
            <a:r>
              <a:rPr b="0" i="0" lang="en-US" sz="1200" u="sng" cap="none" strike="noStrike">
                <a:solidFill>
                  <a:schemeClr val="hlink"/>
                </a:solidFill>
                <a:latin typeface="Arial"/>
                <a:ea typeface="Arial"/>
                <a:cs typeface="Arial"/>
                <a:sym typeface="Arial"/>
                <a:hlinkClick r:id="rId4"/>
              </a:rPr>
              <a:t>Attribution-ShareAlike 4.0 International</a:t>
            </a:r>
            <a:r>
              <a:rPr b="0" i="0" lang="en-US" sz="1200" u="none" cap="none" strike="noStrike">
                <a:solidFill>
                  <a:srgbClr val="000000"/>
                </a:solidFill>
                <a:latin typeface="Arial"/>
                <a:ea typeface="Arial"/>
                <a:cs typeface="Arial"/>
                <a:sym typeface="Arial"/>
              </a:rPr>
              <a:t> (CC BY-SA 4.0)</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1"/>
          <p:cNvPicPr preferRelativeResize="0"/>
          <p:nvPr/>
        </p:nvPicPr>
        <p:blipFill rotWithShape="1">
          <a:blip r:embed="rId3">
            <a:alphaModFix/>
          </a:blip>
          <a:srcRect b="0" l="0" r="0" t="0"/>
          <a:stretch/>
        </p:blipFill>
        <p:spPr>
          <a:xfrm>
            <a:off x="1325050" y="6158249"/>
            <a:ext cx="1523874" cy="633932"/>
          </a:xfrm>
          <a:prstGeom prst="rect">
            <a:avLst/>
          </a:prstGeom>
          <a:noFill/>
          <a:ln>
            <a:noFill/>
          </a:ln>
        </p:spPr>
      </p:pic>
      <p:pic>
        <p:nvPicPr>
          <p:cNvPr id="241" name="Google Shape;241;p1"/>
          <p:cNvPicPr preferRelativeResize="0"/>
          <p:nvPr/>
        </p:nvPicPr>
        <p:blipFill rotWithShape="1">
          <a:blip r:embed="rId4">
            <a:alphaModFix/>
          </a:blip>
          <a:srcRect b="0" l="0" r="0" t="0"/>
          <a:stretch/>
        </p:blipFill>
        <p:spPr>
          <a:xfrm>
            <a:off x="3280294" y="6217682"/>
            <a:ext cx="1962613" cy="515078"/>
          </a:xfrm>
          <a:prstGeom prst="rect">
            <a:avLst/>
          </a:prstGeom>
          <a:noFill/>
          <a:ln>
            <a:noFill/>
          </a:ln>
        </p:spPr>
      </p:pic>
      <p:pic>
        <p:nvPicPr>
          <p:cNvPr id="242" name="Google Shape;242;p1"/>
          <p:cNvPicPr preferRelativeResize="0"/>
          <p:nvPr/>
        </p:nvPicPr>
        <p:blipFill rotWithShape="1">
          <a:blip r:embed="rId5">
            <a:alphaModFix/>
          </a:blip>
          <a:srcRect b="0" l="0" r="0" t="0"/>
          <a:stretch/>
        </p:blipFill>
        <p:spPr>
          <a:xfrm>
            <a:off x="5987741" y="6128240"/>
            <a:ext cx="1612438" cy="693960"/>
          </a:xfrm>
          <a:prstGeom prst="rect">
            <a:avLst/>
          </a:prstGeom>
          <a:noFill/>
          <a:ln>
            <a:noFill/>
          </a:ln>
        </p:spPr>
      </p:pic>
      <p:pic>
        <p:nvPicPr>
          <p:cNvPr id="243" name="Google Shape;243;p1"/>
          <p:cNvPicPr preferRelativeResize="0"/>
          <p:nvPr/>
        </p:nvPicPr>
        <p:blipFill rotWithShape="1">
          <a:blip r:embed="rId6">
            <a:alphaModFix/>
          </a:blip>
          <a:srcRect b="0" l="0" r="0" t="0"/>
          <a:stretch/>
        </p:blipFill>
        <p:spPr>
          <a:xfrm>
            <a:off x="8080643" y="6191271"/>
            <a:ext cx="1468376" cy="567894"/>
          </a:xfrm>
          <a:prstGeom prst="rect">
            <a:avLst/>
          </a:prstGeom>
          <a:noFill/>
          <a:ln>
            <a:noFill/>
          </a:ln>
        </p:spPr>
      </p:pic>
      <p:pic>
        <p:nvPicPr>
          <p:cNvPr id="244" name="Google Shape;244;p1"/>
          <p:cNvPicPr preferRelativeResize="0"/>
          <p:nvPr/>
        </p:nvPicPr>
        <p:blipFill rotWithShape="1">
          <a:blip r:embed="rId7">
            <a:alphaModFix/>
          </a:blip>
          <a:srcRect b="0" l="0" r="0" t="0"/>
          <a:stretch/>
        </p:blipFill>
        <p:spPr>
          <a:xfrm>
            <a:off x="10029499" y="6163201"/>
            <a:ext cx="1468374" cy="624061"/>
          </a:xfrm>
          <a:prstGeom prst="rect">
            <a:avLst/>
          </a:prstGeom>
          <a:noFill/>
          <a:ln>
            <a:noFill/>
          </a:ln>
        </p:spPr>
      </p:pic>
      <p:sp>
        <p:nvSpPr>
          <p:cNvPr id="245" name="Google Shape;245;p1"/>
          <p:cNvSpPr/>
          <p:nvPr/>
        </p:nvSpPr>
        <p:spPr>
          <a:xfrm>
            <a:off x="1591800" y="2814175"/>
            <a:ext cx="9298800" cy="2613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F8981D"/>
                </a:solidFill>
                <a:latin typeface="Open Sans"/>
                <a:ea typeface="Open Sans"/>
                <a:cs typeface="Open Sans"/>
                <a:sym typeface="Open Sans"/>
              </a:rPr>
              <a:t>For more information on Research4Life</a:t>
            </a:r>
            <a:endParaRPr b="0" i="0" sz="3000" u="none" cap="none" strike="noStrike">
              <a:solidFill>
                <a:srgbClr val="F8981D"/>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F8981D"/>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3000"/>
              <a:buFont typeface="Arial"/>
              <a:buNone/>
            </a:pPr>
            <a:r>
              <a:rPr b="0" i="0" lang="en-US" sz="3000" u="sng" cap="none" strike="noStrike">
                <a:solidFill>
                  <a:schemeClr val="hlink"/>
                </a:solidFill>
                <a:latin typeface="Open Sans"/>
                <a:ea typeface="Open Sans"/>
                <a:cs typeface="Open Sans"/>
                <a:sym typeface="Open Sans"/>
                <a:hlinkClick r:id="rId8"/>
              </a:rPr>
              <a:t>www.research4life.org</a:t>
            </a:r>
            <a:endParaRPr b="0" i="0" sz="3000" u="none" cap="none" strike="noStrike">
              <a:solidFill>
                <a:srgbClr val="00489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3000"/>
              <a:buFont typeface="Arial"/>
              <a:buNone/>
            </a:pPr>
            <a:br>
              <a:rPr b="0" i="0" lang="en-US" sz="3000" u="none" cap="none" strike="noStrike">
                <a:solidFill>
                  <a:srgbClr val="F8981D"/>
                </a:solidFill>
                <a:latin typeface="Open Sans"/>
                <a:ea typeface="Open Sans"/>
                <a:cs typeface="Open Sans"/>
                <a:sym typeface="Open Sans"/>
              </a:rPr>
            </a:br>
            <a:r>
              <a:rPr b="0" i="0" lang="en-US" sz="3000" u="sng" cap="none" strike="noStrike">
                <a:solidFill>
                  <a:schemeClr val="hlink"/>
                </a:solidFill>
                <a:latin typeface="Open Sans"/>
                <a:ea typeface="Open Sans"/>
                <a:cs typeface="Open Sans"/>
                <a:sym typeface="Open Sans"/>
                <a:hlinkClick r:id="rId9"/>
              </a:rPr>
              <a:t>r4l@research4life.org</a:t>
            </a:r>
            <a:r>
              <a:rPr b="0" i="0" lang="en-US" sz="3000" u="none" cap="none" strike="noStrike">
                <a:solidFill>
                  <a:srgbClr val="004890"/>
                </a:solidFill>
                <a:latin typeface="Open Sans"/>
                <a:ea typeface="Open Sans"/>
                <a:cs typeface="Open Sans"/>
                <a:sym typeface="Open Sans"/>
              </a:rPr>
              <a:t>  </a:t>
            </a:r>
            <a:endParaRPr b="0" i="0" sz="3000" u="none" cap="none" strike="noStrike">
              <a:solidFill>
                <a:srgbClr val="00489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br>
              <a:rPr b="0" i="0" lang="en-US" sz="2000" u="none" cap="none" strike="noStrike">
                <a:solidFill>
                  <a:srgbClr val="F8981D"/>
                </a:solidFill>
                <a:latin typeface="Open Sans"/>
                <a:ea typeface="Open Sans"/>
                <a:cs typeface="Open Sans"/>
                <a:sym typeface="Open Sans"/>
              </a:rPr>
            </a:br>
            <a:br>
              <a:rPr b="0" i="0" lang="en-US" sz="2000" u="none" cap="none" strike="noStrike">
                <a:solidFill>
                  <a:srgbClr val="586F7C"/>
                </a:solidFill>
                <a:latin typeface="Open Sans"/>
                <a:ea typeface="Open Sans"/>
                <a:cs typeface="Open Sans"/>
                <a:sym typeface="Open Sans"/>
              </a:rPr>
            </a:br>
            <a:br>
              <a:rPr b="0" i="0" lang="en-US" sz="1400" u="none" cap="none" strike="noStrike">
                <a:solidFill>
                  <a:srgbClr val="F8981D"/>
                </a:solidFill>
                <a:latin typeface="Open Sans"/>
                <a:ea typeface="Open Sans"/>
                <a:cs typeface="Open Sans"/>
                <a:sym typeface="Open Sans"/>
              </a:rPr>
            </a:br>
            <a:endParaRPr b="0" i="0" sz="1400" u="none" cap="none" strike="noStrike">
              <a:solidFill>
                <a:srgbClr val="F8981D"/>
              </a:solidFill>
              <a:latin typeface="Open Sans"/>
              <a:ea typeface="Open Sans"/>
              <a:cs typeface="Open Sans"/>
              <a:sym typeface="Open Sans"/>
            </a:endParaRPr>
          </a:p>
        </p:txBody>
      </p:sp>
      <p:sp>
        <p:nvSpPr>
          <p:cNvPr id="246" name="Google Shape;246;p1"/>
          <p:cNvSpPr txBox="1"/>
          <p:nvPr/>
        </p:nvSpPr>
        <p:spPr>
          <a:xfrm>
            <a:off x="-2" y="5674296"/>
            <a:ext cx="12192000" cy="369300"/>
          </a:xfrm>
          <a:prstGeom prst="rect">
            <a:avLst/>
          </a:prstGeom>
          <a:solidFill>
            <a:srgbClr val="586F7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Open Sans"/>
                <a:ea typeface="Open Sans"/>
                <a:cs typeface="Open Sans"/>
                <a:sym typeface="Open Sans"/>
              </a:rPr>
              <a:t>Research4Life is a public-private partnership of five programmes:</a:t>
            </a:r>
            <a:endParaRPr b="0" i="0" sz="1800" u="none" cap="none" strike="noStrike">
              <a:solidFill>
                <a:schemeClr val="lt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
          <p:cNvSpPr txBox="1"/>
          <p:nvPr>
            <p:ph type="title"/>
          </p:nvPr>
        </p:nvSpPr>
        <p:spPr>
          <a:xfrm>
            <a:off x="0" y="420834"/>
            <a:ext cx="7707086" cy="1080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solidFill>
                  <a:srgbClr val="586F7C"/>
                </a:solidFill>
                <a:latin typeface="Open Sans"/>
                <a:ea typeface="Open Sans"/>
                <a:cs typeface="Open Sans"/>
                <a:sym typeface="Open Sans"/>
              </a:rPr>
              <a:t>Learning objectives</a:t>
            </a:r>
            <a:endParaRPr>
              <a:solidFill>
                <a:srgbClr val="586F7C"/>
              </a:solidFill>
              <a:latin typeface="Open Sans"/>
              <a:ea typeface="Open Sans"/>
              <a:cs typeface="Open Sans"/>
              <a:sym typeface="Open Sans"/>
            </a:endParaRPr>
          </a:p>
        </p:txBody>
      </p:sp>
      <p:sp>
        <p:nvSpPr>
          <p:cNvPr id="92" name="Google Shape;92;p2"/>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rmAutofit/>
          </a:bodyPr>
          <a:lstStyle/>
          <a:p>
            <a:pPr indent="-342900" lvl="0" marL="355600" rtl="0" algn="l">
              <a:lnSpc>
                <a:spcPct val="120000"/>
              </a:lnSpc>
              <a:spcBef>
                <a:spcPts val="0"/>
              </a:spcBef>
              <a:spcAft>
                <a:spcPts val="0"/>
              </a:spcAft>
              <a:buClr>
                <a:schemeClr val="dk2"/>
              </a:buClr>
              <a:buSzPts val="2200"/>
              <a:buChar char="●"/>
            </a:pPr>
            <a:r>
              <a:rPr lang="en-US">
                <a:solidFill>
                  <a:schemeClr val="dk1"/>
                </a:solidFill>
                <a:latin typeface="Open Sans"/>
                <a:ea typeface="Open Sans"/>
                <a:cs typeface="Open Sans"/>
                <a:sym typeface="Open Sans"/>
              </a:rPr>
              <a:t>Identify relevant sources of information </a:t>
            </a:r>
            <a:endParaRPr/>
          </a:p>
          <a:p>
            <a:pPr indent="-342900" lvl="0" marL="355600" rtl="0" algn="l">
              <a:lnSpc>
                <a:spcPct val="120000"/>
              </a:lnSpc>
              <a:spcBef>
                <a:spcPts val="0"/>
              </a:spcBef>
              <a:spcAft>
                <a:spcPts val="0"/>
              </a:spcAft>
              <a:buClr>
                <a:schemeClr val="dk2"/>
              </a:buClr>
              <a:buSzPts val="2200"/>
              <a:buChar char="●"/>
            </a:pPr>
            <a:r>
              <a:rPr lang="en-US">
                <a:solidFill>
                  <a:schemeClr val="dk1"/>
                </a:solidFill>
                <a:latin typeface="Open Sans"/>
                <a:ea typeface="Open Sans"/>
                <a:cs typeface="Open Sans"/>
                <a:sym typeface="Open Sans"/>
              </a:rPr>
              <a:t>Distinguish different types of information resources </a:t>
            </a:r>
            <a:endParaRPr/>
          </a:p>
          <a:p>
            <a:pPr indent="-342900" lvl="0" marL="355600" rtl="0" algn="l">
              <a:lnSpc>
                <a:spcPct val="120000"/>
              </a:lnSpc>
              <a:spcBef>
                <a:spcPts val="0"/>
              </a:spcBef>
              <a:spcAft>
                <a:spcPts val="0"/>
              </a:spcAft>
              <a:buClr>
                <a:schemeClr val="dk2"/>
              </a:buClr>
              <a:buSzPts val="2200"/>
              <a:buChar char="●"/>
            </a:pPr>
            <a:r>
              <a:rPr lang="en-US">
                <a:solidFill>
                  <a:schemeClr val="dk1"/>
                </a:solidFill>
                <a:latin typeface="Open Sans"/>
                <a:ea typeface="Open Sans"/>
                <a:cs typeface="Open Sans"/>
                <a:sym typeface="Open Sans"/>
              </a:rPr>
              <a:t>Become familiar with criteria to evaluate information resources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3"/>
          <p:cNvSpPr txBox="1"/>
          <p:nvPr>
            <p:ph type="title"/>
          </p:nvPr>
        </p:nvSpPr>
        <p:spPr>
          <a:xfrm>
            <a:off x="0" y="493222"/>
            <a:ext cx="8033657" cy="97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a:solidFill>
                  <a:srgbClr val="586F7C"/>
                </a:solidFill>
                <a:latin typeface="Open Sans"/>
                <a:ea typeface="Open Sans"/>
                <a:cs typeface="Open Sans"/>
                <a:sym typeface="Open Sans"/>
              </a:rPr>
              <a:t>Identifying relevant information</a:t>
            </a:r>
            <a:endParaRPr>
              <a:solidFill>
                <a:srgbClr val="586F7C"/>
              </a:solidFill>
              <a:latin typeface="Open Sans"/>
              <a:ea typeface="Open Sans"/>
              <a:cs typeface="Open Sans"/>
              <a:sym typeface="Open Sans"/>
            </a:endParaRPr>
          </a:p>
        </p:txBody>
      </p:sp>
      <p:sp>
        <p:nvSpPr>
          <p:cNvPr id="99" name="Google Shape;99;p3"/>
          <p:cNvSpPr txBox="1"/>
          <p:nvPr>
            <p:ph idx="1" type="body"/>
          </p:nvPr>
        </p:nvSpPr>
        <p:spPr>
          <a:xfrm>
            <a:off x="272424" y="1937325"/>
            <a:ext cx="11016260" cy="4678500"/>
          </a:xfrm>
          <a:prstGeom prst="rect">
            <a:avLst/>
          </a:prstGeom>
          <a:noFill/>
          <a:ln>
            <a:noFill/>
          </a:ln>
        </p:spPr>
        <p:txBody>
          <a:bodyPr anchorCtr="0" anchor="t" bIns="45700" lIns="91425" spcFirstLastPara="1" rIns="91425" wrap="square" tIns="45700">
            <a:normAutofit/>
          </a:bodyPr>
          <a:lstStyle/>
          <a:p>
            <a:pPr indent="0" lvl="0" marL="12700" rtl="0" algn="l">
              <a:lnSpc>
                <a:spcPct val="120000"/>
              </a:lnSpc>
              <a:spcBef>
                <a:spcPts val="0"/>
              </a:spcBef>
              <a:spcAft>
                <a:spcPts val="0"/>
              </a:spcAft>
              <a:buClr>
                <a:schemeClr val="dk2"/>
              </a:buClr>
              <a:buSzPts val="2200"/>
              <a:buNone/>
            </a:pPr>
            <a:r>
              <a:rPr lang="en-US" sz="2800">
                <a:solidFill>
                  <a:schemeClr val="dk1"/>
                </a:solidFill>
                <a:latin typeface="Open Sans"/>
                <a:ea typeface="Open Sans"/>
                <a:cs typeface="Open Sans"/>
                <a:sym typeface="Open Sans"/>
              </a:rPr>
              <a:t>There are various tools &amp; services that can be used by researchers  for online research.</a:t>
            </a:r>
            <a:endParaRPr/>
          </a:p>
          <a:p>
            <a:pPr indent="0" lvl="0" marL="12700" rtl="0" algn="l">
              <a:lnSpc>
                <a:spcPct val="120000"/>
              </a:lnSpc>
              <a:spcBef>
                <a:spcPts val="0"/>
              </a:spcBef>
              <a:spcAft>
                <a:spcPts val="0"/>
              </a:spcAft>
              <a:buClr>
                <a:schemeClr val="dk2"/>
              </a:buClr>
              <a:buSzPts val="2200"/>
              <a:buNone/>
            </a:pPr>
            <a:r>
              <a:t/>
            </a:r>
            <a:endParaRPr sz="2800">
              <a:solidFill>
                <a:schemeClr val="dk1"/>
              </a:solidFill>
              <a:latin typeface="Open Sans"/>
              <a:ea typeface="Open Sans"/>
              <a:cs typeface="Open Sans"/>
              <a:sym typeface="Open Sans"/>
            </a:endParaRPr>
          </a:p>
          <a:p>
            <a:pPr indent="0" lvl="0" marL="12700" rtl="0" algn="l">
              <a:lnSpc>
                <a:spcPct val="120000"/>
              </a:lnSpc>
              <a:spcBef>
                <a:spcPts val="0"/>
              </a:spcBef>
              <a:spcAft>
                <a:spcPts val="0"/>
              </a:spcAft>
              <a:buClr>
                <a:schemeClr val="dk2"/>
              </a:buClr>
              <a:buSzPts val="2200"/>
              <a:buNone/>
            </a:pPr>
            <a:r>
              <a:rPr lang="en-US" sz="2800">
                <a:solidFill>
                  <a:schemeClr val="dk1"/>
                </a:solidFill>
                <a:latin typeface="Open Sans"/>
                <a:ea typeface="Open Sans"/>
                <a:cs typeface="Open Sans"/>
                <a:sym typeface="Open Sans"/>
              </a:rPr>
              <a:t>Information managers assist researchers in;</a:t>
            </a:r>
            <a:endParaRPr/>
          </a:p>
          <a:p>
            <a:pPr indent="-514350" lvl="0" marL="984250" rtl="0" algn="l">
              <a:lnSpc>
                <a:spcPct val="120000"/>
              </a:lnSpc>
              <a:spcBef>
                <a:spcPts val="0"/>
              </a:spcBef>
              <a:spcAft>
                <a:spcPts val="0"/>
              </a:spcAft>
              <a:buClr>
                <a:schemeClr val="dk2"/>
              </a:buClr>
              <a:buSzPts val="2200"/>
              <a:buFont typeface="Arial"/>
              <a:buAutoNum type="romanLcPeriod"/>
            </a:pPr>
            <a:r>
              <a:rPr lang="en-US" sz="2300">
                <a:solidFill>
                  <a:schemeClr val="dk1"/>
                </a:solidFill>
                <a:latin typeface="Open Sans"/>
                <a:ea typeface="Open Sans"/>
                <a:cs typeface="Open Sans"/>
                <a:sym typeface="Open Sans"/>
              </a:rPr>
              <a:t>identifying different types of sources</a:t>
            </a:r>
            <a:endParaRPr/>
          </a:p>
          <a:p>
            <a:pPr indent="-514350" lvl="0" marL="984250" rtl="0" algn="l">
              <a:lnSpc>
                <a:spcPct val="120000"/>
              </a:lnSpc>
              <a:spcBef>
                <a:spcPts val="0"/>
              </a:spcBef>
              <a:spcAft>
                <a:spcPts val="0"/>
              </a:spcAft>
              <a:buClr>
                <a:schemeClr val="dk2"/>
              </a:buClr>
              <a:buSzPts val="2200"/>
              <a:buFont typeface="Arial"/>
              <a:buAutoNum type="romanLcPeriod"/>
            </a:pPr>
            <a:r>
              <a:rPr lang="en-US" sz="2300">
                <a:solidFill>
                  <a:schemeClr val="dk1"/>
                </a:solidFill>
                <a:latin typeface="Open Sans"/>
                <a:ea typeface="Open Sans"/>
                <a:cs typeface="Open Sans"/>
                <a:sym typeface="Open Sans"/>
              </a:rPr>
              <a:t>evaluating the originality of the sources;</a:t>
            </a:r>
            <a:endParaRPr/>
          </a:p>
          <a:p>
            <a:pPr indent="-514350" lvl="0" marL="984250" rtl="0" algn="l">
              <a:lnSpc>
                <a:spcPct val="120000"/>
              </a:lnSpc>
              <a:spcBef>
                <a:spcPts val="0"/>
              </a:spcBef>
              <a:spcAft>
                <a:spcPts val="0"/>
              </a:spcAft>
              <a:buClr>
                <a:schemeClr val="dk2"/>
              </a:buClr>
              <a:buSzPts val="2200"/>
              <a:buFont typeface="Arial"/>
              <a:buAutoNum type="romanLcPeriod"/>
            </a:pPr>
            <a:r>
              <a:rPr lang="en-US" sz="2300">
                <a:solidFill>
                  <a:schemeClr val="dk1"/>
                </a:solidFill>
                <a:latin typeface="Open Sans"/>
                <a:ea typeface="Open Sans"/>
                <a:cs typeface="Open Sans"/>
                <a:sym typeface="Open Sans"/>
              </a:rPr>
              <a:t>advising which tools and resources to use; </a:t>
            </a:r>
            <a:endParaRPr/>
          </a:p>
          <a:p>
            <a:pPr indent="-514350" lvl="0" marL="984250" rtl="0" algn="l">
              <a:lnSpc>
                <a:spcPct val="120000"/>
              </a:lnSpc>
              <a:spcBef>
                <a:spcPts val="0"/>
              </a:spcBef>
              <a:spcAft>
                <a:spcPts val="0"/>
              </a:spcAft>
              <a:buClr>
                <a:schemeClr val="dk2"/>
              </a:buClr>
              <a:buSzPts val="2200"/>
              <a:buFont typeface="Arial"/>
              <a:buAutoNum type="romanLcPeriod"/>
            </a:pPr>
            <a:r>
              <a:rPr lang="en-US" sz="2300">
                <a:solidFill>
                  <a:schemeClr val="dk1"/>
                </a:solidFill>
                <a:latin typeface="Open Sans"/>
                <a:ea typeface="Open Sans"/>
                <a:cs typeface="Open Sans"/>
                <a:sym typeface="Open Sans"/>
              </a:rPr>
              <a:t>employing search techniques to retrieve the best search results</a:t>
            </a:r>
            <a:endParaRPr/>
          </a:p>
          <a:p>
            <a:pPr indent="-514350" lvl="0" marL="984250" rtl="0" algn="l">
              <a:lnSpc>
                <a:spcPct val="120000"/>
              </a:lnSpc>
              <a:spcBef>
                <a:spcPts val="0"/>
              </a:spcBef>
              <a:spcAft>
                <a:spcPts val="0"/>
              </a:spcAft>
              <a:buClr>
                <a:schemeClr val="dk2"/>
              </a:buClr>
              <a:buSzPts val="2200"/>
              <a:buFont typeface="Arial"/>
              <a:buAutoNum type="romanLcPeriod"/>
            </a:pPr>
            <a:r>
              <a:rPr lang="en-US" sz="2300">
                <a:solidFill>
                  <a:schemeClr val="dk1"/>
                </a:solidFill>
                <a:latin typeface="Open Sans"/>
                <a:ea typeface="Open Sans"/>
                <a:cs typeface="Open Sans"/>
                <a:sym typeface="Open Sans"/>
              </a:rPr>
              <a:t>evaluating the information sources.</a:t>
            </a:r>
            <a:endParaRPr/>
          </a:p>
          <a:p>
            <a:pPr indent="-374650" lvl="0" marL="527050" rtl="0" algn="l">
              <a:lnSpc>
                <a:spcPct val="120000"/>
              </a:lnSpc>
              <a:spcBef>
                <a:spcPts val="0"/>
              </a:spcBef>
              <a:spcAft>
                <a:spcPts val="0"/>
              </a:spcAft>
              <a:buClr>
                <a:schemeClr val="dk2"/>
              </a:buClr>
              <a:buSzPts val="2200"/>
              <a:buFont typeface="Arial"/>
              <a:buNone/>
            </a:pPr>
            <a:r>
              <a:t/>
            </a:r>
            <a:endParaRPr sz="230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40"/>
          <p:cNvSpPr txBox="1"/>
          <p:nvPr>
            <p:ph type="title"/>
          </p:nvPr>
        </p:nvSpPr>
        <p:spPr>
          <a:xfrm>
            <a:off x="0" y="437222"/>
            <a:ext cx="82164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600"/>
              <a:buNone/>
            </a:pPr>
            <a:r>
              <a:rPr lang="en-US">
                <a:solidFill>
                  <a:srgbClr val="586F7C"/>
                </a:solidFill>
                <a:latin typeface="Open Sans"/>
                <a:ea typeface="Open Sans"/>
                <a:cs typeface="Open Sans"/>
                <a:sym typeface="Open Sans"/>
              </a:rPr>
              <a:t>Information timeline</a:t>
            </a:r>
            <a:endParaRPr>
              <a:solidFill>
                <a:srgbClr val="586F7C"/>
              </a:solidFill>
              <a:latin typeface="Open Sans"/>
              <a:ea typeface="Open Sans"/>
              <a:cs typeface="Open Sans"/>
              <a:sym typeface="Open Sans"/>
            </a:endParaRPr>
          </a:p>
        </p:txBody>
      </p:sp>
      <p:sp>
        <p:nvSpPr>
          <p:cNvPr id="105" name="Google Shape;105;p40"/>
          <p:cNvSpPr txBox="1"/>
          <p:nvPr>
            <p:ph idx="1" type="body"/>
          </p:nvPr>
        </p:nvSpPr>
        <p:spPr>
          <a:xfrm>
            <a:off x="680324" y="1945178"/>
            <a:ext cx="4313707" cy="4522124"/>
          </a:xfrm>
          <a:prstGeom prst="rect">
            <a:avLst/>
          </a:prstGeom>
          <a:noFill/>
          <a:ln>
            <a:noFill/>
          </a:ln>
        </p:spPr>
        <p:txBody>
          <a:bodyPr anchorCtr="0" anchor="t" bIns="45700" lIns="91425" spcFirstLastPara="1" rIns="91425" wrap="square" tIns="45700">
            <a:noAutofit/>
          </a:bodyPr>
          <a:lstStyle/>
          <a:p>
            <a:pPr indent="-342900" lvl="0" marL="355600" rtl="0" algn="l">
              <a:lnSpc>
                <a:spcPct val="100000"/>
              </a:lnSpc>
              <a:spcBef>
                <a:spcPts val="0"/>
              </a:spcBef>
              <a:spcAft>
                <a:spcPts val="0"/>
              </a:spcAft>
              <a:buClr>
                <a:schemeClr val="dk2"/>
              </a:buClr>
              <a:buSzPts val="2200"/>
              <a:buChar char="●"/>
            </a:pPr>
            <a:r>
              <a:rPr lang="en-US" sz="2200">
                <a:solidFill>
                  <a:schemeClr val="dk1"/>
                </a:solidFill>
                <a:latin typeface="Open Sans"/>
                <a:ea typeface="Open Sans"/>
                <a:cs typeface="Open Sans"/>
                <a:sym typeface="Open Sans"/>
              </a:rPr>
              <a:t>Information sources become available in the order in which an event occurs.</a:t>
            </a:r>
            <a:endParaRPr/>
          </a:p>
          <a:p>
            <a:pPr indent="0" lvl="0" marL="12700" rtl="0" algn="l">
              <a:lnSpc>
                <a:spcPct val="100000"/>
              </a:lnSpc>
              <a:spcBef>
                <a:spcPts val="0"/>
              </a:spcBef>
              <a:spcAft>
                <a:spcPts val="0"/>
              </a:spcAft>
              <a:buClr>
                <a:schemeClr val="dk2"/>
              </a:buClr>
              <a:buSzPts val="2200"/>
              <a:buNone/>
            </a:pPr>
            <a:r>
              <a:t/>
            </a:r>
            <a:endParaRPr sz="2200">
              <a:solidFill>
                <a:schemeClr val="dk1"/>
              </a:solidFill>
              <a:latin typeface="Open Sans"/>
              <a:ea typeface="Open Sans"/>
              <a:cs typeface="Open Sans"/>
              <a:sym typeface="Open Sans"/>
            </a:endParaRPr>
          </a:p>
          <a:p>
            <a:pPr indent="-342900" lvl="0" marL="355600" rtl="0" algn="l">
              <a:lnSpc>
                <a:spcPct val="100000"/>
              </a:lnSpc>
              <a:spcBef>
                <a:spcPts val="0"/>
              </a:spcBef>
              <a:spcAft>
                <a:spcPts val="0"/>
              </a:spcAft>
              <a:buClr>
                <a:schemeClr val="dk2"/>
              </a:buClr>
              <a:buSzPts val="2200"/>
              <a:buChar char="●"/>
            </a:pPr>
            <a:r>
              <a:rPr lang="en-US" sz="2200">
                <a:solidFill>
                  <a:schemeClr val="dk1"/>
                </a:solidFill>
                <a:latin typeface="Open Sans"/>
                <a:ea typeface="Open Sans"/>
                <a:cs typeface="Open Sans"/>
                <a:sym typeface="Open Sans"/>
              </a:rPr>
              <a:t>The latest information can be a deciding factor in identifying the best source.</a:t>
            </a:r>
            <a:endParaRPr/>
          </a:p>
          <a:p>
            <a:pPr indent="0" lvl="0" marL="12700" rtl="0" algn="l">
              <a:lnSpc>
                <a:spcPct val="100000"/>
              </a:lnSpc>
              <a:spcBef>
                <a:spcPts val="0"/>
              </a:spcBef>
              <a:spcAft>
                <a:spcPts val="0"/>
              </a:spcAft>
              <a:buClr>
                <a:schemeClr val="dk2"/>
              </a:buClr>
              <a:buSzPts val="2200"/>
              <a:buNone/>
            </a:pPr>
            <a:r>
              <a:t/>
            </a:r>
            <a:endParaRPr sz="2200">
              <a:solidFill>
                <a:schemeClr val="dk1"/>
              </a:solidFill>
              <a:latin typeface="Open Sans"/>
              <a:ea typeface="Open Sans"/>
              <a:cs typeface="Open Sans"/>
              <a:sym typeface="Open Sans"/>
            </a:endParaRPr>
          </a:p>
          <a:p>
            <a:pPr indent="-342900" lvl="0" marL="355600" rtl="0" algn="l">
              <a:lnSpc>
                <a:spcPct val="100000"/>
              </a:lnSpc>
              <a:spcBef>
                <a:spcPts val="0"/>
              </a:spcBef>
              <a:spcAft>
                <a:spcPts val="0"/>
              </a:spcAft>
              <a:buClr>
                <a:schemeClr val="dk2"/>
              </a:buClr>
              <a:buSzPts val="2200"/>
              <a:buChar char="●"/>
            </a:pPr>
            <a:r>
              <a:rPr lang="en-US" sz="2200">
                <a:solidFill>
                  <a:schemeClr val="dk1"/>
                </a:solidFill>
                <a:latin typeface="Open Sans"/>
                <a:ea typeface="Open Sans"/>
                <a:cs typeface="Open Sans"/>
                <a:sym typeface="Open Sans"/>
              </a:rPr>
              <a:t>The graphic shows an example of an event that occurs and the type of information sources that are then produced.</a:t>
            </a:r>
            <a:endParaRPr/>
          </a:p>
          <a:p>
            <a:pPr indent="0" lvl="0" marL="12700" rtl="0" algn="l">
              <a:lnSpc>
                <a:spcPct val="100000"/>
              </a:lnSpc>
              <a:spcBef>
                <a:spcPts val="0"/>
              </a:spcBef>
              <a:spcAft>
                <a:spcPts val="0"/>
              </a:spcAft>
              <a:buClr>
                <a:schemeClr val="dk2"/>
              </a:buClr>
              <a:buSzPts val="2200"/>
              <a:buNone/>
            </a:pPr>
            <a:r>
              <a:t/>
            </a:r>
            <a:endParaRPr sz="2200">
              <a:solidFill>
                <a:schemeClr val="dk1"/>
              </a:solidFill>
              <a:latin typeface="Open Sans"/>
              <a:ea typeface="Open Sans"/>
              <a:cs typeface="Open Sans"/>
              <a:sym typeface="Open Sans"/>
            </a:endParaRPr>
          </a:p>
          <a:p>
            <a:pPr indent="-203200" lvl="0" marL="355600" rtl="0" algn="l">
              <a:lnSpc>
                <a:spcPct val="100000"/>
              </a:lnSpc>
              <a:spcBef>
                <a:spcPts val="0"/>
              </a:spcBef>
              <a:spcAft>
                <a:spcPts val="0"/>
              </a:spcAft>
              <a:buClr>
                <a:schemeClr val="dk2"/>
              </a:buClr>
              <a:buSzPts val="2200"/>
              <a:buNone/>
            </a:pPr>
            <a:r>
              <a:t/>
            </a:r>
            <a:endParaRPr sz="2200">
              <a:solidFill>
                <a:schemeClr val="dk1"/>
              </a:solidFill>
              <a:latin typeface="Open Sans"/>
              <a:ea typeface="Open Sans"/>
              <a:cs typeface="Open Sans"/>
              <a:sym typeface="Open Sans"/>
            </a:endParaRPr>
          </a:p>
        </p:txBody>
      </p:sp>
      <p:sp>
        <p:nvSpPr>
          <p:cNvPr id="106" name="Google Shape;106;p40"/>
          <p:cNvSpPr txBox="1"/>
          <p:nvPr/>
        </p:nvSpPr>
        <p:spPr>
          <a:xfrm>
            <a:off x="5880295" y="6316712"/>
            <a:ext cx="5211712" cy="5078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Open Sans"/>
                <a:ea typeface="Open Sans"/>
                <a:cs typeface="Open Sans"/>
                <a:sym typeface="Open Sans"/>
              </a:rPr>
              <a:t>Source: University of Michigan. n.d. “Step 2: Identifying Information Sources: Library Skills.” Accessed April 3, 2020. </a:t>
            </a:r>
            <a:r>
              <a:rPr b="0" i="0" lang="en-US" sz="900" u="sng" cap="none" strike="noStrike">
                <a:solidFill>
                  <a:srgbClr val="1155CC"/>
                </a:solidFill>
                <a:latin typeface="Open Sans"/>
                <a:ea typeface="Open Sans"/>
                <a:cs typeface="Open Sans"/>
                <a:sym typeface="Open Sans"/>
                <a:hlinkClick r:id="rId3"/>
              </a:rPr>
              <a:t>https://umich.instructure.com/courses/83460/pages/step-2-identifying-information-sources</a:t>
            </a:r>
            <a:r>
              <a:rPr b="0" i="0" lang="en-US" sz="900" u="none" cap="none" strike="noStrike">
                <a:solidFill>
                  <a:srgbClr val="000000"/>
                </a:solidFill>
                <a:latin typeface="Open Sans"/>
                <a:ea typeface="Open Sans"/>
                <a:cs typeface="Open Sans"/>
                <a:sym typeface="Open Sans"/>
              </a:rPr>
              <a:t>.</a:t>
            </a:r>
            <a:endParaRPr/>
          </a:p>
        </p:txBody>
      </p:sp>
      <p:pic>
        <p:nvPicPr>
          <p:cNvPr descr="https://lh6.googleusercontent.com/F3L2hSVa5gXiZB0xHYEF5nQ7gd0bYo376mUI5nt0a0Jw2TD_SBXdiYsVaO4zKsVJ5Xra4Px7D7aFATSyQa1Gm4SUHUzcfBpkwHFOLoR-Grvrrxe19IJR8i-YugXS99Q6nVOSEN7O" id="107" name="Google Shape;107;p40"/>
          <p:cNvPicPr preferRelativeResize="0"/>
          <p:nvPr/>
        </p:nvPicPr>
        <p:blipFill rotWithShape="1">
          <a:blip r:embed="rId4">
            <a:alphaModFix/>
          </a:blip>
          <a:srcRect b="0" l="0" r="0" t="0"/>
          <a:stretch/>
        </p:blipFill>
        <p:spPr>
          <a:xfrm>
            <a:off x="5767716" y="1656355"/>
            <a:ext cx="6424284" cy="4522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g727b3dbef2_0_47"/>
          <p:cNvSpPr txBox="1"/>
          <p:nvPr>
            <p:ph type="title"/>
          </p:nvPr>
        </p:nvSpPr>
        <p:spPr>
          <a:xfrm>
            <a:off x="0" y="437225"/>
            <a:ext cx="83820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Trebuchet MS"/>
              <a:buNone/>
            </a:pPr>
            <a:r>
              <a:rPr lang="en-US">
                <a:solidFill>
                  <a:srgbClr val="586F7C"/>
                </a:solidFill>
                <a:latin typeface="Open Sans"/>
                <a:ea typeface="Open Sans"/>
                <a:cs typeface="Open Sans"/>
                <a:sym typeface="Open Sans"/>
              </a:rPr>
              <a:t>Types of information sources</a:t>
            </a:r>
            <a:endParaRPr>
              <a:solidFill>
                <a:srgbClr val="586F7C"/>
              </a:solidFill>
              <a:latin typeface="Open Sans"/>
              <a:ea typeface="Open Sans"/>
              <a:cs typeface="Open Sans"/>
              <a:sym typeface="Open Sans"/>
            </a:endParaRPr>
          </a:p>
        </p:txBody>
      </p:sp>
      <p:graphicFrame>
        <p:nvGraphicFramePr>
          <p:cNvPr id="113" name="Google Shape;113;g727b3dbef2_0_47"/>
          <p:cNvGraphicFramePr/>
          <p:nvPr/>
        </p:nvGraphicFramePr>
        <p:xfrm>
          <a:off x="984739" y="1800664"/>
          <a:ext cx="3000000" cy="3000000"/>
        </p:xfrm>
        <a:graphic>
          <a:graphicData uri="http://schemas.openxmlformats.org/drawingml/2006/table">
            <a:tbl>
              <a:tblPr bandRow="1" firstRow="1">
                <a:noFill/>
                <a:tableStyleId>{BCCDDE8E-622D-4602-A266-351C79109385}</a:tableStyleId>
              </a:tblPr>
              <a:tblGrid>
                <a:gridCol w="3390325"/>
                <a:gridCol w="3390325"/>
                <a:gridCol w="3390325"/>
              </a:tblGrid>
              <a:tr h="905550">
                <a:tc>
                  <a:txBody>
                    <a:bodyPr/>
                    <a:lstStyle/>
                    <a:p>
                      <a:pPr indent="0" lvl="0" marL="12700" marR="0" rtl="0" algn="l">
                        <a:lnSpc>
                          <a:spcPct val="150000"/>
                        </a:lnSpc>
                        <a:spcBef>
                          <a:spcPts val="0"/>
                        </a:spcBef>
                        <a:spcAft>
                          <a:spcPts val="0"/>
                        </a:spcAft>
                        <a:buClr>
                          <a:schemeClr val="dk1"/>
                        </a:buClr>
                        <a:buSzPts val="2200"/>
                        <a:buFont typeface="Open Sans"/>
                        <a:buNone/>
                      </a:pPr>
                      <a:r>
                        <a:rPr lang="en-US" sz="2000" u="none" cap="none" strike="noStrike">
                          <a:latin typeface="Open Sans"/>
                          <a:ea typeface="Open Sans"/>
                          <a:cs typeface="Open Sans"/>
                          <a:sym typeface="Open Sans"/>
                        </a:rPr>
                        <a:t>Primary sources</a:t>
                      </a:r>
                      <a:endParaRPr b="1" sz="2000" u="none" cap="none" strike="noStrike">
                        <a:solidFill>
                          <a:schemeClr val="dk1"/>
                        </a:solidFill>
                        <a:latin typeface="Open Sans"/>
                        <a:ea typeface="Open Sans"/>
                        <a:cs typeface="Open Sans"/>
                        <a:sym typeface="Open Sans"/>
                      </a:endParaRPr>
                    </a:p>
                  </a:txBody>
                  <a:tcPr marT="45725" marB="45725" marR="91450" marL="91450"/>
                </a:tc>
                <a:tc>
                  <a:txBody>
                    <a:bodyPr/>
                    <a:lstStyle/>
                    <a:p>
                      <a:pPr indent="0" lvl="0" marL="0" marR="0" rtl="0" algn="l">
                        <a:lnSpc>
                          <a:spcPct val="150000"/>
                        </a:lnSpc>
                        <a:spcBef>
                          <a:spcPts val="0"/>
                        </a:spcBef>
                        <a:spcAft>
                          <a:spcPts val="0"/>
                        </a:spcAft>
                        <a:buNone/>
                      </a:pPr>
                      <a:r>
                        <a:rPr lang="en-US" sz="2000" u="none" cap="none" strike="noStrike">
                          <a:latin typeface="Open Sans"/>
                          <a:ea typeface="Open Sans"/>
                          <a:cs typeface="Open Sans"/>
                          <a:sym typeface="Open Sans"/>
                        </a:rPr>
                        <a:t>Secondary sources</a:t>
                      </a:r>
                      <a:endParaRPr/>
                    </a:p>
                    <a:p>
                      <a:pPr indent="0" lvl="0" marL="0" marR="0" rtl="0" algn="l">
                        <a:lnSpc>
                          <a:spcPct val="150000"/>
                        </a:lnSpc>
                        <a:spcBef>
                          <a:spcPts val="0"/>
                        </a:spcBef>
                        <a:spcAft>
                          <a:spcPts val="0"/>
                        </a:spcAft>
                        <a:buNone/>
                      </a:pPr>
                      <a:r>
                        <a:t/>
                      </a:r>
                      <a:endParaRPr b="1" sz="2000" u="none" cap="none" strike="noStrike">
                        <a:solidFill>
                          <a:schemeClr val="dk1"/>
                        </a:solidFill>
                        <a:latin typeface="Open Sans"/>
                        <a:ea typeface="Open Sans"/>
                        <a:cs typeface="Open Sans"/>
                        <a:sym typeface="Open Sans"/>
                      </a:endParaRPr>
                    </a:p>
                  </a:txBody>
                  <a:tcPr marT="45725" marB="45725" marR="91450" marL="91450"/>
                </a:tc>
                <a:tc>
                  <a:txBody>
                    <a:bodyPr/>
                    <a:lstStyle/>
                    <a:p>
                      <a:pPr indent="0" lvl="0" marL="0" marR="0" rtl="0" algn="l">
                        <a:lnSpc>
                          <a:spcPct val="150000"/>
                        </a:lnSpc>
                        <a:spcBef>
                          <a:spcPts val="0"/>
                        </a:spcBef>
                        <a:spcAft>
                          <a:spcPts val="0"/>
                        </a:spcAft>
                        <a:buNone/>
                      </a:pPr>
                      <a:r>
                        <a:rPr lang="en-US" sz="2000" u="none" cap="none" strike="noStrike">
                          <a:latin typeface="Open Sans"/>
                          <a:ea typeface="Open Sans"/>
                          <a:cs typeface="Open Sans"/>
                          <a:sym typeface="Open Sans"/>
                        </a:rPr>
                        <a:t>Tertiary sources</a:t>
                      </a:r>
                      <a:endParaRPr/>
                    </a:p>
                    <a:p>
                      <a:pPr indent="0" lvl="0" marL="0" marR="0" rtl="0" algn="l">
                        <a:lnSpc>
                          <a:spcPct val="150000"/>
                        </a:lnSpc>
                        <a:spcBef>
                          <a:spcPts val="0"/>
                        </a:spcBef>
                        <a:spcAft>
                          <a:spcPts val="0"/>
                        </a:spcAft>
                        <a:buNone/>
                      </a:pPr>
                      <a:r>
                        <a:t/>
                      </a:r>
                      <a:endParaRPr b="1" sz="2000" u="none" cap="none" strike="noStrike">
                        <a:solidFill>
                          <a:schemeClr val="dk1"/>
                        </a:solidFill>
                        <a:latin typeface="Open Sans"/>
                        <a:ea typeface="Open Sans"/>
                        <a:cs typeface="Open Sans"/>
                        <a:sym typeface="Open Sans"/>
                      </a:endParaRPr>
                    </a:p>
                  </a:txBody>
                  <a:tcPr marT="45725" marB="45725" marR="91450" marL="91450"/>
                </a:tc>
              </a:tr>
              <a:tr h="3539850">
                <a:tc>
                  <a:txBody>
                    <a:bodyPr/>
                    <a:lstStyle/>
                    <a:p>
                      <a:pPr indent="-285750" lvl="0" marL="285750" marR="0" rtl="0" algn="l">
                        <a:lnSpc>
                          <a:spcPct val="150000"/>
                        </a:lnSpc>
                        <a:spcBef>
                          <a:spcPts val="0"/>
                        </a:spcBef>
                        <a:spcAft>
                          <a:spcPts val="0"/>
                        </a:spcAft>
                        <a:buClr>
                          <a:srgbClr val="000000"/>
                        </a:buClr>
                        <a:buSzPts val="1400"/>
                        <a:buFont typeface="Arial"/>
                        <a:buChar char="•"/>
                      </a:pPr>
                      <a:r>
                        <a:rPr lang="en-US" sz="1400" u="none" cap="none" strike="noStrike">
                          <a:latin typeface="Open Sans"/>
                          <a:ea typeface="Open Sans"/>
                          <a:cs typeface="Open Sans"/>
                          <a:sym typeface="Open Sans"/>
                        </a:rPr>
                        <a:t>First formal appearance of results</a:t>
                      </a:r>
                      <a:endParaRPr/>
                    </a:p>
                    <a:p>
                      <a:pPr indent="-285750" lvl="0" marL="285750" marR="0" rtl="0" algn="l">
                        <a:lnSpc>
                          <a:spcPct val="150000"/>
                        </a:lnSpc>
                        <a:spcBef>
                          <a:spcPts val="0"/>
                        </a:spcBef>
                        <a:spcAft>
                          <a:spcPts val="0"/>
                        </a:spcAft>
                        <a:buClr>
                          <a:srgbClr val="000000"/>
                        </a:buClr>
                        <a:buSzPts val="1400"/>
                        <a:buFont typeface="Arial"/>
                        <a:buChar char="•"/>
                      </a:pPr>
                      <a:r>
                        <a:rPr lang="en-US" sz="1400" u="none" cap="none" strike="noStrike">
                          <a:latin typeface="Open Sans"/>
                          <a:ea typeface="Open Sans"/>
                          <a:cs typeface="Open Sans"/>
                          <a:sym typeface="Open Sans"/>
                        </a:rPr>
                        <a:t>Present the original idea</a:t>
                      </a:r>
                      <a:endParaRPr/>
                    </a:p>
                    <a:p>
                      <a:pPr indent="-285750" lvl="0" marL="285750" marR="0" rtl="0" algn="l">
                        <a:lnSpc>
                          <a:spcPct val="150000"/>
                        </a:lnSpc>
                        <a:spcBef>
                          <a:spcPts val="0"/>
                        </a:spcBef>
                        <a:spcAft>
                          <a:spcPts val="0"/>
                        </a:spcAft>
                        <a:buClr>
                          <a:srgbClr val="000000"/>
                        </a:buClr>
                        <a:buSzPts val="1400"/>
                        <a:buFont typeface="Arial"/>
                        <a:buChar char="•"/>
                      </a:pPr>
                      <a:r>
                        <a:rPr lang="en-US" sz="1400" u="none" cap="none" strike="noStrike">
                          <a:latin typeface="Open Sans"/>
                          <a:ea typeface="Open Sans"/>
                          <a:cs typeface="Open Sans"/>
                          <a:sym typeface="Open Sans"/>
                        </a:rPr>
                        <a:t>New research or theories are first revealed</a:t>
                      </a:r>
                      <a:endParaRPr/>
                    </a:p>
                    <a:p>
                      <a:pPr indent="-285750" lvl="0" marL="285750" marR="0" rtl="0" algn="l">
                        <a:lnSpc>
                          <a:spcPct val="150000"/>
                        </a:lnSpc>
                        <a:spcBef>
                          <a:spcPts val="0"/>
                        </a:spcBef>
                        <a:spcAft>
                          <a:spcPts val="0"/>
                        </a:spcAft>
                        <a:buClr>
                          <a:srgbClr val="000000"/>
                        </a:buClr>
                        <a:buSzPts val="1400"/>
                        <a:buFont typeface="Arial"/>
                        <a:buChar char="•"/>
                      </a:pPr>
                      <a:r>
                        <a:rPr lang="en-US" sz="1400" u="none" cap="none" strike="noStrike">
                          <a:latin typeface="Open Sans"/>
                          <a:ea typeface="Open Sans"/>
                          <a:cs typeface="Open Sans"/>
                          <a:sym typeface="Open Sans"/>
                        </a:rPr>
                        <a:t>Allow researchers to get as close as possible to original ideas, events, and first-hand research</a:t>
                      </a:r>
                      <a:endParaRPr/>
                    </a:p>
                    <a:p>
                      <a:pPr indent="-285750" lvl="0" marL="285750" marR="0" rtl="0" algn="l">
                        <a:lnSpc>
                          <a:spcPct val="150000"/>
                        </a:lnSpc>
                        <a:spcBef>
                          <a:spcPts val="0"/>
                        </a:spcBef>
                        <a:spcAft>
                          <a:spcPts val="0"/>
                        </a:spcAft>
                        <a:buClr>
                          <a:srgbClr val="000000"/>
                        </a:buClr>
                        <a:buSzPts val="1400"/>
                        <a:buFont typeface="Arial"/>
                        <a:buChar char="•"/>
                      </a:pPr>
                      <a:r>
                        <a:rPr b="1" lang="en-US" sz="1400" u="none" cap="none" strike="noStrike">
                          <a:latin typeface="Open Sans"/>
                          <a:ea typeface="Open Sans"/>
                          <a:cs typeface="Open Sans"/>
                          <a:sym typeface="Open Sans"/>
                        </a:rPr>
                        <a:t>Examples</a:t>
                      </a:r>
                      <a:r>
                        <a:rPr lang="en-US" sz="1400" u="none" cap="none" strike="noStrike">
                          <a:latin typeface="Open Sans"/>
                          <a:ea typeface="Open Sans"/>
                          <a:cs typeface="Open Sans"/>
                          <a:sym typeface="Open Sans"/>
                        </a:rPr>
                        <a:t>: Interviews, analyzed field data, original experiments or research</a:t>
                      </a:r>
                      <a:endParaRPr/>
                    </a:p>
                    <a:p>
                      <a:pPr indent="-196850" lvl="0" marL="285750" marR="0" rtl="0" algn="l">
                        <a:lnSpc>
                          <a:spcPct val="150000"/>
                        </a:lnSpc>
                        <a:spcBef>
                          <a:spcPts val="0"/>
                        </a:spcBef>
                        <a:spcAft>
                          <a:spcPts val="0"/>
                        </a:spcAft>
                        <a:buClr>
                          <a:srgbClr val="000000"/>
                        </a:buClr>
                        <a:buSzPts val="1400"/>
                        <a:buFont typeface="Arial"/>
                        <a:buNone/>
                      </a:pPr>
                      <a:r>
                        <a:t/>
                      </a:r>
                      <a:endParaRPr sz="1400" u="none" cap="none" strike="noStrike">
                        <a:solidFill>
                          <a:schemeClr val="dk1"/>
                        </a:solidFill>
                        <a:latin typeface="Open Sans"/>
                        <a:ea typeface="Open Sans"/>
                        <a:cs typeface="Open Sans"/>
                        <a:sym typeface="Open Sans"/>
                      </a:endParaRPr>
                    </a:p>
                  </a:txBody>
                  <a:tcPr marT="45725" marB="45725" marR="91450" marL="91450"/>
                </a:tc>
                <a:tc>
                  <a:txBody>
                    <a:bodyPr/>
                    <a:lstStyle/>
                    <a:p>
                      <a:pPr indent="-285750" lvl="0" marL="285750" marR="0" rtl="0" algn="l">
                        <a:lnSpc>
                          <a:spcPct val="150000"/>
                        </a:lnSpc>
                        <a:spcBef>
                          <a:spcPts val="0"/>
                        </a:spcBef>
                        <a:spcAft>
                          <a:spcPts val="0"/>
                        </a:spcAft>
                        <a:buClr>
                          <a:srgbClr val="000000"/>
                        </a:buClr>
                        <a:buSzPts val="1400"/>
                        <a:buFont typeface="Arial"/>
                        <a:buChar char="•"/>
                      </a:pPr>
                      <a:r>
                        <a:rPr lang="en-US" sz="1400" u="none" cap="none" strike="noStrike">
                          <a:latin typeface="Open Sans"/>
                          <a:ea typeface="Open Sans"/>
                          <a:cs typeface="Open Sans"/>
                          <a:sym typeface="Open Sans"/>
                        </a:rPr>
                        <a:t>Interpretations and evaluations of primary sources</a:t>
                      </a:r>
                      <a:endParaRPr/>
                    </a:p>
                    <a:p>
                      <a:pPr indent="-285750" lvl="0" marL="285750" marR="0" rtl="0" algn="l">
                        <a:lnSpc>
                          <a:spcPct val="150000"/>
                        </a:lnSpc>
                        <a:spcBef>
                          <a:spcPts val="0"/>
                        </a:spcBef>
                        <a:spcAft>
                          <a:spcPts val="0"/>
                        </a:spcAft>
                        <a:buClr>
                          <a:srgbClr val="000000"/>
                        </a:buClr>
                        <a:buSzPts val="1400"/>
                        <a:buFont typeface="Arial"/>
                        <a:buChar char="•"/>
                      </a:pPr>
                      <a:r>
                        <a:rPr lang="en-US" sz="1400" u="none" cap="none" strike="noStrike">
                          <a:latin typeface="Open Sans"/>
                          <a:ea typeface="Open Sans"/>
                          <a:cs typeface="Open Sans"/>
                          <a:sym typeface="Open Sans"/>
                        </a:rPr>
                        <a:t>Analyze, review, or summarize information in primary sources &amp; other secondary sources</a:t>
                      </a:r>
                      <a:endParaRPr/>
                    </a:p>
                    <a:p>
                      <a:pPr indent="-285750" lvl="0" marL="285750" marR="0" rtl="0" algn="l">
                        <a:lnSpc>
                          <a:spcPct val="150000"/>
                        </a:lnSpc>
                        <a:spcBef>
                          <a:spcPts val="0"/>
                        </a:spcBef>
                        <a:spcAft>
                          <a:spcPts val="0"/>
                        </a:spcAft>
                        <a:buClr>
                          <a:srgbClr val="000000"/>
                        </a:buClr>
                        <a:buSzPts val="1400"/>
                        <a:buFont typeface="Arial"/>
                        <a:buChar char="•"/>
                      </a:pPr>
                      <a:r>
                        <a:rPr lang="en-US" sz="1400" u="none" cap="none" strike="noStrike">
                          <a:latin typeface="Open Sans"/>
                          <a:ea typeface="Open Sans"/>
                          <a:cs typeface="Open Sans"/>
                          <a:sym typeface="Open Sans"/>
                        </a:rPr>
                        <a:t>Rely on other secondary sources and standard disciplinary methods to reach results</a:t>
                      </a:r>
                      <a:endParaRPr/>
                    </a:p>
                    <a:p>
                      <a:pPr indent="-285750" lvl="0" marL="285750" marR="0" rtl="0" algn="l">
                        <a:lnSpc>
                          <a:spcPct val="150000"/>
                        </a:lnSpc>
                        <a:spcBef>
                          <a:spcPts val="0"/>
                        </a:spcBef>
                        <a:spcAft>
                          <a:spcPts val="0"/>
                        </a:spcAft>
                        <a:buClr>
                          <a:srgbClr val="000000"/>
                        </a:buClr>
                        <a:buSzPts val="1400"/>
                        <a:buFont typeface="Arial"/>
                        <a:buChar char="•"/>
                      </a:pPr>
                      <a:r>
                        <a:rPr b="1" lang="en-US" sz="1400" u="none" cap="none" strike="noStrike">
                          <a:latin typeface="Open Sans"/>
                          <a:ea typeface="Open Sans"/>
                          <a:cs typeface="Open Sans"/>
                          <a:sym typeface="Open Sans"/>
                        </a:rPr>
                        <a:t>Examples</a:t>
                      </a:r>
                      <a:r>
                        <a:rPr lang="en-US" sz="1400" u="none" cap="none" strike="noStrike">
                          <a:latin typeface="Open Sans"/>
                          <a:ea typeface="Open Sans"/>
                          <a:cs typeface="Open Sans"/>
                          <a:sym typeface="Open Sans"/>
                        </a:rPr>
                        <a:t>: Review articles, journal articles, academic books, dissertations</a:t>
                      </a:r>
                      <a:endParaRPr/>
                    </a:p>
                    <a:p>
                      <a:pPr indent="-196850" lvl="0" marL="285750" marR="0" rtl="0" algn="l">
                        <a:lnSpc>
                          <a:spcPct val="150000"/>
                        </a:lnSpc>
                        <a:spcBef>
                          <a:spcPts val="0"/>
                        </a:spcBef>
                        <a:spcAft>
                          <a:spcPts val="0"/>
                        </a:spcAft>
                        <a:buClr>
                          <a:srgbClr val="000000"/>
                        </a:buClr>
                        <a:buSzPts val="1400"/>
                        <a:buFont typeface="Arial"/>
                        <a:buNone/>
                      </a:pPr>
                      <a:r>
                        <a:t/>
                      </a:r>
                      <a:endParaRPr sz="1400" u="none" cap="none" strike="noStrike">
                        <a:solidFill>
                          <a:schemeClr val="dk1"/>
                        </a:solidFill>
                        <a:latin typeface="Open Sans"/>
                        <a:ea typeface="Open Sans"/>
                        <a:cs typeface="Open Sans"/>
                        <a:sym typeface="Open Sans"/>
                      </a:endParaRPr>
                    </a:p>
                  </a:txBody>
                  <a:tcPr marT="45725" marB="45725" marR="91450" marL="91450"/>
                </a:tc>
                <a:tc>
                  <a:txBody>
                    <a:bodyPr/>
                    <a:lstStyle/>
                    <a:p>
                      <a:pPr indent="-285750" lvl="0" marL="285750" marR="0" rtl="0" algn="l">
                        <a:lnSpc>
                          <a:spcPct val="150000"/>
                        </a:lnSpc>
                        <a:spcBef>
                          <a:spcPts val="0"/>
                        </a:spcBef>
                        <a:spcAft>
                          <a:spcPts val="0"/>
                        </a:spcAft>
                        <a:buClr>
                          <a:srgbClr val="000000"/>
                        </a:buClr>
                        <a:buSzPts val="1400"/>
                        <a:buFont typeface="Arial"/>
                        <a:buChar char="•"/>
                      </a:pPr>
                      <a:r>
                        <a:rPr lang="en-US" sz="1400" u="none" cap="none" strike="noStrike">
                          <a:latin typeface="Open Sans"/>
                          <a:ea typeface="Open Sans"/>
                          <a:cs typeface="Open Sans"/>
                          <a:sym typeface="Open Sans"/>
                        </a:rPr>
                        <a:t>Information based on both primary and secondary sources</a:t>
                      </a:r>
                      <a:endParaRPr/>
                    </a:p>
                    <a:p>
                      <a:pPr indent="-285750" lvl="0" marL="285750" marR="0" rtl="0" algn="l">
                        <a:lnSpc>
                          <a:spcPct val="150000"/>
                        </a:lnSpc>
                        <a:spcBef>
                          <a:spcPts val="0"/>
                        </a:spcBef>
                        <a:spcAft>
                          <a:spcPts val="0"/>
                        </a:spcAft>
                        <a:buClr>
                          <a:srgbClr val="000000"/>
                        </a:buClr>
                        <a:buSzPts val="1400"/>
                        <a:buFont typeface="Arial"/>
                        <a:buChar char="•"/>
                      </a:pPr>
                      <a:r>
                        <a:rPr lang="en-US" sz="1400" u="none" cap="none" strike="noStrike">
                          <a:latin typeface="Open Sans"/>
                          <a:ea typeface="Open Sans"/>
                          <a:cs typeface="Open Sans"/>
                          <a:sym typeface="Open Sans"/>
                        </a:rPr>
                        <a:t>Provide data within a context which can help the researcher interpret the information</a:t>
                      </a:r>
                      <a:endParaRPr/>
                    </a:p>
                    <a:p>
                      <a:pPr indent="-285750" lvl="0" marL="285750" marR="0" rtl="0" algn="l">
                        <a:lnSpc>
                          <a:spcPct val="150000"/>
                        </a:lnSpc>
                        <a:spcBef>
                          <a:spcPts val="0"/>
                        </a:spcBef>
                        <a:spcAft>
                          <a:spcPts val="0"/>
                        </a:spcAft>
                        <a:buClr>
                          <a:srgbClr val="000000"/>
                        </a:buClr>
                        <a:buSzPts val="1400"/>
                        <a:buFont typeface="Arial"/>
                        <a:buChar char="•"/>
                      </a:pPr>
                      <a:r>
                        <a:rPr lang="en-US" sz="1400" u="none" cap="none" strike="noStrike">
                          <a:latin typeface="Open Sans"/>
                          <a:ea typeface="Open Sans"/>
                          <a:cs typeface="Open Sans"/>
                          <a:sym typeface="Open Sans"/>
                        </a:rPr>
                        <a:t>Provide facts and brief descriptions of key information</a:t>
                      </a:r>
                      <a:endParaRPr/>
                    </a:p>
                    <a:p>
                      <a:pPr indent="-285750" lvl="0" marL="285750" marR="0" rtl="0" algn="l">
                        <a:lnSpc>
                          <a:spcPct val="150000"/>
                        </a:lnSpc>
                        <a:spcBef>
                          <a:spcPts val="0"/>
                        </a:spcBef>
                        <a:spcAft>
                          <a:spcPts val="0"/>
                        </a:spcAft>
                        <a:buClr>
                          <a:srgbClr val="000000"/>
                        </a:buClr>
                        <a:buSzPts val="1400"/>
                        <a:buFont typeface="Arial"/>
                        <a:buChar char="•"/>
                      </a:pPr>
                      <a:r>
                        <a:rPr lang="en-US" sz="1400" u="none" cap="none" strike="noStrike">
                          <a:latin typeface="Open Sans"/>
                          <a:ea typeface="Open Sans"/>
                          <a:cs typeface="Open Sans"/>
                          <a:sym typeface="Open Sans"/>
                        </a:rPr>
                        <a:t>Present summaries and general information</a:t>
                      </a:r>
                      <a:endParaRPr/>
                    </a:p>
                    <a:p>
                      <a:pPr indent="-285750" lvl="0" marL="285750" marR="0" rtl="0" algn="l">
                        <a:lnSpc>
                          <a:spcPct val="150000"/>
                        </a:lnSpc>
                        <a:spcBef>
                          <a:spcPts val="0"/>
                        </a:spcBef>
                        <a:spcAft>
                          <a:spcPts val="0"/>
                        </a:spcAft>
                        <a:buClr>
                          <a:srgbClr val="000000"/>
                        </a:buClr>
                        <a:buSzPts val="1400"/>
                        <a:buFont typeface="Arial"/>
                        <a:buChar char="•"/>
                      </a:pPr>
                      <a:r>
                        <a:rPr b="1" lang="en-US" sz="1400" u="none" cap="none" strike="noStrike">
                          <a:latin typeface="Open Sans"/>
                          <a:ea typeface="Open Sans"/>
                          <a:cs typeface="Open Sans"/>
                          <a:sym typeface="Open Sans"/>
                        </a:rPr>
                        <a:t>Examples</a:t>
                      </a:r>
                      <a:r>
                        <a:rPr lang="en-US" sz="1400" u="none" cap="none" strike="noStrike">
                          <a:latin typeface="Open Sans"/>
                          <a:ea typeface="Open Sans"/>
                          <a:cs typeface="Open Sans"/>
                          <a:sym typeface="Open Sans"/>
                        </a:rPr>
                        <a:t>: encyclopedias, textbooks, indexes, bibliographies</a:t>
                      </a:r>
                      <a:endParaRPr/>
                    </a:p>
                    <a:p>
                      <a:pPr indent="-196850" lvl="0" marL="285750" marR="0" rtl="0" algn="l">
                        <a:lnSpc>
                          <a:spcPct val="150000"/>
                        </a:lnSpc>
                        <a:spcBef>
                          <a:spcPts val="0"/>
                        </a:spcBef>
                        <a:spcAft>
                          <a:spcPts val="0"/>
                        </a:spcAft>
                        <a:buClr>
                          <a:srgbClr val="000000"/>
                        </a:buClr>
                        <a:buSzPts val="1400"/>
                        <a:buFont typeface="Arial"/>
                        <a:buNone/>
                      </a:pPr>
                      <a:r>
                        <a:t/>
                      </a:r>
                      <a:endParaRPr sz="1400" u="none" cap="none" strike="noStrike">
                        <a:solidFill>
                          <a:schemeClr val="dk1"/>
                        </a:solidFill>
                        <a:latin typeface="Open Sans"/>
                        <a:ea typeface="Open Sans"/>
                        <a:cs typeface="Open Sans"/>
                        <a:sym typeface="Open Sans"/>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g727b3dbef2_0_52"/>
          <p:cNvSpPr txBox="1"/>
          <p:nvPr>
            <p:ph type="title"/>
          </p:nvPr>
        </p:nvSpPr>
        <p:spPr>
          <a:xfrm>
            <a:off x="0" y="437222"/>
            <a:ext cx="82164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600"/>
              <a:buNone/>
            </a:pPr>
            <a:r>
              <a:rPr lang="en-US">
                <a:solidFill>
                  <a:srgbClr val="586F7C"/>
                </a:solidFill>
                <a:latin typeface="Open Sans"/>
                <a:ea typeface="Open Sans"/>
                <a:cs typeface="Open Sans"/>
                <a:sym typeface="Open Sans"/>
              </a:rPr>
              <a:t> Advantages and Disadvantages</a:t>
            </a:r>
            <a:endParaRPr/>
          </a:p>
        </p:txBody>
      </p:sp>
      <p:graphicFrame>
        <p:nvGraphicFramePr>
          <p:cNvPr id="119" name="Google Shape;119;g727b3dbef2_0_52"/>
          <p:cNvGraphicFramePr/>
          <p:nvPr/>
        </p:nvGraphicFramePr>
        <p:xfrm>
          <a:off x="787790" y="1913207"/>
          <a:ext cx="3000000" cy="3000000"/>
        </p:xfrm>
        <a:graphic>
          <a:graphicData uri="http://schemas.openxmlformats.org/drawingml/2006/table">
            <a:tbl>
              <a:tblPr bandRow="1" firstCol="1" firstRow="1">
                <a:gradFill>
                  <a:gsLst>
                    <a:gs pos="0">
                      <a:srgbClr val="BDD5E1"/>
                    </a:gs>
                    <a:gs pos="35000">
                      <a:srgbClr val="D2E1E7"/>
                    </a:gs>
                    <a:gs pos="100000">
                      <a:srgbClr val="ECF3F6"/>
                    </a:gs>
                  </a:gsLst>
                  <a:lin ang="16200000" scaled="0"/>
                </a:gradFill>
                <a:tableStyleId>{1C3654CE-64AE-41D6-9C32-A12D83A82E6F}</a:tableStyleId>
              </a:tblPr>
              <a:tblGrid>
                <a:gridCol w="3249625"/>
                <a:gridCol w="3249625"/>
                <a:gridCol w="3249625"/>
              </a:tblGrid>
              <a:tr h="475950">
                <a:tc>
                  <a:txBody>
                    <a:bodyPr/>
                    <a:lstStyle/>
                    <a:p>
                      <a:pPr indent="0" lvl="0" marL="0" marR="0" rtl="0" algn="l">
                        <a:lnSpc>
                          <a:spcPct val="107000"/>
                        </a:lnSpc>
                        <a:spcBef>
                          <a:spcPts val="0"/>
                        </a:spcBef>
                        <a:spcAft>
                          <a:spcPts val="0"/>
                        </a:spcAft>
                        <a:buNone/>
                      </a:pPr>
                      <a:r>
                        <a:rPr lang="en-US" sz="1800" u="none" cap="none" strike="noStrike">
                          <a:latin typeface="Open Sans"/>
                          <a:ea typeface="Open Sans"/>
                          <a:cs typeface="Open Sans"/>
                          <a:sym typeface="Open Sans"/>
                        </a:rPr>
                        <a:t>Type of source</a:t>
                      </a:r>
                      <a:endParaRPr sz="1800" u="none" cap="none" strike="noStrike">
                        <a:latin typeface="Open Sans"/>
                        <a:ea typeface="Open Sans"/>
                        <a:cs typeface="Open Sans"/>
                        <a:sym typeface="Open Sans"/>
                      </a:endParaRPr>
                    </a:p>
                  </a:txBody>
                  <a:tcPr marT="63500" marB="63500" marR="63500" marL="63500"/>
                </a:tc>
                <a:tc>
                  <a:txBody>
                    <a:bodyPr/>
                    <a:lstStyle/>
                    <a:p>
                      <a:pPr indent="0" lvl="0" marL="0" marR="0" rtl="0" algn="l">
                        <a:lnSpc>
                          <a:spcPct val="107000"/>
                        </a:lnSpc>
                        <a:spcBef>
                          <a:spcPts val="0"/>
                        </a:spcBef>
                        <a:spcAft>
                          <a:spcPts val="0"/>
                        </a:spcAft>
                        <a:buNone/>
                      </a:pPr>
                      <a:r>
                        <a:rPr lang="en-US" sz="1800" u="none" cap="none" strike="noStrike">
                          <a:latin typeface="Open Sans"/>
                          <a:ea typeface="Open Sans"/>
                          <a:cs typeface="Open Sans"/>
                          <a:sym typeface="Open Sans"/>
                        </a:rPr>
                        <a:t>Advantages</a:t>
                      </a:r>
                      <a:endParaRPr/>
                    </a:p>
                  </a:txBody>
                  <a:tcPr marT="63500" marB="63500" marR="63500" marL="63500"/>
                </a:tc>
                <a:tc>
                  <a:txBody>
                    <a:bodyPr/>
                    <a:lstStyle/>
                    <a:p>
                      <a:pPr indent="0" lvl="0" marL="0" marR="0" rtl="0" algn="l">
                        <a:lnSpc>
                          <a:spcPct val="107000"/>
                        </a:lnSpc>
                        <a:spcBef>
                          <a:spcPts val="0"/>
                        </a:spcBef>
                        <a:spcAft>
                          <a:spcPts val="0"/>
                        </a:spcAft>
                        <a:buNone/>
                      </a:pPr>
                      <a:r>
                        <a:rPr lang="en-US" sz="1800" u="none" cap="none" strike="noStrike">
                          <a:latin typeface="Open Sans"/>
                          <a:ea typeface="Open Sans"/>
                          <a:cs typeface="Open Sans"/>
                          <a:sym typeface="Open Sans"/>
                        </a:rPr>
                        <a:t>Disadvantages</a:t>
                      </a:r>
                      <a:endParaRPr/>
                    </a:p>
                  </a:txBody>
                  <a:tcPr marT="63500" marB="63500" marR="63500" marL="63500"/>
                </a:tc>
              </a:tr>
              <a:tr h="475950">
                <a:tc>
                  <a:txBody>
                    <a:bodyPr/>
                    <a:lstStyle/>
                    <a:p>
                      <a:pPr indent="0" lvl="0" marL="0" marR="0" rtl="0" algn="l">
                        <a:lnSpc>
                          <a:spcPct val="107000"/>
                        </a:lnSpc>
                        <a:spcBef>
                          <a:spcPts val="0"/>
                        </a:spcBef>
                        <a:spcAft>
                          <a:spcPts val="0"/>
                        </a:spcAft>
                        <a:buNone/>
                      </a:pPr>
                      <a:r>
                        <a:rPr lang="en-US" sz="1600" u="none" cap="none" strike="noStrike">
                          <a:latin typeface="Open Sans"/>
                          <a:ea typeface="Open Sans"/>
                          <a:cs typeface="Open Sans"/>
                          <a:sym typeface="Open Sans"/>
                        </a:rPr>
                        <a:t>Primary sources</a:t>
                      </a:r>
                      <a:endParaRPr/>
                    </a:p>
                  </a:txBody>
                  <a:tcPr marT="63500" marB="63500" marR="63500" marL="63500"/>
                </a:tc>
                <a:tc>
                  <a:txBody>
                    <a:bodyPr/>
                    <a:lstStyle/>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Original data</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Unbiased information</a:t>
                      </a:r>
                      <a:endParaRPr/>
                    </a:p>
                  </a:txBody>
                  <a:tcPr marT="63500" marB="63500" marR="63500" marL="63500"/>
                </a:tc>
                <a:tc>
                  <a:txBody>
                    <a:bodyPr/>
                    <a:lstStyle/>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Large volume of data</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Time consuming</a:t>
                      </a:r>
                      <a:endParaRPr/>
                    </a:p>
                  </a:txBody>
                  <a:tcPr marT="63500" marB="63500" marR="63500" marL="63500"/>
                </a:tc>
              </a:tr>
              <a:tr h="475950">
                <a:tc>
                  <a:txBody>
                    <a:bodyPr/>
                    <a:lstStyle/>
                    <a:p>
                      <a:pPr indent="0" lvl="0" marL="0" marR="0" rtl="0" algn="l">
                        <a:lnSpc>
                          <a:spcPct val="107000"/>
                        </a:lnSpc>
                        <a:spcBef>
                          <a:spcPts val="0"/>
                        </a:spcBef>
                        <a:spcAft>
                          <a:spcPts val="0"/>
                        </a:spcAft>
                        <a:buNone/>
                      </a:pPr>
                      <a:r>
                        <a:rPr b="1" lang="en-US" sz="1600" u="none" cap="none" strike="noStrike">
                          <a:latin typeface="Open Sans"/>
                          <a:ea typeface="Open Sans"/>
                          <a:cs typeface="Open Sans"/>
                          <a:sym typeface="Open Sans"/>
                        </a:rPr>
                        <a:t>Secondary </a:t>
                      </a:r>
                      <a:r>
                        <a:rPr b="1" lang="en-US" sz="1600" u="none" cap="none" strike="noStrike">
                          <a:solidFill>
                            <a:schemeClr val="dk1"/>
                          </a:solidFill>
                          <a:latin typeface="Open Sans"/>
                          <a:ea typeface="Open Sans"/>
                          <a:cs typeface="Open Sans"/>
                          <a:sym typeface="Open Sans"/>
                        </a:rPr>
                        <a:t>sources</a:t>
                      </a:r>
                      <a:endParaRPr b="1" sz="1600" u="none" cap="none" strike="noStrike">
                        <a:latin typeface="Open Sans"/>
                        <a:ea typeface="Open Sans"/>
                        <a:cs typeface="Open Sans"/>
                        <a:sym typeface="Open Sans"/>
                      </a:endParaRPr>
                    </a:p>
                  </a:txBody>
                  <a:tcPr marT="63500" marB="63500" marR="63500" marL="63500"/>
                </a:tc>
                <a:tc>
                  <a:txBody>
                    <a:bodyPr/>
                    <a:lstStyle/>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Rapid access to primary literature</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Generally high standard journals</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The ability to perform complex searches</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Routine updates on selected topics (alerts)</a:t>
                      </a:r>
                      <a:endParaRPr/>
                    </a:p>
                  </a:txBody>
                  <a:tcPr marT="63500" marB="63500" marR="63500" marL="63500"/>
                </a:tc>
                <a:tc>
                  <a:txBody>
                    <a:bodyPr/>
                    <a:lstStyle/>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Time lag </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Command language varies</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Proficient search skills are needed</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Can be expensive</a:t>
                      </a:r>
                      <a:endParaRPr/>
                    </a:p>
                  </a:txBody>
                  <a:tcPr marT="63500" marB="63500" marR="63500" marL="63500"/>
                </a:tc>
              </a:tr>
              <a:tr h="1311975">
                <a:tc>
                  <a:txBody>
                    <a:bodyPr/>
                    <a:lstStyle/>
                    <a:p>
                      <a:pPr indent="0" lvl="0" marL="0" marR="0" rtl="0" algn="l">
                        <a:lnSpc>
                          <a:spcPct val="107000"/>
                        </a:lnSpc>
                        <a:spcBef>
                          <a:spcPts val="0"/>
                        </a:spcBef>
                        <a:spcAft>
                          <a:spcPts val="0"/>
                        </a:spcAft>
                        <a:buNone/>
                      </a:pPr>
                      <a:r>
                        <a:rPr lang="en-US" sz="1600" u="none" cap="none" strike="noStrike">
                          <a:latin typeface="Open Sans"/>
                          <a:ea typeface="Open Sans"/>
                          <a:cs typeface="Open Sans"/>
                          <a:sym typeface="Open Sans"/>
                        </a:rPr>
                        <a:t>Tertiary sources</a:t>
                      </a:r>
                      <a:endParaRPr/>
                    </a:p>
                  </a:txBody>
                  <a:tcPr marT="63500" marB="63500" marR="63500" marL="63500"/>
                </a:tc>
                <a:tc>
                  <a:txBody>
                    <a:bodyPr/>
                    <a:lstStyle/>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Easy access</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Easy to use</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Concise</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Relatively inexpensive</a:t>
                      </a:r>
                      <a:endParaRPr/>
                    </a:p>
                  </a:txBody>
                  <a:tcPr marT="63500" marB="63500" marR="63500" marL="63500"/>
                </a:tc>
                <a:tc>
                  <a:txBody>
                    <a:bodyPr/>
                    <a:lstStyle/>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Time lag </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Outdated</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Incomplete information</a:t>
                      </a:r>
                      <a:endParaRPr/>
                    </a:p>
                    <a:p>
                      <a:pPr indent="-342900" lvl="0" marL="342900" marR="0" rtl="0" algn="l">
                        <a:lnSpc>
                          <a:spcPct val="107000"/>
                        </a:lnSpc>
                        <a:spcBef>
                          <a:spcPts val="0"/>
                        </a:spcBef>
                        <a:spcAft>
                          <a:spcPts val="0"/>
                        </a:spcAft>
                        <a:buClr>
                          <a:srgbClr val="000000"/>
                        </a:buClr>
                        <a:buSzPts val="1000"/>
                        <a:buFont typeface="Noto Sans Symbols"/>
                        <a:buChar char="∙"/>
                      </a:pPr>
                      <a:r>
                        <a:rPr lang="en-US" sz="1600" u="none" cap="none" strike="noStrike">
                          <a:latin typeface="Open Sans"/>
                          <a:ea typeface="Open Sans"/>
                          <a:cs typeface="Open Sans"/>
                          <a:sym typeface="Open Sans"/>
                        </a:rPr>
                        <a:t>Incorrect interpretation</a:t>
                      </a:r>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41"/>
          <p:cNvSpPr txBox="1"/>
          <p:nvPr>
            <p:ph type="title"/>
          </p:nvPr>
        </p:nvSpPr>
        <p:spPr>
          <a:xfrm>
            <a:off x="0" y="440050"/>
            <a:ext cx="9613800" cy="1080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a:solidFill>
                  <a:srgbClr val="586F7C"/>
                </a:solidFill>
                <a:latin typeface="Open Sans"/>
                <a:ea typeface="Open Sans"/>
                <a:cs typeface="Open Sans"/>
                <a:sym typeface="Open Sans"/>
              </a:rPr>
              <a:t>Information resources</a:t>
            </a:r>
            <a:endParaRPr>
              <a:solidFill>
                <a:srgbClr val="586F7C"/>
              </a:solidFill>
              <a:latin typeface="Open Sans"/>
              <a:ea typeface="Open Sans"/>
              <a:cs typeface="Open Sans"/>
              <a:sym typeface="Open Sans"/>
            </a:endParaRPr>
          </a:p>
        </p:txBody>
      </p:sp>
      <p:sp>
        <p:nvSpPr>
          <p:cNvPr id="126" name="Google Shape;126;p41"/>
          <p:cNvSpPr txBox="1"/>
          <p:nvPr>
            <p:ph idx="1" type="body"/>
          </p:nvPr>
        </p:nvSpPr>
        <p:spPr>
          <a:xfrm>
            <a:off x="311960" y="1708287"/>
            <a:ext cx="10725600" cy="40959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600"/>
              </a:spcBef>
              <a:spcAft>
                <a:spcPts val="0"/>
              </a:spcAft>
              <a:buClr>
                <a:schemeClr val="dk1"/>
              </a:buClr>
              <a:buSzPts val="1800"/>
              <a:buChar char="●"/>
            </a:pPr>
            <a:r>
              <a:rPr b="1" lang="en-US" sz="1800">
                <a:solidFill>
                  <a:srgbClr val="000000"/>
                </a:solidFill>
                <a:latin typeface="Open Sans"/>
                <a:ea typeface="Open Sans"/>
                <a:cs typeface="Open Sans"/>
                <a:sym typeface="Open Sans"/>
              </a:rPr>
              <a:t>Newspapers</a:t>
            </a:r>
            <a:r>
              <a:rPr lang="en-US" sz="1800">
                <a:solidFill>
                  <a:srgbClr val="000000"/>
                </a:solidFill>
                <a:latin typeface="Open Sans"/>
                <a:ea typeface="Open Sans"/>
                <a:cs typeface="Open Sans"/>
                <a:sym typeface="Open Sans"/>
              </a:rPr>
              <a:t>: are a collection of articles about current events usually published daily.</a:t>
            </a:r>
            <a:endParaRPr sz="1800">
              <a:latin typeface="Open Sans"/>
              <a:ea typeface="Open Sans"/>
              <a:cs typeface="Open Sans"/>
              <a:sym typeface="Open Sans"/>
            </a:endParaRPr>
          </a:p>
          <a:p>
            <a:pPr indent="-381000" lvl="0" marL="457200" rtl="0" algn="just">
              <a:lnSpc>
                <a:spcPct val="100000"/>
              </a:lnSpc>
              <a:spcBef>
                <a:spcPts val="1200"/>
              </a:spcBef>
              <a:spcAft>
                <a:spcPts val="0"/>
              </a:spcAft>
              <a:buClr>
                <a:schemeClr val="dk1"/>
              </a:buClr>
              <a:buSzPts val="2400"/>
              <a:buFont typeface="Arial"/>
              <a:buChar char="•"/>
            </a:pPr>
            <a:r>
              <a:rPr b="1" lang="en-US" sz="1800">
                <a:solidFill>
                  <a:srgbClr val="000000"/>
                </a:solidFill>
                <a:latin typeface="Open Sans"/>
                <a:ea typeface="Open Sans"/>
                <a:cs typeface="Open Sans"/>
                <a:sym typeface="Open Sans"/>
              </a:rPr>
              <a:t>Magazines:</a:t>
            </a:r>
            <a:r>
              <a:rPr lang="en-US" sz="1800">
                <a:solidFill>
                  <a:srgbClr val="000000"/>
                </a:solidFill>
                <a:latin typeface="Open Sans"/>
                <a:ea typeface="Open Sans"/>
                <a:cs typeface="Open Sans"/>
                <a:sym typeface="Open Sans"/>
              </a:rPr>
              <a:t> are a collection of articles and images about different topics of popular interest and current events (e.g. ‘National Geographic’, ‘People’).</a:t>
            </a:r>
            <a:endParaRPr sz="1800">
              <a:latin typeface="Open Sans"/>
              <a:ea typeface="Open Sans"/>
              <a:cs typeface="Open Sans"/>
              <a:sym typeface="Open Sans"/>
            </a:endParaRPr>
          </a:p>
          <a:p>
            <a:pPr indent="-381000" lvl="0" marL="457200" rtl="0" algn="just">
              <a:lnSpc>
                <a:spcPct val="100000"/>
              </a:lnSpc>
              <a:spcBef>
                <a:spcPts val="1200"/>
              </a:spcBef>
              <a:spcAft>
                <a:spcPts val="0"/>
              </a:spcAft>
              <a:buClr>
                <a:schemeClr val="dk1"/>
              </a:buClr>
              <a:buSzPts val="2400"/>
              <a:buFont typeface="Arial"/>
              <a:buChar char="•"/>
            </a:pPr>
            <a:r>
              <a:rPr b="1" lang="en-US" sz="1800">
                <a:solidFill>
                  <a:srgbClr val="000000"/>
                </a:solidFill>
                <a:latin typeface="Open Sans"/>
                <a:ea typeface="Open Sans"/>
                <a:cs typeface="Open Sans"/>
                <a:sym typeface="Open Sans"/>
              </a:rPr>
              <a:t>Trade journals:</a:t>
            </a:r>
            <a:r>
              <a:rPr lang="en-US" sz="1800">
                <a:solidFill>
                  <a:srgbClr val="000000"/>
                </a:solidFill>
                <a:latin typeface="Open Sans"/>
                <a:ea typeface="Open Sans"/>
                <a:cs typeface="Open Sans"/>
                <a:sym typeface="Open Sans"/>
              </a:rPr>
              <a:t> are a collection of news, trends and articles for a specific industry written by professionals, and experts in that field. (e.g. ‘APA Monitor’, ‘Advertising Age’).</a:t>
            </a:r>
            <a:endParaRPr sz="1800">
              <a:latin typeface="Open Sans"/>
              <a:ea typeface="Open Sans"/>
              <a:cs typeface="Open Sans"/>
              <a:sym typeface="Open Sans"/>
            </a:endParaRPr>
          </a:p>
          <a:p>
            <a:pPr indent="-381000" lvl="0" marL="457200" rtl="0" algn="just">
              <a:lnSpc>
                <a:spcPct val="100000"/>
              </a:lnSpc>
              <a:spcBef>
                <a:spcPts val="1200"/>
              </a:spcBef>
              <a:spcAft>
                <a:spcPts val="0"/>
              </a:spcAft>
              <a:buClr>
                <a:schemeClr val="dk1"/>
              </a:buClr>
              <a:buSzPts val="2400"/>
              <a:buFont typeface="Arial"/>
              <a:buChar char="•"/>
            </a:pPr>
            <a:r>
              <a:rPr b="1" lang="en-US" sz="1800">
                <a:solidFill>
                  <a:srgbClr val="000000"/>
                </a:solidFill>
                <a:latin typeface="Open Sans"/>
                <a:ea typeface="Open Sans"/>
                <a:cs typeface="Open Sans"/>
                <a:sym typeface="Open Sans"/>
              </a:rPr>
              <a:t>Academic (peer reviewed) journal:</a:t>
            </a:r>
            <a:r>
              <a:rPr lang="en-US" sz="1800">
                <a:solidFill>
                  <a:srgbClr val="000000"/>
                </a:solidFill>
                <a:latin typeface="Open Sans"/>
                <a:ea typeface="Open Sans"/>
                <a:cs typeface="Open Sans"/>
                <a:sym typeface="Open Sans"/>
              </a:rPr>
              <a:t> is a collection of articles written by scholars and peer reviewed by experts in the field. </a:t>
            </a:r>
            <a:endParaRPr sz="1800">
              <a:latin typeface="Open Sans"/>
              <a:ea typeface="Open Sans"/>
              <a:cs typeface="Open Sans"/>
              <a:sym typeface="Open Sans"/>
            </a:endParaRPr>
          </a:p>
          <a:p>
            <a:pPr indent="-381000" lvl="0" marL="457200" rtl="0" algn="just">
              <a:lnSpc>
                <a:spcPct val="100000"/>
              </a:lnSpc>
              <a:spcBef>
                <a:spcPts val="1200"/>
              </a:spcBef>
              <a:spcAft>
                <a:spcPts val="0"/>
              </a:spcAft>
              <a:buClr>
                <a:schemeClr val="dk1"/>
              </a:buClr>
              <a:buSzPts val="2400"/>
              <a:buFont typeface="Arial"/>
              <a:buChar char="•"/>
            </a:pPr>
            <a:r>
              <a:rPr b="1" lang="en-US" sz="1800">
                <a:solidFill>
                  <a:srgbClr val="000000"/>
                </a:solidFill>
                <a:latin typeface="Open Sans"/>
                <a:ea typeface="Open Sans"/>
                <a:cs typeface="Open Sans"/>
                <a:sym typeface="Open Sans"/>
              </a:rPr>
              <a:t>Book (monograph): </a:t>
            </a:r>
            <a:r>
              <a:rPr lang="en-US" sz="1800">
                <a:solidFill>
                  <a:srgbClr val="000000"/>
                </a:solidFill>
                <a:latin typeface="Open Sans"/>
                <a:ea typeface="Open Sans"/>
                <a:cs typeface="Open Sans"/>
                <a:sym typeface="Open Sans"/>
              </a:rPr>
              <a:t>can cover any topic, fact or fiction in a volume. For research purposes, it is better to use books which are subject specific.  </a:t>
            </a:r>
            <a:endParaRPr sz="1800">
              <a:latin typeface="Open Sans"/>
              <a:ea typeface="Open Sans"/>
              <a:cs typeface="Open Sans"/>
              <a:sym typeface="Open Sans"/>
            </a:endParaRPr>
          </a:p>
          <a:p>
            <a:pPr indent="-381000" lvl="0" marL="457200" rtl="0" algn="just">
              <a:lnSpc>
                <a:spcPct val="100000"/>
              </a:lnSpc>
              <a:spcBef>
                <a:spcPts val="1200"/>
              </a:spcBef>
              <a:spcAft>
                <a:spcPts val="0"/>
              </a:spcAft>
              <a:buClr>
                <a:schemeClr val="dk1"/>
              </a:buClr>
              <a:buSzPts val="2400"/>
              <a:buFont typeface="Arial"/>
              <a:buChar char="•"/>
            </a:pPr>
            <a:r>
              <a:rPr b="1" lang="en-US" sz="1800">
                <a:solidFill>
                  <a:srgbClr val="000000"/>
                </a:solidFill>
                <a:latin typeface="Open Sans"/>
                <a:ea typeface="Open Sans"/>
                <a:cs typeface="Open Sans"/>
                <a:sym typeface="Open Sans"/>
              </a:rPr>
              <a:t>Theses: </a:t>
            </a:r>
            <a:r>
              <a:rPr lang="en-US" sz="1800">
                <a:solidFill>
                  <a:srgbClr val="000000"/>
                </a:solidFill>
                <a:latin typeface="Open Sans"/>
                <a:ea typeface="Open Sans"/>
                <a:cs typeface="Open Sans"/>
                <a:sym typeface="Open Sans"/>
              </a:rPr>
              <a:t>A thesis or dissertation is a document containing the author's research and findings and is submitted by a student for an academic degree or professional qualification.</a:t>
            </a:r>
            <a:endParaRPr sz="1800">
              <a:latin typeface="Open Sans"/>
              <a:ea typeface="Open Sans"/>
              <a:cs typeface="Open Sans"/>
              <a:sym typeface="Open Sans"/>
            </a:endParaRPr>
          </a:p>
          <a:p>
            <a:pPr indent="-381000" lvl="0" marL="457200" rtl="0" algn="just">
              <a:lnSpc>
                <a:spcPct val="100000"/>
              </a:lnSpc>
              <a:spcBef>
                <a:spcPts val="1200"/>
              </a:spcBef>
              <a:spcAft>
                <a:spcPts val="600"/>
              </a:spcAft>
              <a:buClr>
                <a:schemeClr val="dk1"/>
              </a:buClr>
              <a:buSzPts val="2400"/>
              <a:buFont typeface="Arial"/>
              <a:buChar char="•"/>
            </a:pPr>
            <a:r>
              <a:rPr b="1" lang="en-US" sz="1800">
                <a:solidFill>
                  <a:srgbClr val="000000"/>
                </a:solidFill>
                <a:latin typeface="Open Sans"/>
                <a:ea typeface="Open Sans"/>
                <a:cs typeface="Open Sans"/>
                <a:sym typeface="Open Sans"/>
              </a:rPr>
              <a:t>Conference Proceedings:</a:t>
            </a:r>
            <a:r>
              <a:rPr lang="en-US" sz="1800">
                <a:solidFill>
                  <a:srgbClr val="000000"/>
                </a:solidFill>
                <a:latin typeface="Open Sans"/>
                <a:ea typeface="Open Sans"/>
                <a:cs typeface="Open Sans"/>
                <a:sym typeface="Open Sans"/>
              </a:rPr>
              <a:t> are a collection of published papers presented at an academic conference. </a:t>
            </a:r>
            <a:endParaRPr sz="18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8"/>
          <p:cNvSpPr txBox="1"/>
          <p:nvPr>
            <p:ph type="title"/>
          </p:nvPr>
        </p:nvSpPr>
        <p:spPr>
          <a:xfrm>
            <a:off x="0" y="322484"/>
            <a:ext cx="9613800" cy="1080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solidFill>
                  <a:srgbClr val="586F7C"/>
                </a:solidFill>
                <a:latin typeface="Open Sans"/>
                <a:ea typeface="Open Sans"/>
                <a:cs typeface="Open Sans"/>
                <a:sym typeface="Open Sans"/>
              </a:rPr>
              <a:t>Information resources cont.</a:t>
            </a:r>
            <a:endParaRPr>
              <a:solidFill>
                <a:srgbClr val="586F7C"/>
              </a:solidFill>
              <a:latin typeface="Open Sans"/>
              <a:ea typeface="Open Sans"/>
              <a:cs typeface="Open Sans"/>
              <a:sym typeface="Open Sans"/>
            </a:endParaRPr>
          </a:p>
        </p:txBody>
      </p:sp>
      <p:sp>
        <p:nvSpPr>
          <p:cNvPr id="133" name="Google Shape;133;p8"/>
          <p:cNvSpPr txBox="1"/>
          <p:nvPr>
            <p:ph idx="1" type="body"/>
          </p:nvPr>
        </p:nvSpPr>
        <p:spPr>
          <a:xfrm>
            <a:off x="680321" y="1971113"/>
            <a:ext cx="9613800" cy="35994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00"/>
              </a:spcBef>
              <a:spcAft>
                <a:spcPts val="0"/>
              </a:spcAft>
              <a:buClr>
                <a:schemeClr val="dk1"/>
              </a:buClr>
              <a:buSzPts val="2400"/>
              <a:buFont typeface="Arial"/>
              <a:buChar char="•"/>
            </a:pPr>
            <a:r>
              <a:rPr b="1" lang="en-US" sz="2000">
                <a:solidFill>
                  <a:srgbClr val="000000"/>
                </a:solidFill>
                <a:latin typeface="Open Sans"/>
                <a:ea typeface="Open Sans"/>
                <a:cs typeface="Open Sans"/>
                <a:sym typeface="Open Sans"/>
              </a:rPr>
              <a:t>Reference materials:</a:t>
            </a:r>
            <a:r>
              <a:rPr lang="en-US" sz="2000">
                <a:solidFill>
                  <a:srgbClr val="000000"/>
                </a:solidFill>
                <a:latin typeface="Open Sans"/>
                <a:ea typeface="Open Sans"/>
                <a:cs typeface="Open Sans"/>
                <a:sym typeface="Open Sans"/>
              </a:rPr>
              <a:t> refer to encyclopedias, dictionaries and thesauri. They are a collection of short factual entries written by different contributors. </a:t>
            </a:r>
            <a:endParaRPr sz="2000">
              <a:solidFill>
                <a:srgbClr val="595959"/>
              </a:solidFill>
              <a:latin typeface="Open Sans"/>
              <a:ea typeface="Open Sans"/>
              <a:cs typeface="Open Sans"/>
              <a:sym typeface="Open Sans"/>
            </a:endParaRPr>
          </a:p>
          <a:p>
            <a:pPr indent="-381000" lvl="0" marL="457200" rtl="0" algn="l">
              <a:lnSpc>
                <a:spcPct val="100000"/>
              </a:lnSpc>
              <a:spcBef>
                <a:spcPts val="1200"/>
              </a:spcBef>
              <a:spcAft>
                <a:spcPts val="0"/>
              </a:spcAft>
              <a:buClr>
                <a:schemeClr val="dk1"/>
              </a:buClr>
              <a:buSzPts val="2400"/>
              <a:buFont typeface="Arial"/>
              <a:buChar char="•"/>
            </a:pPr>
            <a:r>
              <a:rPr b="1" lang="en-US" sz="2000">
                <a:solidFill>
                  <a:srgbClr val="000000"/>
                </a:solidFill>
                <a:latin typeface="Open Sans"/>
                <a:ea typeface="Open Sans"/>
                <a:cs typeface="Open Sans"/>
                <a:sym typeface="Open Sans"/>
              </a:rPr>
              <a:t>Report (working, technical):</a:t>
            </a:r>
            <a:r>
              <a:rPr lang="en-US" sz="2000">
                <a:solidFill>
                  <a:srgbClr val="000000"/>
                </a:solidFill>
                <a:latin typeface="Open Sans"/>
                <a:ea typeface="Open Sans"/>
                <a:cs typeface="Open Sans"/>
                <a:sym typeface="Open Sans"/>
              </a:rPr>
              <a:t> is a separately published record of research findings, research in progress or other technical findings, usually classified with a report number and sometimes a grant number assigned by the funding agency.</a:t>
            </a:r>
            <a:endParaRPr sz="2000">
              <a:solidFill>
                <a:srgbClr val="595959"/>
              </a:solidFill>
              <a:latin typeface="Open Sans"/>
              <a:ea typeface="Open Sans"/>
              <a:cs typeface="Open Sans"/>
              <a:sym typeface="Open Sans"/>
            </a:endParaRPr>
          </a:p>
          <a:p>
            <a:pPr indent="-381000" lvl="0" marL="457200" rtl="0" algn="l">
              <a:lnSpc>
                <a:spcPct val="100000"/>
              </a:lnSpc>
              <a:spcBef>
                <a:spcPts val="1200"/>
              </a:spcBef>
              <a:spcAft>
                <a:spcPts val="0"/>
              </a:spcAft>
              <a:buClr>
                <a:schemeClr val="dk1"/>
              </a:buClr>
              <a:buSzPts val="2400"/>
              <a:buFont typeface="Arial"/>
              <a:buChar char="•"/>
            </a:pPr>
            <a:r>
              <a:rPr b="1" lang="en-US" sz="2000">
                <a:solidFill>
                  <a:srgbClr val="000000"/>
                </a:solidFill>
                <a:latin typeface="Open Sans"/>
                <a:ea typeface="Open Sans"/>
                <a:cs typeface="Open Sans"/>
                <a:sym typeface="Open Sans"/>
              </a:rPr>
              <a:t>Patent: </a:t>
            </a:r>
            <a:r>
              <a:rPr lang="en-US" sz="2000">
                <a:solidFill>
                  <a:srgbClr val="000000"/>
                </a:solidFill>
                <a:latin typeface="Open Sans"/>
                <a:ea typeface="Open Sans"/>
                <a:cs typeface="Open Sans"/>
                <a:sym typeface="Open Sans"/>
              </a:rPr>
              <a:t>is a government authority or license giving a right or title for a set period of time, and the sole right to make, use or sell an invention.</a:t>
            </a:r>
            <a:endParaRPr sz="2000">
              <a:solidFill>
                <a:srgbClr val="595959"/>
              </a:solidFill>
              <a:latin typeface="Open Sans"/>
              <a:ea typeface="Open Sans"/>
              <a:cs typeface="Open Sans"/>
              <a:sym typeface="Open Sans"/>
            </a:endParaRPr>
          </a:p>
          <a:p>
            <a:pPr indent="-381000" lvl="0" marL="457200" rtl="0" algn="l">
              <a:lnSpc>
                <a:spcPct val="100000"/>
              </a:lnSpc>
              <a:spcBef>
                <a:spcPts val="1600"/>
              </a:spcBef>
              <a:spcAft>
                <a:spcPts val="0"/>
              </a:spcAft>
              <a:buClr>
                <a:schemeClr val="dk1"/>
              </a:buClr>
              <a:buSzPts val="2400"/>
              <a:buFont typeface="Arial"/>
              <a:buChar char="•"/>
            </a:pPr>
            <a:r>
              <a:rPr b="1" lang="en-US" sz="2000">
                <a:solidFill>
                  <a:srgbClr val="000000"/>
                </a:solidFill>
                <a:latin typeface="Open Sans"/>
                <a:ea typeface="Open Sans"/>
                <a:cs typeface="Open Sans"/>
                <a:sym typeface="Open Sans"/>
              </a:rPr>
              <a:t>Web sites:</a:t>
            </a:r>
            <a:r>
              <a:rPr lang="en-US" sz="2000">
                <a:solidFill>
                  <a:srgbClr val="000000"/>
                </a:solidFill>
                <a:latin typeface="Open Sans"/>
                <a:ea typeface="Open Sans"/>
                <a:cs typeface="Open Sans"/>
                <a:sym typeface="Open Sans"/>
              </a:rPr>
              <a:t> are a set of related web pages typically served from a single web domain. All publicly accessible websites collectively constitute the World Wide Web.</a:t>
            </a:r>
            <a:endParaRPr sz="2000">
              <a:solidFill>
                <a:srgbClr val="00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2020-02-14T15:04:15Z</dcterms:created>
  <dc:creator>Marcia Mabhula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FB4F9420-C1EA-48A4-9E6D-FCE39625F58D</vt:lpwstr>
  </property>
  <property fmtid="{D5CDD505-2E9C-101B-9397-08002B2CF9AE}" pid="3" name="ArticulatePath">
    <vt:lpwstr>Research4Life.M1.Lesson1.1_Scientific landscape</vt:lpwstr>
  </property>
  <property fmtid="{D5CDD505-2E9C-101B-9397-08002B2CF9AE}" pid="4" name="ArticulateUseProject">
    <vt:lpwstr>1</vt:lpwstr>
  </property>
  <property fmtid="{D5CDD505-2E9C-101B-9397-08002B2CF9AE}" pid="5" name="ArticulateProjectFull">
    <vt:lpwstr>D:\R4Life\Research4Life.M1.Lesson1.1_Scientific landscape.Design1.ppta</vt:lpwstr>
  </property>
  <property fmtid="{D5CDD505-2E9C-101B-9397-08002B2CF9AE}" pid="6" name="ArticulateProjectVersion">
    <vt:lpwstr>8</vt:lpwstr>
  </property>
</Properties>
</file>