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58" r:id="rId5"/>
    <p:sldMasterId id="2147483682" r:id="rId6"/>
  </p:sldMasterIdLst>
  <p:notesMasterIdLst>
    <p:notesMasterId r:id="rId18"/>
  </p:notesMasterIdLst>
  <p:handoutMasterIdLst>
    <p:handoutMasterId r:id="rId19"/>
  </p:handoutMasterIdLst>
  <p:sldIdLst>
    <p:sldId id="282" r:id="rId7"/>
    <p:sldId id="284" r:id="rId8"/>
    <p:sldId id="285" r:id="rId9"/>
    <p:sldId id="283" r:id="rId10"/>
    <p:sldId id="269" r:id="rId11"/>
    <p:sldId id="271" r:id="rId12"/>
    <p:sldId id="273" r:id="rId13"/>
    <p:sldId id="275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A39CE29-ECE3-BD5C-9292-D9329BA789F3}" name="Hilaman, Lara" initials="HL" userId="S::llane@doe.nj.gov::990d83b4-95ef-491d-90f2-57f09870f3c9" providerId="AD"/>
  <p188:author id="{91591392-DC48-6E48-4729-7295971318A0}" name="Vadel, Orlando" initials="VO" userId="S::ovadel@doe.nj.gov::42733c62-df4d-4e35-af44-17929b1d2fc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240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FF2F38-0F7B-4659-BB83-49AD50504F64}" v="134" dt="2022-10-17T20:19:41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92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116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998713550961845E-2"/>
          <c:y val="2.0417980893598676E-2"/>
          <c:w val="0.96081889763779527"/>
          <c:h val="0.789592951734923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All Students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  <a:prstDash val="sysDash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2022</c:v>
                </c:pt>
              </c:numCache>
            </c:numRef>
          </c:cat>
          <c:val>
            <c:numRef>
              <c:f>Sheet1!$B$2:$F$2</c:f>
              <c:numCache>
                <c:formatCode>General</c:formatCode>
                <c:ptCount val="5"/>
                <c:pt idx="0" formatCode="0.0">
                  <c:v>47.2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75-4166-BB67-5D5CB65E710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English Learners</c:v>
                </c:pt>
              </c:strCache>
            </c:strRef>
          </c:tx>
          <c:spPr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2022</c:v>
                </c:pt>
              </c:numCache>
            </c:numRef>
          </c:cat>
          <c:val>
            <c:numRef>
              <c:f>Sheet1!$B$3:$F$3</c:f>
              <c:numCache>
                <c:formatCode>General</c:formatCode>
                <c:ptCount val="5"/>
                <c:pt idx="0" formatCode="0.0">
                  <c:v>14.97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75-4166-BB67-5D5CB65E7106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Economic Disadvantaged Students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2022</c:v>
                </c:pt>
              </c:numCache>
            </c:numRef>
          </c:cat>
          <c:val>
            <c:numRef>
              <c:f>Sheet1!$B$4:$F$4</c:f>
              <c:numCache>
                <c:formatCode>General</c:formatCode>
                <c:ptCount val="5"/>
                <c:pt idx="0" formatCode="0.0">
                  <c:v>28.07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75-4166-BB67-5D5CB65E7106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Students with Disability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2022</c:v>
                </c:pt>
              </c:numCache>
            </c:numRef>
          </c:cat>
          <c:val>
            <c:numRef>
              <c:f>Sheet1!$B$5:$F$5</c:f>
              <c:numCache>
                <c:formatCode>General</c:formatCode>
                <c:ptCount val="5"/>
                <c:pt idx="0" formatCode="0.0">
                  <c:v>15.46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F75-4166-BB67-5D5CB65E710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15694527"/>
        <c:axId val="115709087"/>
      </c:barChart>
      <c:catAx>
        <c:axId val="11569452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09087"/>
        <c:crosses val="autoZero"/>
        <c:auto val="1"/>
        <c:lblAlgn val="ctr"/>
        <c:lblOffset val="100"/>
        <c:noMultiLvlLbl val="0"/>
      </c:catAx>
      <c:valAx>
        <c:axId val="115709087"/>
        <c:scaling>
          <c:orientation val="minMax"/>
        </c:scaling>
        <c:delete val="0"/>
        <c:axPos val="l"/>
        <c:numFmt formatCode="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694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spPr/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440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CA4259-EAE7-46D8-9E95-EECF222633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A12993-B11F-4A1A-9605-19E2237870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25AFB-E73E-4C47-BA4D-95B867A1CC0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05770-E5EF-402C-9691-9BF7CF31DC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4CEE4-A16C-4F67-915C-EEEA190ED3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FD18C-D8A1-484B-BA09-7DA4094F3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15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AC223-25EB-40B2-9538-010511AACFA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A44F7-5F69-4F06-8F30-FB0E6EC0A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55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195A-8207-4653-9618-FEF2DA8A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B6A3B-3BF1-49BB-A418-D9BD7963E3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1451" y="1222375"/>
            <a:ext cx="11849100" cy="4803775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79865C-D298-48FE-A461-FAEF3874AA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1C70C-36A2-44FC-A083-98959550CF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1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Picture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FF54-08E1-4BFC-BDFD-CD90649E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1" y="195934"/>
            <a:ext cx="10102849" cy="962407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1273DB-711C-4569-B5D6-110AE7AF38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5100" y="1277651"/>
            <a:ext cx="11853863" cy="76575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Picture Placeholder 1">
            <a:extLst>
              <a:ext uri="{FF2B5EF4-FFF2-40B4-BE49-F238E27FC236}">
                <a16:creationId xmlns:a16="http://schemas.microsoft.com/office/drawing/2014/main" id="{EEE87F8B-8AA8-49AF-8B4D-9363E1958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175657" y="2341622"/>
            <a:ext cx="10255262" cy="36173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584C0-6D73-4AC0-9B07-6A274D7A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C70C-36A2-44FC-A083-98959550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3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AEFE-FC93-4AF4-AA60-69D74CEA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">
            <a:extLst>
              <a:ext uri="{FF2B5EF4-FFF2-40B4-BE49-F238E27FC236}">
                <a16:creationId xmlns:a16="http://schemas.microsoft.com/office/drawing/2014/main" id="{8EB81FAF-D709-4158-AB3A-6470D4C7F2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30460" y="1520826"/>
            <a:ext cx="9808557" cy="368778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D6D3F22-3F6B-483B-8748-C40C664682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0460" y="5457471"/>
            <a:ext cx="9808556" cy="550863"/>
          </a:xfrm>
        </p:spPr>
        <p:txBody>
          <a:bodyPr rIns="9144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Enter source/citation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DF3EB-641B-4E11-8A18-AB00ABB1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C70C-36A2-44FC-A083-98959550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FF54-08E1-4BFC-BDFD-CD90649E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1" y="195934"/>
            <a:ext cx="10102849" cy="962407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1">
            <a:extLst>
              <a:ext uri="{FF2B5EF4-FFF2-40B4-BE49-F238E27FC236}">
                <a16:creationId xmlns:a16="http://schemas.microsoft.com/office/drawing/2014/main" id="{EEE87F8B-8AA8-49AF-8B4D-9363E1958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65254" y="1226582"/>
            <a:ext cx="5563517" cy="468947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8BB418D-9BD3-4031-AC15-403BABC47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1226581"/>
            <a:ext cx="5930746" cy="468947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584C0-6D73-4AC0-9B07-6A274D7A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C70C-36A2-44FC-A083-98959550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47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FF54-08E1-4BFC-BDFD-CD90649E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1" y="195934"/>
            <a:ext cx="10102849" cy="962407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1">
            <a:extLst>
              <a:ext uri="{FF2B5EF4-FFF2-40B4-BE49-F238E27FC236}">
                <a16:creationId xmlns:a16="http://schemas.microsoft.com/office/drawing/2014/main" id="{EEE87F8B-8AA8-49AF-8B4D-9363E1958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65254" y="1226582"/>
            <a:ext cx="5563517" cy="41571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DDE2DB-6549-448D-B8B8-EC57504118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5100" y="5457825"/>
            <a:ext cx="5564188" cy="550863"/>
          </a:xfrm>
        </p:spPr>
        <p:txBody>
          <a:bodyPr rIns="91440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Enter source/citation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8BB418D-9BD3-4031-AC15-403BABC47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1226581"/>
            <a:ext cx="5930746" cy="468947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584C0-6D73-4AC0-9B07-6A274D7A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C70C-36A2-44FC-A083-98959550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44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DD0B-203A-49C4-9F48-8D711C6D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website">
            <a:extLst>
              <a:ext uri="{FF2B5EF4-FFF2-40B4-BE49-F238E27FC236}">
                <a16:creationId xmlns:a16="http://schemas.microsoft.com/office/drawing/2014/main" id="{257493FF-CD20-4B73-9767-F1B99F11BE0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0" y="1256859"/>
            <a:ext cx="12192000" cy="747579"/>
          </a:xfrm>
        </p:spPr>
        <p:txBody>
          <a:bodyPr lIns="0" rIns="91440">
            <a:normAutofit/>
          </a:bodyPr>
          <a:lstStyle>
            <a:lvl1pPr marL="0" indent="0" algn="ctr">
              <a:spcBef>
                <a:spcPts val="0"/>
              </a:spcBef>
              <a:buNone/>
              <a:defRPr sz="3200"/>
            </a:lvl1pPr>
          </a:lstStyle>
          <a:p>
            <a:pPr lvl="0"/>
            <a:r>
              <a:rPr lang="en-US"/>
              <a:t>Department or Office Webpage</a:t>
            </a:r>
          </a:p>
        </p:txBody>
      </p:sp>
      <p:sp>
        <p:nvSpPr>
          <p:cNvPr id="5" name="contact info">
            <a:extLst>
              <a:ext uri="{FF2B5EF4-FFF2-40B4-BE49-F238E27FC236}">
                <a16:creationId xmlns:a16="http://schemas.microsoft.com/office/drawing/2014/main" id="{6F4F1684-EE2D-419B-9D6E-6617B1C18A9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-1" y="2226096"/>
            <a:ext cx="12191999" cy="1493491"/>
          </a:xfr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3200"/>
            </a:lvl1pPr>
          </a:lstStyle>
          <a:p>
            <a:pPr lvl="0"/>
            <a:r>
              <a:rPr lang="en-US"/>
              <a:t>Contact Info</a:t>
            </a:r>
          </a:p>
        </p:txBody>
      </p:sp>
      <p:sp>
        <p:nvSpPr>
          <p:cNvPr id="7" name="follow us">
            <a:extLst>
              <a:ext uri="{FF2B5EF4-FFF2-40B4-BE49-F238E27FC236}">
                <a16:creationId xmlns:a16="http://schemas.microsoft.com/office/drawing/2014/main" id="{45487015-5153-4640-AB82-30B0797FB53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0" y="3901967"/>
            <a:ext cx="12192000" cy="640081"/>
          </a:xfr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400" b="1"/>
            </a:lvl1pPr>
          </a:lstStyle>
          <a:p>
            <a:pPr lvl="0"/>
            <a:r>
              <a:rPr lang="en-US"/>
              <a:t>Text</a:t>
            </a:r>
          </a:p>
        </p:txBody>
      </p:sp>
      <p:pic>
        <p:nvPicPr>
          <p:cNvPr id="8" name="Facebook">
            <a:extLst>
              <a:ext uri="{FF2B5EF4-FFF2-40B4-BE49-F238E27FC236}">
                <a16:creationId xmlns:a16="http://schemas.microsoft.com/office/drawing/2014/main" id="{D47437DB-276A-491E-9DED-5CE275B5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940" y="4737577"/>
            <a:ext cx="644285" cy="640080"/>
          </a:xfrm>
          <a:prstGeom prst="rect">
            <a:avLst/>
          </a:prstGeom>
        </p:spPr>
      </p:pic>
      <p:sp>
        <p:nvSpPr>
          <p:cNvPr id="11" name="Facebook handle">
            <a:extLst>
              <a:ext uri="{FF2B5EF4-FFF2-40B4-BE49-F238E27FC236}">
                <a16:creationId xmlns:a16="http://schemas.microsoft.com/office/drawing/2014/main" id="{582D491C-6C97-4EB7-9FC4-C09543B2B4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18901" y="5497665"/>
            <a:ext cx="1542361" cy="640080"/>
          </a:xfrm>
        </p:spPr>
        <p:txBody>
          <a:bodyPr rIns="0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Enter Facebook info</a:t>
            </a:r>
          </a:p>
        </p:txBody>
      </p:sp>
      <p:pic>
        <p:nvPicPr>
          <p:cNvPr id="9" name="Twitter">
            <a:extLst>
              <a:ext uri="{FF2B5EF4-FFF2-40B4-BE49-F238E27FC236}">
                <a16:creationId xmlns:a16="http://schemas.microsoft.com/office/drawing/2014/main" id="{0D9005C3-B95E-4B18-AAE7-E24BE5196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823" y="4737577"/>
            <a:ext cx="638349" cy="640080"/>
          </a:xfrm>
          <a:prstGeom prst="rect">
            <a:avLst/>
          </a:prstGeom>
        </p:spPr>
      </p:pic>
      <p:sp>
        <p:nvSpPr>
          <p:cNvPr id="12" name="Twitter handle">
            <a:extLst>
              <a:ext uri="{FF2B5EF4-FFF2-40B4-BE49-F238E27FC236}">
                <a16:creationId xmlns:a16="http://schemas.microsoft.com/office/drawing/2014/main" id="{86493432-72F4-449E-B539-D1AA7F57D1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91766" y="5497665"/>
            <a:ext cx="1608463" cy="640081"/>
          </a:xfrm>
        </p:spPr>
        <p:txBody>
          <a:bodyPr rIns="91440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Enter Twitter info</a:t>
            </a:r>
          </a:p>
        </p:txBody>
      </p:sp>
      <p:pic>
        <p:nvPicPr>
          <p:cNvPr id="10" name="Instagram">
            <a:extLst>
              <a:ext uri="{FF2B5EF4-FFF2-40B4-BE49-F238E27FC236}">
                <a16:creationId xmlns:a16="http://schemas.microsoft.com/office/drawing/2014/main" id="{378C0CF0-E836-4DD3-855C-BE5F54E6A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579776" y="4690799"/>
            <a:ext cx="734848" cy="733636"/>
          </a:xfrm>
          <a:prstGeom prst="rect">
            <a:avLst/>
          </a:prstGeom>
        </p:spPr>
      </p:pic>
      <p:sp>
        <p:nvSpPr>
          <p:cNvPr id="13" name="Instagram handle">
            <a:extLst>
              <a:ext uri="{FF2B5EF4-FFF2-40B4-BE49-F238E27FC236}">
                <a16:creationId xmlns:a16="http://schemas.microsoft.com/office/drawing/2014/main" id="{3B7466F7-8FB3-4D97-990A-262C144EE8EF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182175" y="5497665"/>
            <a:ext cx="1608462" cy="640081"/>
          </a:xfrm>
        </p:spPr>
        <p:txBody>
          <a:bodyPr rIns="91440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Enter Instagram info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9DFE4-2DF1-4F25-B907-12A180D6D3B4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3D1C70C-36A2-44FC-A083-98959550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60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14CF2-96BC-4ED7-87C7-9D6684FBC9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037850"/>
            <a:ext cx="12191999" cy="128244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FB07D-9D60-4B83-BCD7-C0D7318142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" y="3654080"/>
            <a:ext cx="12191998" cy="2198080"/>
          </a:xfrm>
        </p:spPr>
        <p:txBody>
          <a:bodyPr/>
          <a:lstStyle>
            <a:lvl1pPr marL="0" indent="0" algn="ctr">
              <a:buNone/>
              <a:defRPr sz="2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Office Name</a:t>
            </a:r>
          </a:p>
          <a:p>
            <a:r>
              <a:rPr lang="en-US"/>
              <a:t>Division Name</a:t>
            </a:r>
          </a:p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55372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64C6-2DE2-4496-9BDD-E370398E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3650"/>
            <a:ext cx="12192000" cy="272638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FDB5E-23D5-4641-84CD-18757E9E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94482"/>
            <a:ext cx="2743200" cy="365125"/>
          </a:xfrm>
        </p:spPr>
        <p:txBody>
          <a:bodyPr/>
          <a:lstStyle/>
          <a:p>
            <a:fld id="{063B872D-3AE9-4542-A461-B751CD6BB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DD0B-203A-49C4-9F48-8D711C6D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257493FF-CD20-4B73-9767-F1B99F11B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92" y="1430627"/>
            <a:ext cx="11890272" cy="2226974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EA82EE-04AA-4E18-9C5B-623D41A88E2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5436" y="3735253"/>
            <a:ext cx="11890272" cy="2226974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9DFE4-2DF1-4F25-B907-12A180D6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C70C-36A2-44FC-A083-98959550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8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_Content_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DD0B-203A-49C4-9F48-8D711C6D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ubtitle 1">
            <a:extLst>
              <a:ext uri="{FF2B5EF4-FFF2-40B4-BE49-F238E27FC236}">
                <a16:creationId xmlns:a16="http://schemas.microsoft.com/office/drawing/2014/main" id="{FE7420B2-557E-48EE-B2B6-06D64A51825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46291" y="1138548"/>
            <a:ext cx="11890271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257493FF-CD20-4B73-9767-F1B99F11B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92" y="1962460"/>
            <a:ext cx="11890272" cy="1433759"/>
          </a:xfrm>
        </p:spPr>
        <p:txBody>
          <a:bodyPr rIns="9144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B7E127-F1D4-487E-A15F-845BF8F6D645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46290" y="3603812"/>
            <a:ext cx="11890271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EA82EE-04AA-4E18-9C5B-623D41A88E2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5436" y="4439797"/>
            <a:ext cx="11890272" cy="1522429"/>
          </a:xfrm>
        </p:spPr>
        <p:txBody>
          <a:bodyPr rIns="9144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9DFE4-2DF1-4F25-B907-12A180D6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C70C-36A2-44FC-A083-98959550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4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7FA7-B2A5-4046-9CFE-EF477718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8BE3CC32-6F75-4749-8C0D-726CD30D3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6270" y="1429017"/>
            <a:ext cx="5843530" cy="4498057"/>
          </a:xfrm>
        </p:spPr>
        <p:txBody>
          <a:bodyPr rIns="640080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70591A-C582-4B0B-95C3-1CEE6E7FEE3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72202" y="1429016"/>
            <a:ext cx="5843530" cy="4498057"/>
          </a:xfrm>
        </p:spPr>
        <p:txBody>
          <a:bodyPr rIns="640080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9E9F5-AA06-4F8D-9C3C-93F84C02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C70C-36A2-44FC-A083-98959550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5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7FA7-B2A5-4046-9CFE-EF477718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8BE3CC32-6F75-4749-8C0D-726CD30D3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6270" y="1429017"/>
            <a:ext cx="3800820" cy="4498057"/>
          </a:xfrm>
        </p:spPr>
        <p:txBody>
          <a:bodyPr rIns="45720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CA358F9-FDAB-435E-8C1A-4A738B05E0C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195590" y="1429017"/>
            <a:ext cx="3800820" cy="4498057"/>
          </a:xfrm>
        </p:spPr>
        <p:txBody>
          <a:bodyPr rIns="45720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ACFA113-9FF8-4E58-B951-B3F0EC9E1F7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214912" y="1431790"/>
            <a:ext cx="3800820" cy="4498057"/>
          </a:xfrm>
        </p:spPr>
        <p:txBody>
          <a:bodyPr rIns="82296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9E9F5-AA06-4F8D-9C3C-93F84C02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C70C-36A2-44FC-A083-98959550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7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3910-36C0-4247-AA8F-0AE4EEC9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430" y="380196"/>
            <a:ext cx="10128421" cy="7699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555F8427-E9CA-49E6-8AE9-ED1BDBD13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064" y="1449806"/>
            <a:ext cx="5876390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321AB6E-4445-4BB1-B9FB-988FE3FCB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1064" y="2273718"/>
            <a:ext cx="5876389" cy="3664374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E337800-272E-4187-948E-AB6D00DF71A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145878" y="1450895"/>
            <a:ext cx="5876390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490EC0F-BFAC-421B-8701-663D6C38BD0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45878" y="2274806"/>
            <a:ext cx="5876389" cy="366328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1FAFC8-95D4-42F6-A237-AD9B38EF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C70C-36A2-44FC-A083-98959550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1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195A-8207-4653-9618-FEF2DA8A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E23E6-6A2F-4EBB-BAA3-780723750EA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49319" y="1228725"/>
            <a:ext cx="11839480" cy="671793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F2E4A04F-CC4A-4D65-ADD6-100415BF7610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149319" y="2073275"/>
            <a:ext cx="11863293" cy="38068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79865C-D298-48FE-A461-FAEF3874AA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1C70C-36A2-44FC-A083-98959550CF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43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AEFE-FC93-4AF4-AA60-69D74CEA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Graph Placeholder">
            <a:extLst>
              <a:ext uri="{FF2B5EF4-FFF2-40B4-BE49-F238E27FC236}">
                <a16:creationId xmlns:a16="http://schemas.microsoft.com/office/drawing/2014/main" id="{77EA46B5-DFD9-4CBD-916B-41252B3634A1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143219" y="1277938"/>
            <a:ext cx="11864631" cy="4682187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DF3EB-641B-4E11-8A18-AB00ABB1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C70C-36A2-44FC-A083-98959550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3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AEFE-FC93-4AF4-AA60-69D74CEA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">
            <a:extLst>
              <a:ext uri="{FF2B5EF4-FFF2-40B4-BE49-F238E27FC236}">
                <a16:creationId xmlns:a16="http://schemas.microsoft.com/office/drawing/2014/main" id="{8EB81FAF-D709-4158-AB3A-6470D4C7F2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4912" y="1520826"/>
            <a:ext cx="10642294" cy="438421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DF3EB-641B-4E11-8A18-AB00ABB1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C70C-36A2-44FC-A083-98959550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8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96D1C8D-2804-489C-86CC-F70D29F92737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40" y="162881"/>
            <a:ext cx="11893320" cy="163068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D6E93-3D36-4693-94CF-5E08B138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841" y="378896"/>
            <a:ext cx="10096959" cy="747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88CE7-0338-4DCA-9309-6257DC1AB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292" y="1430626"/>
            <a:ext cx="11890272" cy="4507465"/>
          </a:xfrm>
          <a:prstGeom prst="rect">
            <a:avLst/>
          </a:prstGeom>
        </p:spPr>
        <p:txBody>
          <a:bodyPr vert="horz" lIns="91440" tIns="45720" rIns="82296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5DAC51-AACD-4066-8BD6-6F7BF018F00F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40" y="6050987"/>
            <a:ext cx="11890272" cy="76809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8713-19FC-43BC-8C7D-F7EE32024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7719" y="62571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</a:lstStyle>
          <a:p>
            <a:fld id="{A3D1C70C-36A2-44FC-A083-98959550CF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5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1" r:id="rId2"/>
    <p:sldLayoutId id="2147483677" r:id="rId3"/>
    <p:sldLayoutId id="2147483664" r:id="rId4"/>
    <p:sldLayoutId id="2147483670" r:id="rId5"/>
    <p:sldLayoutId id="2147483665" r:id="rId6"/>
    <p:sldLayoutId id="2147483681" r:id="rId7"/>
    <p:sldLayoutId id="2147483675" r:id="rId8"/>
    <p:sldLayoutId id="2147483676" r:id="rId9"/>
    <p:sldLayoutId id="2147483672" r:id="rId10"/>
    <p:sldLayoutId id="2147483690" r:id="rId11"/>
    <p:sldLayoutId id="2147483669" r:id="rId12"/>
    <p:sldLayoutId id="2147483689" r:id="rId13"/>
    <p:sldLayoutId id="2147483678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1" kern="1200">
          <a:solidFill>
            <a:srgbClr val="6E2405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8000"/>
        </a:lnSpc>
        <a:spcBef>
          <a:spcPts val="1000"/>
        </a:spcBef>
        <a:spcAft>
          <a:spcPts val="140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8000"/>
        </a:lnSpc>
        <a:spcBef>
          <a:spcPts val="500"/>
        </a:spcBef>
        <a:spcAft>
          <a:spcPts val="140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8000"/>
        </a:lnSpc>
        <a:spcBef>
          <a:spcPts val="500"/>
        </a:spcBef>
        <a:spcAft>
          <a:spcPts val="140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8000"/>
        </a:lnSpc>
        <a:spcBef>
          <a:spcPts val="500"/>
        </a:spcBef>
        <a:spcAft>
          <a:spcPts val="14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8000"/>
        </a:lnSpc>
        <a:spcBef>
          <a:spcPts val="500"/>
        </a:spcBef>
        <a:spcAft>
          <a:spcPts val="14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: New Jersey Department of Education.">
            <a:extLst>
              <a:ext uri="{FF2B5EF4-FFF2-40B4-BE49-F238E27FC236}">
                <a16:creationId xmlns:a16="http://schemas.microsoft.com/office/drawing/2014/main" id="{CF96DE2C-7117-450B-9505-73F2CC7674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9" y="-5897"/>
            <a:ext cx="12081830" cy="255118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ABD99-43FC-48BD-956C-54F530646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169" y="1825625"/>
            <a:ext cx="11788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Do not use this layout</a:t>
            </a:r>
          </a:p>
        </p:txBody>
      </p:sp>
    </p:spTree>
    <p:extLst>
      <p:ext uri="{BB962C8B-B14F-4D97-AF65-F5344CB8AC3E}">
        <p14:creationId xmlns:p14="http://schemas.microsoft.com/office/powerpoint/2010/main" val="388551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6E2405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8000"/>
        </a:lnSpc>
        <a:spcBef>
          <a:spcPts val="1000"/>
        </a:spcBef>
        <a:spcAft>
          <a:spcPts val="1400"/>
        </a:spcAft>
        <a:buFont typeface="Arial" panose="020B0604020202020204" pitchFamily="34" charset="0"/>
        <a:buNone/>
        <a:defRPr sz="4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8000"/>
        </a:lnSpc>
        <a:spcBef>
          <a:spcPts val="500"/>
        </a:spcBef>
        <a:spcAft>
          <a:spcPts val="140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8000"/>
        </a:lnSpc>
        <a:spcBef>
          <a:spcPts val="500"/>
        </a:spcBef>
        <a:spcAft>
          <a:spcPts val="14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8000"/>
        </a:lnSpc>
        <a:spcBef>
          <a:spcPts val="500"/>
        </a:spcBef>
        <a:spcAft>
          <a:spcPts val="14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8000"/>
        </a:lnSpc>
        <a:spcBef>
          <a:spcPts val="500"/>
        </a:spcBef>
        <a:spcAft>
          <a:spcPts val="14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60367D-4F1F-4D06-9551-9D120A83F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40" y="365125"/>
            <a:ext cx="118902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A9155-9D6F-4818-A1EA-81ACC0306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340" y="1825625"/>
            <a:ext cx="11890272" cy="4122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CC72A4-5CFF-4D23-9567-642F3352896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40" y="6050987"/>
            <a:ext cx="11890272" cy="76809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45371-22E5-41E2-9C10-6B0FADA84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857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</a:lstStyle>
          <a:p>
            <a:fld id="{063B872D-3AE9-4542-A461-B751CD6BB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rgbClr val="6E2405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8000"/>
        </a:lnSpc>
        <a:spcBef>
          <a:spcPts val="1000"/>
        </a:spcBef>
        <a:spcAft>
          <a:spcPts val="14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8000"/>
        </a:lnSpc>
        <a:spcBef>
          <a:spcPts val="500"/>
        </a:spcBef>
        <a:spcAft>
          <a:spcPts val="14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4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8000"/>
        </a:lnSpc>
        <a:spcBef>
          <a:spcPts val="500"/>
        </a:spcBef>
        <a:spcAft>
          <a:spcPts val="14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8000"/>
        </a:lnSpc>
        <a:spcBef>
          <a:spcPts val="500"/>
        </a:spcBef>
        <a:spcAft>
          <a:spcPts val="14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99E94B-F396-4736-8325-CDB09196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New Jersey Graduation Proficiency Assessment (NJGPA)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610B93D-7931-4443-BA93-1D60288054C2}"/>
              </a:ext>
            </a:extLst>
          </p:cNvPr>
          <p:cNvSpPr txBox="1">
            <a:spLocks/>
          </p:cNvSpPr>
          <p:nvPr/>
        </p:nvSpPr>
        <p:spPr>
          <a:xfrm>
            <a:off x="125730" y="1802502"/>
            <a:ext cx="12191999" cy="12824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1" kern="1200">
                <a:solidFill>
                  <a:srgbClr val="6E2405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NJGPA Results: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Spring 2022 Field Test Administration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8D6F7F69-7D13-4457-95F2-A813A2C0846C}"/>
              </a:ext>
            </a:extLst>
          </p:cNvPr>
          <p:cNvSpPr txBox="1">
            <a:spLocks/>
          </p:cNvSpPr>
          <p:nvPr/>
        </p:nvSpPr>
        <p:spPr>
          <a:xfrm>
            <a:off x="125731" y="3773052"/>
            <a:ext cx="12191998" cy="21980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8000"/>
              </a:lnSpc>
              <a:spcBef>
                <a:spcPts val="100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8000"/>
              </a:lnSpc>
              <a:spcBef>
                <a:spcPts val="50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8000"/>
              </a:lnSpc>
              <a:spcBef>
                <a:spcPts val="50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8000"/>
              </a:lnSpc>
              <a:spcBef>
                <a:spcPts val="50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8000"/>
              </a:lnSpc>
              <a:spcBef>
                <a:spcPts val="50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&lt;Insert District Name&gt;</a:t>
            </a:r>
          </a:p>
          <a:p>
            <a:pPr marL="0" indent="0" algn="ctr">
              <a:buNone/>
            </a:pPr>
            <a:r>
              <a:rPr lang="en-US" dirty="0"/>
              <a:t>&lt;Insert Date of Presentation&gt;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8C4E0-A8BF-43B2-A8DA-9A005C9BBF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A3D1C70C-36A2-44FC-A083-98959550CFF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6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3E4E-44BD-4DA3-B2F6-452C5539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Intervention Strategies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5B26F-602D-4E28-A656-0778DEA1F4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Develop as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C8A32-8EA7-4F66-BD2D-828C549AA6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1C70C-36A2-44FC-A083-98959550CFF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71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2964-91A4-4BBA-81F2-3290A8D60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Subgroup Charts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CEA75-CBFE-4BF0-A3A0-EF40B961F5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1C70C-36A2-44FC-A083-98959550CFF4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Content Placeholder 7" descr="Sample column graph: percentage of economically disadvantaged students, percentage of English Learners, percentage of Students with Disability and percentage of All Students whose scores met or exceeded expectations on the vertical axis; grade and year is on the horizontal axis. ">
            <a:extLst>
              <a:ext uri="{FF2B5EF4-FFF2-40B4-BE49-F238E27FC236}">
                <a16:creationId xmlns:a16="http://schemas.microsoft.com/office/drawing/2014/main" id="{8627C97B-4285-4648-8B5E-4612C38095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170439"/>
              </p:ext>
            </p:extLst>
          </p:nvPr>
        </p:nvGraphicFramePr>
        <p:xfrm>
          <a:off x="914399" y="1225549"/>
          <a:ext cx="10096958" cy="4760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B57DACD-ACE6-4CE6-80EC-0210B3FCCE9C}"/>
              </a:ext>
            </a:extLst>
          </p:cNvPr>
          <p:cNvSpPr/>
          <p:nvPr/>
        </p:nvSpPr>
        <p:spPr>
          <a:xfrm rot="19984765">
            <a:off x="2248804" y="2364752"/>
            <a:ext cx="6820878" cy="9376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Sample Chart</a:t>
            </a:r>
          </a:p>
        </p:txBody>
      </p:sp>
    </p:spTree>
    <p:extLst>
      <p:ext uri="{BB962C8B-B14F-4D97-AF65-F5344CB8AC3E}">
        <p14:creationId xmlns:p14="http://schemas.microsoft.com/office/powerpoint/2010/main" val="224750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268975-0511-42F7-8FB7-B04F7115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419" y="354315"/>
            <a:ext cx="10096500" cy="747712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NJGPA Field Test Legislation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5DA35-4E00-4493-B3EA-9BF5A18A48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1451" y="1222375"/>
            <a:ext cx="11849100" cy="491447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8000"/>
              </a:lnSpc>
            </a:pPr>
            <a:r>
              <a:rPr lang="en-US" sz="3900" dirty="0"/>
              <a:t>July 5, 2022, Governor Murphy signed P.L.2022, c.60 (ACS for A-3196/S-2349), which requires the State Board of Education to administer the NJGPA as a field test for class of 2023.</a:t>
            </a:r>
          </a:p>
          <a:p>
            <a:pPr>
              <a:lnSpc>
                <a:spcPct val="128000"/>
              </a:lnSpc>
            </a:pPr>
            <a:r>
              <a:rPr lang="en-US" sz="3900" dirty="0"/>
              <a:t>The law also prohibits the results of the NJGPA field test (First Pathway), a substitute competency test (Second Pathway), or portfolio appeal (Third Pathway) from being used as prerequisite for graduation for students expected to graduate in the class of 2023.</a:t>
            </a:r>
          </a:p>
          <a:p>
            <a:pPr>
              <a:lnSpc>
                <a:spcPct val="128000"/>
              </a:lnSpc>
            </a:pPr>
            <a:r>
              <a:rPr lang="en-US" sz="3900" dirty="0"/>
              <a:t>There is no graduation assessment requirement for any student who is expected to graduate with the class of 2023.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94201-151E-49C6-AA6A-820911878E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1C70C-36A2-44FC-A083-98959550CFF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3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268975-0511-42F7-8FB7-B04F7115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419" y="308186"/>
            <a:ext cx="10096500" cy="844845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NJGPA Field Test Result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5DA35-4E00-4493-B3EA-9BF5A18A48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NJGPA field test results from spring 2022 may be used to:</a:t>
            </a:r>
          </a:p>
          <a:p>
            <a:pPr lvl="1"/>
            <a:r>
              <a:rPr lang="en-US" sz="2700" dirty="0"/>
              <a:t>Review curriculum and programming.</a:t>
            </a:r>
          </a:p>
          <a:p>
            <a:pPr lvl="1"/>
            <a:r>
              <a:rPr lang="en-US" sz="2700" dirty="0"/>
              <a:t>Identify potential focus areas in preparation for the spring 2023 administration of NJGPA to students expected to graduate in the class of 2024.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94201-151E-49C6-AA6A-820911878E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1C70C-36A2-44FC-A083-98959550CFF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6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268975-0511-42F7-8FB7-B04F7115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419" y="349904"/>
            <a:ext cx="10096500" cy="747712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NJGPA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5DA35-4E00-4493-B3EA-9BF5A18A48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NJGPA is designed to measure the extent to which students are graduation ready in English Language Arts (ELA) and Mathematics. </a:t>
            </a:r>
          </a:p>
          <a:p>
            <a:r>
              <a:rPr lang="en-US" sz="2700" dirty="0"/>
              <a:t>Graduation readiness is reported separately for each content component. </a:t>
            </a:r>
          </a:p>
          <a:p>
            <a:r>
              <a:rPr lang="en-US" sz="2700" dirty="0"/>
              <a:t>The ELA component is aligned to the grade 10 standards. </a:t>
            </a:r>
          </a:p>
          <a:p>
            <a:r>
              <a:rPr lang="en-US" sz="2700" dirty="0"/>
              <a:t>The Mathematics component is aligned to Algebra I and Geometry standards.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94201-151E-49C6-AA6A-820911878E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1C70C-36A2-44FC-A083-98959550CFF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7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B91880A-3875-41B8-AA76-2BF8EA8D6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419" y="235678"/>
            <a:ext cx="10096500" cy="74771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Comparison of &lt;Insert District Name&gt;’s Spring 2022 NJGPA Field Test Administration - Percentages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5E1AF6E2-1988-4D49-ADD4-CCDF2485B5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8559966"/>
              </p:ext>
            </p:extLst>
          </p:nvPr>
        </p:nvGraphicFramePr>
        <p:xfrm>
          <a:off x="199862" y="1533683"/>
          <a:ext cx="10917907" cy="3005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0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0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0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4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0188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Content Component</a:t>
                      </a:r>
                    </a:p>
                  </a:txBody>
                  <a:tcPr marL="98268" marR="98268" marT="34290" marB="3429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Graduation Ready, District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Graduation Ready, State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Not Yet Graduation Ready, District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Not Yet Graduation Ready, State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083659"/>
                  </a:ext>
                </a:extLst>
              </a:tr>
              <a:tr h="100188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English Language Arts (ELA)</a:t>
                      </a:r>
                    </a:p>
                  </a:txBody>
                  <a:tcPr marL="98268" marR="98268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39.4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60.6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188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Mathematics</a:t>
                      </a:r>
                    </a:p>
                  </a:txBody>
                  <a:tcPr marL="98268" marR="98268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49.5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50.5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4D064B1-8C74-4ED7-A3FE-008A7463DAFC}"/>
              </a:ext>
            </a:extLst>
          </p:cNvPr>
          <p:cNvSpPr txBox="1"/>
          <p:nvPr/>
        </p:nvSpPr>
        <p:spPr>
          <a:xfrm>
            <a:off x="199862" y="5424279"/>
            <a:ext cx="10917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rgbClr val="C00000"/>
              </a:solidFill>
            </a:endParaRPr>
          </a:p>
          <a:p>
            <a:r>
              <a:rPr lang="en-US" sz="1400" dirty="0"/>
              <a:t>Note: Percentages may not total 100 due to rounding.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23A3A-EB22-4713-A79B-EF60A3BEC0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1C70C-36A2-44FC-A083-98959550CFF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F1444C6-42D5-4083-857A-50A3F0C7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082" y="214878"/>
            <a:ext cx="10096500" cy="74771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&lt;Insert District Name&gt;’s Spring 2022 NJGPA Field Test School-Level Outcomes English Language Arts Component - Percentages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DC136F3-2A26-4115-904B-F88F4401C5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580022"/>
              </p:ext>
            </p:extLst>
          </p:nvPr>
        </p:nvGraphicFramePr>
        <p:xfrm>
          <a:off x="159091" y="1322603"/>
          <a:ext cx="10770166" cy="42127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6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1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1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551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ELA Component</a:t>
                      </a:r>
                    </a:p>
                  </a:txBody>
                  <a:tcPr marL="131024" marR="131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Not Yet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 Graduation Ready</a:t>
                      </a:r>
                    </a:p>
                  </a:txBody>
                  <a:tcPr marL="131024" marR="131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Graduation Ready</a:t>
                      </a:r>
                    </a:p>
                  </a:txBody>
                  <a:tcPr marL="131024" marR="131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41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School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 A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31024" marR="13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131024" marR="13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131024" marR="13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41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School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 B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31024" marR="13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131024" marR="13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131024" marR="13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41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School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 C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31024" marR="13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131024" marR="13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131024" marR="13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41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School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 D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31024" marR="13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131024" marR="13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131024" marR="13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41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School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 E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31024" marR="13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131024" marR="13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131024" marR="13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41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School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 F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31024" marR="13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 marL="131024" marR="13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131024" marR="13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287115"/>
                  </a:ext>
                </a:extLst>
              </a:tr>
              <a:tr h="41341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School G</a:t>
                      </a:r>
                    </a:p>
                  </a:txBody>
                  <a:tcPr marL="131024" marR="13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 marL="131024" marR="13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131024" marR="13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488625"/>
                  </a:ext>
                </a:extLst>
              </a:tr>
              <a:tr h="41341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School H</a:t>
                      </a:r>
                    </a:p>
                  </a:txBody>
                  <a:tcPr marL="131024" marR="13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 marL="131024" marR="13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131024" marR="13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217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3D51800-2740-486B-AB2F-24749FB36C4B}"/>
              </a:ext>
            </a:extLst>
          </p:cNvPr>
          <p:cNvSpPr txBox="1"/>
          <p:nvPr/>
        </p:nvSpPr>
        <p:spPr>
          <a:xfrm>
            <a:off x="159091" y="5535394"/>
            <a:ext cx="10917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rgbClr val="C00000"/>
              </a:solidFill>
            </a:endParaRPr>
          </a:p>
          <a:p>
            <a:r>
              <a:rPr lang="en-US" sz="1400" dirty="0"/>
              <a:t>Note: Percentages may not total 100 due to rounding.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F3255-81BB-465B-A045-AA965498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C70C-36A2-44FC-A083-98959550CF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0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F1444C6-42D5-4083-857A-50A3F0C7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082" y="214878"/>
            <a:ext cx="10096500" cy="74771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&lt;Insert District Name&gt;’s Spring 2022 NJGPA School-Level Outcomes Mathematics Component - Percentages</a:t>
            </a:r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BECF3295-B6FD-4E59-A091-EBC29F0528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0894132"/>
              </p:ext>
            </p:extLst>
          </p:nvPr>
        </p:nvGraphicFramePr>
        <p:xfrm>
          <a:off x="159091" y="1322603"/>
          <a:ext cx="10770166" cy="42127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6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1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1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551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Mathematics Component</a:t>
                      </a:r>
                    </a:p>
                  </a:txBody>
                  <a:tcPr marL="131024" marR="131024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Not Yet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 Graduation Ready</a:t>
                      </a:r>
                    </a:p>
                  </a:txBody>
                  <a:tcPr marL="131024" marR="13102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Graduation Ready</a:t>
                      </a:r>
                    </a:p>
                  </a:txBody>
                  <a:tcPr marL="131024" marR="13102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41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School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 A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31024" marR="13102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131024" marR="13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131024" marR="13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41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School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 B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31024" marR="13102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131024" marR="13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131024" marR="13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41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School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 C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31024" marR="13102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131024" marR="13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131024" marR="13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41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School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 D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31024" marR="13102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131024" marR="13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131024" marR="13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41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School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 E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31024" marR="13102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131024" marR="13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131024" marR="13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41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School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 F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31024" marR="13102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131024" marR="13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131024" marR="13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287115"/>
                  </a:ext>
                </a:extLst>
              </a:tr>
              <a:tr h="41341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School G</a:t>
                      </a:r>
                    </a:p>
                  </a:txBody>
                  <a:tcPr marL="131024" marR="13102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131024" marR="13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131024" marR="13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488625"/>
                  </a:ext>
                </a:extLst>
              </a:tr>
              <a:tr h="41341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School H</a:t>
                      </a:r>
                    </a:p>
                  </a:txBody>
                  <a:tcPr marL="131024" marR="13102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 marL="131024" marR="13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131024" marR="131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217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70584B-475D-41A4-9138-5F62D47F2A0A}"/>
              </a:ext>
            </a:extLst>
          </p:cNvPr>
          <p:cNvSpPr txBox="1"/>
          <p:nvPr/>
        </p:nvSpPr>
        <p:spPr>
          <a:xfrm>
            <a:off x="159091" y="5535394"/>
            <a:ext cx="10917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rgbClr val="C00000"/>
              </a:solidFill>
            </a:endParaRPr>
          </a:p>
          <a:p>
            <a:r>
              <a:rPr lang="en-US" sz="1400" dirty="0"/>
              <a:t>Note: Percentages may not total 100 due to rounding.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F3255-81BB-465B-A045-AA965498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C70C-36A2-44FC-A083-98959550CF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48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8D1DF23-709E-452D-AE36-102833CF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082" y="214878"/>
            <a:ext cx="10096500" cy="74771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Comparison of &lt;School Name&gt;’s Spring 2022 NJGPA Field Test Administration to &lt;District Name&gt;’s – Percentages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09D43C4E-32A8-4CE1-992D-7FCCC9A52C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0234881"/>
              </p:ext>
            </p:extLst>
          </p:nvPr>
        </p:nvGraphicFramePr>
        <p:xfrm>
          <a:off x="199862" y="1533683"/>
          <a:ext cx="10917907" cy="3005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0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0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0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4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0188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Content Component</a:t>
                      </a:r>
                    </a:p>
                  </a:txBody>
                  <a:tcPr marL="98268" marR="98268" marT="34290" marB="3429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Graduation Ready, School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Graduation Ready, District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Not Yet Graduation Ready, School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Not Yet Graduation Ready, District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083659"/>
                  </a:ext>
                </a:extLst>
              </a:tr>
              <a:tr h="100188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English Language Arts (ELA)</a:t>
                      </a:r>
                    </a:p>
                  </a:txBody>
                  <a:tcPr marL="98268" marR="98268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188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Mathematics</a:t>
                      </a:r>
                    </a:p>
                  </a:txBody>
                  <a:tcPr marL="98268" marR="98268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3A17DA-640D-4A2C-9F0C-305D0463610F}"/>
              </a:ext>
            </a:extLst>
          </p:cNvPr>
          <p:cNvSpPr txBox="1"/>
          <p:nvPr/>
        </p:nvSpPr>
        <p:spPr>
          <a:xfrm>
            <a:off x="154746" y="5360796"/>
            <a:ext cx="1097417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Note: Percentages may not total 100 due to rounding.</a:t>
            </a:r>
            <a:endParaRPr lang="en-US" sz="2400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B2A46-43C8-4DF2-A943-7C783686CD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1C70C-36A2-44FC-A083-98959550CFF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1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3E4E-44BD-4DA3-B2F6-452C5539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Notable Achievements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5B26F-602D-4E28-A656-0778DEA1F4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Develop as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C8A32-8EA7-4F66-BD2D-828C549AA6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1C70C-36A2-44FC-A083-98959550CFF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84015"/>
      </p:ext>
    </p:extLst>
  </p:cSld>
  <p:clrMapOvr>
    <a:masterClrMapping/>
  </p:clrMapOvr>
</p:sld>
</file>

<file path=ppt/theme/theme1.xml><?xml version="1.0" encoding="utf-8"?>
<a:theme xmlns:a="http://schemas.openxmlformats.org/drawingml/2006/main" name="NDJOE_Main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954F72"/>
      </a:folHlink>
    </a:clrScheme>
    <a:fontScheme name="NJDOE Template 0921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JDOE_0921 (002)  -  Read-Only" id="{58665EE0-0778-4B6A-9B26-9250B8818B72}" vid="{54CFC8EA-E008-44E1-8673-8AAADB6EDDC7}"/>
    </a:ext>
  </a:extLst>
</a:theme>
</file>

<file path=ppt/theme/theme2.xml><?xml version="1.0" encoding="utf-8"?>
<a:theme xmlns:a="http://schemas.openxmlformats.org/drawingml/2006/main" name="NJDOE_TitleSlid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954F72"/>
      </a:folHlink>
    </a:clrScheme>
    <a:fontScheme name="NJDOE Template 0921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JDOE_0921 (002)  -  Read-Only" id="{58665EE0-0778-4B6A-9B26-9250B8818B72}" vid="{BAD783E9-B5E0-4BB5-B18C-531425630476}"/>
    </a:ext>
  </a:extLst>
</a:theme>
</file>

<file path=ppt/theme/theme3.xml><?xml version="1.0" encoding="utf-8"?>
<a:theme xmlns:a="http://schemas.openxmlformats.org/drawingml/2006/main" name="NJDOE_Section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JDOE_0921 (002)  -  Read-Only" id="{58665EE0-0778-4B6A-9B26-9250B8818B72}" vid="{8584AAFA-913A-46C4-82D9-8779EB51097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4C37DC6888604FBE624C8711B8619C" ma:contentTypeVersion="21" ma:contentTypeDescription="Create a new document." ma:contentTypeScope="" ma:versionID="ce2bf321bb0195aebd21873fe428ce73">
  <xsd:schema xmlns:xsd="http://www.w3.org/2001/XMLSchema" xmlns:xs="http://www.w3.org/2001/XMLSchema" xmlns:p="http://schemas.microsoft.com/office/2006/metadata/properties" xmlns:ns1="http://schemas.microsoft.com/sharepoint/v3" xmlns:ns2="15ebe88e-7bda-4304-bde2-f2b889566e4a" xmlns:ns3="8089b851-2d40-4043-a4c6-e46a55c68222" targetNamespace="http://schemas.microsoft.com/office/2006/metadata/properties" ma:root="true" ma:fieldsID="5630325d37f82921768a4c686bbf839c" ns1:_="" ns2:_="" ns3:_="">
    <xsd:import namespace="http://schemas.microsoft.com/sharepoint/v3"/>
    <xsd:import namespace="15ebe88e-7bda-4304-bde2-f2b889566e4a"/>
    <xsd:import namespace="8089b851-2d40-4043-a4c6-e46a55c682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  <xsd:element ref="ns2:Notes_x003a_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ReviewStatus" minOccurs="0"/>
                <xsd:element ref="ns2:_Flow_SignoffStatu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ebe88e-7bda-4304-bde2-f2b889566e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s_x003a_" ma:index="16" nillable="true" ma:displayName="Notes:" ma:description="Signed off by JM and Sent to B&amp;A on 2/18/21 @ 9:14AM" ma:format="Dropdown" ma:internalName="Notes_x003a_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ReviewStatus" ma:index="22" nillable="true" ma:displayName="Review Status" ma:format="Dropdown" ma:internalName="ReviewStatus">
      <xsd:simpleType>
        <xsd:union memberTypes="dms:Text">
          <xsd:simpleType>
            <xsd:restriction base="dms:Choice">
              <xsd:enumeration value="In Review: GEG"/>
              <xsd:enumeration value="In Review: DP"/>
              <xsd:enumeration value="In Review: LE"/>
              <xsd:enumeration value="In Review: LH"/>
              <xsd:enumeration value="Ready to Publish"/>
            </xsd:restriction>
          </xsd:simpleType>
        </xsd:union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e8829e9b-2c9c-4724-8f43-688495af2f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89b851-2d40-4043-a4c6-e46a55c682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e5c5a242-7e7d-493e-a241-2a9f10ad3cb3}" ma:internalName="TaxCatchAll" ma:showField="CatchAllData" ma:web="8089b851-2d40-4043-a4c6-e46a55c682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ReviewStatus xmlns="15ebe88e-7bda-4304-bde2-f2b889566e4a" xsi:nil="true"/>
    <_ip_UnifiedCompliancePolicyProperties xmlns="http://schemas.microsoft.com/sharepoint/v3" xsi:nil="true"/>
    <Notes_x003a_ xmlns="15ebe88e-7bda-4304-bde2-f2b889566e4a" xsi:nil="true"/>
    <_Flow_SignoffStatus xmlns="15ebe88e-7bda-4304-bde2-f2b889566e4a" xsi:nil="true"/>
    <SharedWithUsers xmlns="8089b851-2d40-4043-a4c6-e46a55c68222">
      <UserInfo>
        <DisplayName>Steele Dadzie, Timothy</DisplayName>
        <AccountId>64</AccountId>
        <AccountType/>
      </UserInfo>
      <UserInfo>
        <DisplayName>Hilaman, Lara</DisplayName>
        <AccountId>594</AccountId>
        <AccountType/>
      </UserInfo>
    </SharedWithUsers>
    <lcf76f155ced4ddcb4097134ff3c332f xmlns="15ebe88e-7bda-4304-bde2-f2b889566e4a">
      <Terms xmlns="http://schemas.microsoft.com/office/infopath/2007/PartnerControls"/>
    </lcf76f155ced4ddcb4097134ff3c332f>
    <TaxCatchAll xmlns="8089b851-2d40-4043-a4c6-e46a55c6822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C27A30-4DDF-4F2B-97CC-17B8B2C58B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5ebe88e-7bda-4304-bde2-f2b889566e4a"/>
    <ds:schemaRef ds:uri="8089b851-2d40-4043-a4c6-e46a55c682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2B0631-BA7D-45C4-8C67-52725AC6CAF7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8089b851-2d40-4043-a4c6-e46a55c68222"/>
    <ds:schemaRef ds:uri="15ebe88e-7bda-4304-bde2-f2b889566e4a"/>
    <ds:schemaRef ds:uri="http://schemas.microsoft.com/sharepoint/v3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73ED28A-5C1A-4A34-B533-0164B306E2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NJDOE_0921</Template>
  <TotalTime>166</TotalTime>
  <Words>497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Palatino Linotype</vt:lpstr>
      <vt:lpstr>NDJOE_Main</vt:lpstr>
      <vt:lpstr>NJDOE_TitleSlide</vt:lpstr>
      <vt:lpstr>NJDOE_SectionTitle</vt:lpstr>
      <vt:lpstr>New Jersey Graduation Proficiency Assessment (NJGPA)</vt:lpstr>
      <vt:lpstr>NJGPA Field Test Legislation</vt:lpstr>
      <vt:lpstr>NJGPA Field Test Result Considerations</vt:lpstr>
      <vt:lpstr>NJGPA Overview</vt:lpstr>
      <vt:lpstr>Comparison of &lt;Insert District Name&gt;’s Spring 2022 NJGPA Field Test Administration - Percentages</vt:lpstr>
      <vt:lpstr>&lt;Insert District Name&gt;’s Spring 2022 NJGPA Field Test School-Level Outcomes English Language Arts Component - Percentages</vt:lpstr>
      <vt:lpstr>&lt;Insert District Name&gt;’s Spring 2022 NJGPA School-Level Outcomes Mathematics Component - Percentages</vt:lpstr>
      <vt:lpstr>Comparison of &lt;School Name&gt;’s Spring 2022 NJGPA Field Test Administration to &lt;District Name&gt;’s – Percentages</vt:lpstr>
      <vt:lpstr>Notable Achievements</vt:lpstr>
      <vt:lpstr>Intervention Strategies</vt:lpstr>
      <vt:lpstr>Subgroup Charts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NJGPA Spring 2022 Results Samle PowerPoint Template</dc:title>
  <dc:creator>New Jersey Department of Education</dc:creator>
  <cp:lastModifiedBy>Babice, Christopher</cp:lastModifiedBy>
  <cp:revision>5</cp:revision>
  <dcterms:created xsi:type="dcterms:W3CDTF">2022-07-18T14:09:51Z</dcterms:created>
  <dcterms:modified xsi:type="dcterms:W3CDTF">2022-10-27T18:03:06Z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0x010100524C37DC6888604FBE624C8711B8619C</vt:lpwstr>
  </property>
  <property fmtid="{D5CDD505-2E9C-101B-9397-08002B2CF9AE}" pid="3" name="MediaServiceImageTags">
    <vt:lpwstr/>
  </property>
</Properties>
</file>