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50" r:id="rId2"/>
    <p:sldMasterId id="2147483651" r:id="rId3"/>
  </p:sldMasterIdLst>
  <p:notesMasterIdLst>
    <p:notesMasterId r:id="rId37"/>
  </p:notesMasterIdLst>
  <p:sldIdLst>
    <p:sldId id="258" r:id="rId4"/>
    <p:sldId id="348" r:id="rId5"/>
    <p:sldId id="296" r:id="rId6"/>
    <p:sldId id="339" r:id="rId7"/>
    <p:sldId id="340" r:id="rId8"/>
    <p:sldId id="341" r:id="rId9"/>
    <p:sldId id="342" r:id="rId10"/>
    <p:sldId id="352" r:id="rId11"/>
    <p:sldId id="359" r:id="rId12"/>
    <p:sldId id="371" r:id="rId13"/>
    <p:sldId id="380" r:id="rId14"/>
    <p:sldId id="383" r:id="rId15"/>
    <p:sldId id="389" r:id="rId16"/>
    <p:sldId id="400" r:id="rId17"/>
    <p:sldId id="404" r:id="rId18"/>
    <p:sldId id="498" r:id="rId19"/>
    <p:sldId id="444" r:id="rId20"/>
    <p:sldId id="447" r:id="rId21"/>
    <p:sldId id="483" r:id="rId22"/>
    <p:sldId id="507" r:id="rId23"/>
    <p:sldId id="449" r:id="rId24"/>
    <p:sldId id="504" r:id="rId25"/>
    <p:sldId id="501" r:id="rId26"/>
    <p:sldId id="502" r:id="rId27"/>
    <p:sldId id="509" r:id="rId28"/>
    <p:sldId id="503" r:id="rId29"/>
    <p:sldId id="508" r:id="rId30"/>
    <p:sldId id="510" r:id="rId31"/>
    <p:sldId id="464" r:id="rId32"/>
    <p:sldId id="469" r:id="rId33"/>
    <p:sldId id="470" r:id="rId34"/>
    <p:sldId id="478" r:id="rId35"/>
    <p:sldId id="259" r:id="rId36"/>
  </p:sldIdLst>
  <p:sldSz cx="10160000" cy="7620000"/>
  <p:notesSz cx="6858000" cy="9144000"/>
  <p:defaultTextStyle>
    <a:defPPr>
      <a:defRPr lang="en-US"/>
    </a:defPPr>
    <a:lvl1pPr algn="ctr" rtl="0" fontAlgn="base">
      <a:spcBef>
        <a:spcPct val="0"/>
      </a:spcBef>
      <a:spcAft>
        <a:spcPct val="0"/>
      </a:spcAft>
      <a:defRPr sz="3200" kern="1200">
        <a:solidFill>
          <a:srgbClr val="000000"/>
        </a:solidFill>
        <a:latin typeface="Gill Sans" charset="0"/>
        <a:ea typeface="ヒラギノ角ゴ Pro W3" charset="0"/>
        <a:cs typeface="ヒラギノ角ゴ Pro W3" charset="0"/>
        <a:sym typeface="Gill Sans" charset="0"/>
      </a:defRPr>
    </a:lvl1pPr>
    <a:lvl2pPr marL="457200" algn="ctr" rtl="0" fontAlgn="base">
      <a:spcBef>
        <a:spcPct val="0"/>
      </a:spcBef>
      <a:spcAft>
        <a:spcPct val="0"/>
      </a:spcAft>
      <a:defRPr sz="3200" kern="1200">
        <a:solidFill>
          <a:srgbClr val="000000"/>
        </a:solidFill>
        <a:latin typeface="Gill Sans" charset="0"/>
        <a:ea typeface="ヒラギノ角ゴ Pro W3" charset="0"/>
        <a:cs typeface="ヒラギノ角ゴ Pro W3" charset="0"/>
        <a:sym typeface="Gill Sans" charset="0"/>
      </a:defRPr>
    </a:lvl2pPr>
    <a:lvl3pPr marL="914400" algn="ctr" rtl="0" fontAlgn="base">
      <a:spcBef>
        <a:spcPct val="0"/>
      </a:spcBef>
      <a:spcAft>
        <a:spcPct val="0"/>
      </a:spcAft>
      <a:defRPr sz="3200" kern="1200">
        <a:solidFill>
          <a:srgbClr val="000000"/>
        </a:solidFill>
        <a:latin typeface="Gill Sans" charset="0"/>
        <a:ea typeface="ヒラギノ角ゴ Pro W3" charset="0"/>
        <a:cs typeface="ヒラギノ角ゴ Pro W3" charset="0"/>
        <a:sym typeface="Gill Sans" charset="0"/>
      </a:defRPr>
    </a:lvl3pPr>
    <a:lvl4pPr marL="1371600" algn="ctr" rtl="0" fontAlgn="base">
      <a:spcBef>
        <a:spcPct val="0"/>
      </a:spcBef>
      <a:spcAft>
        <a:spcPct val="0"/>
      </a:spcAft>
      <a:defRPr sz="3200" kern="1200">
        <a:solidFill>
          <a:srgbClr val="000000"/>
        </a:solidFill>
        <a:latin typeface="Gill Sans" charset="0"/>
        <a:ea typeface="ヒラギノ角ゴ Pro W3" charset="0"/>
        <a:cs typeface="ヒラギノ角ゴ Pro W3" charset="0"/>
        <a:sym typeface="Gill Sans" charset="0"/>
      </a:defRPr>
    </a:lvl4pPr>
    <a:lvl5pPr marL="1828800" algn="ctr" rtl="0" fontAlgn="base">
      <a:spcBef>
        <a:spcPct val="0"/>
      </a:spcBef>
      <a:spcAft>
        <a:spcPct val="0"/>
      </a:spcAft>
      <a:defRPr sz="3200" kern="1200">
        <a:solidFill>
          <a:srgbClr val="000000"/>
        </a:solidFill>
        <a:latin typeface="Gill Sans" charset="0"/>
        <a:ea typeface="ヒラギノ角ゴ Pro W3" charset="0"/>
        <a:cs typeface="ヒラギノ角ゴ Pro W3" charset="0"/>
        <a:sym typeface="Gill Sans" charset="0"/>
      </a:defRPr>
    </a:lvl5pPr>
    <a:lvl6pPr marL="2286000" algn="l" defTabSz="457200" rtl="0" eaLnBrk="1" latinLnBrk="0" hangingPunct="1">
      <a:defRPr sz="3200" kern="1200">
        <a:solidFill>
          <a:srgbClr val="000000"/>
        </a:solidFill>
        <a:latin typeface="Gill Sans" charset="0"/>
        <a:ea typeface="ヒラギノ角ゴ Pro W3" charset="0"/>
        <a:cs typeface="ヒラギノ角ゴ Pro W3" charset="0"/>
        <a:sym typeface="Gill Sans" charset="0"/>
      </a:defRPr>
    </a:lvl6pPr>
    <a:lvl7pPr marL="2743200" algn="l" defTabSz="457200" rtl="0" eaLnBrk="1" latinLnBrk="0" hangingPunct="1">
      <a:defRPr sz="3200" kern="1200">
        <a:solidFill>
          <a:srgbClr val="000000"/>
        </a:solidFill>
        <a:latin typeface="Gill Sans" charset="0"/>
        <a:ea typeface="ヒラギノ角ゴ Pro W3" charset="0"/>
        <a:cs typeface="ヒラギノ角ゴ Pro W3" charset="0"/>
        <a:sym typeface="Gill Sans" charset="0"/>
      </a:defRPr>
    </a:lvl7pPr>
    <a:lvl8pPr marL="3200400" algn="l" defTabSz="457200" rtl="0" eaLnBrk="1" latinLnBrk="0" hangingPunct="1">
      <a:defRPr sz="3200" kern="1200">
        <a:solidFill>
          <a:srgbClr val="000000"/>
        </a:solidFill>
        <a:latin typeface="Gill Sans" charset="0"/>
        <a:ea typeface="ヒラギノ角ゴ Pro W3" charset="0"/>
        <a:cs typeface="ヒラギノ角ゴ Pro W3" charset="0"/>
        <a:sym typeface="Gill Sans" charset="0"/>
      </a:defRPr>
    </a:lvl8pPr>
    <a:lvl9pPr marL="3657600" algn="l" defTabSz="457200" rtl="0" eaLnBrk="1" latinLnBrk="0" hangingPunct="1">
      <a:defRPr sz="3200" kern="1200">
        <a:solidFill>
          <a:srgbClr val="000000"/>
        </a:solidFill>
        <a:latin typeface="Gill Sans" charset="0"/>
        <a:ea typeface="ヒラギノ角ゴ Pro W3" charset="0"/>
        <a:cs typeface="ヒラギノ角ゴ Pro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840" y="-96"/>
      </p:cViewPr>
      <p:guideLst>
        <p:guide orient="horz" pos="2400"/>
        <p:guide pos="320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jpe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a:defRPr sz="1200">
                <a:latin typeface="Gill Sans" pitchFamily="80" charset="0"/>
                <a:ea typeface="ヒラギノ角ゴ Pro W3" pitchFamily="80" charset="-128"/>
                <a:cs typeface="+mn-cs"/>
                <a:sym typeface="Gill Sans" pitchFamily="80" charset="0"/>
              </a:defRPr>
            </a:lvl1pPr>
          </a:lstStyle>
          <a:p>
            <a:pPr>
              <a:defRPr/>
            </a:pPr>
            <a:endParaRPr lang="en-US"/>
          </a:p>
        </p:txBody>
      </p:sp>
      <p:sp>
        <p:nvSpPr>
          <p:cNvPr id="55299" name="Rectangle 3"/>
          <p:cNvSpPr>
            <a:spLocks noGrp="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atin typeface="Gill Sans" pitchFamily="80" charset="0"/>
                <a:ea typeface="ヒラギノ角ゴ Pro W3" pitchFamily="80" charset="-128"/>
                <a:cs typeface="+mn-cs"/>
                <a:sym typeface="Gill Sans" pitchFamily="80" charset="0"/>
              </a:defRPr>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55301" name="Rectangle 5"/>
          <p:cNvSpPr>
            <a:spLocks noGrp="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5302" name="Rectangle 6"/>
          <p:cNvSpPr>
            <a:spLocks noGrp="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a:defRPr sz="1200">
                <a:latin typeface="Gill Sans" pitchFamily="80" charset="0"/>
                <a:ea typeface="ヒラギノ角ゴ Pro W3" pitchFamily="80" charset="-128"/>
                <a:cs typeface="+mn-cs"/>
                <a:sym typeface="Gill Sans" pitchFamily="80" charset="0"/>
              </a:defRPr>
            </a:lvl1pPr>
          </a:lstStyle>
          <a:p>
            <a:pPr>
              <a:defRPr/>
            </a:pPr>
            <a:endParaRPr lang="en-US"/>
          </a:p>
        </p:txBody>
      </p:sp>
      <p:sp>
        <p:nvSpPr>
          <p:cNvPr id="55303" name="Rectangle 7"/>
          <p:cNvSpPr>
            <a:spLocks noGrp="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vl1pPr>
          </a:lstStyle>
          <a:p>
            <a:pPr>
              <a:defRPr/>
            </a:pPr>
            <a:fld id="{DECED0C0-5419-2E44-8060-E80F5CC18734}" type="slidenum">
              <a:rPr lang="en-US"/>
              <a:pPr>
                <a:defRPr/>
              </a:pPr>
              <a:t>‹#›</a:t>
            </a:fld>
            <a:endParaRPr lang="en-US"/>
          </a:p>
        </p:txBody>
      </p:sp>
    </p:spTree>
    <p:extLst>
      <p:ext uri="{BB962C8B-B14F-4D97-AF65-F5344CB8AC3E}">
        <p14:creationId xmlns:p14="http://schemas.microsoft.com/office/powerpoint/2010/main" val="4273073265"/>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Gill Sans" pitchFamily="80" charset="0"/>
        <a:ea typeface="ＭＳ Ｐゴシック" charset="0"/>
        <a:cs typeface="ＭＳ Ｐゴシック" charset="0"/>
      </a:defRPr>
    </a:lvl1pPr>
    <a:lvl2pPr marL="457200" algn="l" rtl="0" eaLnBrk="0" fontAlgn="base" hangingPunct="0">
      <a:spcBef>
        <a:spcPct val="0"/>
      </a:spcBef>
      <a:spcAft>
        <a:spcPct val="0"/>
      </a:spcAft>
      <a:defRPr sz="1200" kern="1200">
        <a:solidFill>
          <a:schemeClr val="tx1"/>
        </a:solidFill>
        <a:latin typeface="Gill Sans" pitchFamily="80" charset="0"/>
        <a:ea typeface="ＭＳ Ｐゴシック" charset="0"/>
        <a:cs typeface="+mn-cs"/>
      </a:defRPr>
    </a:lvl2pPr>
    <a:lvl3pPr marL="914400" algn="l" rtl="0" eaLnBrk="0" fontAlgn="base" hangingPunct="0">
      <a:spcBef>
        <a:spcPct val="0"/>
      </a:spcBef>
      <a:spcAft>
        <a:spcPct val="0"/>
      </a:spcAft>
      <a:defRPr sz="1200" kern="1200">
        <a:solidFill>
          <a:schemeClr val="tx1"/>
        </a:solidFill>
        <a:latin typeface="Gill Sans" pitchFamily="80" charset="0"/>
        <a:ea typeface="ＭＳ Ｐゴシック" charset="0"/>
        <a:cs typeface="+mn-cs"/>
      </a:defRPr>
    </a:lvl3pPr>
    <a:lvl4pPr marL="1371600" algn="l" rtl="0" eaLnBrk="0" fontAlgn="base" hangingPunct="0">
      <a:spcBef>
        <a:spcPct val="0"/>
      </a:spcBef>
      <a:spcAft>
        <a:spcPct val="0"/>
      </a:spcAft>
      <a:defRPr sz="1200" kern="1200">
        <a:solidFill>
          <a:schemeClr val="tx1"/>
        </a:solidFill>
        <a:latin typeface="Gill Sans" pitchFamily="80" charset="0"/>
        <a:ea typeface="ＭＳ Ｐゴシック" charset="0"/>
        <a:cs typeface="+mn-cs"/>
      </a:defRPr>
    </a:lvl4pPr>
    <a:lvl5pPr marL="1828800" algn="l" rtl="0" eaLnBrk="0" fontAlgn="base" hangingPunct="0">
      <a:spcBef>
        <a:spcPct val="0"/>
      </a:spcBef>
      <a:spcAft>
        <a:spcPct val="0"/>
      </a:spcAft>
      <a:defRPr sz="1200" kern="1200">
        <a:solidFill>
          <a:schemeClr val="tx1"/>
        </a:solidFill>
        <a:latin typeface="Gill Sans" pitchFamily="80"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16048F72-F6B8-1F41-9F97-A3C01872C225}" type="slidenum">
              <a:rPr lang="en-US" sz="1200" smtClean="0"/>
              <a:pPr eaLnBrk="1" hangingPunct="1">
                <a:defRPr/>
              </a:pPr>
              <a:t>1</a:t>
            </a:fld>
            <a:endParaRPr lang="en-US" sz="1200" smtClean="0"/>
          </a:p>
        </p:txBody>
      </p:sp>
      <p:sp>
        <p:nvSpPr>
          <p:cNvPr id="54275" name="Rectangle 1026"/>
          <p:cNvSpPr>
            <a:spLocks noGrp="1" noRot="1" noChangeAspect="1" noChangeArrowheads="1" noTextEdit="1"/>
          </p:cNvSpPr>
          <p:nvPr>
            <p:ph type="sldImg"/>
          </p:nvPr>
        </p:nvSpPr>
        <p:spPr>
          <a:ln/>
        </p:spPr>
      </p:sp>
      <p:sp>
        <p:nvSpPr>
          <p:cNvPr id="54276" name="Rectangle 1027"/>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5A4393FF-5D3C-224D-88FD-C498A2D865FB}" type="slidenum">
              <a:rPr lang="en-US" sz="1200" smtClean="0"/>
              <a:pPr eaLnBrk="1" hangingPunct="1">
                <a:defRPr/>
              </a:pPr>
              <a:t>10</a:t>
            </a:fld>
            <a:endParaRPr lang="en-US" sz="120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F811671D-87F8-B640-990E-A1672EF82CCD}" type="slidenum">
              <a:rPr lang="en-US" sz="1200" smtClean="0"/>
              <a:pPr eaLnBrk="1" hangingPunct="1">
                <a:defRPr/>
              </a:pPr>
              <a:t>11</a:t>
            </a:fld>
            <a:endParaRPr lang="en-US" sz="1200"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7BB5E7DD-DD87-2F43-815C-DD1A390167DC}" type="slidenum">
              <a:rPr lang="en-US" sz="1200" smtClean="0"/>
              <a:pPr eaLnBrk="1" hangingPunct="1">
                <a:defRPr/>
              </a:pPr>
              <a:t>12</a:t>
            </a:fld>
            <a:endParaRPr lang="en-US" sz="120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6B220F5A-FC65-4049-B86F-222828D30B4D}" type="slidenum">
              <a:rPr lang="en-US" sz="1200" smtClean="0"/>
              <a:pPr eaLnBrk="1" hangingPunct="1">
                <a:defRPr/>
              </a:pPr>
              <a:t>13</a:t>
            </a:fld>
            <a:endParaRPr lang="en-US" sz="1200"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C86700F2-B53C-2046-9D68-DF2570A0E35C}" type="slidenum">
              <a:rPr lang="en-US" sz="1200" smtClean="0"/>
              <a:pPr eaLnBrk="1" hangingPunct="1">
                <a:defRPr/>
              </a:pPr>
              <a:t>14</a:t>
            </a:fld>
            <a:endParaRPr lang="en-US" sz="1200"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8E8008E4-902D-A549-AC1D-26A777DE2A43}" type="slidenum">
              <a:rPr lang="en-US" sz="1200" smtClean="0"/>
              <a:pPr eaLnBrk="1" hangingPunct="1">
                <a:defRPr/>
              </a:pPr>
              <a:t>15</a:t>
            </a:fld>
            <a:endParaRPr lang="en-US" sz="1200"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A5BC2F30-AB98-DD43-98DA-CDD81B35D457}" type="slidenum">
              <a:rPr lang="en-US" sz="1200" smtClean="0"/>
              <a:pPr eaLnBrk="1" hangingPunct="1">
                <a:defRPr/>
              </a:pPr>
              <a:t>16</a:t>
            </a:fld>
            <a:endParaRPr lang="en-US" sz="120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361D07FD-C659-EB4B-8225-455F86C346AA}" type="slidenum">
              <a:rPr lang="en-US" sz="1200" smtClean="0"/>
              <a:pPr eaLnBrk="1" hangingPunct="1">
                <a:defRPr/>
              </a:pPr>
              <a:t>17</a:t>
            </a:fld>
            <a:endParaRPr lang="en-US" sz="1200"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91867EEA-9FF9-E940-A8CE-197E7EE2F9D0}" type="slidenum">
              <a:rPr lang="en-US" sz="1200" smtClean="0"/>
              <a:pPr eaLnBrk="1" hangingPunct="1">
                <a:defRPr/>
              </a:pPr>
              <a:t>18</a:t>
            </a:fld>
            <a:endParaRPr lang="en-US" sz="1200"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A7602335-8975-B240-939E-FAB0DA2A92B4}" type="slidenum">
              <a:rPr lang="en-US" sz="1200" smtClean="0"/>
              <a:pPr eaLnBrk="1" hangingPunct="1">
                <a:defRPr/>
              </a:pPr>
              <a:t>19</a:t>
            </a:fld>
            <a:endParaRPr lang="en-US" sz="120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1FAF9F69-DD41-1C46-A797-84367ED8EADF}" type="slidenum">
              <a:rPr lang="en-US" sz="1200" smtClean="0"/>
              <a:pPr eaLnBrk="1" hangingPunct="1">
                <a:defRPr/>
              </a:pPr>
              <a:t>2</a:t>
            </a:fld>
            <a:endParaRPr lang="en-US" sz="1200" smtClean="0"/>
          </a:p>
        </p:txBody>
      </p:sp>
      <p:sp>
        <p:nvSpPr>
          <p:cNvPr id="55299" name="Rectangle 1"/>
          <p:cNvSpPr>
            <a:spLocks noGrp="1" noRot="1" noChangeAspect="1" noChangeArrowheads="1" noTextEdit="1"/>
          </p:cNvSpPr>
          <p:nvPr>
            <p:ph type="sldImg"/>
          </p:nvPr>
        </p:nvSpPr>
        <p:spPr>
          <a:solidFill>
            <a:srgbClr val="FFFFFF"/>
          </a:solidFill>
          <a:ln/>
        </p:spPr>
      </p:sp>
      <p:sp>
        <p:nvSpPr>
          <p:cNvPr id="8195"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pPr eaLnBrk="1" hangingPunct="1"/>
            <a:r>
              <a:rPr lang="en-US" sz="1600">
                <a:latin typeface="Lucida Grande" charset="0"/>
                <a:cs typeface="Lucida Grande" charset="0"/>
                <a:sym typeface="Lucida Grande" charset="0"/>
              </a:rPr>
              <a:t>would be nice to include a quote from Wicked Problems here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01C496BE-46D9-4E4F-B547-6C5E684F734D}" type="slidenum">
              <a:rPr lang="en-US" sz="1200" smtClean="0"/>
              <a:pPr eaLnBrk="1" hangingPunct="1">
                <a:defRPr/>
              </a:pPr>
              <a:t>21</a:t>
            </a:fld>
            <a:endParaRPr lang="en-US" sz="1200"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CAE1F232-C087-974A-A126-FF2EE6448C1E}" type="slidenum">
              <a:rPr lang="en-US" sz="1200" smtClean="0"/>
              <a:pPr eaLnBrk="1" hangingPunct="1">
                <a:defRPr/>
              </a:pPr>
              <a:t>22</a:t>
            </a:fld>
            <a:endParaRPr lang="en-US" sz="1200"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836BF749-699A-9840-A45E-D7F8CA77402B}" type="slidenum">
              <a:rPr lang="en-US" sz="1200" smtClean="0"/>
              <a:pPr eaLnBrk="1" hangingPunct="1">
                <a:defRPr/>
              </a:pPr>
              <a:t>23</a:t>
            </a:fld>
            <a:endParaRPr lang="en-US" sz="1200"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F9AA7706-50BA-B542-B47A-E1C6310B3F9A}" type="slidenum">
              <a:rPr lang="en-US" sz="1200" smtClean="0"/>
              <a:pPr eaLnBrk="1" hangingPunct="1">
                <a:defRPr/>
              </a:pPr>
              <a:t>29</a:t>
            </a:fld>
            <a:endParaRPr lang="en-US" sz="1200"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718A0B58-DF70-2C4B-A305-13533536C39B}" type="slidenum">
              <a:rPr lang="en-US" sz="1200" smtClean="0"/>
              <a:pPr eaLnBrk="1" hangingPunct="1">
                <a:defRPr/>
              </a:pPr>
              <a:t>30</a:t>
            </a:fld>
            <a:endParaRPr lang="en-US" sz="1200"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89DF3943-B15C-1243-A96C-63FD8C2C06F5}" type="slidenum">
              <a:rPr lang="en-US" sz="1200" smtClean="0"/>
              <a:pPr eaLnBrk="1" hangingPunct="1">
                <a:defRPr/>
              </a:pPr>
              <a:t>31</a:t>
            </a:fld>
            <a:endParaRPr lang="en-US" sz="120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D45D7C5F-1A12-7842-9EFE-F8916F506F1D}" type="slidenum">
              <a:rPr lang="en-US" sz="1200" smtClean="0"/>
              <a:pPr eaLnBrk="1" hangingPunct="1">
                <a:defRPr/>
              </a:pPr>
              <a:t>32</a:t>
            </a:fld>
            <a:endParaRPr lang="en-US" sz="1200"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4E69E309-9107-3A44-AEE7-2742D1C0FE3A}" type="slidenum">
              <a:rPr lang="en-US" sz="1200" smtClean="0"/>
              <a:pPr eaLnBrk="1" hangingPunct="1">
                <a:defRPr/>
              </a:pPr>
              <a:t>33</a:t>
            </a:fld>
            <a:endParaRPr lang="en-US" sz="1200"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F2EDC0A7-CE35-7446-90F4-4DA524E1D1D9}" type="slidenum">
              <a:rPr lang="en-US" sz="1200" smtClean="0"/>
              <a:pPr eaLnBrk="1" hangingPunct="1">
                <a:defRPr/>
              </a:pPr>
              <a:t>3</a:t>
            </a:fld>
            <a:endParaRPr lang="en-US" sz="1200" smtClean="0"/>
          </a:p>
        </p:txBody>
      </p:sp>
      <p:sp>
        <p:nvSpPr>
          <p:cNvPr id="56323" name="Rectangle 1026"/>
          <p:cNvSpPr>
            <a:spLocks noGrp="1" noRot="1" noChangeAspect="1" noChangeArrowheads="1" noTextEdit="1"/>
          </p:cNvSpPr>
          <p:nvPr>
            <p:ph type="sldImg"/>
          </p:nvPr>
        </p:nvSpPr>
        <p:spPr>
          <a:ln/>
        </p:spPr>
      </p:sp>
      <p:sp>
        <p:nvSpPr>
          <p:cNvPr id="56324" name="Rectangle 1027"/>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7DF9CDDC-A443-154C-B8CA-6F09907158B1}" type="slidenum">
              <a:rPr lang="en-US" sz="1200" smtClean="0"/>
              <a:pPr eaLnBrk="1" hangingPunct="1">
                <a:defRPr/>
              </a:pPr>
              <a:t>4</a:t>
            </a:fld>
            <a:endParaRPr lang="en-US" sz="120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A049FFF0-4BA8-6D4C-A8F5-D8832EB68FFC}" type="slidenum">
              <a:rPr lang="en-US" sz="1200" smtClean="0"/>
              <a:pPr eaLnBrk="1" hangingPunct="1">
                <a:defRPr/>
              </a:pPr>
              <a:t>5</a:t>
            </a:fld>
            <a:endParaRPr lang="en-US" sz="1200" smtClean="0"/>
          </a:p>
        </p:txBody>
      </p:sp>
      <p:sp>
        <p:nvSpPr>
          <p:cNvPr id="58371" name="Rectangle 1026"/>
          <p:cNvSpPr>
            <a:spLocks noGrp="1" noRot="1" noChangeAspect="1" noChangeArrowheads="1" noTextEdit="1"/>
          </p:cNvSpPr>
          <p:nvPr>
            <p:ph type="sldImg"/>
          </p:nvPr>
        </p:nvSpPr>
        <p:spPr>
          <a:ln/>
        </p:spPr>
      </p:sp>
      <p:sp>
        <p:nvSpPr>
          <p:cNvPr id="58372" name="Rectangle 1027"/>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79EDBD20-C831-7E43-BF09-620278BAB4A3}" type="slidenum">
              <a:rPr lang="en-US" sz="1200" smtClean="0"/>
              <a:pPr eaLnBrk="1" hangingPunct="1">
                <a:defRPr/>
              </a:pPr>
              <a:t>6</a:t>
            </a:fld>
            <a:endParaRPr lang="en-US" sz="1200" smtClean="0"/>
          </a:p>
        </p:txBody>
      </p:sp>
      <p:sp>
        <p:nvSpPr>
          <p:cNvPr id="59395" name="Rectangle 1026"/>
          <p:cNvSpPr>
            <a:spLocks noGrp="1" noRot="1" noChangeAspect="1" noChangeArrowheads="1" noTextEdit="1"/>
          </p:cNvSpPr>
          <p:nvPr>
            <p:ph type="sldImg"/>
          </p:nvPr>
        </p:nvSpPr>
        <p:spPr>
          <a:ln/>
        </p:spPr>
      </p:sp>
      <p:sp>
        <p:nvSpPr>
          <p:cNvPr id="59396" name="Rectangle 1027"/>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8B55DAD6-490B-C143-8DFE-A15AB779FF12}" type="slidenum">
              <a:rPr lang="en-US" sz="1200" smtClean="0"/>
              <a:pPr eaLnBrk="1" hangingPunct="1">
                <a:defRPr/>
              </a:pPr>
              <a:t>7</a:t>
            </a:fld>
            <a:endParaRPr lang="en-US" sz="1200" smtClean="0"/>
          </a:p>
        </p:txBody>
      </p:sp>
      <p:sp>
        <p:nvSpPr>
          <p:cNvPr id="60419" name="Rectangle 1026"/>
          <p:cNvSpPr>
            <a:spLocks noGrp="1" noRot="1" noChangeAspect="1" noChangeArrowheads="1" noTextEdit="1"/>
          </p:cNvSpPr>
          <p:nvPr>
            <p:ph type="sldImg"/>
          </p:nvPr>
        </p:nvSpPr>
        <p:spPr>
          <a:ln/>
        </p:spPr>
      </p:sp>
      <p:sp>
        <p:nvSpPr>
          <p:cNvPr id="60420" name="Rectangle 1027"/>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0CCDE579-D355-9B48-8BF3-C6DD22E98306}" type="slidenum">
              <a:rPr lang="en-US" sz="1200" smtClean="0"/>
              <a:pPr eaLnBrk="1" hangingPunct="1">
                <a:defRPr/>
              </a:pPr>
              <a:t>8</a:t>
            </a:fld>
            <a:endParaRPr lang="en-US" sz="1200"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529DD9E0-5723-0E43-A8A2-26680ADF28F9}" type="slidenum">
              <a:rPr lang="en-US" sz="1200" smtClean="0"/>
              <a:pPr eaLnBrk="1" hangingPunct="1">
                <a:defRPr/>
              </a:pPr>
              <a:t>9</a:t>
            </a:fld>
            <a:endParaRPr lang="en-US" sz="1200"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366963"/>
            <a:ext cx="8636000" cy="1633537"/>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524000" y="4318000"/>
            <a:ext cx="7112000" cy="1947863"/>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561932055"/>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9144000" cy="1270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508000" y="1778000"/>
            <a:ext cx="9144000" cy="50292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70300435"/>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6000" y="304800"/>
            <a:ext cx="2286000" cy="650240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8000" y="304800"/>
            <a:ext cx="6705600" cy="65024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32960993"/>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366963"/>
            <a:ext cx="8636000" cy="16335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24000" y="4318000"/>
            <a:ext cx="7112000" cy="1947863"/>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74846865"/>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smtClean="0"/>
              <a:t>Click to edit Master title style</a:t>
            </a:r>
            <a:endParaRPr lang="en-US" dirty="0"/>
          </a:p>
        </p:txBody>
      </p:sp>
      <p:sp>
        <p:nvSpPr>
          <p:cNvPr id="3" name="Content Placeholder 2"/>
          <p:cNvSpPr>
            <a:spLocks noGrp="1"/>
          </p:cNvSpPr>
          <p:nvPr>
            <p:ph idx="1"/>
          </p:nvPr>
        </p:nvSpPr>
        <p:spPr>
          <a:xfrm>
            <a:off x="508000" y="1778000"/>
            <a:ext cx="9144000" cy="50292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66293184"/>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3275" y="4895850"/>
            <a:ext cx="8636000" cy="15144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03275" y="3228975"/>
            <a:ext cx="8636000" cy="1666875"/>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15074411"/>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8000" y="1778000"/>
            <a:ext cx="4495800" cy="5029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56200" y="1778000"/>
            <a:ext cx="4495800" cy="5029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44740754"/>
      </p:ext>
    </p:extLst>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9144000" cy="1270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8000" y="1704975"/>
            <a:ext cx="4489450" cy="7112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416175"/>
            <a:ext cx="4489450" cy="439102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60963" y="1704975"/>
            <a:ext cx="4491037" cy="7112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60963" y="2416175"/>
            <a:ext cx="4491037" cy="439102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5962091"/>
      </p:ext>
    </p:extLst>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smtClean="0"/>
              <a:t>Click to edit Master title style</a:t>
            </a:r>
            <a:endParaRPr lang="en-US" dirty="0"/>
          </a:p>
        </p:txBody>
      </p:sp>
    </p:spTree>
    <p:extLst>
      <p:ext uri="{BB962C8B-B14F-4D97-AF65-F5344CB8AC3E}">
        <p14:creationId xmlns:p14="http://schemas.microsoft.com/office/powerpoint/2010/main" val="2864692763"/>
      </p:ext>
    </p:extLst>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9098752"/>
      </p:ext>
    </p:extLst>
  </p:cSld>
  <p:clrMapOvr>
    <a:masterClrMapping/>
  </p:clrMapOvr>
  <p:transition xmlns:p14="http://schemas.microsoft.com/office/powerpoint/2010/mai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3213"/>
            <a:ext cx="3343275" cy="12906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71925" y="303213"/>
            <a:ext cx="5680075" cy="650398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8000" y="1593850"/>
            <a:ext cx="3343275" cy="52133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11510281"/>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9144000" cy="1270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508000" y="1778000"/>
            <a:ext cx="91440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32101918"/>
      </p:ext>
    </p:extLst>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0725" y="5334000"/>
            <a:ext cx="6096000" cy="6302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90725" y="681038"/>
            <a:ext cx="6096000" cy="4572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Gill Sans" pitchFamily="80" charset="0"/>
            </a:endParaRPr>
          </a:p>
        </p:txBody>
      </p:sp>
      <p:sp>
        <p:nvSpPr>
          <p:cNvPr id="4" name="Text Placeholder 3"/>
          <p:cNvSpPr>
            <a:spLocks noGrp="1"/>
          </p:cNvSpPr>
          <p:nvPr>
            <p:ph type="body" sz="half" idx="2"/>
          </p:nvPr>
        </p:nvSpPr>
        <p:spPr>
          <a:xfrm>
            <a:off x="1990725" y="5964238"/>
            <a:ext cx="6096000" cy="8937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47498293"/>
      </p:ext>
    </p:extLst>
  </p:cSld>
  <p:clrMapOvr>
    <a:masterClrMapping/>
  </p:clrMapOvr>
  <p:transition xmlns:p14="http://schemas.microsoft.com/office/powerpoint/2010/mai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508000" y="1778000"/>
            <a:ext cx="9144000" cy="50292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8703896"/>
      </p:ext>
    </p:extLst>
  </p:cSld>
  <p:clrMapOvr>
    <a:masterClrMapping/>
  </p:clrMapOvr>
  <p:transition xmlns:p14="http://schemas.microsoft.com/office/powerpoint/2010/mai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9025" y="114300"/>
            <a:ext cx="2365375" cy="6692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114300"/>
            <a:ext cx="6943725" cy="66929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20351031"/>
      </p:ext>
    </p:extLst>
  </p:cSld>
  <p:clrMapOvr>
    <a:masterClrMapping/>
  </p:clrMapOvr>
  <p:transition xmlns:p14="http://schemas.microsoft.com/office/powerpoint/2010/mai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366963"/>
            <a:ext cx="8636000" cy="16335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24000" y="4318000"/>
            <a:ext cx="7112000" cy="194786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379071782"/>
      </p:ext>
    </p:extLst>
  </p:cSld>
  <p:clrMapOvr>
    <a:masterClrMapping/>
  </p:clrMapOvr>
  <p:transition xmlns:p14="http://schemas.microsoft.com/office/powerpoint/2010/mai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spcBef>
                <a:spcPts val="900"/>
              </a:spcBef>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97442229"/>
      </p:ext>
    </p:extLst>
  </p:cSld>
  <p:clrMapOvr>
    <a:masterClrMapping/>
  </p:clrMapOvr>
  <p:transition xmlns:p14="http://schemas.microsoft.com/office/powerpoint/2010/mai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3275" y="4895850"/>
            <a:ext cx="8636000" cy="15144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03275" y="3228975"/>
            <a:ext cx="8636000" cy="16668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79501068"/>
      </p:ext>
    </p:extLst>
  </p:cSld>
  <p:clrMapOvr>
    <a:masterClrMapping/>
  </p:clrMapOvr>
  <p:transition xmlns:p14="http://schemas.microsoft.com/office/powerpoint/2010/mai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1600200"/>
            <a:ext cx="4654550" cy="508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9850" y="1600200"/>
            <a:ext cx="4654550" cy="508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24641503"/>
      </p:ext>
    </p:extLst>
  </p:cSld>
  <p:clrMapOvr>
    <a:masterClrMapping/>
  </p:clrMapOvr>
  <p:transition xmlns:p14="http://schemas.microsoft.com/office/powerpoint/2010/mai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9144000" cy="1270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8000" y="1704975"/>
            <a:ext cx="4489450"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416175"/>
            <a:ext cx="4489450"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60963" y="1704975"/>
            <a:ext cx="4491037"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60963" y="2416175"/>
            <a:ext cx="4491037"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04960492"/>
      </p:ext>
    </p:extLst>
  </p:cSld>
  <p:clrMapOvr>
    <a:masterClrMapping/>
  </p:clrMapOvr>
  <p:transition xmlns:p14="http://schemas.microsoft.com/office/powerpoint/2010/mai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17657351"/>
      </p:ext>
    </p:extLst>
  </p:cSld>
  <p:clrMapOvr>
    <a:masterClrMapping/>
  </p:clrMapOvr>
  <p:transition xmlns:p14="http://schemas.microsoft.com/office/powerpoint/2010/mai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5720996"/>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3275" y="4895850"/>
            <a:ext cx="8636000" cy="15144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03275" y="3228975"/>
            <a:ext cx="8636000" cy="1666875"/>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66900232"/>
      </p:ext>
    </p:extLst>
  </p:cSld>
  <p:clrMapOvr>
    <a:masterClrMapping/>
  </p:clrMapOvr>
  <p:transition xmlns:p14="http://schemas.microsoft.com/office/powerpoint/2010/mai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3213"/>
            <a:ext cx="3343275" cy="12906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71925" y="303213"/>
            <a:ext cx="5680075" cy="65039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8000" y="1593850"/>
            <a:ext cx="3343275" cy="52133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8535347"/>
      </p:ext>
    </p:extLst>
  </p:cSld>
  <p:clrMapOvr>
    <a:masterClrMapping/>
  </p:clrMapOvr>
  <p:transition xmlns:p14="http://schemas.microsoft.com/office/powerpoint/2010/mai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0725" y="5334000"/>
            <a:ext cx="6096000" cy="6302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90725" y="681038"/>
            <a:ext cx="60960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Gill Sans" pitchFamily="80" charset="0"/>
            </a:endParaRPr>
          </a:p>
        </p:txBody>
      </p:sp>
      <p:sp>
        <p:nvSpPr>
          <p:cNvPr id="4" name="Text Placeholder 3"/>
          <p:cNvSpPr>
            <a:spLocks noGrp="1"/>
          </p:cNvSpPr>
          <p:nvPr>
            <p:ph type="body" sz="half" idx="2"/>
          </p:nvPr>
        </p:nvSpPr>
        <p:spPr>
          <a:xfrm>
            <a:off x="1990725" y="5964238"/>
            <a:ext cx="6096000" cy="8937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42748917"/>
      </p:ext>
    </p:extLst>
  </p:cSld>
  <p:clrMapOvr>
    <a:masterClrMapping/>
  </p:clrMapOvr>
  <p:transition xmlns:p14="http://schemas.microsoft.com/office/powerpoint/2010/mai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14951821"/>
      </p:ext>
    </p:extLst>
  </p:cSld>
  <p:clrMapOvr>
    <a:masterClrMapping/>
  </p:clrMapOvr>
  <p:transition xmlns:p14="http://schemas.microsoft.com/office/powerpoint/2010/mai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9025" y="114300"/>
            <a:ext cx="2365375" cy="6565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114300"/>
            <a:ext cx="6943725" cy="6565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60142713"/>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9144000" cy="1270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508000" y="1778000"/>
            <a:ext cx="4495800" cy="5029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56200" y="1778000"/>
            <a:ext cx="4495800" cy="5029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27728612"/>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9144000" cy="1270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8000" y="1704975"/>
            <a:ext cx="4489450" cy="7112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416175"/>
            <a:ext cx="4489450" cy="439102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60963" y="1704975"/>
            <a:ext cx="4491037" cy="7112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60963" y="2416175"/>
            <a:ext cx="4491037" cy="439102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64092456"/>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9144000" cy="1270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675529250"/>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0714642"/>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3213"/>
            <a:ext cx="3343275" cy="1290637"/>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71925" y="303213"/>
            <a:ext cx="5680075" cy="650398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8000" y="1593850"/>
            <a:ext cx="3343275" cy="52133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77620758"/>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0725" y="5334000"/>
            <a:ext cx="6096000" cy="6302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90725" y="681038"/>
            <a:ext cx="6096000" cy="4572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Gill Sans" pitchFamily="80" charset="0"/>
            </a:endParaRPr>
          </a:p>
        </p:txBody>
      </p:sp>
      <p:sp>
        <p:nvSpPr>
          <p:cNvPr id="4" name="Text Placeholder 3"/>
          <p:cNvSpPr>
            <a:spLocks noGrp="1"/>
          </p:cNvSpPr>
          <p:nvPr>
            <p:ph type="body" sz="half" idx="2"/>
          </p:nvPr>
        </p:nvSpPr>
        <p:spPr>
          <a:xfrm>
            <a:off x="1990725" y="5964238"/>
            <a:ext cx="6096000" cy="8937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35881817"/>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openxmlformats.org/officeDocument/2006/relationships/image" Target="../media/image3.png"/><Relationship Id="rId1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2.png"/><Relationship Id="rId14" Type="http://schemas.openxmlformats.org/officeDocument/2006/relationships/image" Target="../media/image3.png"/><Relationship Id="rId15"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3" Type="http://schemas.openxmlformats.org/officeDocument/2006/relationships/image" Target="../media/image3.png"/><Relationship Id="rId14" Type="http://schemas.openxmlformats.org/officeDocument/2006/relationships/image" Target="../media/image4.png"/><Relationship Id="rId15" Type="http://schemas.openxmlformats.org/officeDocument/2006/relationships/image" Target="../media/image2.pn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
          <p:cNvPicPr>
            <a:picLocks noChangeAspect="1" noChangeArrowheads="1"/>
          </p:cNvPicPr>
          <p:nvPr/>
        </p:nvPicPr>
        <p:blipFill>
          <a:blip r:embed="rId13">
            <a:alphaModFix amt="35000"/>
            <a:extLst>
              <a:ext uri="{28A0092B-C50C-407E-A947-70E740481C1C}">
                <a14:useLocalDpi xmlns:a14="http://schemas.microsoft.com/office/drawing/2010/main" val="0"/>
              </a:ext>
            </a:extLst>
          </a:blip>
          <a:srcRect/>
          <a:stretch>
            <a:fillRect/>
          </a:stretch>
        </p:blipFill>
        <p:spPr bwMode="auto">
          <a:xfrm>
            <a:off x="5092700" y="952500"/>
            <a:ext cx="4432300" cy="5727700"/>
          </a:xfrm>
          <a:prstGeom prst="rect">
            <a:avLst/>
          </a:prstGeom>
          <a:noFill/>
          <a:ln>
            <a:noFill/>
          </a:ln>
          <a:extLst>
            <a:ext uri="{909E8E84-426E-40dd-AFC4-6F175D3DCCD1}">
              <a14:hiddenFill xmlns:a14="http://schemas.microsoft.com/office/drawing/2010/main">
                <a:solidFill>
                  <a:srgbClr val="FFFFFF">
                    <a:alpha val="34901"/>
                  </a:srgbClr>
                </a:solidFill>
              </a14:hiddenFill>
            </a:ext>
            <a:ext uri="{91240B29-F687-4f45-9708-019B960494DF}">
              <a14:hiddenLine xmlns:a14="http://schemas.microsoft.com/office/drawing/2010/main" w="9525">
                <a:solidFill>
                  <a:schemeClr val="tx1">
                    <a:alpha val="34901"/>
                  </a:schemeClr>
                </a:solidFill>
                <a:miter lim="800000"/>
                <a:headEnd/>
                <a:tailEnd/>
              </a14:hiddenLine>
            </a:ext>
          </a:extLst>
        </p:spPr>
      </p:pic>
      <p:pic>
        <p:nvPicPr>
          <p:cNvPr id="1027"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4300" y="6832600"/>
            <a:ext cx="5588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28" name="Rectangle 3"/>
          <p:cNvSpPr>
            <a:spLocks/>
          </p:cNvSpPr>
          <p:nvPr/>
        </p:nvSpPr>
        <p:spPr bwMode="auto">
          <a:xfrm>
            <a:off x="638175" y="7181850"/>
            <a:ext cx="25781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p>
            <a:pPr algn="l"/>
            <a:r>
              <a:rPr lang="en-US" sz="1600">
                <a:solidFill>
                  <a:srgbClr val="577AB1"/>
                </a:solidFill>
              </a:rPr>
              <a:t>Mountain Goat Software, LLC</a:t>
            </a:r>
          </a:p>
        </p:txBody>
      </p:sp>
      <p:pic>
        <p:nvPicPr>
          <p:cNvPr id="1029" name="Picture 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458200" y="6967538"/>
            <a:ext cx="1308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ransition xmlns:p14="http://schemas.microsoft.com/office/powerpoint/2010/main"/>
  <p:txStyles>
    <p:titleStyle>
      <a:lvl1pPr algn="ctr" rtl="0" eaLnBrk="0" fontAlgn="base" hangingPunct="0">
        <a:spcBef>
          <a:spcPct val="0"/>
        </a:spcBef>
        <a:spcAft>
          <a:spcPct val="0"/>
        </a:spcAft>
        <a:defRPr sz="6400">
          <a:solidFill>
            <a:schemeClr val="tx1"/>
          </a:solidFill>
          <a:latin typeface="+mj-lt"/>
          <a:ea typeface="+mj-ea"/>
          <a:cs typeface="ヒラギノ角ゴ Pro W3" charset="0"/>
          <a:sym typeface="Gill Sans" charset="0"/>
        </a:defRPr>
      </a:lvl1pPr>
      <a:lvl2pPr algn="ctr" rtl="0" eaLnBrk="0" fontAlgn="base" hangingPunct="0">
        <a:spcBef>
          <a:spcPct val="0"/>
        </a:spcBef>
        <a:spcAft>
          <a:spcPct val="0"/>
        </a:spcAft>
        <a:defRPr sz="6400">
          <a:solidFill>
            <a:schemeClr val="tx1"/>
          </a:solidFill>
          <a:latin typeface="Gill Sans" pitchFamily="80" charset="0"/>
          <a:ea typeface="ヒラギノ角ゴ Pro W3" pitchFamily="80" charset="-128"/>
          <a:cs typeface="ヒラギノ角ゴ Pro W3" charset="0"/>
          <a:sym typeface="Gill Sans" charset="0"/>
        </a:defRPr>
      </a:lvl2pPr>
      <a:lvl3pPr algn="ctr" rtl="0" eaLnBrk="0" fontAlgn="base" hangingPunct="0">
        <a:spcBef>
          <a:spcPct val="0"/>
        </a:spcBef>
        <a:spcAft>
          <a:spcPct val="0"/>
        </a:spcAft>
        <a:defRPr sz="6400">
          <a:solidFill>
            <a:schemeClr val="tx1"/>
          </a:solidFill>
          <a:latin typeface="Gill Sans" pitchFamily="80" charset="0"/>
          <a:ea typeface="ヒラギノ角ゴ Pro W3" pitchFamily="80" charset="-128"/>
          <a:cs typeface="ヒラギノ角ゴ Pro W3" charset="0"/>
          <a:sym typeface="Gill Sans" charset="0"/>
        </a:defRPr>
      </a:lvl3pPr>
      <a:lvl4pPr algn="ctr" rtl="0" eaLnBrk="0" fontAlgn="base" hangingPunct="0">
        <a:spcBef>
          <a:spcPct val="0"/>
        </a:spcBef>
        <a:spcAft>
          <a:spcPct val="0"/>
        </a:spcAft>
        <a:defRPr sz="6400">
          <a:solidFill>
            <a:schemeClr val="tx1"/>
          </a:solidFill>
          <a:latin typeface="Gill Sans" pitchFamily="80" charset="0"/>
          <a:ea typeface="ヒラギノ角ゴ Pro W3" pitchFamily="80" charset="-128"/>
          <a:cs typeface="ヒラギノ角ゴ Pro W3" charset="0"/>
          <a:sym typeface="Gill Sans" charset="0"/>
        </a:defRPr>
      </a:lvl4pPr>
      <a:lvl5pPr algn="ctr" rtl="0" eaLnBrk="0" fontAlgn="base" hangingPunct="0">
        <a:spcBef>
          <a:spcPct val="0"/>
        </a:spcBef>
        <a:spcAft>
          <a:spcPct val="0"/>
        </a:spcAft>
        <a:defRPr sz="6400">
          <a:solidFill>
            <a:schemeClr val="tx1"/>
          </a:solidFill>
          <a:latin typeface="Gill Sans" pitchFamily="80" charset="0"/>
          <a:ea typeface="ヒラギノ角ゴ Pro W3" pitchFamily="80" charset="-128"/>
          <a:cs typeface="ヒラギノ角ゴ Pro W3" charset="0"/>
          <a:sym typeface="Gill Sans" charset="0"/>
        </a:defRPr>
      </a:lvl5pPr>
      <a:lvl6pPr marL="457200" algn="ctr" rtl="0" fontAlgn="base">
        <a:spcBef>
          <a:spcPct val="0"/>
        </a:spcBef>
        <a:spcAft>
          <a:spcPct val="0"/>
        </a:spcAft>
        <a:defRPr sz="6400">
          <a:solidFill>
            <a:schemeClr val="tx1"/>
          </a:solidFill>
          <a:latin typeface="Gill Sans" pitchFamily="80" charset="0"/>
          <a:ea typeface="ヒラギノ角ゴ Pro W3" pitchFamily="80" charset="-128"/>
          <a:sym typeface="Gill Sans" pitchFamily="80" charset="0"/>
        </a:defRPr>
      </a:lvl6pPr>
      <a:lvl7pPr marL="914400" algn="ctr" rtl="0" fontAlgn="base">
        <a:spcBef>
          <a:spcPct val="0"/>
        </a:spcBef>
        <a:spcAft>
          <a:spcPct val="0"/>
        </a:spcAft>
        <a:defRPr sz="6400">
          <a:solidFill>
            <a:schemeClr val="tx1"/>
          </a:solidFill>
          <a:latin typeface="Gill Sans" pitchFamily="80" charset="0"/>
          <a:ea typeface="ヒラギノ角ゴ Pro W3" pitchFamily="80" charset="-128"/>
          <a:sym typeface="Gill Sans" pitchFamily="80" charset="0"/>
        </a:defRPr>
      </a:lvl7pPr>
      <a:lvl8pPr marL="1371600" algn="ctr" rtl="0" fontAlgn="base">
        <a:spcBef>
          <a:spcPct val="0"/>
        </a:spcBef>
        <a:spcAft>
          <a:spcPct val="0"/>
        </a:spcAft>
        <a:defRPr sz="6400">
          <a:solidFill>
            <a:schemeClr val="tx1"/>
          </a:solidFill>
          <a:latin typeface="Gill Sans" pitchFamily="80" charset="0"/>
          <a:ea typeface="ヒラギノ角ゴ Pro W3" pitchFamily="80" charset="-128"/>
          <a:sym typeface="Gill Sans" pitchFamily="80" charset="0"/>
        </a:defRPr>
      </a:lvl8pPr>
      <a:lvl9pPr marL="1828800" algn="ctr" rtl="0" fontAlgn="base">
        <a:spcBef>
          <a:spcPct val="0"/>
        </a:spcBef>
        <a:spcAft>
          <a:spcPct val="0"/>
        </a:spcAft>
        <a:defRPr sz="6400">
          <a:solidFill>
            <a:schemeClr val="tx1"/>
          </a:solidFill>
          <a:latin typeface="Gill Sans" pitchFamily="80" charset="0"/>
          <a:ea typeface="ヒラギノ角ゴ Pro W3" pitchFamily="80" charset="-128"/>
          <a:sym typeface="Gill Sans" pitchFamily="80" charset="0"/>
        </a:defRPr>
      </a:lvl9pPr>
    </p:titleStyle>
    <p:bodyStyle>
      <a:lvl1pPr marL="698500" indent="-444500" algn="l" rtl="0" eaLnBrk="0" fontAlgn="base" hangingPunct="0">
        <a:spcBef>
          <a:spcPts val="1800"/>
        </a:spcBef>
        <a:spcAft>
          <a:spcPct val="0"/>
        </a:spcAft>
        <a:buSzPct val="171000"/>
        <a:buFont typeface="Lucida Grande" charset="0"/>
        <a:buChar char="•"/>
        <a:defRPr sz="3200">
          <a:solidFill>
            <a:schemeClr val="tx1"/>
          </a:solidFill>
          <a:latin typeface="+mn-lt"/>
          <a:ea typeface="+mn-ea"/>
          <a:cs typeface="ヒラギノ角ゴ Pro W3" charset="0"/>
          <a:sym typeface="Gill Sans" charset="0"/>
        </a:defRPr>
      </a:lvl1pPr>
      <a:lvl2pPr marL="1041400" indent="-444500" algn="l" rtl="0" eaLnBrk="0" fontAlgn="base" hangingPunct="0">
        <a:spcBef>
          <a:spcPts val="1800"/>
        </a:spcBef>
        <a:spcAft>
          <a:spcPct val="0"/>
        </a:spcAft>
        <a:buSzPct val="171000"/>
        <a:buFont typeface="Lucida Grande" charset="0"/>
        <a:buChar char="•"/>
        <a:defRPr sz="3200">
          <a:solidFill>
            <a:schemeClr val="tx1"/>
          </a:solidFill>
          <a:latin typeface="+mn-lt"/>
          <a:ea typeface="+mn-ea"/>
          <a:cs typeface="ヒラギノ角ゴ Pro W3" charset="0"/>
          <a:sym typeface="Gill Sans" charset="0"/>
        </a:defRPr>
      </a:lvl2pPr>
      <a:lvl3pPr marL="1384300" indent="-444500" algn="l" rtl="0" eaLnBrk="0" fontAlgn="base" hangingPunct="0">
        <a:spcBef>
          <a:spcPts val="1800"/>
        </a:spcBef>
        <a:spcAft>
          <a:spcPct val="0"/>
        </a:spcAft>
        <a:buSzPct val="171000"/>
        <a:buFont typeface="Lucida Grande" charset="0"/>
        <a:buChar char="•"/>
        <a:defRPr sz="3200">
          <a:solidFill>
            <a:schemeClr val="tx1"/>
          </a:solidFill>
          <a:latin typeface="+mn-lt"/>
          <a:ea typeface="+mn-ea"/>
          <a:cs typeface="ヒラギノ角ゴ Pro W3" charset="0"/>
          <a:sym typeface="Gill Sans" charset="0"/>
        </a:defRPr>
      </a:lvl3pPr>
      <a:lvl4pPr marL="1739900" indent="-444500" algn="l" rtl="0" eaLnBrk="0" fontAlgn="base" hangingPunct="0">
        <a:spcBef>
          <a:spcPts val="1800"/>
        </a:spcBef>
        <a:spcAft>
          <a:spcPct val="0"/>
        </a:spcAft>
        <a:buSzPct val="171000"/>
        <a:buFont typeface="Lucida Grande" charset="0"/>
        <a:buChar char="•"/>
        <a:defRPr sz="3200">
          <a:solidFill>
            <a:schemeClr val="tx1"/>
          </a:solidFill>
          <a:latin typeface="+mn-lt"/>
          <a:ea typeface="+mn-ea"/>
          <a:cs typeface="ヒラギノ角ゴ Pro W3" charset="0"/>
          <a:sym typeface="Gill Sans" charset="0"/>
        </a:defRPr>
      </a:lvl4pPr>
      <a:lvl5pPr marL="2082800" indent="-444500" algn="l" rtl="0" eaLnBrk="0" fontAlgn="base" hangingPunct="0">
        <a:spcBef>
          <a:spcPts val="1800"/>
        </a:spcBef>
        <a:spcAft>
          <a:spcPct val="0"/>
        </a:spcAft>
        <a:buSzPct val="171000"/>
        <a:buFont typeface="Lucida Grande" charset="0"/>
        <a:buChar char="•"/>
        <a:defRPr sz="3200">
          <a:solidFill>
            <a:schemeClr val="tx1"/>
          </a:solidFill>
          <a:latin typeface="+mn-lt"/>
          <a:ea typeface="+mn-ea"/>
          <a:cs typeface="ヒラギノ角ゴ Pro W3" charset="0"/>
          <a:sym typeface="Gill Sans" charset="0"/>
        </a:defRPr>
      </a:lvl5pPr>
      <a:lvl6pPr marL="2540000" indent="-444500" algn="l" rtl="0" fontAlgn="base">
        <a:spcBef>
          <a:spcPts val="1800"/>
        </a:spcBef>
        <a:spcAft>
          <a:spcPct val="0"/>
        </a:spcAft>
        <a:buSzPct val="171000"/>
        <a:buFont typeface="Lucida Grande" pitchFamily="80" charset="0"/>
        <a:buChar char="•"/>
        <a:defRPr sz="3200">
          <a:solidFill>
            <a:schemeClr val="tx1"/>
          </a:solidFill>
          <a:latin typeface="+mn-lt"/>
          <a:ea typeface="+mn-ea"/>
          <a:sym typeface="Gill Sans" pitchFamily="80" charset="0"/>
        </a:defRPr>
      </a:lvl6pPr>
      <a:lvl7pPr marL="2997200" indent="-444500" algn="l" rtl="0" fontAlgn="base">
        <a:spcBef>
          <a:spcPts val="1800"/>
        </a:spcBef>
        <a:spcAft>
          <a:spcPct val="0"/>
        </a:spcAft>
        <a:buSzPct val="171000"/>
        <a:buFont typeface="Lucida Grande" pitchFamily="80" charset="0"/>
        <a:buChar char="•"/>
        <a:defRPr sz="3200">
          <a:solidFill>
            <a:schemeClr val="tx1"/>
          </a:solidFill>
          <a:latin typeface="+mn-lt"/>
          <a:ea typeface="+mn-ea"/>
          <a:sym typeface="Gill Sans" pitchFamily="80" charset="0"/>
        </a:defRPr>
      </a:lvl7pPr>
      <a:lvl8pPr marL="3454400" indent="-444500" algn="l" rtl="0" fontAlgn="base">
        <a:spcBef>
          <a:spcPts val="1800"/>
        </a:spcBef>
        <a:spcAft>
          <a:spcPct val="0"/>
        </a:spcAft>
        <a:buSzPct val="171000"/>
        <a:buFont typeface="Lucida Grande" pitchFamily="80" charset="0"/>
        <a:buChar char="•"/>
        <a:defRPr sz="3200">
          <a:solidFill>
            <a:schemeClr val="tx1"/>
          </a:solidFill>
          <a:latin typeface="+mn-lt"/>
          <a:ea typeface="+mn-ea"/>
          <a:sym typeface="Gill Sans" pitchFamily="80" charset="0"/>
        </a:defRPr>
      </a:lvl8pPr>
      <a:lvl9pPr marL="3911600" indent="-444500" algn="l" rtl="0" fontAlgn="base">
        <a:spcBef>
          <a:spcPts val="1800"/>
        </a:spcBef>
        <a:spcAft>
          <a:spcPct val="0"/>
        </a:spcAft>
        <a:buSzPct val="171000"/>
        <a:buFont typeface="Lucida Grande" pitchFamily="80" charset="0"/>
        <a:buChar char="•"/>
        <a:defRPr sz="3200">
          <a:solidFill>
            <a:schemeClr val="tx1"/>
          </a:solidFill>
          <a:latin typeface="+mn-lt"/>
          <a:ea typeface="+mn-ea"/>
          <a:sym typeface="Gill Sans" pitchFamily="80"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bwMode="auto">
          <a:xfrm>
            <a:off x="342900" y="114300"/>
            <a:ext cx="94615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38100" tIns="38100" rIns="38100" bIns="38100" numCol="1" anchor="ctr" anchorCtr="0" compatLnSpc="1">
            <a:prstTxWarp prst="textNoShape">
              <a:avLst/>
            </a:prstTxWarp>
          </a:bodyPr>
          <a:lstStyle/>
          <a:p>
            <a:pPr lvl="0"/>
            <a:r>
              <a:rPr lang="en-US">
                <a:sym typeface="Gill Sans" charset="0"/>
              </a:rPr>
              <a:t>Click to edit Master title style</a:t>
            </a:r>
          </a:p>
        </p:txBody>
      </p:sp>
      <p:pic>
        <p:nvPicPr>
          <p:cNvPr id="2051" name="Picture 2"/>
          <p:cNvPicPr>
            <a:picLocks noChangeAspect="1" noChangeArrowheads="1"/>
          </p:cNvPicPr>
          <p:nvPr/>
        </p:nvPicPr>
        <p:blipFill>
          <a:blip r:embed="rId13">
            <a:alphaModFix amt="35000"/>
            <a:extLst>
              <a:ext uri="{28A0092B-C50C-407E-A947-70E740481C1C}">
                <a14:useLocalDpi xmlns:a14="http://schemas.microsoft.com/office/drawing/2010/main" val="0"/>
              </a:ext>
            </a:extLst>
          </a:blip>
          <a:srcRect/>
          <a:stretch>
            <a:fillRect/>
          </a:stretch>
        </p:blipFill>
        <p:spPr bwMode="auto">
          <a:xfrm>
            <a:off x="5092700" y="952500"/>
            <a:ext cx="4432300" cy="5727700"/>
          </a:xfrm>
          <a:prstGeom prst="rect">
            <a:avLst/>
          </a:prstGeom>
          <a:noFill/>
          <a:ln>
            <a:noFill/>
          </a:ln>
          <a:extLst>
            <a:ext uri="{909E8E84-426E-40dd-AFC4-6F175D3DCCD1}">
              <a14:hiddenFill xmlns:a14="http://schemas.microsoft.com/office/drawing/2010/main">
                <a:solidFill>
                  <a:srgbClr val="FFFFFF">
                    <a:alpha val="34509"/>
                  </a:srgbClr>
                </a:solidFill>
              </a14:hiddenFill>
            </a:ext>
            <a:ext uri="{91240B29-F687-4f45-9708-019B960494DF}">
              <a14:hiddenLine xmlns:a14="http://schemas.microsoft.com/office/drawing/2010/main" w="9525">
                <a:solidFill>
                  <a:schemeClr val="tx1">
                    <a:alpha val="34509"/>
                  </a:schemeClr>
                </a:solidFill>
                <a:miter lim="800000"/>
                <a:headEnd/>
                <a:tailEnd/>
              </a14:hiddenLine>
            </a:ext>
          </a:extLst>
        </p:spPr>
      </p:pic>
      <p:pic>
        <p:nvPicPr>
          <p:cNvPr id="2052"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4300" y="6832600"/>
            <a:ext cx="5588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53" name="Rectangle 4"/>
          <p:cNvSpPr>
            <a:spLocks/>
          </p:cNvSpPr>
          <p:nvPr/>
        </p:nvSpPr>
        <p:spPr bwMode="auto">
          <a:xfrm>
            <a:off x="638175" y="7181850"/>
            <a:ext cx="25781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p>
            <a:pPr algn="l"/>
            <a:r>
              <a:rPr lang="en-US" sz="1600">
                <a:solidFill>
                  <a:srgbClr val="577AB1"/>
                </a:solidFill>
              </a:rPr>
              <a:t>Mountain Goat Software, LLC</a:t>
            </a:r>
          </a:p>
        </p:txBody>
      </p:sp>
      <p:pic>
        <p:nvPicPr>
          <p:cNvPr id="2054" name="Picture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458200" y="6967538"/>
            <a:ext cx="1308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xmlns:p14="http://schemas.microsoft.com/office/powerpoint/2010/main"/>
  <p:txStyles>
    <p:titleStyle>
      <a:lvl1pPr algn="l" rtl="0" eaLnBrk="0" fontAlgn="base" hangingPunct="0">
        <a:spcBef>
          <a:spcPct val="0"/>
        </a:spcBef>
        <a:spcAft>
          <a:spcPct val="0"/>
        </a:spcAft>
        <a:defRPr sz="6400">
          <a:solidFill>
            <a:srgbClr val="7189B5"/>
          </a:solidFill>
          <a:latin typeface="+mj-lt"/>
          <a:ea typeface="+mj-ea"/>
          <a:cs typeface="ヒラギノ角ゴ Pro W3" charset="0"/>
          <a:sym typeface="Gill Sans" charset="0"/>
        </a:defRPr>
      </a:lvl1pPr>
      <a:lvl2pPr algn="l" rtl="0" eaLnBrk="0" fontAlgn="base" hangingPunct="0">
        <a:spcBef>
          <a:spcPct val="0"/>
        </a:spcBef>
        <a:spcAft>
          <a:spcPct val="0"/>
        </a:spcAft>
        <a:defRPr sz="6400">
          <a:solidFill>
            <a:srgbClr val="7189B5"/>
          </a:solidFill>
          <a:latin typeface="Gill Sans" pitchFamily="80" charset="0"/>
          <a:ea typeface="ヒラギノ角ゴ Pro W3" pitchFamily="80" charset="-128"/>
          <a:cs typeface="ヒラギノ角ゴ Pro W3" charset="0"/>
          <a:sym typeface="Gill Sans" charset="0"/>
        </a:defRPr>
      </a:lvl2pPr>
      <a:lvl3pPr algn="l" rtl="0" eaLnBrk="0" fontAlgn="base" hangingPunct="0">
        <a:spcBef>
          <a:spcPct val="0"/>
        </a:spcBef>
        <a:spcAft>
          <a:spcPct val="0"/>
        </a:spcAft>
        <a:defRPr sz="6400">
          <a:solidFill>
            <a:srgbClr val="7189B5"/>
          </a:solidFill>
          <a:latin typeface="Gill Sans" pitchFamily="80" charset="0"/>
          <a:ea typeface="ヒラギノ角ゴ Pro W3" pitchFamily="80" charset="-128"/>
          <a:cs typeface="ヒラギノ角ゴ Pro W3" charset="0"/>
          <a:sym typeface="Gill Sans" charset="0"/>
        </a:defRPr>
      </a:lvl3pPr>
      <a:lvl4pPr algn="l" rtl="0" eaLnBrk="0" fontAlgn="base" hangingPunct="0">
        <a:spcBef>
          <a:spcPct val="0"/>
        </a:spcBef>
        <a:spcAft>
          <a:spcPct val="0"/>
        </a:spcAft>
        <a:defRPr sz="6400">
          <a:solidFill>
            <a:srgbClr val="7189B5"/>
          </a:solidFill>
          <a:latin typeface="Gill Sans" pitchFamily="80" charset="0"/>
          <a:ea typeface="ヒラギノ角ゴ Pro W3" pitchFamily="80" charset="-128"/>
          <a:cs typeface="ヒラギノ角ゴ Pro W3" charset="0"/>
          <a:sym typeface="Gill Sans" charset="0"/>
        </a:defRPr>
      </a:lvl4pPr>
      <a:lvl5pPr algn="l" rtl="0" eaLnBrk="0" fontAlgn="base" hangingPunct="0">
        <a:spcBef>
          <a:spcPct val="0"/>
        </a:spcBef>
        <a:spcAft>
          <a:spcPct val="0"/>
        </a:spcAft>
        <a:defRPr sz="6400">
          <a:solidFill>
            <a:srgbClr val="7189B5"/>
          </a:solidFill>
          <a:latin typeface="Gill Sans" pitchFamily="80" charset="0"/>
          <a:ea typeface="ヒラギノ角ゴ Pro W3" pitchFamily="80" charset="-128"/>
          <a:cs typeface="ヒラギノ角ゴ Pro W3" charset="0"/>
          <a:sym typeface="Gill Sans" charset="0"/>
        </a:defRPr>
      </a:lvl5pPr>
      <a:lvl6pPr marL="457200" algn="l" rtl="0" fontAlgn="base">
        <a:spcBef>
          <a:spcPct val="0"/>
        </a:spcBef>
        <a:spcAft>
          <a:spcPct val="0"/>
        </a:spcAft>
        <a:defRPr sz="6400">
          <a:solidFill>
            <a:srgbClr val="7189B5"/>
          </a:solidFill>
          <a:latin typeface="Gill Sans" pitchFamily="80" charset="0"/>
          <a:ea typeface="ヒラギノ角ゴ Pro W3" pitchFamily="80" charset="-128"/>
          <a:sym typeface="Gill Sans" pitchFamily="80" charset="0"/>
        </a:defRPr>
      </a:lvl6pPr>
      <a:lvl7pPr marL="914400" algn="l" rtl="0" fontAlgn="base">
        <a:spcBef>
          <a:spcPct val="0"/>
        </a:spcBef>
        <a:spcAft>
          <a:spcPct val="0"/>
        </a:spcAft>
        <a:defRPr sz="6400">
          <a:solidFill>
            <a:srgbClr val="7189B5"/>
          </a:solidFill>
          <a:latin typeface="Gill Sans" pitchFamily="80" charset="0"/>
          <a:ea typeface="ヒラギノ角ゴ Pro W3" pitchFamily="80" charset="-128"/>
          <a:sym typeface="Gill Sans" pitchFamily="80" charset="0"/>
        </a:defRPr>
      </a:lvl7pPr>
      <a:lvl8pPr marL="1371600" algn="l" rtl="0" fontAlgn="base">
        <a:spcBef>
          <a:spcPct val="0"/>
        </a:spcBef>
        <a:spcAft>
          <a:spcPct val="0"/>
        </a:spcAft>
        <a:defRPr sz="6400">
          <a:solidFill>
            <a:srgbClr val="7189B5"/>
          </a:solidFill>
          <a:latin typeface="Gill Sans" pitchFamily="80" charset="0"/>
          <a:ea typeface="ヒラギノ角ゴ Pro W3" pitchFamily="80" charset="-128"/>
          <a:sym typeface="Gill Sans" pitchFamily="80" charset="0"/>
        </a:defRPr>
      </a:lvl8pPr>
      <a:lvl9pPr marL="1828800" algn="l" rtl="0" fontAlgn="base">
        <a:spcBef>
          <a:spcPct val="0"/>
        </a:spcBef>
        <a:spcAft>
          <a:spcPct val="0"/>
        </a:spcAft>
        <a:defRPr sz="6400">
          <a:solidFill>
            <a:srgbClr val="7189B5"/>
          </a:solidFill>
          <a:latin typeface="Gill Sans" pitchFamily="80" charset="0"/>
          <a:ea typeface="ヒラギノ角ゴ Pro W3" pitchFamily="80" charset="-128"/>
          <a:sym typeface="Gill Sans" pitchFamily="80" charset="0"/>
        </a:defRPr>
      </a:lvl9pPr>
    </p:titleStyle>
    <p:bodyStyle>
      <a:lvl1pPr marL="698500" indent="-444500" algn="l" rtl="0" eaLnBrk="0" fontAlgn="base" hangingPunct="0">
        <a:spcBef>
          <a:spcPts val="1800"/>
        </a:spcBef>
        <a:spcAft>
          <a:spcPct val="0"/>
        </a:spcAft>
        <a:buSzPct val="171000"/>
        <a:buFont typeface="Lucida Grande" charset="0"/>
        <a:buChar char="•"/>
        <a:defRPr sz="3600">
          <a:solidFill>
            <a:schemeClr val="tx1"/>
          </a:solidFill>
          <a:latin typeface="+mn-lt"/>
          <a:ea typeface="+mn-ea"/>
          <a:cs typeface="ヒラギノ角ゴ Pro W3" charset="0"/>
          <a:sym typeface="Gill Sans" charset="0"/>
        </a:defRPr>
      </a:lvl1pPr>
      <a:lvl2pPr marL="1041400" indent="-444500" algn="l" rtl="0" eaLnBrk="0" fontAlgn="base" hangingPunct="0">
        <a:spcBef>
          <a:spcPts val="1800"/>
        </a:spcBef>
        <a:spcAft>
          <a:spcPct val="0"/>
        </a:spcAft>
        <a:buSzPct val="171000"/>
        <a:buFont typeface="Lucida Grande" charset="0"/>
        <a:buChar char="•"/>
        <a:defRPr sz="3200">
          <a:solidFill>
            <a:schemeClr val="tx1"/>
          </a:solidFill>
          <a:latin typeface="+mn-lt"/>
          <a:ea typeface="+mn-ea"/>
          <a:cs typeface="ヒラギノ角ゴ Pro W3" charset="0"/>
          <a:sym typeface="Gill Sans" charset="0"/>
        </a:defRPr>
      </a:lvl2pPr>
      <a:lvl3pPr marL="1384300" indent="-444500" algn="l" rtl="0" eaLnBrk="0" fontAlgn="base" hangingPunct="0">
        <a:spcBef>
          <a:spcPts val="1800"/>
        </a:spcBef>
        <a:spcAft>
          <a:spcPct val="0"/>
        </a:spcAft>
        <a:buSzPct val="171000"/>
        <a:buFont typeface="Lucida Grande" charset="0"/>
        <a:buChar char="•"/>
        <a:defRPr sz="2800">
          <a:solidFill>
            <a:schemeClr val="tx1"/>
          </a:solidFill>
          <a:latin typeface="+mn-lt"/>
          <a:ea typeface="+mn-ea"/>
          <a:cs typeface="ヒラギノ角ゴ Pro W3" charset="0"/>
          <a:sym typeface="Gill Sans" charset="0"/>
        </a:defRPr>
      </a:lvl3pPr>
      <a:lvl4pPr marL="1739900" indent="-444500" algn="l" rtl="0" eaLnBrk="0" fontAlgn="base" hangingPunct="0">
        <a:spcBef>
          <a:spcPts val="1800"/>
        </a:spcBef>
        <a:spcAft>
          <a:spcPct val="0"/>
        </a:spcAft>
        <a:buSzPct val="171000"/>
        <a:buFont typeface="Lucida Grande" charset="0"/>
        <a:buChar char="•"/>
        <a:defRPr sz="2400">
          <a:solidFill>
            <a:schemeClr val="tx1"/>
          </a:solidFill>
          <a:latin typeface="+mn-lt"/>
          <a:ea typeface="+mn-ea"/>
          <a:cs typeface="ヒラギノ角ゴ Pro W3" charset="0"/>
          <a:sym typeface="Gill Sans" charset="0"/>
        </a:defRPr>
      </a:lvl4pPr>
      <a:lvl5pPr marL="2082800" indent="-444500" algn="l" rtl="0" eaLnBrk="0" fontAlgn="base" hangingPunct="0">
        <a:spcBef>
          <a:spcPts val="1800"/>
        </a:spcBef>
        <a:spcAft>
          <a:spcPct val="0"/>
        </a:spcAft>
        <a:buSzPct val="171000"/>
        <a:buFont typeface="Lucida Grande" charset="0"/>
        <a:buChar char="•"/>
        <a:defRPr sz="2400">
          <a:solidFill>
            <a:schemeClr val="tx1"/>
          </a:solidFill>
          <a:latin typeface="+mn-lt"/>
          <a:ea typeface="+mn-ea"/>
          <a:cs typeface="ヒラギノ角ゴ Pro W3" charset="0"/>
          <a:sym typeface="Gill Sans" charset="0"/>
        </a:defRPr>
      </a:lvl5pPr>
      <a:lvl6pPr marL="2540000" indent="-444500" algn="l" rtl="0" fontAlgn="base">
        <a:spcBef>
          <a:spcPts val="1800"/>
        </a:spcBef>
        <a:spcAft>
          <a:spcPct val="0"/>
        </a:spcAft>
        <a:buSzPct val="171000"/>
        <a:buFont typeface="Lucida Grande" pitchFamily="80" charset="0"/>
        <a:buChar char="•"/>
        <a:defRPr sz="2400">
          <a:solidFill>
            <a:schemeClr val="tx1"/>
          </a:solidFill>
          <a:latin typeface="+mn-lt"/>
          <a:ea typeface="+mn-ea"/>
          <a:sym typeface="Gill Sans" pitchFamily="80" charset="0"/>
        </a:defRPr>
      </a:lvl6pPr>
      <a:lvl7pPr marL="2997200" indent="-444500" algn="l" rtl="0" fontAlgn="base">
        <a:spcBef>
          <a:spcPts val="1800"/>
        </a:spcBef>
        <a:spcAft>
          <a:spcPct val="0"/>
        </a:spcAft>
        <a:buSzPct val="171000"/>
        <a:buFont typeface="Lucida Grande" pitchFamily="80" charset="0"/>
        <a:buChar char="•"/>
        <a:defRPr sz="2400">
          <a:solidFill>
            <a:schemeClr val="tx1"/>
          </a:solidFill>
          <a:latin typeface="+mn-lt"/>
          <a:ea typeface="+mn-ea"/>
          <a:sym typeface="Gill Sans" pitchFamily="80" charset="0"/>
        </a:defRPr>
      </a:lvl7pPr>
      <a:lvl8pPr marL="3454400" indent="-444500" algn="l" rtl="0" fontAlgn="base">
        <a:spcBef>
          <a:spcPts val="1800"/>
        </a:spcBef>
        <a:spcAft>
          <a:spcPct val="0"/>
        </a:spcAft>
        <a:buSzPct val="171000"/>
        <a:buFont typeface="Lucida Grande" pitchFamily="80" charset="0"/>
        <a:buChar char="•"/>
        <a:defRPr sz="2400">
          <a:solidFill>
            <a:schemeClr val="tx1"/>
          </a:solidFill>
          <a:latin typeface="+mn-lt"/>
          <a:ea typeface="+mn-ea"/>
          <a:sym typeface="Gill Sans" pitchFamily="80" charset="0"/>
        </a:defRPr>
      </a:lvl8pPr>
      <a:lvl9pPr marL="3911600" indent="-444500" algn="l" rtl="0" fontAlgn="base">
        <a:spcBef>
          <a:spcPts val="1800"/>
        </a:spcBef>
        <a:spcAft>
          <a:spcPct val="0"/>
        </a:spcAft>
        <a:buSzPct val="171000"/>
        <a:buFont typeface="Lucida Grande" pitchFamily="80" charset="0"/>
        <a:buChar char="•"/>
        <a:defRPr sz="2400">
          <a:solidFill>
            <a:schemeClr val="tx1"/>
          </a:solidFill>
          <a:latin typeface="+mn-lt"/>
          <a:ea typeface="+mn-ea"/>
          <a:sym typeface="Gill Sans" pitchFamily="80"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bwMode="auto">
          <a:xfrm>
            <a:off x="342900" y="114300"/>
            <a:ext cx="94615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38100" tIns="38100" rIns="38100" bIns="38100" numCol="1" anchor="ctr" anchorCtr="0" compatLnSpc="1">
            <a:prstTxWarp prst="textNoShape">
              <a:avLst/>
            </a:prstTxWarp>
          </a:bodyPr>
          <a:lstStyle/>
          <a:p>
            <a:pPr lvl="0"/>
            <a:r>
              <a:rPr lang="en-US">
                <a:sym typeface="Gill Sans" charset="0"/>
              </a:rPr>
              <a:t>Click to edit Master title style</a:t>
            </a:r>
          </a:p>
        </p:txBody>
      </p:sp>
      <p:sp>
        <p:nvSpPr>
          <p:cNvPr id="4099" name="Rectangle 2"/>
          <p:cNvSpPr>
            <a:spLocks noGrp="1" noChangeArrowheads="1"/>
          </p:cNvSpPr>
          <p:nvPr>
            <p:ph type="body" idx="1"/>
          </p:nvPr>
        </p:nvSpPr>
        <p:spPr bwMode="auto">
          <a:xfrm>
            <a:off x="342900" y="1600200"/>
            <a:ext cx="9461500" cy="508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38100" tIns="38100" rIns="38100" bIns="38100"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pic>
        <p:nvPicPr>
          <p:cNvPr id="3076"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4300" y="6832600"/>
            <a:ext cx="5588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77" name="Rectangle 4"/>
          <p:cNvSpPr>
            <a:spLocks/>
          </p:cNvSpPr>
          <p:nvPr/>
        </p:nvSpPr>
        <p:spPr bwMode="auto">
          <a:xfrm>
            <a:off x="638175" y="7181850"/>
            <a:ext cx="25781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p>
            <a:pPr algn="l"/>
            <a:r>
              <a:rPr lang="en-US" sz="1600">
                <a:solidFill>
                  <a:srgbClr val="577AB1"/>
                </a:solidFill>
              </a:rPr>
              <a:t>Mountain Goat Software, LLC</a:t>
            </a:r>
          </a:p>
        </p:txBody>
      </p:sp>
      <p:pic>
        <p:nvPicPr>
          <p:cNvPr id="3078"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58200" y="6967538"/>
            <a:ext cx="1308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6"/>
          <p:cNvPicPr>
            <a:picLocks noChangeAspect="1" noChangeArrowheads="1"/>
          </p:cNvPicPr>
          <p:nvPr/>
        </p:nvPicPr>
        <p:blipFill>
          <a:blip r:embed="rId15">
            <a:alphaModFix amt="35000"/>
            <a:extLst>
              <a:ext uri="{28A0092B-C50C-407E-A947-70E740481C1C}">
                <a14:useLocalDpi xmlns:a14="http://schemas.microsoft.com/office/drawing/2010/main" val="0"/>
              </a:ext>
            </a:extLst>
          </a:blip>
          <a:srcRect/>
          <a:stretch>
            <a:fillRect/>
          </a:stretch>
        </p:blipFill>
        <p:spPr bwMode="auto">
          <a:xfrm>
            <a:off x="5092700" y="952500"/>
            <a:ext cx="4432300" cy="5727700"/>
          </a:xfrm>
          <a:prstGeom prst="rect">
            <a:avLst/>
          </a:prstGeom>
          <a:noFill/>
          <a:ln>
            <a:noFill/>
          </a:ln>
          <a:extLst>
            <a:ext uri="{909E8E84-426E-40dd-AFC4-6F175D3DCCD1}">
              <a14:hiddenFill xmlns:a14="http://schemas.microsoft.com/office/drawing/2010/main">
                <a:solidFill>
                  <a:srgbClr val="FFFFFF">
                    <a:alpha val="34509"/>
                  </a:srgbClr>
                </a:solidFill>
              </a14:hiddenFill>
            </a:ext>
            <a:ext uri="{91240B29-F687-4f45-9708-019B960494DF}">
              <a14:hiddenLine xmlns:a14="http://schemas.microsoft.com/office/drawing/2010/main" w="9525">
                <a:solidFill>
                  <a:schemeClr val="tx1">
                    <a:alpha val="34509"/>
                  </a:schemeClr>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xmlns:p14="http://schemas.microsoft.com/office/powerpoint/2010/main"/>
  <p:txStyles>
    <p:titleStyle>
      <a:lvl1pPr algn="l" rtl="0" eaLnBrk="0" fontAlgn="base" hangingPunct="0">
        <a:spcBef>
          <a:spcPct val="0"/>
        </a:spcBef>
        <a:spcAft>
          <a:spcPct val="0"/>
        </a:spcAft>
        <a:defRPr sz="4800">
          <a:solidFill>
            <a:srgbClr val="5F7BAE"/>
          </a:solidFill>
          <a:latin typeface="+mj-lt"/>
          <a:ea typeface="+mj-ea"/>
          <a:cs typeface="ヒラギノ角ゴ Pro W3" charset="0"/>
          <a:sym typeface="Gill Sans" charset="0"/>
        </a:defRPr>
      </a:lvl1pPr>
      <a:lvl2pPr algn="l" rtl="0" eaLnBrk="0" fontAlgn="base" hangingPunct="0">
        <a:spcBef>
          <a:spcPct val="0"/>
        </a:spcBef>
        <a:spcAft>
          <a:spcPct val="0"/>
        </a:spcAft>
        <a:defRPr sz="4800">
          <a:solidFill>
            <a:srgbClr val="5F7BAE"/>
          </a:solidFill>
          <a:latin typeface="Gill Sans" pitchFamily="80" charset="0"/>
          <a:ea typeface="ヒラギノ角ゴ Pro W3" pitchFamily="80" charset="-128"/>
          <a:cs typeface="ヒラギノ角ゴ Pro W3" charset="0"/>
          <a:sym typeface="Gill Sans" charset="0"/>
        </a:defRPr>
      </a:lvl2pPr>
      <a:lvl3pPr algn="l" rtl="0" eaLnBrk="0" fontAlgn="base" hangingPunct="0">
        <a:spcBef>
          <a:spcPct val="0"/>
        </a:spcBef>
        <a:spcAft>
          <a:spcPct val="0"/>
        </a:spcAft>
        <a:defRPr sz="4800">
          <a:solidFill>
            <a:srgbClr val="5F7BAE"/>
          </a:solidFill>
          <a:latin typeface="Gill Sans" pitchFamily="80" charset="0"/>
          <a:ea typeface="ヒラギノ角ゴ Pro W3" pitchFamily="80" charset="-128"/>
          <a:cs typeface="ヒラギノ角ゴ Pro W3" charset="0"/>
          <a:sym typeface="Gill Sans" charset="0"/>
        </a:defRPr>
      </a:lvl3pPr>
      <a:lvl4pPr algn="l" rtl="0" eaLnBrk="0" fontAlgn="base" hangingPunct="0">
        <a:spcBef>
          <a:spcPct val="0"/>
        </a:spcBef>
        <a:spcAft>
          <a:spcPct val="0"/>
        </a:spcAft>
        <a:defRPr sz="4800">
          <a:solidFill>
            <a:srgbClr val="5F7BAE"/>
          </a:solidFill>
          <a:latin typeface="Gill Sans" pitchFamily="80" charset="0"/>
          <a:ea typeface="ヒラギノ角ゴ Pro W3" pitchFamily="80" charset="-128"/>
          <a:cs typeface="ヒラギノ角ゴ Pro W3" charset="0"/>
          <a:sym typeface="Gill Sans" charset="0"/>
        </a:defRPr>
      </a:lvl4pPr>
      <a:lvl5pPr algn="l" rtl="0" eaLnBrk="0" fontAlgn="base" hangingPunct="0">
        <a:spcBef>
          <a:spcPct val="0"/>
        </a:spcBef>
        <a:spcAft>
          <a:spcPct val="0"/>
        </a:spcAft>
        <a:defRPr sz="4800">
          <a:solidFill>
            <a:srgbClr val="5F7BAE"/>
          </a:solidFill>
          <a:latin typeface="Gill Sans" pitchFamily="80" charset="0"/>
          <a:ea typeface="ヒラギノ角ゴ Pro W3" pitchFamily="80" charset="-128"/>
          <a:cs typeface="ヒラギノ角ゴ Pro W3" charset="0"/>
          <a:sym typeface="Gill Sans" charset="0"/>
        </a:defRPr>
      </a:lvl5pPr>
      <a:lvl6pPr marL="457200" algn="l" rtl="0" fontAlgn="base">
        <a:spcBef>
          <a:spcPct val="0"/>
        </a:spcBef>
        <a:spcAft>
          <a:spcPct val="0"/>
        </a:spcAft>
        <a:defRPr sz="6400">
          <a:solidFill>
            <a:srgbClr val="5F7BAE"/>
          </a:solidFill>
          <a:latin typeface="Gill Sans" pitchFamily="80" charset="0"/>
          <a:ea typeface="ヒラギノ角ゴ Pro W3" pitchFamily="80" charset="-128"/>
          <a:sym typeface="Gill Sans" pitchFamily="80" charset="0"/>
        </a:defRPr>
      </a:lvl6pPr>
      <a:lvl7pPr marL="914400" algn="l" rtl="0" fontAlgn="base">
        <a:spcBef>
          <a:spcPct val="0"/>
        </a:spcBef>
        <a:spcAft>
          <a:spcPct val="0"/>
        </a:spcAft>
        <a:defRPr sz="6400">
          <a:solidFill>
            <a:srgbClr val="5F7BAE"/>
          </a:solidFill>
          <a:latin typeface="Gill Sans" pitchFamily="80" charset="0"/>
          <a:ea typeface="ヒラギノ角ゴ Pro W3" pitchFamily="80" charset="-128"/>
          <a:sym typeface="Gill Sans" pitchFamily="80" charset="0"/>
        </a:defRPr>
      </a:lvl7pPr>
      <a:lvl8pPr marL="1371600" algn="l" rtl="0" fontAlgn="base">
        <a:spcBef>
          <a:spcPct val="0"/>
        </a:spcBef>
        <a:spcAft>
          <a:spcPct val="0"/>
        </a:spcAft>
        <a:defRPr sz="6400">
          <a:solidFill>
            <a:srgbClr val="5F7BAE"/>
          </a:solidFill>
          <a:latin typeface="Gill Sans" pitchFamily="80" charset="0"/>
          <a:ea typeface="ヒラギノ角ゴ Pro W3" pitchFamily="80" charset="-128"/>
          <a:sym typeface="Gill Sans" pitchFamily="80" charset="0"/>
        </a:defRPr>
      </a:lvl8pPr>
      <a:lvl9pPr marL="1828800" algn="l" rtl="0" fontAlgn="base">
        <a:spcBef>
          <a:spcPct val="0"/>
        </a:spcBef>
        <a:spcAft>
          <a:spcPct val="0"/>
        </a:spcAft>
        <a:defRPr sz="6400">
          <a:solidFill>
            <a:srgbClr val="5F7BAE"/>
          </a:solidFill>
          <a:latin typeface="Gill Sans" pitchFamily="80" charset="0"/>
          <a:ea typeface="ヒラギノ角ゴ Pro W3" pitchFamily="80" charset="-128"/>
          <a:sym typeface="Gill Sans" pitchFamily="80" charset="0"/>
        </a:defRPr>
      </a:lvl9pPr>
    </p:titleStyle>
    <p:bodyStyle>
      <a:lvl1pPr marL="660400" indent="-444500" algn="l" rtl="0" eaLnBrk="0" fontAlgn="base" hangingPunct="0">
        <a:spcBef>
          <a:spcPts val="1800"/>
        </a:spcBef>
        <a:spcAft>
          <a:spcPct val="0"/>
        </a:spcAft>
        <a:buClr>
          <a:srgbClr val="5F7BAE"/>
        </a:buClr>
        <a:buSzPct val="150000"/>
        <a:buFont typeface="Lucida Grande" charset="0"/>
        <a:buChar char="•"/>
        <a:defRPr sz="3600">
          <a:solidFill>
            <a:schemeClr val="tx1"/>
          </a:solidFill>
          <a:latin typeface="+mn-lt"/>
          <a:ea typeface="+mn-ea"/>
          <a:cs typeface="ヒラギノ角ゴ Pro W3" charset="0"/>
          <a:sym typeface="Gill Sans" charset="0"/>
        </a:defRPr>
      </a:lvl1pPr>
      <a:lvl2pPr marL="1003300" indent="-444500" algn="l" rtl="0" eaLnBrk="0" fontAlgn="base" hangingPunct="0">
        <a:spcBef>
          <a:spcPts val="1800"/>
        </a:spcBef>
        <a:spcAft>
          <a:spcPct val="0"/>
        </a:spcAft>
        <a:buSzPct val="150000"/>
        <a:buFont typeface="Lucida Grande" charset="0"/>
        <a:buChar char="•"/>
        <a:defRPr sz="3200">
          <a:solidFill>
            <a:schemeClr val="tx1"/>
          </a:solidFill>
          <a:latin typeface="+mn-lt"/>
          <a:ea typeface="+mn-ea"/>
          <a:cs typeface="ヒラギノ角ゴ Pro W3" charset="0"/>
          <a:sym typeface="Gill Sans" charset="0"/>
        </a:defRPr>
      </a:lvl2pPr>
      <a:lvl3pPr marL="1346200" indent="-444500" algn="l" rtl="0" eaLnBrk="0" fontAlgn="base" hangingPunct="0">
        <a:spcBef>
          <a:spcPts val="1800"/>
        </a:spcBef>
        <a:spcAft>
          <a:spcPct val="0"/>
        </a:spcAft>
        <a:buSzPct val="150000"/>
        <a:buFont typeface="Lucida Grande" charset="0"/>
        <a:buChar char="•"/>
        <a:defRPr sz="2800">
          <a:solidFill>
            <a:schemeClr val="tx1"/>
          </a:solidFill>
          <a:latin typeface="+mn-lt"/>
          <a:ea typeface="+mn-ea"/>
          <a:cs typeface="ヒラギノ角ゴ Pro W3" charset="0"/>
          <a:sym typeface="Gill Sans" charset="0"/>
        </a:defRPr>
      </a:lvl3pPr>
      <a:lvl4pPr marL="1701800" indent="-444500" algn="l" rtl="0" eaLnBrk="0" fontAlgn="base" hangingPunct="0">
        <a:spcBef>
          <a:spcPts val="1800"/>
        </a:spcBef>
        <a:spcAft>
          <a:spcPct val="0"/>
        </a:spcAft>
        <a:buSzPct val="150000"/>
        <a:buFont typeface="Lucida Grande" charset="0"/>
        <a:buChar char="•"/>
        <a:defRPr sz="2400">
          <a:solidFill>
            <a:schemeClr val="tx1"/>
          </a:solidFill>
          <a:latin typeface="+mn-lt"/>
          <a:ea typeface="+mn-ea"/>
          <a:cs typeface="ヒラギノ角ゴ Pro W3" charset="0"/>
          <a:sym typeface="Gill Sans" charset="0"/>
        </a:defRPr>
      </a:lvl4pPr>
      <a:lvl5pPr marL="2044700" indent="-444500" algn="l" rtl="0" eaLnBrk="0" fontAlgn="base" hangingPunct="0">
        <a:spcBef>
          <a:spcPts val="1800"/>
        </a:spcBef>
        <a:spcAft>
          <a:spcPct val="0"/>
        </a:spcAft>
        <a:buSzPct val="150000"/>
        <a:buFont typeface="Lucida Grande" charset="0"/>
        <a:buChar char="•"/>
        <a:defRPr sz="2400">
          <a:solidFill>
            <a:schemeClr val="tx1"/>
          </a:solidFill>
          <a:latin typeface="+mn-lt"/>
          <a:ea typeface="+mn-ea"/>
          <a:cs typeface="ヒラギノ角ゴ Pro W3" charset="0"/>
          <a:sym typeface="Gill Sans" charset="0"/>
        </a:defRPr>
      </a:lvl5pPr>
      <a:lvl6pPr marL="2501900" indent="-444500" algn="l" rtl="0" fontAlgn="base">
        <a:spcBef>
          <a:spcPts val="1800"/>
        </a:spcBef>
        <a:spcAft>
          <a:spcPct val="0"/>
        </a:spcAft>
        <a:buSzPct val="150000"/>
        <a:buFont typeface="Lucida Grande" pitchFamily="80" charset="0"/>
        <a:buChar char="•"/>
        <a:defRPr sz="2400">
          <a:solidFill>
            <a:schemeClr val="tx1"/>
          </a:solidFill>
          <a:latin typeface="+mn-lt"/>
          <a:ea typeface="+mn-ea"/>
          <a:sym typeface="Gill Sans" pitchFamily="80" charset="0"/>
        </a:defRPr>
      </a:lvl6pPr>
      <a:lvl7pPr marL="2959100" indent="-444500" algn="l" rtl="0" fontAlgn="base">
        <a:spcBef>
          <a:spcPts val="1800"/>
        </a:spcBef>
        <a:spcAft>
          <a:spcPct val="0"/>
        </a:spcAft>
        <a:buSzPct val="150000"/>
        <a:buFont typeface="Lucida Grande" pitchFamily="80" charset="0"/>
        <a:buChar char="•"/>
        <a:defRPr sz="2400">
          <a:solidFill>
            <a:schemeClr val="tx1"/>
          </a:solidFill>
          <a:latin typeface="+mn-lt"/>
          <a:ea typeface="+mn-ea"/>
          <a:sym typeface="Gill Sans" pitchFamily="80" charset="0"/>
        </a:defRPr>
      </a:lvl7pPr>
      <a:lvl8pPr marL="3416300" indent="-444500" algn="l" rtl="0" fontAlgn="base">
        <a:spcBef>
          <a:spcPts val="1800"/>
        </a:spcBef>
        <a:spcAft>
          <a:spcPct val="0"/>
        </a:spcAft>
        <a:buSzPct val="150000"/>
        <a:buFont typeface="Lucida Grande" pitchFamily="80" charset="0"/>
        <a:buChar char="•"/>
        <a:defRPr sz="2400">
          <a:solidFill>
            <a:schemeClr val="tx1"/>
          </a:solidFill>
          <a:latin typeface="+mn-lt"/>
          <a:ea typeface="+mn-ea"/>
          <a:sym typeface="Gill Sans" pitchFamily="80" charset="0"/>
        </a:defRPr>
      </a:lvl8pPr>
      <a:lvl9pPr marL="3873500" indent="-444500" algn="l" rtl="0" fontAlgn="base">
        <a:spcBef>
          <a:spcPts val="1800"/>
        </a:spcBef>
        <a:spcAft>
          <a:spcPct val="0"/>
        </a:spcAft>
        <a:buSzPct val="150000"/>
        <a:buFont typeface="Lucida Grande" pitchFamily="80" charset="0"/>
        <a:buChar char="•"/>
        <a:defRPr sz="2400">
          <a:solidFill>
            <a:schemeClr val="tx1"/>
          </a:solidFill>
          <a:latin typeface="+mn-lt"/>
          <a:ea typeface="+mn-ea"/>
          <a:sym typeface="Gill Sans" pitchFamily="80"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2.wmf"/><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1" Type="http://schemas.openxmlformats.org/officeDocument/2006/relationships/slideLayout" Target="../slideLayouts/slideLayout2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1" Type="http://schemas.openxmlformats.org/officeDocument/2006/relationships/slideLayout" Target="../slideLayouts/slideLayout2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22.png"/><Relationship Id="rId6"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5.png"/><Relationship Id="rId1" Type="http://schemas.openxmlformats.org/officeDocument/2006/relationships/slideLayout" Target="../slideLayouts/slideLayout2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 Id="rId3" Type="http://schemas.openxmlformats.org/officeDocument/2006/relationships/image" Target="../media/image25.wmf"/></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26.png"/><Relationship Id="rId1" Type="http://schemas.openxmlformats.org/officeDocument/2006/relationships/slideLayout" Target="../slideLayouts/slideLayout24.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 Id="rId3" Type="http://schemas.openxmlformats.org/officeDocument/2006/relationships/image" Target="../media/image25.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1.wmf"/><Relationship Id="rId4" Type="http://schemas.openxmlformats.org/officeDocument/2006/relationships/image" Target="../media/image32.wmf"/><Relationship Id="rId1" Type="http://schemas.openxmlformats.org/officeDocument/2006/relationships/slideLayout" Target="../slideLayouts/slideLayout24.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33.png"/><Relationship Id="rId1" Type="http://schemas.openxmlformats.org/officeDocument/2006/relationships/slideLayout" Target="../slideLayouts/slideLayout24.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 Id="rId3"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image" Target="../media/image35.wmf"/><Relationship Id="rId4" Type="http://schemas.openxmlformats.org/officeDocument/2006/relationships/image" Target="../media/image24.png"/><Relationship Id="rId5" Type="http://schemas.openxmlformats.org/officeDocument/2006/relationships/image" Target="../media/image36.png"/><Relationship Id="rId1" Type="http://schemas.openxmlformats.org/officeDocument/2006/relationships/slideLayout" Target="../slideLayouts/slideLayout24.xml"/><Relationship Id="rId2" Type="http://schemas.openxmlformats.org/officeDocument/2006/relationships/notesSlide" Target="../notesSlides/notesSlide2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wmf"/><Relationship Id="rId5" Type="http://schemas.openxmlformats.org/officeDocument/2006/relationships/image" Target="../media/image8.wmf"/><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wmf"/><Relationship Id="rId4" Type="http://schemas.openxmlformats.org/officeDocument/2006/relationships/image" Target="../media/image5.png"/><Relationship Id="rId5" Type="http://schemas.openxmlformats.org/officeDocument/2006/relationships/image" Target="../media/image11.png"/><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AutoShape 1"/>
          <p:cNvSpPr>
            <a:spLocks/>
          </p:cNvSpPr>
          <p:nvPr/>
        </p:nvSpPr>
        <p:spPr bwMode="auto">
          <a:xfrm>
            <a:off x="2794000" y="4445000"/>
            <a:ext cx="5741988" cy="2173288"/>
          </a:xfrm>
          <a:prstGeom prst="roundRect">
            <a:avLst>
              <a:gd name="adj" fmla="val 16551"/>
            </a:avLst>
          </a:prstGeom>
          <a:solidFill>
            <a:schemeClr val="accent1"/>
          </a:solidFill>
          <a:ln w="50800">
            <a:solidFill>
              <a:srgbClr val="910000"/>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cs typeface="+mn-cs"/>
              <a:sym typeface="Gill Sans" pitchFamily="80" charset="0"/>
            </a:endParaRPr>
          </a:p>
        </p:txBody>
      </p:sp>
      <p:sp>
        <p:nvSpPr>
          <p:cNvPr id="5122" name="Rectangle 2"/>
          <p:cNvSpPr>
            <a:spLocks/>
          </p:cNvSpPr>
          <p:nvPr/>
        </p:nvSpPr>
        <p:spPr bwMode="auto">
          <a:xfrm>
            <a:off x="2992438" y="5219700"/>
            <a:ext cx="51831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p>
            <a:r>
              <a:rPr lang="en-US">
                <a:solidFill>
                  <a:schemeClr val="tx1"/>
                </a:solidFill>
              </a:rPr>
              <a:t>Mike Cohn, Mountain Goat</a:t>
            </a:r>
          </a:p>
          <a:p>
            <a:r>
              <a:rPr lang="en-US">
                <a:solidFill>
                  <a:schemeClr val="tx1"/>
                </a:solidFill>
              </a:rPr>
              <a:t>Adapted by Rick Mercer</a:t>
            </a:r>
          </a:p>
        </p:txBody>
      </p:sp>
      <p:sp>
        <p:nvSpPr>
          <p:cNvPr id="5123" name="Rectangle 3"/>
          <p:cNvSpPr>
            <a:spLocks/>
          </p:cNvSpPr>
          <p:nvPr/>
        </p:nvSpPr>
        <p:spPr bwMode="auto">
          <a:xfrm>
            <a:off x="3263900" y="4457700"/>
            <a:ext cx="2362200" cy="647700"/>
          </a:xfrm>
          <a:prstGeom prst="rect">
            <a:avLst/>
          </a:prstGeom>
          <a:solidFill>
            <a:srgbClr val="910000"/>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5124" name="AutoShape 4"/>
          <p:cNvSpPr>
            <a:spLocks/>
          </p:cNvSpPr>
          <p:nvPr/>
        </p:nvSpPr>
        <p:spPr bwMode="auto">
          <a:xfrm rot="10800000">
            <a:off x="5575300" y="4648200"/>
            <a:ext cx="495300" cy="457200"/>
          </a:xfrm>
          <a:custGeom>
            <a:avLst/>
            <a:gdLst>
              <a:gd name="T0" fmla="*/ 2147483647 w 21600"/>
              <a:gd name="T1" fmla="*/ 2147483647 h 21600"/>
              <a:gd name="T2" fmla="*/ 2035145921 w 21600"/>
              <a:gd name="T3" fmla="*/ 2147483647 h 21600"/>
              <a:gd name="T4" fmla="*/ 0 w 21600"/>
              <a:gd name="T5" fmla="*/ 2147483647 h 21600"/>
              <a:gd name="T6" fmla="*/ 2147483647 w 21600"/>
              <a:gd name="T7" fmla="*/ 2147483647 h 21600"/>
              <a:gd name="T8" fmla="*/ 2147483647 w 21600"/>
              <a:gd name="T9" fmla="*/ 0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910000"/>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5125" name="AutoShape 5"/>
          <p:cNvSpPr>
            <a:spLocks/>
          </p:cNvSpPr>
          <p:nvPr/>
        </p:nvSpPr>
        <p:spPr bwMode="auto">
          <a:xfrm>
            <a:off x="2781300" y="4432300"/>
            <a:ext cx="495300" cy="457200"/>
          </a:xfrm>
          <a:custGeom>
            <a:avLst/>
            <a:gdLst>
              <a:gd name="T0" fmla="*/ 2147483647 w 21600"/>
              <a:gd name="T1" fmla="*/ 2147483647 h 21600"/>
              <a:gd name="T2" fmla="*/ 2035145921 w 21600"/>
              <a:gd name="T3" fmla="*/ 2147483647 h 21600"/>
              <a:gd name="T4" fmla="*/ 0 w 21600"/>
              <a:gd name="T5" fmla="*/ 2147483647 h 21600"/>
              <a:gd name="T6" fmla="*/ 2147483647 w 21600"/>
              <a:gd name="T7" fmla="*/ 2147483647 h 21600"/>
              <a:gd name="T8" fmla="*/ 2147483647 w 21600"/>
              <a:gd name="T9" fmla="*/ 0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910000"/>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5126" name="Rectangle 6"/>
          <p:cNvSpPr>
            <a:spLocks/>
          </p:cNvSpPr>
          <p:nvPr/>
        </p:nvSpPr>
        <p:spPr bwMode="auto">
          <a:xfrm>
            <a:off x="2781300" y="4876800"/>
            <a:ext cx="584200" cy="228600"/>
          </a:xfrm>
          <a:prstGeom prst="rect">
            <a:avLst/>
          </a:prstGeom>
          <a:solidFill>
            <a:srgbClr val="910000"/>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5127" name="Rectangle 7"/>
          <p:cNvSpPr>
            <a:spLocks/>
          </p:cNvSpPr>
          <p:nvPr/>
        </p:nvSpPr>
        <p:spPr bwMode="auto">
          <a:xfrm>
            <a:off x="5486400" y="4419600"/>
            <a:ext cx="584200" cy="241300"/>
          </a:xfrm>
          <a:prstGeom prst="rect">
            <a:avLst/>
          </a:prstGeom>
          <a:solidFill>
            <a:srgbClr val="910000"/>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5128" name="Rectangle 8"/>
          <p:cNvSpPr>
            <a:spLocks/>
          </p:cNvSpPr>
          <p:nvPr/>
        </p:nvSpPr>
        <p:spPr bwMode="auto">
          <a:xfrm>
            <a:off x="3060700" y="4457700"/>
            <a:ext cx="27305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p>
            <a:pPr algn="l">
              <a:tabLst>
                <a:tab pos="1066800" algn="l"/>
              </a:tabLst>
            </a:pPr>
            <a:r>
              <a:rPr lang="en-US">
                <a:solidFill>
                  <a:srgbClr val="FFFFFF"/>
                </a:solidFill>
              </a:rPr>
              <a:t>By</a:t>
            </a:r>
          </a:p>
        </p:txBody>
      </p:sp>
      <p:sp>
        <p:nvSpPr>
          <p:cNvPr id="5129" name="Rectangle 9"/>
          <p:cNvSpPr>
            <a:spLocks/>
          </p:cNvSpPr>
          <p:nvPr/>
        </p:nvSpPr>
        <p:spPr bwMode="auto">
          <a:xfrm>
            <a:off x="2268538" y="2174875"/>
            <a:ext cx="5616575"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p>
            <a:r>
              <a:rPr lang="en-US" sz="6400">
                <a:solidFill>
                  <a:schemeClr val="tx1"/>
                </a:solidFill>
              </a:rPr>
              <a:t>Scrum Overview</a:t>
            </a:r>
          </a:p>
        </p:txBody>
      </p:sp>
    </p:spTree>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p:txBody>
          <a:bodyPr/>
          <a:lstStyle/>
          <a:p>
            <a:pPr eaLnBrk="1" hangingPunct="1">
              <a:defRPr/>
            </a:pPr>
            <a:r>
              <a:rPr lang="en-US">
                <a:latin typeface="Gill Sans" charset="0"/>
                <a:ea typeface="ヒラギノ角ゴ Pro W3" charset="0"/>
              </a:rPr>
              <a:t>No changes during a sprint</a:t>
            </a:r>
          </a:p>
        </p:txBody>
      </p:sp>
      <p:sp>
        <p:nvSpPr>
          <p:cNvPr id="19459" name="Rectangle 2"/>
          <p:cNvSpPr>
            <a:spLocks noGrp="1" noChangeArrowheads="1"/>
          </p:cNvSpPr>
          <p:nvPr>
            <p:ph type="body" idx="1"/>
          </p:nvPr>
        </p:nvSpPr>
        <p:spPr>
          <a:xfrm>
            <a:off x="342900" y="5410200"/>
            <a:ext cx="9461500" cy="1270000"/>
          </a:xfrm>
        </p:spPr>
        <p:txBody>
          <a:bodyPr/>
          <a:lstStyle/>
          <a:p>
            <a:pPr marL="698500" eaLnBrk="1" hangingPunct="1">
              <a:defRPr/>
            </a:pPr>
            <a:r>
              <a:rPr lang="en-US">
                <a:latin typeface="Gill Sans" charset="0"/>
                <a:ea typeface="ヒラギノ角ゴ Pro W3" charset="0"/>
              </a:rPr>
              <a:t>Plan sprint durations around how long you can commit to keeping change out of the sprint</a:t>
            </a:r>
          </a:p>
        </p:txBody>
      </p:sp>
      <p:grpSp>
        <p:nvGrpSpPr>
          <p:cNvPr id="23555" name="Group 4"/>
          <p:cNvGrpSpPr>
            <a:grpSpLocks/>
          </p:cNvGrpSpPr>
          <p:nvPr/>
        </p:nvGrpSpPr>
        <p:grpSpPr bwMode="auto">
          <a:xfrm>
            <a:off x="2794000" y="1881188"/>
            <a:ext cx="3975100" cy="3060700"/>
            <a:chOff x="0" y="0"/>
            <a:chExt cx="2504" cy="1927"/>
          </a:xfrm>
        </p:grpSpPr>
        <p:pic>
          <p:nvPicPr>
            <p:cNvPr id="23560"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504" cy="1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561" name="Rectangle 6"/>
            <p:cNvSpPr>
              <a:spLocks/>
            </p:cNvSpPr>
            <p:nvPr/>
          </p:nvSpPr>
          <p:spPr bwMode="auto">
            <a:xfrm>
              <a:off x="224" y="254"/>
              <a:ext cx="2056" cy="1408"/>
            </a:xfrm>
            <a:prstGeom prst="rect">
              <a:avLst/>
            </a:prstGeom>
            <a:solidFill>
              <a:srgbClr val="FFFFFF"/>
            </a:solidFill>
            <a:ln w="9525">
              <a:solidFill>
                <a:schemeClr val="tx1"/>
              </a:solidFill>
              <a:miter lim="800000"/>
              <a:headEnd/>
              <a:tailEnd/>
            </a:ln>
          </p:spPr>
          <p:txBody>
            <a:bodyPr/>
            <a:lstStyle/>
            <a:p>
              <a:endParaRPr lang="en-US"/>
            </a:p>
          </p:txBody>
        </p:sp>
      </p:grpSp>
      <p:grpSp>
        <p:nvGrpSpPr>
          <p:cNvPr id="23556" name="Group 7"/>
          <p:cNvGrpSpPr>
            <a:grpSpLocks/>
          </p:cNvGrpSpPr>
          <p:nvPr/>
        </p:nvGrpSpPr>
        <p:grpSpPr bwMode="auto">
          <a:xfrm>
            <a:off x="3754438" y="2324100"/>
            <a:ext cx="2062162" cy="2171700"/>
            <a:chOff x="0" y="0"/>
            <a:chExt cx="1298" cy="1368"/>
          </a:xfrm>
        </p:grpSpPr>
        <p:pic>
          <p:nvPicPr>
            <p:cNvPr id="2355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79"/>
              <a:ext cx="1298" cy="1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9"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 y="0"/>
              <a:ext cx="623" cy="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9462" name="AutoShape 16"/>
          <p:cNvSpPr>
            <a:spLocks noChangeArrowheads="1"/>
          </p:cNvSpPr>
          <p:nvPr/>
        </p:nvSpPr>
        <p:spPr bwMode="auto">
          <a:xfrm>
            <a:off x="1219200" y="1752600"/>
            <a:ext cx="1493838" cy="1116013"/>
          </a:xfrm>
          <a:prstGeom prst="lightningBolt">
            <a:avLst/>
          </a:prstGeom>
          <a:solidFill>
            <a:srgbClr val="99CCFF"/>
          </a:solidFill>
          <a:ln w="9525">
            <a:solidFill>
              <a:srgbClr val="006CD8"/>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2000">
                <a:solidFill>
                  <a:schemeClr val="tx1"/>
                </a:solidFill>
                <a:latin typeface="Tahoma" charset="0"/>
              </a:rPr>
              <a:t>Change</a:t>
            </a:r>
          </a:p>
        </p:txBody>
      </p:sp>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p:txBody>
          <a:bodyPr/>
          <a:lstStyle/>
          <a:p>
            <a:pPr eaLnBrk="1" hangingPunct="1">
              <a:defRPr/>
            </a:pPr>
            <a:r>
              <a:rPr lang="en-US">
                <a:latin typeface="Gill Sans" charset="0"/>
                <a:ea typeface="ヒラギノ角ゴ Pro W3" charset="0"/>
              </a:rPr>
              <a:t>Scrum framework</a:t>
            </a:r>
          </a:p>
        </p:txBody>
      </p:sp>
      <p:grpSp>
        <p:nvGrpSpPr>
          <p:cNvPr id="25602" name="Group 2"/>
          <p:cNvGrpSpPr>
            <a:grpSpLocks/>
          </p:cNvGrpSpPr>
          <p:nvPr/>
        </p:nvGrpSpPr>
        <p:grpSpPr bwMode="auto">
          <a:xfrm>
            <a:off x="723900" y="1079500"/>
            <a:ext cx="4140200" cy="2044700"/>
            <a:chOff x="0" y="0"/>
            <a:chExt cx="2608" cy="1288"/>
          </a:xfrm>
        </p:grpSpPr>
        <p:sp>
          <p:nvSpPr>
            <p:cNvPr id="21507" name="AutoShape 3"/>
            <p:cNvSpPr>
              <a:spLocks/>
            </p:cNvSpPr>
            <p:nvPr/>
          </p:nvSpPr>
          <p:spPr bwMode="auto">
            <a:xfrm>
              <a:off x="8" y="0"/>
              <a:ext cx="2600" cy="1288"/>
            </a:xfrm>
            <a:prstGeom prst="roundRect">
              <a:avLst>
                <a:gd name="adj" fmla="val 14903"/>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cs typeface="+mn-cs"/>
                <a:sym typeface="Gill Sans" pitchFamily="80" charset="0"/>
              </a:endParaRPr>
            </a:p>
          </p:txBody>
        </p:sp>
        <p:sp>
          <p:nvSpPr>
            <p:cNvPr id="25622" name="Rectangle 4"/>
            <p:cNvSpPr>
              <a:spLocks/>
            </p:cNvSpPr>
            <p:nvPr/>
          </p:nvSpPr>
          <p:spPr bwMode="auto">
            <a:xfrm>
              <a:off x="96" y="392"/>
              <a:ext cx="1768"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p>
              <a:pPr algn="l">
                <a:buClr>
                  <a:srgbClr val="FFFFFF"/>
                </a:buClr>
                <a:buSzPct val="125000"/>
                <a:buFont typeface="Gill Sans" charset="0"/>
                <a:buChar char="•"/>
                <a:tabLst>
                  <a:tab pos="1066800" algn="l"/>
                </a:tabLst>
              </a:pPr>
              <a:r>
                <a:rPr lang="en-US" sz="2800">
                  <a:solidFill>
                    <a:srgbClr val="FFFFFF"/>
                  </a:solidFill>
                </a:rPr>
                <a:t>Product owner</a:t>
              </a:r>
            </a:p>
            <a:p>
              <a:pPr algn="l">
                <a:buClr>
                  <a:srgbClr val="FFFFFF"/>
                </a:buClr>
                <a:buSzPct val="125000"/>
                <a:buFont typeface="Gill Sans" charset="0"/>
                <a:buChar char="•"/>
                <a:tabLst>
                  <a:tab pos="1066800" algn="l"/>
                </a:tabLst>
              </a:pPr>
              <a:r>
                <a:rPr lang="en-US" sz="2800">
                  <a:solidFill>
                    <a:srgbClr val="FFFFFF"/>
                  </a:solidFill>
                </a:rPr>
                <a:t>ScrumMaster</a:t>
              </a:r>
            </a:p>
            <a:p>
              <a:pPr algn="l">
                <a:buClr>
                  <a:srgbClr val="FFFFFF"/>
                </a:buClr>
                <a:buSzPct val="125000"/>
                <a:buFont typeface="Gill Sans" charset="0"/>
                <a:buChar char="•"/>
                <a:tabLst>
                  <a:tab pos="1066800" algn="l"/>
                </a:tabLst>
              </a:pPr>
              <a:r>
                <a:rPr lang="en-US" sz="2800">
                  <a:solidFill>
                    <a:srgbClr val="FFFFFF"/>
                  </a:solidFill>
                </a:rPr>
                <a:t>Team</a:t>
              </a:r>
            </a:p>
          </p:txBody>
        </p:sp>
        <p:sp>
          <p:nvSpPr>
            <p:cNvPr id="25623" name="Rectangle 5"/>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25624" name="AutoShape 6"/>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25625" name="AutoShape 7"/>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25626" name="Rectangle 8"/>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25627" name="Rectangle 9"/>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25628" name="Rectangle 10"/>
            <p:cNvSpPr>
              <a:spLocks/>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p>
              <a:pPr algn="l">
                <a:tabLst>
                  <a:tab pos="1066800" algn="l"/>
                </a:tabLst>
              </a:pPr>
              <a:r>
                <a:rPr lang="en-US">
                  <a:solidFill>
                    <a:srgbClr val="FFFFFF"/>
                  </a:solidFill>
                </a:rPr>
                <a:t>Roles</a:t>
              </a:r>
            </a:p>
          </p:txBody>
        </p:sp>
      </p:grpSp>
      <p:grpSp>
        <p:nvGrpSpPr>
          <p:cNvPr id="25603" name="Group 11"/>
          <p:cNvGrpSpPr>
            <a:grpSpLocks/>
          </p:cNvGrpSpPr>
          <p:nvPr/>
        </p:nvGrpSpPr>
        <p:grpSpPr bwMode="auto">
          <a:xfrm>
            <a:off x="3162300" y="2692400"/>
            <a:ext cx="4140200" cy="2527300"/>
            <a:chOff x="0" y="0"/>
            <a:chExt cx="2608" cy="1592"/>
          </a:xfrm>
        </p:grpSpPr>
        <p:sp>
          <p:nvSpPr>
            <p:cNvPr id="21516" name="AutoShape 12"/>
            <p:cNvSpPr>
              <a:spLocks/>
            </p:cNvSpPr>
            <p:nvPr/>
          </p:nvSpPr>
          <p:spPr bwMode="auto">
            <a:xfrm>
              <a:off x="8" y="0"/>
              <a:ext cx="2600" cy="1592"/>
            </a:xfrm>
            <a:prstGeom prst="roundRect">
              <a:avLst>
                <a:gd name="adj" fmla="val 12060"/>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cs typeface="+mn-cs"/>
                <a:sym typeface="Gill Sans" pitchFamily="80" charset="0"/>
              </a:endParaRPr>
            </a:p>
          </p:txBody>
        </p:sp>
        <p:sp>
          <p:nvSpPr>
            <p:cNvPr id="25614" name="Rectangle 13"/>
            <p:cNvSpPr>
              <a:spLocks/>
            </p:cNvSpPr>
            <p:nvPr/>
          </p:nvSpPr>
          <p:spPr bwMode="auto">
            <a:xfrm>
              <a:off x="96" y="392"/>
              <a:ext cx="2320"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p>
              <a:pPr algn="l">
                <a:buClr>
                  <a:srgbClr val="FFFFFF"/>
                </a:buClr>
                <a:buSzPct val="125000"/>
                <a:buFont typeface="Gill Sans" charset="0"/>
                <a:buChar char="•"/>
                <a:tabLst>
                  <a:tab pos="1066800" algn="l"/>
                </a:tabLst>
              </a:pPr>
              <a:r>
                <a:rPr lang="en-US" sz="2800">
                  <a:solidFill>
                    <a:srgbClr val="FFFFFF"/>
                  </a:solidFill>
                </a:rPr>
                <a:t>Sprint planning</a:t>
              </a:r>
            </a:p>
            <a:p>
              <a:pPr algn="l">
                <a:buClr>
                  <a:srgbClr val="FFFFFF"/>
                </a:buClr>
                <a:buSzPct val="125000"/>
                <a:buFont typeface="Gill Sans" charset="0"/>
                <a:buChar char="•"/>
                <a:tabLst>
                  <a:tab pos="1066800" algn="l"/>
                </a:tabLst>
              </a:pPr>
              <a:r>
                <a:rPr lang="en-US" sz="2800">
                  <a:solidFill>
                    <a:srgbClr val="FFFFFF"/>
                  </a:solidFill>
                </a:rPr>
                <a:t>Sprint review</a:t>
              </a:r>
            </a:p>
            <a:p>
              <a:pPr algn="l">
                <a:buClr>
                  <a:srgbClr val="FFFFFF"/>
                </a:buClr>
                <a:buSzPct val="125000"/>
                <a:buFont typeface="Gill Sans" charset="0"/>
                <a:buChar char="•"/>
                <a:tabLst>
                  <a:tab pos="1066800" algn="l"/>
                </a:tabLst>
              </a:pPr>
              <a:r>
                <a:rPr lang="en-US" sz="2800">
                  <a:solidFill>
                    <a:srgbClr val="FFFFFF"/>
                  </a:solidFill>
                </a:rPr>
                <a:t>Sprint retrospective</a:t>
              </a:r>
            </a:p>
            <a:p>
              <a:pPr algn="l">
                <a:buClr>
                  <a:srgbClr val="FFFFFF"/>
                </a:buClr>
                <a:buSzPct val="125000"/>
                <a:buFont typeface="Gill Sans" charset="0"/>
                <a:buChar char="•"/>
                <a:tabLst>
                  <a:tab pos="1066800" algn="l"/>
                </a:tabLst>
              </a:pPr>
              <a:r>
                <a:rPr lang="en-US" sz="2800">
                  <a:solidFill>
                    <a:srgbClr val="FFFFFF"/>
                  </a:solidFill>
                </a:rPr>
                <a:t>Daily scrum meeting</a:t>
              </a:r>
            </a:p>
          </p:txBody>
        </p:sp>
        <p:sp>
          <p:nvSpPr>
            <p:cNvPr id="25615" name="Rectangle 14"/>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25616" name="AutoShape 15"/>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25617" name="AutoShape 16"/>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25618" name="Rectangle 17"/>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25619" name="Rectangle 18"/>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25620" name="Rectangle 19"/>
            <p:cNvSpPr>
              <a:spLocks/>
            </p:cNvSpPr>
            <p:nvPr/>
          </p:nvSpPr>
          <p:spPr bwMode="auto">
            <a:xfrm>
              <a:off x="104" y="8"/>
              <a:ext cx="151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p>
              <a:pPr algn="l">
                <a:tabLst>
                  <a:tab pos="1066800" algn="l"/>
                </a:tabLst>
              </a:pPr>
              <a:r>
                <a:rPr lang="en-US">
                  <a:solidFill>
                    <a:srgbClr val="FFFFFF"/>
                  </a:solidFill>
                </a:rPr>
                <a:t>Meetings</a:t>
              </a:r>
            </a:p>
          </p:txBody>
        </p:sp>
      </p:grpSp>
      <p:grpSp>
        <p:nvGrpSpPr>
          <p:cNvPr id="25604" name="Group 20"/>
          <p:cNvGrpSpPr>
            <a:grpSpLocks/>
          </p:cNvGrpSpPr>
          <p:nvPr/>
        </p:nvGrpSpPr>
        <p:grpSpPr bwMode="auto">
          <a:xfrm>
            <a:off x="5105400" y="5105400"/>
            <a:ext cx="4140200" cy="2044700"/>
            <a:chOff x="0" y="0"/>
            <a:chExt cx="2608" cy="1288"/>
          </a:xfrm>
        </p:grpSpPr>
        <p:sp>
          <p:nvSpPr>
            <p:cNvPr id="21525" name="AutoShape 21"/>
            <p:cNvSpPr>
              <a:spLocks/>
            </p:cNvSpPr>
            <p:nvPr/>
          </p:nvSpPr>
          <p:spPr bwMode="auto">
            <a:xfrm>
              <a:off x="8" y="0"/>
              <a:ext cx="2600" cy="1288"/>
            </a:xfrm>
            <a:prstGeom prst="roundRect">
              <a:avLst>
                <a:gd name="adj" fmla="val 14903"/>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cs typeface="+mn-cs"/>
                <a:sym typeface="Gill Sans" pitchFamily="80" charset="0"/>
              </a:endParaRPr>
            </a:p>
          </p:txBody>
        </p:sp>
        <p:sp>
          <p:nvSpPr>
            <p:cNvPr id="25606" name="Rectangle 22"/>
            <p:cNvSpPr>
              <a:spLocks/>
            </p:cNvSpPr>
            <p:nvPr/>
          </p:nvSpPr>
          <p:spPr bwMode="auto">
            <a:xfrm>
              <a:off x="96" y="392"/>
              <a:ext cx="2376"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p>
              <a:pPr algn="l">
                <a:buClr>
                  <a:srgbClr val="FFFFFF"/>
                </a:buClr>
                <a:buSzPct val="125000"/>
                <a:buFont typeface="Gill Sans" charset="0"/>
                <a:buChar char="•"/>
                <a:tabLst>
                  <a:tab pos="1066800" algn="l"/>
                </a:tabLst>
              </a:pPr>
              <a:r>
                <a:rPr lang="en-US" sz="2800">
                  <a:solidFill>
                    <a:srgbClr val="FFFFFF"/>
                  </a:solidFill>
                </a:rPr>
                <a:t>Product backlog</a:t>
              </a:r>
            </a:p>
            <a:p>
              <a:pPr algn="l">
                <a:buClr>
                  <a:srgbClr val="FFFFFF"/>
                </a:buClr>
                <a:buSzPct val="125000"/>
                <a:buFont typeface="Gill Sans" charset="0"/>
                <a:buChar char="•"/>
                <a:tabLst>
                  <a:tab pos="1066800" algn="l"/>
                </a:tabLst>
              </a:pPr>
              <a:r>
                <a:rPr lang="en-US" sz="2800">
                  <a:solidFill>
                    <a:srgbClr val="FFFFFF"/>
                  </a:solidFill>
                </a:rPr>
                <a:t>Sprint backlog</a:t>
              </a:r>
            </a:p>
            <a:p>
              <a:pPr algn="l">
                <a:buClr>
                  <a:srgbClr val="FFFFFF"/>
                </a:buClr>
                <a:buSzPct val="125000"/>
                <a:buFont typeface="Gill Sans" charset="0"/>
                <a:buChar char="•"/>
                <a:tabLst>
                  <a:tab pos="1066800" algn="l"/>
                </a:tabLst>
              </a:pPr>
              <a:r>
                <a:rPr lang="en-US" sz="2800">
                  <a:solidFill>
                    <a:srgbClr val="FFFFFF"/>
                  </a:solidFill>
                </a:rPr>
                <a:t>Burndown charts</a:t>
              </a:r>
            </a:p>
          </p:txBody>
        </p:sp>
        <p:sp>
          <p:nvSpPr>
            <p:cNvPr id="25607" name="Rectangle 23"/>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25608" name="AutoShape 24"/>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25609" name="AutoShape 25"/>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25610" name="Rectangle 26"/>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25611" name="Rectangle 27"/>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25612" name="Rectangle 28"/>
            <p:cNvSpPr>
              <a:spLocks/>
            </p:cNvSpPr>
            <p:nvPr/>
          </p:nvSpPr>
          <p:spPr bwMode="auto">
            <a:xfrm>
              <a:off x="104" y="8"/>
              <a:ext cx="1558"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p>
              <a:pPr algn="l">
                <a:tabLst>
                  <a:tab pos="1066800" algn="l"/>
                </a:tabLst>
              </a:pPr>
              <a:r>
                <a:rPr lang="en-US">
                  <a:solidFill>
                    <a:srgbClr val="FFFFFF"/>
                  </a:solidFill>
                </a:rPr>
                <a:t>Components</a:t>
              </a:r>
            </a:p>
          </p:txBody>
        </p:sp>
      </p:grpSp>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p:txBody>
          <a:bodyPr/>
          <a:lstStyle/>
          <a:p>
            <a:pPr eaLnBrk="1" hangingPunct="1">
              <a:defRPr/>
            </a:pPr>
            <a:r>
              <a:rPr lang="en-US">
                <a:latin typeface="Gill Sans" charset="0"/>
                <a:ea typeface="ヒラギノ角ゴ Pro W3" charset="0"/>
              </a:rPr>
              <a:t>Scrum framework</a:t>
            </a:r>
          </a:p>
        </p:txBody>
      </p:sp>
      <p:grpSp>
        <p:nvGrpSpPr>
          <p:cNvPr id="27650" name="Group 2"/>
          <p:cNvGrpSpPr>
            <a:grpSpLocks/>
          </p:cNvGrpSpPr>
          <p:nvPr/>
        </p:nvGrpSpPr>
        <p:grpSpPr bwMode="auto">
          <a:xfrm>
            <a:off x="3162300" y="2692400"/>
            <a:ext cx="4140200" cy="2527300"/>
            <a:chOff x="0" y="0"/>
            <a:chExt cx="2608" cy="1592"/>
          </a:xfrm>
        </p:grpSpPr>
        <p:sp>
          <p:nvSpPr>
            <p:cNvPr id="22531" name="AutoShape 3"/>
            <p:cNvSpPr>
              <a:spLocks/>
            </p:cNvSpPr>
            <p:nvPr/>
          </p:nvSpPr>
          <p:spPr bwMode="auto">
            <a:xfrm>
              <a:off x="8" y="0"/>
              <a:ext cx="2600" cy="1592"/>
            </a:xfrm>
            <a:prstGeom prst="roundRect">
              <a:avLst>
                <a:gd name="adj" fmla="val 12060"/>
              </a:avLst>
            </a:prstGeom>
            <a:solidFill>
              <a:srgbClr val="E6E6E6"/>
            </a:solidFill>
            <a:ln w="25400">
              <a:solidFill>
                <a:srgbClr val="B3B3B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cs typeface="+mn-cs"/>
                <a:sym typeface="Gill Sans" pitchFamily="80" charset="0"/>
              </a:endParaRPr>
            </a:p>
          </p:txBody>
        </p:sp>
        <p:sp>
          <p:nvSpPr>
            <p:cNvPr id="27669" name="Rectangle 4"/>
            <p:cNvSpPr>
              <a:spLocks/>
            </p:cNvSpPr>
            <p:nvPr/>
          </p:nvSpPr>
          <p:spPr bwMode="auto">
            <a:xfrm>
              <a:off x="96" y="392"/>
              <a:ext cx="2320"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p>
              <a:pPr algn="l">
                <a:buClr>
                  <a:srgbClr val="B3B3B3"/>
                </a:buClr>
                <a:buSzPct val="125000"/>
                <a:buFont typeface="Lucida Grande" charset="0"/>
                <a:buChar char="•"/>
                <a:tabLst>
                  <a:tab pos="1066800" algn="l"/>
                </a:tabLst>
              </a:pPr>
              <a:r>
                <a:rPr lang="en-US" sz="2800">
                  <a:solidFill>
                    <a:srgbClr val="B3B3B3"/>
                  </a:solidFill>
                </a:rPr>
                <a:t>Sprint planning</a:t>
              </a:r>
            </a:p>
            <a:p>
              <a:pPr algn="l">
                <a:buClr>
                  <a:srgbClr val="B3B3B3"/>
                </a:buClr>
                <a:buSzPct val="125000"/>
                <a:buFont typeface="Lucida Grande" charset="0"/>
                <a:buChar char="•"/>
                <a:tabLst>
                  <a:tab pos="1066800" algn="l"/>
                </a:tabLst>
              </a:pPr>
              <a:r>
                <a:rPr lang="en-US" sz="2800">
                  <a:solidFill>
                    <a:srgbClr val="B3B3B3"/>
                  </a:solidFill>
                </a:rPr>
                <a:t>Sprint review</a:t>
              </a:r>
            </a:p>
            <a:p>
              <a:pPr algn="l">
                <a:buClr>
                  <a:srgbClr val="B3B3B3"/>
                </a:buClr>
                <a:buSzPct val="125000"/>
                <a:buFont typeface="Lucida Grande" charset="0"/>
                <a:buChar char="•"/>
                <a:tabLst>
                  <a:tab pos="1066800" algn="l"/>
                </a:tabLst>
              </a:pPr>
              <a:r>
                <a:rPr lang="en-US" sz="2800">
                  <a:solidFill>
                    <a:srgbClr val="B3B3B3"/>
                  </a:solidFill>
                </a:rPr>
                <a:t>Sprint retrospective</a:t>
              </a:r>
            </a:p>
            <a:p>
              <a:pPr algn="l">
                <a:buClr>
                  <a:srgbClr val="B3B3B3"/>
                </a:buClr>
                <a:buSzPct val="125000"/>
                <a:buFont typeface="Lucida Grande" charset="0"/>
                <a:buChar char="•"/>
                <a:tabLst>
                  <a:tab pos="1066800" algn="l"/>
                </a:tabLst>
              </a:pPr>
              <a:r>
                <a:rPr lang="en-US" sz="2800">
                  <a:solidFill>
                    <a:srgbClr val="B3B3B3"/>
                  </a:solidFill>
                </a:rPr>
                <a:t>Daily scrum meeting</a:t>
              </a:r>
            </a:p>
          </p:txBody>
        </p:sp>
        <p:sp>
          <p:nvSpPr>
            <p:cNvPr id="27670" name="Rectangle 5"/>
            <p:cNvSpPr>
              <a:spLocks/>
            </p:cNvSpPr>
            <p:nvPr/>
          </p:nvSpPr>
          <p:spPr bwMode="auto">
            <a:xfrm>
              <a:off x="304" y="0"/>
              <a:ext cx="1200" cy="376"/>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27671" name="AutoShape 6"/>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27672" name="AutoShape 7"/>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27673" name="Rectangle 8"/>
            <p:cNvSpPr>
              <a:spLocks/>
            </p:cNvSpPr>
            <p:nvPr/>
          </p:nvSpPr>
          <p:spPr bwMode="auto">
            <a:xfrm>
              <a:off x="0" y="216"/>
              <a:ext cx="392" cy="16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27674" name="Rectangle 9"/>
            <p:cNvSpPr>
              <a:spLocks/>
            </p:cNvSpPr>
            <p:nvPr/>
          </p:nvSpPr>
          <p:spPr bwMode="auto">
            <a:xfrm>
              <a:off x="1352" y="0"/>
              <a:ext cx="392" cy="16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27675" name="Rectangle 10"/>
            <p:cNvSpPr>
              <a:spLocks/>
            </p:cNvSpPr>
            <p:nvPr/>
          </p:nvSpPr>
          <p:spPr bwMode="auto">
            <a:xfrm>
              <a:off x="104" y="8"/>
              <a:ext cx="1640" cy="352"/>
            </a:xfrm>
            <a:prstGeom prst="rect">
              <a:avLst/>
            </a:prstGeom>
            <a:solidFill>
              <a:srgbClr val="B3B3B3"/>
            </a:solidFill>
            <a:ln>
              <a:noFill/>
            </a:ln>
            <a:extLs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p>
              <a:pPr algn="l">
                <a:tabLst>
                  <a:tab pos="1066800" algn="l"/>
                </a:tabLst>
              </a:pPr>
              <a:r>
                <a:rPr lang="en-US">
                  <a:solidFill>
                    <a:srgbClr val="FFFFFF"/>
                  </a:solidFill>
                </a:rPr>
                <a:t>Meetings</a:t>
              </a:r>
            </a:p>
          </p:txBody>
        </p:sp>
      </p:grpSp>
      <p:sp>
        <p:nvSpPr>
          <p:cNvPr id="22539" name="AutoShape 11"/>
          <p:cNvSpPr>
            <a:spLocks/>
          </p:cNvSpPr>
          <p:nvPr/>
        </p:nvSpPr>
        <p:spPr bwMode="auto">
          <a:xfrm>
            <a:off x="5118100" y="5105400"/>
            <a:ext cx="4127500" cy="2044700"/>
          </a:xfrm>
          <a:prstGeom prst="roundRect">
            <a:avLst>
              <a:gd name="adj" fmla="val 14903"/>
            </a:avLst>
          </a:prstGeom>
          <a:solidFill>
            <a:srgbClr val="E6E6E6"/>
          </a:solidFill>
          <a:ln w="25400">
            <a:solidFill>
              <a:srgbClr val="B3B3B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cs typeface="+mn-cs"/>
              <a:sym typeface="Gill Sans" pitchFamily="80" charset="0"/>
            </a:endParaRPr>
          </a:p>
        </p:txBody>
      </p:sp>
      <p:sp>
        <p:nvSpPr>
          <p:cNvPr id="27652" name="Rectangle 12"/>
          <p:cNvSpPr>
            <a:spLocks/>
          </p:cNvSpPr>
          <p:nvPr/>
        </p:nvSpPr>
        <p:spPr bwMode="auto">
          <a:xfrm>
            <a:off x="5257800" y="5727700"/>
            <a:ext cx="3771900"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p>
            <a:pPr algn="l">
              <a:buClr>
                <a:srgbClr val="B3B3B3"/>
              </a:buClr>
              <a:buSzPct val="125000"/>
              <a:buFont typeface="Lucida Grande" charset="0"/>
              <a:buChar char="•"/>
              <a:tabLst>
                <a:tab pos="1066800" algn="l"/>
              </a:tabLst>
            </a:pPr>
            <a:r>
              <a:rPr lang="en-US" sz="2800">
                <a:solidFill>
                  <a:srgbClr val="B3B3B3"/>
                </a:solidFill>
              </a:rPr>
              <a:t>Product backlog</a:t>
            </a:r>
          </a:p>
          <a:p>
            <a:pPr algn="l">
              <a:buClr>
                <a:srgbClr val="B3B3B3"/>
              </a:buClr>
              <a:buSzPct val="125000"/>
              <a:buFont typeface="Lucida Grande" charset="0"/>
              <a:buChar char="•"/>
              <a:tabLst>
                <a:tab pos="1066800" algn="l"/>
              </a:tabLst>
            </a:pPr>
            <a:r>
              <a:rPr lang="en-US" sz="2800">
                <a:solidFill>
                  <a:srgbClr val="B3B3B3"/>
                </a:solidFill>
              </a:rPr>
              <a:t>Sprint backlog</a:t>
            </a:r>
          </a:p>
          <a:p>
            <a:pPr algn="l">
              <a:buClr>
                <a:srgbClr val="B3B3B3"/>
              </a:buClr>
              <a:buSzPct val="125000"/>
              <a:buFont typeface="Lucida Grande" charset="0"/>
              <a:buChar char="•"/>
              <a:tabLst>
                <a:tab pos="1066800" algn="l"/>
              </a:tabLst>
            </a:pPr>
            <a:r>
              <a:rPr lang="en-US" sz="2800">
                <a:solidFill>
                  <a:srgbClr val="B3B3B3"/>
                </a:solidFill>
              </a:rPr>
              <a:t>Burndown charts</a:t>
            </a:r>
          </a:p>
        </p:txBody>
      </p:sp>
      <p:sp>
        <p:nvSpPr>
          <p:cNvPr id="27653" name="Rectangle 13"/>
          <p:cNvSpPr>
            <a:spLocks/>
          </p:cNvSpPr>
          <p:nvPr/>
        </p:nvSpPr>
        <p:spPr bwMode="auto">
          <a:xfrm>
            <a:off x="5588000" y="5105400"/>
            <a:ext cx="1905000" cy="59690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27654" name="AutoShape 14"/>
          <p:cNvSpPr>
            <a:spLocks/>
          </p:cNvSpPr>
          <p:nvPr/>
        </p:nvSpPr>
        <p:spPr bwMode="auto">
          <a:xfrm rot="10800000">
            <a:off x="7378700" y="5245100"/>
            <a:ext cx="495300" cy="457200"/>
          </a:xfrm>
          <a:custGeom>
            <a:avLst/>
            <a:gdLst>
              <a:gd name="T0" fmla="*/ 2147483647 w 21600"/>
              <a:gd name="T1" fmla="*/ 2147483647 h 21600"/>
              <a:gd name="T2" fmla="*/ 2035145921 w 21600"/>
              <a:gd name="T3" fmla="*/ 2147483647 h 21600"/>
              <a:gd name="T4" fmla="*/ 0 w 21600"/>
              <a:gd name="T5" fmla="*/ 2147483647 h 21600"/>
              <a:gd name="T6" fmla="*/ 2147483647 w 21600"/>
              <a:gd name="T7" fmla="*/ 2147483647 h 21600"/>
              <a:gd name="T8" fmla="*/ 2147483647 w 21600"/>
              <a:gd name="T9" fmla="*/ 0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27655" name="AutoShape 15"/>
          <p:cNvSpPr>
            <a:spLocks/>
          </p:cNvSpPr>
          <p:nvPr/>
        </p:nvSpPr>
        <p:spPr bwMode="auto">
          <a:xfrm>
            <a:off x="5105400" y="5105400"/>
            <a:ext cx="495300" cy="457200"/>
          </a:xfrm>
          <a:custGeom>
            <a:avLst/>
            <a:gdLst>
              <a:gd name="T0" fmla="*/ 2147483647 w 21600"/>
              <a:gd name="T1" fmla="*/ 2147483647 h 21600"/>
              <a:gd name="T2" fmla="*/ 2035145921 w 21600"/>
              <a:gd name="T3" fmla="*/ 2147483647 h 21600"/>
              <a:gd name="T4" fmla="*/ 0 w 21600"/>
              <a:gd name="T5" fmla="*/ 2147483647 h 21600"/>
              <a:gd name="T6" fmla="*/ 2147483647 w 21600"/>
              <a:gd name="T7" fmla="*/ 2147483647 h 21600"/>
              <a:gd name="T8" fmla="*/ 2147483647 w 21600"/>
              <a:gd name="T9" fmla="*/ 0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27656" name="Rectangle 16"/>
          <p:cNvSpPr>
            <a:spLocks/>
          </p:cNvSpPr>
          <p:nvPr/>
        </p:nvSpPr>
        <p:spPr bwMode="auto">
          <a:xfrm>
            <a:off x="5105400" y="5448300"/>
            <a:ext cx="622300" cy="25400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27657" name="Rectangle 17"/>
          <p:cNvSpPr>
            <a:spLocks/>
          </p:cNvSpPr>
          <p:nvPr/>
        </p:nvSpPr>
        <p:spPr bwMode="auto">
          <a:xfrm>
            <a:off x="7251700" y="5105400"/>
            <a:ext cx="622300" cy="25400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27658" name="Rectangle 18"/>
          <p:cNvSpPr>
            <a:spLocks/>
          </p:cNvSpPr>
          <p:nvPr/>
        </p:nvSpPr>
        <p:spPr bwMode="auto">
          <a:xfrm>
            <a:off x="5270500" y="5118100"/>
            <a:ext cx="247332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p>
            <a:pPr algn="l">
              <a:tabLst>
                <a:tab pos="1066800" algn="l"/>
              </a:tabLst>
            </a:pPr>
            <a:r>
              <a:rPr lang="en-US">
                <a:solidFill>
                  <a:srgbClr val="FFFFFF"/>
                </a:solidFill>
              </a:rPr>
              <a:t>Components</a:t>
            </a:r>
          </a:p>
        </p:txBody>
      </p:sp>
      <p:grpSp>
        <p:nvGrpSpPr>
          <p:cNvPr id="27659" name="Group 19"/>
          <p:cNvGrpSpPr>
            <a:grpSpLocks/>
          </p:cNvGrpSpPr>
          <p:nvPr/>
        </p:nvGrpSpPr>
        <p:grpSpPr bwMode="auto">
          <a:xfrm>
            <a:off x="723900" y="1079500"/>
            <a:ext cx="4140200" cy="2044700"/>
            <a:chOff x="0" y="0"/>
            <a:chExt cx="2608" cy="1288"/>
          </a:xfrm>
        </p:grpSpPr>
        <p:sp>
          <p:nvSpPr>
            <p:cNvPr id="22548" name="AutoShape 20"/>
            <p:cNvSpPr>
              <a:spLocks/>
            </p:cNvSpPr>
            <p:nvPr/>
          </p:nvSpPr>
          <p:spPr bwMode="auto">
            <a:xfrm>
              <a:off x="8" y="0"/>
              <a:ext cx="2600" cy="1288"/>
            </a:xfrm>
            <a:prstGeom prst="roundRect">
              <a:avLst>
                <a:gd name="adj" fmla="val 14903"/>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cs typeface="+mn-cs"/>
                <a:sym typeface="Gill Sans" pitchFamily="80" charset="0"/>
              </a:endParaRPr>
            </a:p>
          </p:txBody>
        </p:sp>
        <p:sp>
          <p:nvSpPr>
            <p:cNvPr id="27661" name="Rectangle 21"/>
            <p:cNvSpPr>
              <a:spLocks/>
            </p:cNvSpPr>
            <p:nvPr/>
          </p:nvSpPr>
          <p:spPr bwMode="auto">
            <a:xfrm>
              <a:off x="96" y="392"/>
              <a:ext cx="1768"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p>
              <a:pPr algn="l">
                <a:buClr>
                  <a:srgbClr val="FFFFFF"/>
                </a:buClr>
                <a:buSzPct val="125000"/>
                <a:buFont typeface="Gill Sans" charset="0"/>
                <a:buChar char="•"/>
                <a:tabLst>
                  <a:tab pos="1066800" algn="l"/>
                </a:tabLst>
              </a:pPr>
              <a:r>
                <a:rPr lang="en-US" sz="2800">
                  <a:solidFill>
                    <a:srgbClr val="FFFFFF"/>
                  </a:solidFill>
                </a:rPr>
                <a:t>Product owner</a:t>
              </a:r>
            </a:p>
            <a:p>
              <a:pPr algn="l">
                <a:buClr>
                  <a:srgbClr val="FFFFFF"/>
                </a:buClr>
                <a:buSzPct val="125000"/>
                <a:buFont typeface="Gill Sans" charset="0"/>
                <a:buChar char="•"/>
                <a:tabLst>
                  <a:tab pos="1066800" algn="l"/>
                </a:tabLst>
              </a:pPr>
              <a:r>
                <a:rPr lang="en-US" sz="2800">
                  <a:solidFill>
                    <a:srgbClr val="FFFFFF"/>
                  </a:solidFill>
                </a:rPr>
                <a:t>ScrumMaster</a:t>
              </a:r>
            </a:p>
            <a:p>
              <a:pPr algn="l">
                <a:buClr>
                  <a:srgbClr val="FFFFFF"/>
                </a:buClr>
                <a:buSzPct val="125000"/>
                <a:buFont typeface="Gill Sans" charset="0"/>
                <a:buChar char="•"/>
                <a:tabLst>
                  <a:tab pos="1066800" algn="l"/>
                </a:tabLst>
              </a:pPr>
              <a:r>
                <a:rPr lang="en-US" sz="2800">
                  <a:solidFill>
                    <a:srgbClr val="FFFFFF"/>
                  </a:solidFill>
                </a:rPr>
                <a:t>Team</a:t>
              </a:r>
            </a:p>
          </p:txBody>
        </p:sp>
        <p:sp>
          <p:nvSpPr>
            <p:cNvPr id="27662" name="Rectangle 22"/>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27663" name="AutoShape 23"/>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27664" name="AutoShape 24"/>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27665" name="Rectangle 25"/>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27666" name="Rectangle 26"/>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27667" name="Rectangle 27"/>
            <p:cNvSpPr>
              <a:spLocks/>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p>
              <a:pPr algn="l">
                <a:tabLst>
                  <a:tab pos="1066800" algn="l"/>
                </a:tabLst>
              </a:pPr>
              <a:r>
                <a:rPr lang="en-US">
                  <a:solidFill>
                    <a:srgbClr val="FFFFFF"/>
                  </a:solidFill>
                </a:rPr>
                <a:t>Roles</a:t>
              </a:r>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pPr>
              <a:defRPr/>
            </a:pPr>
            <a:r>
              <a:rPr lang="en-US" dirty="0">
                <a:latin typeface="Gill Sans" charset="0"/>
                <a:ea typeface="ヒラギノ角ゴ Pro W3" charset="0"/>
              </a:rPr>
              <a:t>Product </a:t>
            </a:r>
            <a:r>
              <a:rPr lang="en-US" dirty="0" smtClean="0">
                <a:latin typeface="Gill Sans" charset="0"/>
                <a:ea typeface="ヒラギノ角ゴ Pro W3" charset="0"/>
              </a:rPr>
              <a:t>owner </a:t>
            </a:r>
            <a:r>
              <a:rPr lang="en-US" sz="2800" i="1" dirty="0" smtClean="0">
                <a:latin typeface="Gill Sans" charset="0"/>
                <a:ea typeface="ヒラギノ角ゴ Pro W3" charset="0"/>
              </a:rPr>
              <a:t>manager</a:t>
            </a:r>
            <a:endParaRPr lang="en-US" sz="2800" i="1" dirty="0">
              <a:latin typeface="Gill Sans" charset="0"/>
              <a:ea typeface="ヒラギノ角ゴ Pro W3" charset="0"/>
            </a:endParaRPr>
          </a:p>
        </p:txBody>
      </p:sp>
      <p:sp>
        <p:nvSpPr>
          <p:cNvPr id="22531" name="Rectangle 2"/>
          <p:cNvSpPr>
            <a:spLocks noGrp="1" noChangeArrowheads="1"/>
          </p:cNvSpPr>
          <p:nvPr>
            <p:ph type="body" idx="1"/>
          </p:nvPr>
        </p:nvSpPr>
        <p:spPr/>
        <p:txBody>
          <a:bodyPr/>
          <a:lstStyle/>
          <a:p>
            <a:pPr>
              <a:defRPr/>
            </a:pPr>
            <a:r>
              <a:rPr lang="en-US" dirty="0">
                <a:latin typeface="Gill Sans" charset="0"/>
                <a:ea typeface="ヒラギノ角ゴ Pro W3" charset="0"/>
              </a:rPr>
              <a:t>Define the features of the </a:t>
            </a:r>
            <a:r>
              <a:rPr lang="en-US" dirty="0" smtClean="0">
                <a:latin typeface="Gill Sans" charset="0"/>
                <a:ea typeface="ヒラギノ角ゴ Pro W3" charset="0"/>
              </a:rPr>
              <a:t>product  </a:t>
            </a:r>
            <a:r>
              <a:rPr lang="en-US" sz="2600" i="1" dirty="0">
                <a:solidFill>
                  <a:srgbClr val="7F7F7F"/>
                </a:solidFill>
                <a:latin typeface="Gill Sans" charset="0"/>
                <a:ea typeface="ヒラギノ角ゴ Pro W3" charset="0"/>
              </a:rPr>
              <a:t>specification</a:t>
            </a:r>
          </a:p>
          <a:p>
            <a:pPr>
              <a:defRPr/>
            </a:pPr>
            <a:r>
              <a:rPr lang="en-US" dirty="0">
                <a:latin typeface="Gill Sans" charset="0"/>
                <a:ea typeface="ヒラギノ角ゴ Pro W3" charset="0"/>
              </a:rPr>
              <a:t>Decide on release date and </a:t>
            </a:r>
            <a:r>
              <a:rPr lang="en-US" dirty="0" smtClean="0">
                <a:latin typeface="Gill Sans" charset="0"/>
                <a:ea typeface="ヒラギノ角ゴ Pro W3" charset="0"/>
              </a:rPr>
              <a:t>content  </a:t>
            </a:r>
            <a:r>
              <a:rPr lang="en-US" sz="2400" i="1" dirty="0" smtClean="0">
                <a:latin typeface="Gill Sans" charset="0"/>
                <a:ea typeface="ヒラギノ角ゴ Pro W3" charset="0"/>
              </a:rPr>
              <a:t>14-Dec</a:t>
            </a:r>
            <a:endParaRPr lang="en-US" sz="2400" i="1" dirty="0">
              <a:latin typeface="Gill Sans" charset="0"/>
              <a:ea typeface="ヒラギノ角ゴ Pro W3" charset="0"/>
            </a:endParaRPr>
          </a:p>
          <a:p>
            <a:pPr>
              <a:defRPr/>
            </a:pPr>
            <a:r>
              <a:rPr lang="en-US" dirty="0">
                <a:latin typeface="Gill Sans" charset="0"/>
                <a:ea typeface="ヒラギノ角ゴ Pro W3" charset="0"/>
              </a:rPr>
              <a:t>Be responsible for the profitability of the product (</a:t>
            </a:r>
            <a:r>
              <a:rPr lang="en-US" dirty="0" smtClean="0">
                <a:latin typeface="Gill Sans" charset="0"/>
                <a:ea typeface="ヒラギノ角ゴ Pro W3" charset="0"/>
              </a:rPr>
              <a:t>ROI) </a:t>
            </a:r>
            <a:r>
              <a:rPr lang="en-US" sz="2600" i="1" dirty="0" smtClean="0">
                <a:solidFill>
                  <a:srgbClr val="7F7F7F"/>
                </a:solidFill>
                <a:latin typeface="Gill Sans" charset="0"/>
                <a:ea typeface="ヒラギノ角ゴ Pro W3" charset="0"/>
              </a:rPr>
              <a:t>which </a:t>
            </a:r>
            <a:r>
              <a:rPr lang="en-US" sz="2600" i="1" dirty="0">
                <a:solidFill>
                  <a:srgbClr val="7F7F7F"/>
                </a:solidFill>
                <a:latin typeface="Gill Sans" charset="0"/>
                <a:ea typeface="ヒラギノ角ゴ Pro W3" charset="0"/>
              </a:rPr>
              <a:t>335 need not do</a:t>
            </a:r>
          </a:p>
          <a:p>
            <a:pPr>
              <a:defRPr/>
            </a:pPr>
            <a:r>
              <a:rPr lang="en-US" dirty="0">
                <a:latin typeface="Gill Sans" charset="0"/>
                <a:ea typeface="ヒラギノ角ゴ Pro W3" charset="0"/>
              </a:rPr>
              <a:t>Prioritize features according to market value </a:t>
            </a:r>
            <a:r>
              <a:rPr lang="en-US" sz="2600" i="1" dirty="0">
                <a:solidFill>
                  <a:srgbClr val="7F7F7F"/>
                </a:solidFill>
                <a:latin typeface="Gill Sans" charset="0"/>
                <a:ea typeface="ヒラギノ角ゴ Pro W3" charset="0"/>
              </a:rPr>
              <a:t>what you’re supposed to learn in 335</a:t>
            </a:r>
          </a:p>
          <a:p>
            <a:pPr>
              <a:defRPr/>
            </a:pPr>
            <a:r>
              <a:rPr lang="en-US" dirty="0">
                <a:latin typeface="Gill Sans" charset="0"/>
                <a:ea typeface="ヒラギノ角ゴ Pro W3" charset="0"/>
              </a:rPr>
              <a:t>Adjust features and priority every iteration, as needed  </a:t>
            </a:r>
            <a:r>
              <a:rPr lang="en-US" dirty="0" smtClean="0">
                <a:latin typeface="Gill Sans" charset="0"/>
                <a:ea typeface="ヒラギノ角ゴ Pro W3" charset="0"/>
              </a:rPr>
              <a:t> </a:t>
            </a:r>
            <a:r>
              <a:rPr lang="en-US" sz="2600" i="1" dirty="0">
                <a:solidFill>
                  <a:srgbClr val="7F7F7F"/>
                </a:solidFill>
                <a:latin typeface="Gill Sans" charset="0"/>
                <a:ea typeface="ヒラギノ角ゴ Pro W3" charset="0"/>
              </a:rPr>
              <a:t>not in 335</a:t>
            </a:r>
          </a:p>
          <a:p>
            <a:pPr>
              <a:defRPr/>
            </a:pPr>
            <a:r>
              <a:rPr lang="en-US" dirty="0">
                <a:latin typeface="Gill Sans" charset="0"/>
                <a:ea typeface="ヒラギノ角ゴ Pro W3" charset="0"/>
              </a:rPr>
              <a:t>Accept or reject work </a:t>
            </a:r>
            <a:r>
              <a:rPr lang="en-US" dirty="0" smtClean="0">
                <a:latin typeface="Gill Sans" charset="0"/>
                <a:ea typeface="ヒラギノ角ゴ Pro W3" charset="0"/>
              </a:rPr>
              <a:t>results   </a:t>
            </a:r>
            <a:r>
              <a:rPr lang="en-US" sz="2600" i="1" dirty="0">
                <a:solidFill>
                  <a:srgbClr val="7F7F7F"/>
                </a:solidFill>
                <a:latin typeface="Gill Sans" charset="0"/>
                <a:ea typeface="ヒラギノ角ゴ Pro W3" charset="0"/>
              </a:rPr>
              <a:t>or grade the projects</a:t>
            </a:r>
          </a:p>
          <a:p>
            <a:pPr>
              <a:defRPr/>
            </a:pPr>
            <a:endParaRPr lang="en-US" dirty="0">
              <a:latin typeface="Gill Sans" charset="0"/>
              <a:ea typeface="ヒラギノ角ゴ Pro W3" charset="0"/>
            </a:endParaRPr>
          </a:p>
        </p:txBody>
      </p:sp>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0" y="137592"/>
            <a:ext cx="2142948" cy="1654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xmlns:p14="http://schemas.microsoft.com/office/powerpoint/2010/main" spd="med">
    <p:wip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p:txBody>
          <a:bodyPr/>
          <a:lstStyle/>
          <a:p>
            <a:pPr eaLnBrk="1" hangingPunct="1">
              <a:defRPr/>
            </a:pPr>
            <a:r>
              <a:rPr lang="en-US" dirty="0">
                <a:latin typeface="Gill Sans" charset="0"/>
                <a:ea typeface="ヒラギノ角ゴ Pro W3" charset="0"/>
              </a:rPr>
              <a:t>The </a:t>
            </a:r>
            <a:r>
              <a:rPr lang="en-US" dirty="0" err="1" smtClean="0">
                <a:latin typeface="Gill Sans" charset="0"/>
                <a:ea typeface="ヒラギノ角ゴ Pro W3" charset="0"/>
              </a:rPr>
              <a:t>ScrumMaster</a:t>
            </a:r>
            <a:r>
              <a:rPr lang="en-US" dirty="0" smtClean="0">
                <a:latin typeface="Gill Sans" charset="0"/>
                <a:ea typeface="ヒラギノ角ゴ Pro W3" charset="0"/>
              </a:rPr>
              <a:t>  </a:t>
            </a:r>
            <a:r>
              <a:rPr lang="en-US" sz="2400" i="1" dirty="0" smtClean="0">
                <a:latin typeface="Gill Sans" charset="0"/>
                <a:ea typeface="ヒラギノ角ゴ Pro W3" charset="0"/>
              </a:rPr>
              <a:t>Rick and SLs, sort of</a:t>
            </a:r>
            <a:endParaRPr lang="en-US" sz="2400" i="1" dirty="0">
              <a:latin typeface="Gill Sans" charset="0"/>
              <a:ea typeface="ヒラギノ角ゴ Pro W3" charset="0"/>
            </a:endParaRPr>
          </a:p>
        </p:txBody>
      </p:sp>
      <p:sp>
        <p:nvSpPr>
          <p:cNvPr id="23555" name="Rectangle 2"/>
          <p:cNvSpPr>
            <a:spLocks noGrp="1" noChangeArrowheads="1"/>
          </p:cNvSpPr>
          <p:nvPr>
            <p:ph type="body" idx="1"/>
          </p:nvPr>
        </p:nvSpPr>
        <p:spPr>
          <a:xfrm>
            <a:off x="342900" y="1600200"/>
            <a:ext cx="9561636" cy="5080000"/>
          </a:xfrm>
        </p:spPr>
        <p:txBody>
          <a:bodyPr/>
          <a:lstStyle/>
          <a:p>
            <a:pPr marL="698500" eaLnBrk="1" hangingPunct="1">
              <a:defRPr/>
            </a:pPr>
            <a:r>
              <a:rPr lang="en-US" sz="3300" dirty="0">
                <a:latin typeface="Gill Sans" charset="0"/>
                <a:ea typeface="ヒラギノ角ゴ Pro W3" charset="0"/>
              </a:rPr>
              <a:t>Represents management </a:t>
            </a:r>
            <a:r>
              <a:rPr lang="en-US" sz="2400" i="1" dirty="0" err="1" smtClean="0">
                <a:latin typeface="Gill Sans" charset="0"/>
                <a:ea typeface="ヒラギノ角ゴ Pro W3" charset="0"/>
              </a:rPr>
              <a:t>UofA</a:t>
            </a:r>
            <a:r>
              <a:rPr lang="en-US" sz="3300" dirty="0" smtClean="0">
                <a:latin typeface="Gill Sans" charset="0"/>
                <a:ea typeface="ヒラギノ角ゴ Pro W3" charset="0"/>
              </a:rPr>
              <a:t> to </a:t>
            </a:r>
            <a:r>
              <a:rPr lang="en-US" sz="3300" dirty="0">
                <a:latin typeface="Gill Sans" charset="0"/>
                <a:ea typeface="ヒラギノ角ゴ Pro W3" charset="0"/>
              </a:rPr>
              <a:t>the </a:t>
            </a:r>
            <a:r>
              <a:rPr lang="en-US" sz="3300" dirty="0" smtClean="0">
                <a:latin typeface="Gill Sans" charset="0"/>
                <a:ea typeface="ヒラギノ角ゴ Pro W3" charset="0"/>
              </a:rPr>
              <a:t>project   </a:t>
            </a:r>
            <a:endParaRPr lang="en-US" sz="3300" dirty="0">
              <a:latin typeface="Gill Sans" charset="0"/>
              <a:ea typeface="ヒラギノ角ゴ Pro W3" charset="0"/>
            </a:endParaRPr>
          </a:p>
          <a:p>
            <a:pPr marL="698500" eaLnBrk="1" hangingPunct="1">
              <a:spcBef>
                <a:spcPts val="1100"/>
              </a:spcBef>
              <a:defRPr/>
            </a:pPr>
            <a:r>
              <a:rPr lang="en-US" sz="3300" dirty="0">
                <a:latin typeface="Gill Sans" charset="0"/>
                <a:ea typeface="ヒラギノ角ゴ Pro W3" charset="0"/>
              </a:rPr>
              <a:t>Responsible for enacting Scrum values and </a:t>
            </a:r>
            <a:r>
              <a:rPr lang="en-US" sz="3300" dirty="0" smtClean="0">
                <a:latin typeface="Gill Sans" charset="0"/>
                <a:ea typeface="ヒラギノ角ゴ Pro W3" charset="0"/>
              </a:rPr>
              <a:t>practices  </a:t>
            </a:r>
            <a:r>
              <a:rPr lang="en-US" sz="2400" i="1" dirty="0" smtClean="0">
                <a:solidFill>
                  <a:srgbClr val="7F7F7F"/>
                </a:solidFill>
                <a:latin typeface="Gill Sans" charset="0"/>
                <a:ea typeface="ヒラギノ角ゴ Pro W3" charset="0"/>
              </a:rPr>
              <a:t>summarized in grading criteria, schedule, meetings</a:t>
            </a:r>
          </a:p>
          <a:p>
            <a:pPr marL="698500" eaLnBrk="1" hangingPunct="1">
              <a:spcBef>
                <a:spcPts val="1100"/>
              </a:spcBef>
              <a:defRPr/>
            </a:pPr>
            <a:r>
              <a:rPr lang="en-US" sz="3300" dirty="0" smtClean="0">
                <a:latin typeface="Gill Sans" charset="0"/>
                <a:ea typeface="ヒラギノ角ゴ Pro W3" charset="0"/>
              </a:rPr>
              <a:t>Removes impediments </a:t>
            </a:r>
            <a:r>
              <a:rPr lang="en-US" sz="2400" i="1" dirty="0" smtClean="0">
                <a:solidFill>
                  <a:srgbClr val="7F7F7F"/>
                </a:solidFill>
                <a:latin typeface="Gill Sans" charset="0"/>
                <a:ea typeface="ヒラギノ角ゴ Pro W3" charset="0"/>
              </a:rPr>
              <a:t>respond if things are getting in the way</a:t>
            </a:r>
            <a:endParaRPr lang="en-US" sz="2400" i="1" dirty="0">
              <a:solidFill>
                <a:srgbClr val="7F7F7F"/>
              </a:solidFill>
              <a:latin typeface="Gill Sans" charset="0"/>
              <a:ea typeface="ヒラギノ角ゴ Pro W3" charset="0"/>
            </a:endParaRPr>
          </a:p>
          <a:p>
            <a:pPr marL="698500" eaLnBrk="1" hangingPunct="1">
              <a:spcBef>
                <a:spcPts val="1100"/>
              </a:spcBef>
              <a:defRPr/>
            </a:pPr>
            <a:r>
              <a:rPr lang="en-US" sz="3300" dirty="0">
                <a:latin typeface="Gill Sans" charset="0"/>
                <a:ea typeface="ヒラギノ角ゴ Pro W3" charset="0"/>
              </a:rPr>
              <a:t>Ensure that the team is fully functional and </a:t>
            </a:r>
            <a:r>
              <a:rPr lang="en-US" sz="3300" dirty="0" smtClean="0">
                <a:latin typeface="Gill Sans" charset="0"/>
                <a:ea typeface="ヒラギノ角ゴ Pro W3" charset="0"/>
              </a:rPr>
              <a:t>productive </a:t>
            </a:r>
            <a:r>
              <a:rPr lang="en-US" sz="2400" i="1" dirty="0" smtClean="0">
                <a:solidFill>
                  <a:srgbClr val="7F7F7F"/>
                </a:solidFill>
                <a:latin typeface="Gill Sans" charset="0"/>
                <a:ea typeface="ヒラギノ角ゴ Pro W3" charset="0"/>
              </a:rPr>
              <a:t>summarized </a:t>
            </a:r>
            <a:r>
              <a:rPr lang="en-US" sz="2400" i="1" dirty="0">
                <a:solidFill>
                  <a:srgbClr val="7F7F7F"/>
                </a:solidFill>
                <a:latin typeface="Gill Sans" charset="0"/>
                <a:ea typeface="ヒラギノ角ゴ Pro W3" charset="0"/>
              </a:rPr>
              <a:t>in grading criteria, schedule, meetings</a:t>
            </a:r>
          </a:p>
          <a:p>
            <a:pPr marL="698500" eaLnBrk="1" hangingPunct="1">
              <a:spcBef>
                <a:spcPts val="1100"/>
              </a:spcBef>
              <a:defRPr/>
            </a:pPr>
            <a:r>
              <a:rPr lang="en-US" sz="3300" dirty="0">
                <a:latin typeface="Gill Sans" charset="0"/>
                <a:ea typeface="ヒラギノ角ゴ Pro W3" charset="0"/>
              </a:rPr>
              <a:t>Enable close cooperation across all roles and </a:t>
            </a:r>
            <a:r>
              <a:rPr lang="en-US" sz="3300" dirty="0" smtClean="0">
                <a:latin typeface="Gill Sans" charset="0"/>
                <a:ea typeface="ヒラギノ角ゴ Pro W3" charset="0"/>
              </a:rPr>
              <a:t>functions  </a:t>
            </a:r>
            <a:r>
              <a:rPr lang="en-US" sz="2400" i="1" dirty="0">
                <a:solidFill>
                  <a:srgbClr val="7F7F7F"/>
                </a:solidFill>
                <a:latin typeface="Gill Sans" charset="0"/>
                <a:ea typeface="ヒラギノ角ゴ Pro W3" charset="0"/>
              </a:rPr>
              <a:t>meetings</a:t>
            </a:r>
          </a:p>
          <a:p>
            <a:pPr marL="698500" eaLnBrk="1" hangingPunct="1">
              <a:spcBef>
                <a:spcPts val="1100"/>
              </a:spcBef>
              <a:defRPr/>
            </a:pPr>
            <a:r>
              <a:rPr lang="en-US" sz="3300" dirty="0">
                <a:latin typeface="Gill Sans" charset="0"/>
                <a:ea typeface="ヒラギノ角ゴ Pro W3" charset="0"/>
              </a:rPr>
              <a:t>Shield the team from external </a:t>
            </a:r>
            <a:r>
              <a:rPr lang="en-US" sz="3300" dirty="0" smtClean="0">
                <a:latin typeface="Gill Sans" charset="0"/>
                <a:ea typeface="ヒラギノ角ゴ Pro W3" charset="0"/>
              </a:rPr>
              <a:t>interferences  </a:t>
            </a:r>
            <a:r>
              <a:rPr lang="en-US" sz="2400" i="1" dirty="0" smtClean="0">
                <a:solidFill>
                  <a:srgbClr val="7F7F7F"/>
                </a:solidFill>
                <a:latin typeface="Gill Sans" charset="0"/>
                <a:ea typeface="ヒラギノ角ゴ Pro W3" charset="0"/>
              </a:rPr>
              <a:t>we’re not asking for more than 66 hours over 6 weeks</a:t>
            </a:r>
            <a:endParaRPr lang="en-US" sz="2400" i="1" dirty="0">
              <a:solidFill>
                <a:srgbClr val="7F7F7F"/>
              </a:solidFill>
              <a:latin typeface="Gill Sans" charset="0"/>
              <a:ea typeface="ヒラギノ角ゴ Pro W3" charset="0"/>
            </a:endParaRPr>
          </a:p>
        </p:txBody>
      </p:sp>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6700" y="209600"/>
            <a:ext cx="1596584" cy="1347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p:txBody>
          <a:bodyPr/>
          <a:lstStyle/>
          <a:p>
            <a:pPr eaLnBrk="1" hangingPunct="1">
              <a:defRPr/>
            </a:pPr>
            <a:r>
              <a:rPr lang="en-US">
                <a:latin typeface="Gill Sans" charset="0"/>
                <a:ea typeface="ヒラギノ角ゴ Pro W3" charset="0"/>
              </a:rPr>
              <a:t>The team</a:t>
            </a:r>
          </a:p>
        </p:txBody>
      </p:sp>
      <p:sp>
        <p:nvSpPr>
          <p:cNvPr id="24579" name="Rectangle 2"/>
          <p:cNvSpPr>
            <a:spLocks noGrp="1" noChangeArrowheads="1"/>
          </p:cNvSpPr>
          <p:nvPr>
            <p:ph type="body" idx="1"/>
          </p:nvPr>
        </p:nvSpPr>
        <p:spPr>
          <a:xfrm>
            <a:off x="292100" y="1600200"/>
            <a:ext cx="9664700" cy="5080000"/>
          </a:xfrm>
        </p:spPr>
        <p:txBody>
          <a:bodyPr/>
          <a:lstStyle/>
          <a:p>
            <a:pPr marL="698500" eaLnBrk="1" hangingPunct="1">
              <a:lnSpc>
                <a:spcPct val="90000"/>
              </a:lnSpc>
              <a:defRPr/>
            </a:pPr>
            <a:r>
              <a:rPr lang="en-US" sz="3500" dirty="0">
                <a:latin typeface="Gill Sans" charset="0"/>
                <a:ea typeface="ヒラギノ角ゴ Pro W3" charset="0"/>
              </a:rPr>
              <a:t>Typically 5-9 </a:t>
            </a:r>
            <a:r>
              <a:rPr lang="en-US" sz="3500" dirty="0" smtClean="0">
                <a:latin typeface="Gill Sans" charset="0"/>
                <a:ea typeface="ヒラギノ角ゴ Pro W3" charset="0"/>
              </a:rPr>
              <a:t>people  </a:t>
            </a:r>
            <a:r>
              <a:rPr lang="en-US" sz="2400" i="1" dirty="0" smtClean="0">
                <a:solidFill>
                  <a:srgbClr val="7F7F7F"/>
                </a:solidFill>
                <a:latin typeface="Gill Sans" charset="0"/>
                <a:ea typeface="ヒラギノ角ゴ Pro W3" charset="0"/>
              </a:rPr>
              <a:t>four or 3</a:t>
            </a:r>
            <a:endParaRPr lang="en-US" sz="2400" i="1" dirty="0">
              <a:solidFill>
                <a:srgbClr val="7F7F7F"/>
              </a:solidFill>
              <a:latin typeface="Gill Sans" charset="0"/>
              <a:ea typeface="ヒラギノ角ゴ Pro W3" charset="0"/>
            </a:endParaRPr>
          </a:p>
          <a:p>
            <a:pPr marL="698500" eaLnBrk="1" hangingPunct="1">
              <a:lnSpc>
                <a:spcPct val="90000"/>
              </a:lnSpc>
              <a:spcBef>
                <a:spcPts val="1400"/>
              </a:spcBef>
              <a:defRPr/>
            </a:pPr>
            <a:r>
              <a:rPr lang="en-US" sz="3500" dirty="0">
                <a:latin typeface="Gill Sans" charset="0"/>
                <a:ea typeface="ヒラギノ角ゴ Pro W3" charset="0"/>
              </a:rPr>
              <a:t>Cross-functional:</a:t>
            </a:r>
          </a:p>
          <a:p>
            <a:pPr marL="1041400" lvl="1" eaLnBrk="1" hangingPunct="1">
              <a:lnSpc>
                <a:spcPct val="90000"/>
              </a:lnSpc>
              <a:spcBef>
                <a:spcPts val="1400"/>
              </a:spcBef>
              <a:defRPr/>
            </a:pPr>
            <a:r>
              <a:rPr lang="en-US" sz="3100" dirty="0">
                <a:latin typeface="Gill Sans" charset="0"/>
                <a:ea typeface="ヒラギノ角ゴ Pro W3" charset="0"/>
              </a:rPr>
              <a:t>Programmers, testers, user experience designers, </a:t>
            </a:r>
            <a:r>
              <a:rPr lang="en-US" sz="3100" dirty="0" smtClean="0">
                <a:latin typeface="Gill Sans" charset="0"/>
                <a:ea typeface="ヒラギノ角ゴ Pro W3" charset="0"/>
              </a:rPr>
              <a:t>etc.  </a:t>
            </a:r>
            <a:r>
              <a:rPr lang="en-US" sz="2400" i="1" dirty="0" smtClean="0">
                <a:solidFill>
                  <a:srgbClr val="7F7F7F"/>
                </a:solidFill>
                <a:latin typeface="Gill Sans" charset="0"/>
                <a:ea typeface="ヒラギノ角ゴ Pro W3" charset="0"/>
              </a:rPr>
              <a:t>If this is the case, it was by luck</a:t>
            </a:r>
            <a:endParaRPr lang="en-US" sz="2400" i="1" dirty="0">
              <a:solidFill>
                <a:srgbClr val="7F7F7F"/>
              </a:solidFill>
              <a:latin typeface="Gill Sans" charset="0"/>
              <a:ea typeface="ヒラギノ角ゴ Pro W3" charset="0"/>
            </a:endParaRPr>
          </a:p>
          <a:p>
            <a:pPr marL="698500" eaLnBrk="1" hangingPunct="1">
              <a:lnSpc>
                <a:spcPct val="90000"/>
              </a:lnSpc>
              <a:spcBef>
                <a:spcPts val="1400"/>
              </a:spcBef>
              <a:defRPr/>
            </a:pPr>
            <a:endParaRPr lang="en-US" sz="3500" dirty="0">
              <a:latin typeface="Gill Sans" charset="0"/>
              <a:ea typeface="ヒラギノ角ゴ Pro W3" charset="0"/>
            </a:endParaRPr>
          </a:p>
        </p:txBody>
      </p:sp>
      <p:grpSp>
        <p:nvGrpSpPr>
          <p:cNvPr id="33795" name="Group 3"/>
          <p:cNvGrpSpPr>
            <a:grpSpLocks/>
          </p:cNvGrpSpPr>
          <p:nvPr/>
        </p:nvGrpSpPr>
        <p:grpSpPr bwMode="auto">
          <a:xfrm>
            <a:off x="6546850" y="577850"/>
            <a:ext cx="2705100" cy="2138363"/>
            <a:chOff x="0" y="0"/>
            <a:chExt cx="1704" cy="1346"/>
          </a:xfrm>
        </p:grpSpPr>
        <p:pic>
          <p:nvPicPr>
            <p:cNvPr id="337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 y="453"/>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3797" name="Group 5"/>
            <p:cNvGrpSpPr>
              <a:grpSpLocks/>
            </p:cNvGrpSpPr>
            <p:nvPr/>
          </p:nvGrpSpPr>
          <p:grpSpPr bwMode="auto">
            <a:xfrm>
              <a:off x="0" y="0"/>
              <a:ext cx="1704" cy="1346"/>
              <a:chOff x="0" y="0"/>
              <a:chExt cx="1704" cy="1346"/>
            </a:xfrm>
          </p:grpSpPr>
          <p:grpSp>
            <p:nvGrpSpPr>
              <p:cNvPr id="33798" name="Group 6"/>
              <p:cNvGrpSpPr>
                <a:grpSpLocks/>
              </p:cNvGrpSpPr>
              <p:nvPr/>
            </p:nvGrpSpPr>
            <p:grpSpPr bwMode="auto">
              <a:xfrm>
                <a:off x="0" y="0"/>
                <a:ext cx="1704" cy="440"/>
                <a:chOff x="0" y="0"/>
                <a:chExt cx="1704" cy="440"/>
              </a:xfrm>
            </p:grpSpPr>
            <p:pic>
              <p:nvPicPr>
                <p:cNvPr id="3380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805"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 y="0"/>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806"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6" y="0"/>
                  <a:ext cx="508"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33799"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 y="469"/>
                <a:ext cx="507"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3800" name="Group 11"/>
              <p:cNvGrpSpPr>
                <a:grpSpLocks/>
              </p:cNvGrpSpPr>
              <p:nvPr/>
            </p:nvGrpSpPr>
            <p:grpSpPr bwMode="auto">
              <a:xfrm>
                <a:off x="0" y="906"/>
                <a:ext cx="1704" cy="440"/>
                <a:chOff x="0" y="0"/>
                <a:chExt cx="1704" cy="440"/>
              </a:xfrm>
            </p:grpSpPr>
            <p:pic>
              <p:nvPicPr>
                <p:cNvPr id="33801"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6"/>
                  <a:ext cx="507"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802"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96" y="0"/>
                  <a:ext cx="508"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803"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 y="0"/>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grpSp>
      </p:gr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eaLnBrk="1" hangingPunct="1">
              <a:defRPr/>
            </a:pPr>
            <a:r>
              <a:rPr lang="en-US">
                <a:latin typeface="Gill Sans" charset="0"/>
                <a:ea typeface="ヒラギノ角ゴ Pro W3" charset="0"/>
              </a:rPr>
              <a:t>The team</a:t>
            </a:r>
          </a:p>
        </p:txBody>
      </p:sp>
      <p:sp>
        <p:nvSpPr>
          <p:cNvPr id="25603" name="Rectangle 2"/>
          <p:cNvSpPr>
            <a:spLocks noGrp="1" noChangeArrowheads="1"/>
          </p:cNvSpPr>
          <p:nvPr>
            <p:ph type="body" idx="1"/>
          </p:nvPr>
        </p:nvSpPr>
        <p:spPr>
          <a:xfrm>
            <a:off x="292100" y="1600200"/>
            <a:ext cx="9664700" cy="5080000"/>
          </a:xfrm>
        </p:spPr>
        <p:txBody>
          <a:bodyPr/>
          <a:lstStyle/>
          <a:p>
            <a:pPr marL="698500" eaLnBrk="1" hangingPunct="1">
              <a:lnSpc>
                <a:spcPct val="90000"/>
              </a:lnSpc>
              <a:spcBef>
                <a:spcPts val="1400"/>
              </a:spcBef>
              <a:defRPr/>
            </a:pPr>
            <a:endParaRPr lang="en-US" sz="3500" dirty="0">
              <a:latin typeface="Gill Sans" charset="0"/>
              <a:ea typeface="ヒラギノ角ゴ Pro W3" charset="0"/>
            </a:endParaRPr>
          </a:p>
          <a:p>
            <a:pPr marL="698500" eaLnBrk="1" hangingPunct="1">
              <a:lnSpc>
                <a:spcPct val="90000"/>
              </a:lnSpc>
              <a:spcBef>
                <a:spcPts val="1400"/>
              </a:spcBef>
              <a:defRPr/>
            </a:pPr>
            <a:r>
              <a:rPr lang="en-US" sz="3500" dirty="0">
                <a:latin typeface="Gill Sans" charset="0"/>
                <a:ea typeface="ヒラギノ角ゴ Pro W3" charset="0"/>
              </a:rPr>
              <a:t>Teams are self-</a:t>
            </a:r>
            <a:r>
              <a:rPr lang="en-US" sz="3500" dirty="0" smtClean="0">
                <a:latin typeface="Gill Sans" charset="0"/>
                <a:ea typeface="ヒラギノ角ゴ Pro W3" charset="0"/>
              </a:rPr>
              <a:t>organizing  </a:t>
            </a:r>
            <a:r>
              <a:rPr lang="en-US" sz="2400" i="1" dirty="0" smtClean="0">
                <a:solidFill>
                  <a:srgbClr val="7F7F7F"/>
                </a:solidFill>
                <a:latin typeface="Gill Sans" charset="0"/>
                <a:ea typeface="ヒラギノ角ゴ Pro W3" charset="0"/>
              </a:rPr>
              <a:t>definitely in 335</a:t>
            </a:r>
            <a:endParaRPr lang="en-US" sz="2400" i="1" dirty="0">
              <a:solidFill>
                <a:srgbClr val="7F7F7F"/>
              </a:solidFill>
              <a:latin typeface="Gill Sans" charset="0"/>
              <a:ea typeface="ヒラギノ角ゴ Pro W3" charset="0"/>
            </a:endParaRPr>
          </a:p>
          <a:p>
            <a:pPr marL="1041400" lvl="1" eaLnBrk="1" hangingPunct="1">
              <a:lnSpc>
                <a:spcPct val="90000"/>
              </a:lnSpc>
              <a:spcBef>
                <a:spcPts val="1400"/>
              </a:spcBef>
              <a:defRPr/>
            </a:pPr>
            <a:r>
              <a:rPr lang="en-US" sz="3100" dirty="0">
                <a:latin typeface="Gill Sans" charset="0"/>
                <a:ea typeface="ヒラギノ角ゴ Pro W3" charset="0"/>
              </a:rPr>
              <a:t>Ideally, no titles but rarely a possibility</a:t>
            </a:r>
          </a:p>
          <a:p>
            <a:pPr marL="698500" eaLnBrk="1" hangingPunct="1">
              <a:lnSpc>
                <a:spcPct val="90000"/>
              </a:lnSpc>
              <a:spcBef>
                <a:spcPts val="1400"/>
              </a:spcBef>
              <a:defRPr/>
            </a:pPr>
            <a:r>
              <a:rPr lang="en-US" sz="3500" dirty="0">
                <a:latin typeface="Gill Sans" charset="0"/>
                <a:ea typeface="ヒラギノ角ゴ Pro W3" charset="0"/>
              </a:rPr>
              <a:t>Membership should change only between </a:t>
            </a:r>
            <a:r>
              <a:rPr lang="en-US" sz="3500" dirty="0" smtClean="0">
                <a:latin typeface="Gill Sans" charset="0"/>
                <a:ea typeface="ヒラギノ角ゴ Pro W3" charset="0"/>
              </a:rPr>
              <a:t>sprints  </a:t>
            </a:r>
            <a:r>
              <a:rPr lang="en-US" sz="2400" i="1" dirty="0">
                <a:solidFill>
                  <a:srgbClr val="7F7F7F"/>
                </a:solidFill>
                <a:latin typeface="Gill Sans" charset="0"/>
                <a:ea typeface="ヒラギノ角ゴ Pro W3" charset="0"/>
              </a:rPr>
              <a:t>hopefully this does not happen in a 2 sprint project</a:t>
            </a:r>
          </a:p>
        </p:txBody>
      </p:sp>
      <p:grpSp>
        <p:nvGrpSpPr>
          <p:cNvPr id="35843" name="Group 3"/>
          <p:cNvGrpSpPr>
            <a:grpSpLocks/>
          </p:cNvGrpSpPr>
          <p:nvPr/>
        </p:nvGrpSpPr>
        <p:grpSpPr bwMode="auto">
          <a:xfrm>
            <a:off x="6546850" y="281609"/>
            <a:ext cx="2637606" cy="1872208"/>
            <a:chOff x="0" y="0"/>
            <a:chExt cx="1704" cy="1346"/>
          </a:xfrm>
        </p:grpSpPr>
        <p:pic>
          <p:nvPicPr>
            <p:cNvPr id="358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 y="453"/>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5845" name="Group 5"/>
            <p:cNvGrpSpPr>
              <a:grpSpLocks/>
            </p:cNvGrpSpPr>
            <p:nvPr/>
          </p:nvGrpSpPr>
          <p:grpSpPr bwMode="auto">
            <a:xfrm>
              <a:off x="0" y="0"/>
              <a:ext cx="1704" cy="1346"/>
              <a:chOff x="0" y="0"/>
              <a:chExt cx="1704" cy="1346"/>
            </a:xfrm>
          </p:grpSpPr>
          <p:grpSp>
            <p:nvGrpSpPr>
              <p:cNvPr id="35846" name="Group 6"/>
              <p:cNvGrpSpPr>
                <a:grpSpLocks/>
              </p:cNvGrpSpPr>
              <p:nvPr/>
            </p:nvGrpSpPr>
            <p:grpSpPr bwMode="auto">
              <a:xfrm>
                <a:off x="0" y="0"/>
                <a:ext cx="1704" cy="440"/>
                <a:chOff x="0" y="0"/>
                <a:chExt cx="1704" cy="440"/>
              </a:xfrm>
            </p:grpSpPr>
            <p:pic>
              <p:nvPicPr>
                <p:cNvPr id="3585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853"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 y="0"/>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854"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6" y="0"/>
                  <a:ext cx="508"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35847"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 y="469"/>
                <a:ext cx="507"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5848" name="Group 11"/>
              <p:cNvGrpSpPr>
                <a:grpSpLocks/>
              </p:cNvGrpSpPr>
              <p:nvPr/>
            </p:nvGrpSpPr>
            <p:grpSpPr bwMode="auto">
              <a:xfrm>
                <a:off x="0" y="906"/>
                <a:ext cx="1704" cy="440"/>
                <a:chOff x="0" y="0"/>
                <a:chExt cx="1704" cy="440"/>
              </a:xfrm>
            </p:grpSpPr>
            <p:pic>
              <p:nvPicPr>
                <p:cNvPr id="35849"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6"/>
                  <a:ext cx="507"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85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96" y="0"/>
                  <a:ext cx="508"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851"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 y="0"/>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grpSp>
      </p:gr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89" name="Group 1"/>
          <p:cNvGrpSpPr>
            <a:grpSpLocks/>
          </p:cNvGrpSpPr>
          <p:nvPr/>
        </p:nvGrpSpPr>
        <p:grpSpPr bwMode="auto">
          <a:xfrm>
            <a:off x="723900" y="1079500"/>
            <a:ext cx="4140200" cy="2044700"/>
            <a:chOff x="0" y="0"/>
            <a:chExt cx="2608" cy="1288"/>
          </a:xfrm>
        </p:grpSpPr>
        <p:sp>
          <p:nvSpPr>
            <p:cNvPr id="2" name="AutoShape 2"/>
            <p:cNvSpPr>
              <a:spLocks/>
            </p:cNvSpPr>
            <p:nvPr/>
          </p:nvSpPr>
          <p:spPr bwMode="auto">
            <a:xfrm>
              <a:off x="8" y="0"/>
              <a:ext cx="2600" cy="1288"/>
            </a:xfrm>
            <a:prstGeom prst="roundRect">
              <a:avLst>
                <a:gd name="adj" fmla="val 14903"/>
              </a:avLst>
            </a:prstGeom>
            <a:solidFill>
              <a:srgbClr val="E6E6E6"/>
            </a:solidFill>
            <a:ln w="25400">
              <a:solidFill>
                <a:srgbClr val="B3B3B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cs typeface="+mn-cs"/>
                <a:sym typeface="Gill Sans" pitchFamily="80" charset="0"/>
              </a:endParaRPr>
            </a:p>
          </p:txBody>
        </p:sp>
        <p:sp>
          <p:nvSpPr>
            <p:cNvPr id="37910" name="Rectangle 3"/>
            <p:cNvSpPr>
              <a:spLocks/>
            </p:cNvSpPr>
            <p:nvPr/>
          </p:nvSpPr>
          <p:spPr bwMode="auto">
            <a:xfrm>
              <a:off x="96" y="392"/>
              <a:ext cx="1768"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p>
              <a:pPr algn="l">
                <a:buClr>
                  <a:srgbClr val="B3B3B3"/>
                </a:buClr>
                <a:buSzPct val="125000"/>
                <a:buFont typeface="Lucida Grande" charset="0"/>
                <a:buChar char="•"/>
                <a:tabLst>
                  <a:tab pos="1066800" algn="l"/>
                </a:tabLst>
              </a:pPr>
              <a:r>
                <a:rPr lang="en-US" sz="2800">
                  <a:solidFill>
                    <a:srgbClr val="B3B3B3"/>
                  </a:solidFill>
                </a:rPr>
                <a:t>Product owner</a:t>
              </a:r>
            </a:p>
            <a:p>
              <a:pPr algn="l">
                <a:buClr>
                  <a:srgbClr val="B3B3B3"/>
                </a:buClr>
                <a:buSzPct val="125000"/>
                <a:buFont typeface="Lucida Grande" charset="0"/>
                <a:buChar char="•"/>
                <a:tabLst>
                  <a:tab pos="1066800" algn="l"/>
                </a:tabLst>
              </a:pPr>
              <a:r>
                <a:rPr lang="en-US" sz="2800">
                  <a:solidFill>
                    <a:srgbClr val="B3B3B3"/>
                  </a:solidFill>
                </a:rPr>
                <a:t>ScrumMaster</a:t>
              </a:r>
            </a:p>
            <a:p>
              <a:pPr algn="l">
                <a:buClr>
                  <a:srgbClr val="B3B3B3"/>
                </a:buClr>
                <a:buSzPct val="125000"/>
                <a:buFont typeface="Lucida Grande" charset="0"/>
                <a:buChar char="•"/>
                <a:tabLst>
                  <a:tab pos="1066800" algn="l"/>
                </a:tabLst>
              </a:pPr>
              <a:r>
                <a:rPr lang="en-US" sz="2800">
                  <a:solidFill>
                    <a:srgbClr val="B3B3B3"/>
                  </a:solidFill>
                </a:rPr>
                <a:t>Team</a:t>
              </a:r>
            </a:p>
          </p:txBody>
        </p:sp>
        <p:sp>
          <p:nvSpPr>
            <p:cNvPr id="37911" name="Rectangle 4"/>
            <p:cNvSpPr>
              <a:spLocks/>
            </p:cNvSpPr>
            <p:nvPr/>
          </p:nvSpPr>
          <p:spPr bwMode="auto">
            <a:xfrm>
              <a:off x="304" y="0"/>
              <a:ext cx="1200" cy="376"/>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37912" name="AutoShape 5"/>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37913" name="AutoShape 6"/>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37914" name="Rectangle 7"/>
            <p:cNvSpPr>
              <a:spLocks/>
            </p:cNvSpPr>
            <p:nvPr/>
          </p:nvSpPr>
          <p:spPr bwMode="auto">
            <a:xfrm>
              <a:off x="0" y="216"/>
              <a:ext cx="392" cy="16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37915" name="Rectangle 8"/>
            <p:cNvSpPr>
              <a:spLocks/>
            </p:cNvSpPr>
            <p:nvPr/>
          </p:nvSpPr>
          <p:spPr bwMode="auto">
            <a:xfrm>
              <a:off x="1352" y="0"/>
              <a:ext cx="392" cy="16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37916" name="Rectangle 9"/>
            <p:cNvSpPr>
              <a:spLocks/>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p>
              <a:pPr algn="l">
                <a:tabLst>
                  <a:tab pos="1066800" algn="l"/>
                </a:tabLst>
              </a:pPr>
              <a:r>
                <a:rPr lang="en-US">
                  <a:solidFill>
                    <a:srgbClr val="FFFFFF"/>
                  </a:solidFill>
                </a:rPr>
                <a:t>Roles</a:t>
              </a:r>
            </a:p>
          </p:txBody>
        </p:sp>
      </p:grpSp>
      <p:sp>
        <p:nvSpPr>
          <p:cNvPr id="26627" name="Rectangle 10"/>
          <p:cNvSpPr>
            <a:spLocks noGrp="1" noChangeArrowheads="1"/>
          </p:cNvSpPr>
          <p:nvPr>
            <p:ph type="title"/>
          </p:nvPr>
        </p:nvSpPr>
        <p:spPr/>
        <p:txBody>
          <a:bodyPr/>
          <a:lstStyle/>
          <a:p>
            <a:pPr eaLnBrk="1" hangingPunct="1">
              <a:defRPr/>
            </a:pPr>
            <a:r>
              <a:rPr lang="en-US">
                <a:latin typeface="Gill Sans" charset="0"/>
                <a:ea typeface="ヒラギノ角ゴ Pro W3" charset="0"/>
              </a:rPr>
              <a:t>Scrum framework</a:t>
            </a:r>
          </a:p>
        </p:txBody>
      </p:sp>
      <p:grpSp>
        <p:nvGrpSpPr>
          <p:cNvPr id="37891" name="Group 11"/>
          <p:cNvGrpSpPr>
            <a:grpSpLocks/>
          </p:cNvGrpSpPr>
          <p:nvPr/>
        </p:nvGrpSpPr>
        <p:grpSpPr bwMode="auto">
          <a:xfrm>
            <a:off x="5105400" y="5105400"/>
            <a:ext cx="4140200" cy="2044700"/>
            <a:chOff x="0" y="0"/>
            <a:chExt cx="2608" cy="1288"/>
          </a:xfrm>
        </p:grpSpPr>
        <p:sp>
          <p:nvSpPr>
            <p:cNvPr id="3" name="AutoShape 12"/>
            <p:cNvSpPr>
              <a:spLocks/>
            </p:cNvSpPr>
            <p:nvPr/>
          </p:nvSpPr>
          <p:spPr bwMode="auto">
            <a:xfrm>
              <a:off x="8" y="0"/>
              <a:ext cx="2600" cy="1288"/>
            </a:xfrm>
            <a:prstGeom prst="roundRect">
              <a:avLst>
                <a:gd name="adj" fmla="val 14903"/>
              </a:avLst>
            </a:prstGeom>
            <a:solidFill>
              <a:srgbClr val="E6E6E6"/>
            </a:solidFill>
            <a:ln w="25400">
              <a:solidFill>
                <a:srgbClr val="B3B3B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cs typeface="+mn-cs"/>
                <a:sym typeface="Gill Sans" pitchFamily="80" charset="0"/>
              </a:endParaRPr>
            </a:p>
          </p:txBody>
        </p:sp>
        <p:sp>
          <p:nvSpPr>
            <p:cNvPr id="37902" name="Rectangle 13"/>
            <p:cNvSpPr>
              <a:spLocks/>
            </p:cNvSpPr>
            <p:nvPr/>
          </p:nvSpPr>
          <p:spPr bwMode="auto">
            <a:xfrm>
              <a:off x="96" y="392"/>
              <a:ext cx="2376"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p>
              <a:pPr algn="l">
                <a:buClr>
                  <a:srgbClr val="B3B3B3"/>
                </a:buClr>
                <a:buSzPct val="125000"/>
                <a:buFont typeface="Lucida Grande" charset="0"/>
                <a:buChar char="•"/>
                <a:tabLst>
                  <a:tab pos="1066800" algn="l"/>
                </a:tabLst>
              </a:pPr>
              <a:r>
                <a:rPr lang="en-US" sz="2800">
                  <a:solidFill>
                    <a:srgbClr val="B3B3B3"/>
                  </a:solidFill>
                </a:rPr>
                <a:t>Product backlog</a:t>
              </a:r>
            </a:p>
            <a:p>
              <a:pPr algn="l">
                <a:buClr>
                  <a:srgbClr val="B3B3B3"/>
                </a:buClr>
                <a:buSzPct val="125000"/>
                <a:buFont typeface="Lucida Grande" charset="0"/>
                <a:buChar char="•"/>
                <a:tabLst>
                  <a:tab pos="1066800" algn="l"/>
                </a:tabLst>
              </a:pPr>
              <a:r>
                <a:rPr lang="en-US" sz="2800">
                  <a:solidFill>
                    <a:srgbClr val="B3B3B3"/>
                  </a:solidFill>
                </a:rPr>
                <a:t>Sprint backlog</a:t>
              </a:r>
            </a:p>
            <a:p>
              <a:pPr algn="l">
                <a:buClr>
                  <a:srgbClr val="B3B3B3"/>
                </a:buClr>
                <a:buSzPct val="125000"/>
                <a:buFont typeface="Lucida Grande" charset="0"/>
                <a:buChar char="•"/>
                <a:tabLst>
                  <a:tab pos="1066800" algn="l"/>
                </a:tabLst>
              </a:pPr>
              <a:r>
                <a:rPr lang="en-US" sz="2800">
                  <a:solidFill>
                    <a:srgbClr val="B3B3B3"/>
                  </a:solidFill>
                </a:rPr>
                <a:t>Burndown charts</a:t>
              </a:r>
            </a:p>
          </p:txBody>
        </p:sp>
        <p:sp>
          <p:nvSpPr>
            <p:cNvPr id="37903" name="Rectangle 14"/>
            <p:cNvSpPr>
              <a:spLocks/>
            </p:cNvSpPr>
            <p:nvPr/>
          </p:nvSpPr>
          <p:spPr bwMode="auto">
            <a:xfrm>
              <a:off x="304" y="0"/>
              <a:ext cx="1200" cy="376"/>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37904" name="AutoShape 15"/>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37905" name="AutoShape 16"/>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37906" name="Rectangle 17"/>
            <p:cNvSpPr>
              <a:spLocks/>
            </p:cNvSpPr>
            <p:nvPr/>
          </p:nvSpPr>
          <p:spPr bwMode="auto">
            <a:xfrm>
              <a:off x="0" y="216"/>
              <a:ext cx="392" cy="16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37907" name="Rectangle 18"/>
            <p:cNvSpPr>
              <a:spLocks/>
            </p:cNvSpPr>
            <p:nvPr/>
          </p:nvSpPr>
          <p:spPr bwMode="auto">
            <a:xfrm>
              <a:off x="1352" y="0"/>
              <a:ext cx="392" cy="16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37908" name="Rectangle 19"/>
            <p:cNvSpPr>
              <a:spLocks/>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p>
              <a:pPr algn="l">
                <a:tabLst>
                  <a:tab pos="1066800" algn="l"/>
                </a:tabLst>
              </a:pPr>
              <a:r>
                <a:rPr lang="en-US">
                  <a:solidFill>
                    <a:srgbClr val="FFFFFF"/>
                  </a:solidFill>
                </a:rPr>
                <a:t>Components</a:t>
              </a:r>
            </a:p>
          </p:txBody>
        </p:sp>
      </p:grpSp>
      <p:grpSp>
        <p:nvGrpSpPr>
          <p:cNvPr id="37892" name="Group 20"/>
          <p:cNvGrpSpPr>
            <a:grpSpLocks/>
          </p:cNvGrpSpPr>
          <p:nvPr/>
        </p:nvGrpSpPr>
        <p:grpSpPr bwMode="auto">
          <a:xfrm>
            <a:off x="3289300" y="2819400"/>
            <a:ext cx="4140200" cy="2527300"/>
            <a:chOff x="0" y="0"/>
            <a:chExt cx="2608" cy="1592"/>
          </a:xfrm>
        </p:grpSpPr>
        <p:sp>
          <p:nvSpPr>
            <p:cNvPr id="26645" name="AutoShape 21"/>
            <p:cNvSpPr>
              <a:spLocks/>
            </p:cNvSpPr>
            <p:nvPr/>
          </p:nvSpPr>
          <p:spPr bwMode="auto">
            <a:xfrm>
              <a:off x="8" y="0"/>
              <a:ext cx="2600" cy="1592"/>
            </a:xfrm>
            <a:prstGeom prst="roundRect">
              <a:avLst>
                <a:gd name="adj" fmla="val 12060"/>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cs typeface="+mn-cs"/>
                <a:sym typeface="Gill Sans" pitchFamily="80" charset="0"/>
              </a:endParaRPr>
            </a:p>
          </p:txBody>
        </p:sp>
        <p:sp>
          <p:nvSpPr>
            <p:cNvPr id="37894" name="Rectangle 22"/>
            <p:cNvSpPr>
              <a:spLocks/>
            </p:cNvSpPr>
            <p:nvPr/>
          </p:nvSpPr>
          <p:spPr bwMode="auto">
            <a:xfrm>
              <a:off x="96" y="392"/>
              <a:ext cx="2320"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p>
              <a:pPr algn="l">
                <a:buClr>
                  <a:srgbClr val="FFFFFF"/>
                </a:buClr>
                <a:buSzPct val="125000"/>
                <a:buFont typeface="Gill Sans" charset="0"/>
                <a:buChar char="•"/>
                <a:tabLst>
                  <a:tab pos="1066800" algn="l"/>
                </a:tabLst>
              </a:pPr>
              <a:r>
                <a:rPr lang="en-US" sz="2800">
                  <a:solidFill>
                    <a:srgbClr val="FFFFFF"/>
                  </a:solidFill>
                </a:rPr>
                <a:t>Sprint planning</a:t>
              </a:r>
            </a:p>
            <a:p>
              <a:pPr algn="l">
                <a:buClr>
                  <a:srgbClr val="FFFFFF"/>
                </a:buClr>
                <a:buSzPct val="125000"/>
                <a:buFont typeface="Gill Sans" charset="0"/>
                <a:buChar char="•"/>
                <a:tabLst>
                  <a:tab pos="1066800" algn="l"/>
                </a:tabLst>
              </a:pPr>
              <a:r>
                <a:rPr lang="en-US" sz="2800">
                  <a:solidFill>
                    <a:srgbClr val="FFFFFF"/>
                  </a:solidFill>
                </a:rPr>
                <a:t>Sprint review</a:t>
              </a:r>
            </a:p>
            <a:p>
              <a:pPr algn="l">
                <a:buClr>
                  <a:srgbClr val="FFFFFF"/>
                </a:buClr>
                <a:buSzPct val="125000"/>
                <a:buFont typeface="Gill Sans" charset="0"/>
                <a:buChar char="•"/>
                <a:tabLst>
                  <a:tab pos="1066800" algn="l"/>
                </a:tabLst>
              </a:pPr>
              <a:r>
                <a:rPr lang="en-US" sz="2800">
                  <a:solidFill>
                    <a:srgbClr val="FFFFFF"/>
                  </a:solidFill>
                </a:rPr>
                <a:t>Sprint retrospective</a:t>
              </a:r>
            </a:p>
            <a:p>
              <a:pPr algn="l">
                <a:buClr>
                  <a:srgbClr val="FFFFFF"/>
                </a:buClr>
                <a:buSzPct val="125000"/>
                <a:buFont typeface="Gill Sans" charset="0"/>
                <a:buChar char="•"/>
                <a:tabLst>
                  <a:tab pos="1066800" algn="l"/>
                </a:tabLst>
              </a:pPr>
              <a:r>
                <a:rPr lang="en-US" sz="2800">
                  <a:solidFill>
                    <a:srgbClr val="FFFFFF"/>
                  </a:solidFill>
                </a:rPr>
                <a:t>Daily scrum meeting</a:t>
              </a:r>
            </a:p>
          </p:txBody>
        </p:sp>
        <p:sp>
          <p:nvSpPr>
            <p:cNvPr id="37895" name="Rectangle 23"/>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37896" name="AutoShape 24"/>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37897" name="AutoShape 25"/>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37898" name="Rectangle 26"/>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37899" name="Rectangle 27"/>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37900" name="Rectangle 28"/>
            <p:cNvSpPr>
              <a:spLocks/>
            </p:cNvSpPr>
            <p:nvPr/>
          </p:nvSpPr>
          <p:spPr bwMode="auto">
            <a:xfrm>
              <a:off x="104" y="8"/>
              <a:ext cx="1640"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p>
              <a:pPr algn="l">
                <a:tabLst>
                  <a:tab pos="1066800" algn="l"/>
                </a:tabLst>
              </a:pPr>
              <a:r>
                <a:rPr lang="en-US">
                  <a:solidFill>
                    <a:srgbClr val="FFFFFF"/>
                  </a:solidFill>
                </a:rPr>
                <a:t>Meetings</a:t>
              </a:r>
            </a:p>
          </p:txBody>
        </p:sp>
      </p:gr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AutoShape 1"/>
          <p:cNvSpPr>
            <a:spLocks/>
          </p:cNvSpPr>
          <p:nvPr/>
        </p:nvSpPr>
        <p:spPr bwMode="auto">
          <a:xfrm>
            <a:off x="2463800" y="901700"/>
            <a:ext cx="5092700" cy="6019800"/>
          </a:xfrm>
          <a:prstGeom prst="roundRect">
            <a:avLst>
              <a:gd name="adj" fmla="val 5981"/>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cs typeface="+mn-cs"/>
              <a:sym typeface="Gill Sans" pitchFamily="80" charset="0"/>
            </a:endParaRPr>
          </a:p>
        </p:txBody>
      </p:sp>
      <p:sp>
        <p:nvSpPr>
          <p:cNvPr id="39938" name="Rectangle 2"/>
          <p:cNvSpPr>
            <a:spLocks/>
          </p:cNvSpPr>
          <p:nvPr/>
        </p:nvSpPr>
        <p:spPr bwMode="auto">
          <a:xfrm>
            <a:off x="2933700" y="901700"/>
            <a:ext cx="3492500" cy="59690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39939" name="AutoShape 3"/>
          <p:cNvSpPr>
            <a:spLocks/>
          </p:cNvSpPr>
          <p:nvPr/>
        </p:nvSpPr>
        <p:spPr bwMode="auto">
          <a:xfrm>
            <a:off x="2451100" y="901700"/>
            <a:ext cx="495300" cy="457200"/>
          </a:xfrm>
          <a:custGeom>
            <a:avLst/>
            <a:gdLst>
              <a:gd name="T0" fmla="*/ 2147483647 w 21600"/>
              <a:gd name="T1" fmla="*/ 2147483647 h 21600"/>
              <a:gd name="T2" fmla="*/ 2035145921 w 21600"/>
              <a:gd name="T3" fmla="*/ 2147483647 h 21600"/>
              <a:gd name="T4" fmla="*/ 0 w 21600"/>
              <a:gd name="T5" fmla="*/ 2147483647 h 21600"/>
              <a:gd name="T6" fmla="*/ 2147483647 w 21600"/>
              <a:gd name="T7" fmla="*/ 2147483647 h 21600"/>
              <a:gd name="T8" fmla="*/ 2147483647 w 21600"/>
              <a:gd name="T9" fmla="*/ 0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39940" name="Rectangle 4"/>
          <p:cNvSpPr>
            <a:spLocks/>
          </p:cNvSpPr>
          <p:nvPr/>
        </p:nvSpPr>
        <p:spPr bwMode="auto">
          <a:xfrm>
            <a:off x="2451100" y="1244600"/>
            <a:ext cx="622300" cy="25400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grpSp>
        <p:nvGrpSpPr>
          <p:cNvPr id="39941" name="Group 5"/>
          <p:cNvGrpSpPr>
            <a:grpSpLocks/>
          </p:cNvGrpSpPr>
          <p:nvPr/>
        </p:nvGrpSpPr>
        <p:grpSpPr bwMode="auto">
          <a:xfrm>
            <a:off x="6235700" y="901700"/>
            <a:ext cx="622300" cy="596900"/>
            <a:chOff x="0" y="0"/>
            <a:chExt cx="392" cy="376"/>
          </a:xfrm>
        </p:grpSpPr>
        <p:sp>
          <p:nvSpPr>
            <p:cNvPr id="39963" name="AutoShape 6"/>
            <p:cNvSpPr>
              <a:spLocks/>
            </p:cNvSpPr>
            <p:nvPr/>
          </p:nvSpPr>
          <p:spPr bwMode="auto">
            <a:xfrm rot="10800000">
              <a:off x="80"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39964" name="Rectangle 7"/>
            <p:cNvSpPr>
              <a:spLocks/>
            </p:cNvSpPr>
            <p:nvPr/>
          </p:nvSpPr>
          <p:spPr bwMode="auto">
            <a:xfrm>
              <a:off x="0"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grpSp>
      <p:sp>
        <p:nvSpPr>
          <p:cNvPr id="39942" name="Rectangle 8"/>
          <p:cNvSpPr>
            <a:spLocks/>
          </p:cNvSpPr>
          <p:nvPr/>
        </p:nvSpPr>
        <p:spPr bwMode="auto">
          <a:xfrm>
            <a:off x="2616200" y="901700"/>
            <a:ext cx="42418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p>
            <a:pPr algn="l">
              <a:tabLst>
                <a:tab pos="1066800" algn="l"/>
              </a:tabLst>
            </a:pPr>
            <a:r>
              <a:rPr lang="en-US" sz="2800">
                <a:solidFill>
                  <a:srgbClr val="FFFFFF"/>
                </a:solidFill>
              </a:rPr>
              <a:t>Sprint planning meeting</a:t>
            </a:r>
          </a:p>
        </p:txBody>
      </p:sp>
      <p:grpSp>
        <p:nvGrpSpPr>
          <p:cNvPr id="27657" name="Group 9"/>
          <p:cNvGrpSpPr>
            <a:grpSpLocks/>
          </p:cNvGrpSpPr>
          <p:nvPr/>
        </p:nvGrpSpPr>
        <p:grpSpPr bwMode="auto">
          <a:xfrm>
            <a:off x="2717800" y="1577752"/>
            <a:ext cx="4666456" cy="2160240"/>
            <a:chOff x="0" y="0"/>
            <a:chExt cx="2894" cy="1283"/>
          </a:xfrm>
        </p:grpSpPr>
        <p:sp>
          <p:nvSpPr>
            <p:cNvPr id="27658" name="AutoShape 10"/>
            <p:cNvSpPr>
              <a:spLocks/>
            </p:cNvSpPr>
            <p:nvPr/>
          </p:nvSpPr>
          <p:spPr bwMode="auto">
            <a:xfrm>
              <a:off x="0" y="0"/>
              <a:ext cx="2894" cy="1283"/>
            </a:xfrm>
            <a:prstGeom prst="roundRect">
              <a:avLst>
                <a:gd name="adj" fmla="val 16324"/>
              </a:avLst>
            </a:prstGeom>
            <a:blipFill dpi="0" rotWithShape="0">
              <a:blip r:embed="rId4"/>
              <a:srcRect/>
              <a:tile tx="0" ty="0" sx="100000" sy="100000" flip="none" algn="tl"/>
            </a:blipFill>
            <a:ln w="25400">
              <a:solidFill>
                <a:srgbClr val="00531C"/>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cs typeface="+mn-cs"/>
                <a:sym typeface="Gill Sans" pitchFamily="80" charset="0"/>
              </a:endParaRPr>
            </a:p>
          </p:txBody>
        </p:sp>
        <p:sp>
          <p:nvSpPr>
            <p:cNvPr id="39958" name="Rectangle 11"/>
            <p:cNvSpPr>
              <a:spLocks/>
            </p:cNvSpPr>
            <p:nvPr/>
          </p:nvSpPr>
          <p:spPr bwMode="auto">
            <a:xfrm>
              <a:off x="304" y="0"/>
              <a:ext cx="1432" cy="288"/>
            </a:xfrm>
            <a:prstGeom prst="rect">
              <a:avLst/>
            </a:prstGeom>
            <a:solidFill>
              <a:srgbClr val="00531C"/>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39959" name="AutoShape 12"/>
            <p:cNvSpPr>
              <a:spLocks/>
            </p:cNvSpPr>
            <p:nvPr/>
          </p:nvSpPr>
          <p:spPr bwMode="auto">
            <a:xfrm rot="10800000">
              <a:off x="1656"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31C"/>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39960" name="AutoShape 13"/>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31C"/>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39961" name="Rectangle 14"/>
            <p:cNvSpPr>
              <a:spLocks/>
            </p:cNvSpPr>
            <p:nvPr/>
          </p:nvSpPr>
          <p:spPr bwMode="auto">
            <a:xfrm>
              <a:off x="104" y="0"/>
              <a:ext cx="1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p>
              <a:pPr algn="l">
                <a:tabLst>
                  <a:tab pos="1066800" algn="l"/>
                </a:tabLst>
              </a:pPr>
              <a:r>
                <a:rPr lang="en-US" sz="2400">
                  <a:solidFill>
                    <a:srgbClr val="FFFFFF"/>
                  </a:solidFill>
                </a:rPr>
                <a:t>Prioritize</a:t>
              </a:r>
            </a:p>
          </p:txBody>
        </p:sp>
        <p:sp>
          <p:nvSpPr>
            <p:cNvPr id="39962" name="Rectangle 15"/>
            <p:cNvSpPr>
              <a:spLocks/>
            </p:cNvSpPr>
            <p:nvPr/>
          </p:nvSpPr>
          <p:spPr bwMode="auto">
            <a:xfrm>
              <a:off x="40" y="336"/>
              <a:ext cx="2763" cy="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p>
              <a:pPr marL="280988" indent="-280988" algn="l">
                <a:buClr>
                  <a:srgbClr val="FFFFFF"/>
                </a:buClr>
                <a:buSzPct val="125000"/>
                <a:buFont typeface="Gill Sans" charset="0"/>
                <a:buChar char="•"/>
                <a:tabLst>
                  <a:tab pos="1066800" algn="l"/>
                </a:tabLst>
              </a:pPr>
              <a:r>
                <a:rPr lang="en-US" sz="2800" dirty="0">
                  <a:solidFill>
                    <a:srgbClr val="FFFFFF"/>
                  </a:solidFill>
                </a:rPr>
                <a:t>Analyze and evaluate product </a:t>
              </a:r>
              <a:r>
                <a:rPr lang="en-US" sz="2800" dirty="0" smtClean="0">
                  <a:solidFill>
                    <a:srgbClr val="FFFFFF"/>
                  </a:solidFill>
                </a:rPr>
                <a:t>backlog</a:t>
              </a:r>
              <a:endParaRPr lang="en-US" sz="2800" i="1" dirty="0">
                <a:solidFill>
                  <a:srgbClr val="FFFFFF"/>
                </a:solidFill>
              </a:endParaRPr>
            </a:p>
            <a:p>
              <a:pPr algn="l">
                <a:buClr>
                  <a:srgbClr val="FFFFFF"/>
                </a:buClr>
                <a:buSzPct val="125000"/>
                <a:tabLst>
                  <a:tab pos="1066800" algn="l"/>
                </a:tabLst>
              </a:pPr>
              <a:r>
                <a:rPr lang="en-US" sz="2000" i="1" dirty="0" smtClean="0">
                  <a:solidFill>
                    <a:schemeClr val="bg1">
                      <a:lumMod val="85000"/>
                    </a:schemeClr>
                  </a:solidFill>
                </a:rPr>
                <a:t> Selected </a:t>
              </a:r>
              <a:r>
                <a:rPr lang="en-US" sz="2000" i="1" dirty="0">
                  <a:solidFill>
                    <a:schemeClr val="bg1">
                      <a:lumMod val="85000"/>
                    </a:schemeClr>
                  </a:solidFill>
                </a:rPr>
                <a:t>requirements to be completed in     </a:t>
              </a:r>
            </a:p>
            <a:p>
              <a:pPr algn="l">
                <a:buClr>
                  <a:srgbClr val="FFFFFF"/>
                </a:buClr>
                <a:buSzPct val="125000"/>
                <a:tabLst>
                  <a:tab pos="1066800" algn="l"/>
                </a:tabLst>
              </a:pPr>
              <a:r>
                <a:rPr lang="en-US" sz="2000" i="1" dirty="0">
                  <a:solidFill>
                    <a:schemeClr val="bg1">
                      <a:lumMod val="85000"/>
                    </a:schemeClr>
                  </a:solidFill>
                </a:rPr>
                <a:t> </a:t>
              </a:r>
              <a:r>
                <a:rPr lang="en-US" sz="2000" i="1" dirty="0" smtClean="0">
                  <a:solidFill>
                    <a:schemeClr val="bg1">
                      <a:lumMod val="85000"/>
                    </a:schemeClr>
                  </a:solidFill>
                </a:rPr>
                <a:t>  </a:t>
              </a:r>
              <a:r>
                <a:rPr lang="en-US" sz="2000" i="1" dirty="0">
                  <a:solidFill>
                    <a:schemeClr val="bg1">
                      <a:lumMod val="85000"/>
                    </a:schemeClr>
                  </a:solidFill>
                </a:rPr>
                <a:t>iteration one</a:t>
              </a:r>
            </a:p>
          </p:txBody>
        </p:sp>
      </p:grpSp>
      <p:grpSp>
        <p:nvGrpSpPr>
          <p:cNvPr id="27664" name="Group 16"/>
          <p:cNvGrpSpPr>
            <a:grpSpLocks/>
          </p:cNvGrpSpPr>
          <p:nvPr/>
        </p:nvGrpSpPr>
        <p:grpSpPr bwMode="auto">
          <a:xfrm>
            <a:off x="2717800" y="3900488"/>
            <a:ext cx="4660900" cy="2933700"/>
            <a:chOff x="0" y="0"/>
            <a:chExt cx="2936" cy="1848"/>
          </a:xfrm>
        </p:grpSpPr>
        <p:sp>
          <p:nvSpPr>
            <p:cNvPr id="27665" name="AutoShape 17"/>
            <p:cNvSpPr>
              <a:spLocks/>
            </p:cNvSpPr>
            <p:nvPr/>
          </p:nvSpPr>
          <p:spPr bwMode="auto">
            <a:xfrm>
              <a:off x="0" y="0"/>
              <a:ext cx="2936" cy="1848"/>
            </a:xfrm>
            <a:prstGeom prst="roundRect">
              <a:avLst>
                <a:gd name="adj" fmla="val 10389"/>
              </a:avLst>
            </a:prstGeom>
            <a:blipFill dpi="0" rotWithShape="0">
              <a:blip r:embed="rId4"/>
              <a:srcRect/>
              <a:tile tx="0" ty="0" sx="100000" sy="100000" flip="none" algn="tl"/>
            </a:blipFill>
            <a:ln w="25400">
              <a:solidFill>
                <a:srgbClr val="00531C"/>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cs typeface="+mn-cs"/>
                <a:sym typeface="Gill Sans" pitchFamily="80" charset="0"/>
              </a:endParaRPr>
            </a:p>
          </p:txBody>
        </p:sp>
        <p:sp>
          <p:nvSpPr>
            <p:cNvPr id="39952" name="Rectangle 18"/>
            <p:cNvSpPr>
              <a:spLocks/>
            </p:cNvSpPr>
            <p:nvPr/>
          </p:nvSpPr>
          <p:spPr bwMode="auto">
            <a:xfrm>
              <a:off x="304" y="0"/>
              <a:ext cx="1432" cy="288"/>
            </a:xfrm>
            <a:prstGeom prst="rect">
              <a:avLst/>
            </a:prstGeom>
            <a:solidFill>
              <a:srgbClr val="00531C"/>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39953" name="AutoShape 19"/>
            <p:cNvSpPr>
              <a:spLocks/>
            </p:cNvSpPr>
            <p:nvPr/>
          </p:nvSpPr>
          <p:spPr bwMode="auto">
            <a:xfrm rot="10800000">
              <a:off x="1656"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31C"/>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39954" name="AutoShape 20"/>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31C"/>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39955" name="Rectangle 21"/>
            <p:cNvSpPr>
              <a:spLocks/>
            </p:cNvSpPr>
            <p:nvPr/>
          </p:nvSpPr>
          <p:spPr bwMode="auto">
            <a:xfrm>
              <a:off x="104" y="0"/>
              <a:ext cx="16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p>
              <a:pPr algn="l">
                <a:tabLst>
                  <a:tab pos="1066800" algn="l"/>
                </a:tabLst>
              </a:pPr>
              <a:r>
                <a:rPr lang="en-US" sz="2400">
                  <a:solidFill>
                    <a:srgbClr val="FFFFFF"/>
                  </a:solidFill>
                </a:rPr>
                <a:t>Sprint planning</a:t>
              </a:r>
            </a:p>
          </p:txBody>
        </p:sp>
        <p:sp>
          <p:nvSpPr>
            <p:cNvPr id="39956" name="Rectangle 22"/>
            <p:cNvSpPr>
              <a:spLocks/>
            </p:cNvSpPr>
            <p:nvPr/>
          </p:nvSpPr>
          <p:spPr bwMode="auto">
            <a:xfrm>
              <a:off x="40" y="336"/>
              <a:ext cx="2896" cy="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p>
              <a:pPr marL="280988" indent="-280988" algn="l">
                <a:buClr>
                  <a:srgbClr val="FFFFFF"/>
                </a:buClr>
                <a:buSzPct val="125000"/>
                <a:buFont typeface="Gill Sans" charset="0"/>
                <a:buChar char="•"/>
                <a:tabLst>
                  <a:tab pos="1066800" algn="l"/>
                </a:tabLst>
              </a:pPr>
              <a:r>
                <a:rPr lang="en-US" sz="2800" dirty="0">
                  <a:solidFill>
                    <a:srgbClr val="FFFFFF"/>
                  </a:solidFill>
                </a:rPr>
                <a:t>Decide how to do it</a:t>
              </a:r>
            </a:p>
            <a:p>
              <a:pPr algn="l">
                <a:buClr>
                  <a:srgbClr val="FFFFFF"/>
                </a:buClr>
                <a:buSzPct val="125000"/>
                <a:tabLst>
                  <a:tab pos="1066800" algn="l"/>
                </a:tabLst>
              </a:pPr>
              <a:r>
                <a:rPr lang="en-US" sz="2000" i="1" dirty="0" smtClean="0">
                  <a:solidFill>
                    <a:schemeClr val="bg1">
                      <a:lumMod val="85000"/>
                    </a:schemeClr>
                  </a:solidFill>
                </a:rPr>
                <a:t>You created </a:t>
              </a:r>
              <a:r>
                <a:rPr lang="en-US" sz="2000" i="1" dirty="0">
                  <a:solidFill>
                    <a:schemeClr val="bg1">
                      <a:lumMod val="85000"/>
                    </a:schemeClr>
                  </a:solidFill>
                </a:rPr>
                <a:t>tasks needed to complete the </a:t>
              </a:r>
              <a:r>
                <a:rPr lang="en-US" sz="2000" i="1" dirty="0" smtClean="0">
                  <a:solidFill>
                    <a:schemeClr val="bg1">
                      <a:lumMod val="85000"/>
                    </a:schemeClr>
                  </a:solidFill>
                </a:rPr>
                <a:t>requirements</a:t>
              </a:r>
              <a:endParaRPr lang="en-US" sz="2000" i="1" dirty="0">
                <a:solidFill>
                  <a:schemeClr val="bg1">
                    <a:lumMod val="85000"/>
                  </a:schemeClr>
                </a:solidFill>
              </a:endParaRPr>
            </a:p>
          </p:txBody>
        </p:sp>
      </p:grpSp>
      <p:sp>
        <p:nvSpPr>
          <p:cNvPr id="39945" name="Line 26"/>
          <p:cNvSpPr>
            <a:spLocks noChangeShapeType="1"/>
          </p:cNvSpPr>
          <p:nvPr/>
        </p:nvSpPr>
        <p:spPr bwMode="auto">
          <a:xfrm flipH="1">
            <a:off x="1839913" y="1865313"/>
            <a:ext cx="654050" cy="0"/>
          </a:xfrm>
          <a:prstGeom prst="line">
            <a:avLst/>
          </a:prstGeom>
          <a:noFill/>
          <a:ln w="381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US"/>
          </a:p>
        </p:txBody>
      </p:sp>
      <p:grpSp>
        <p:nvGrpSpPr>
          <p:cNvPr id="27675" name="Group 27"/>
          <p:cNvGrpSpPr>
            <a:grpSpLocks/>
          </p:cNvGrpSpPr>
          <p:nvPr/>
        </p:nvGrpSpPr>
        <p:grpSpPr bwMode="auto">
          <a:xfrm>
            <a:off x="7378700" y="3810000"/>
            <a:ext cx="2781300" cy="1968500"/>
            <a:chOff x="0" y="-240"/>
            <a:chExt cx="1592" cy="968"/>
          </a:xfrm>
        </p:grpSpPr>
        <p:sp>
          <p:nvSpPr>
            <p:cNvPr id="27676" name="AutoShape 28"/>
            <p:cNvSpPr>
              <a:spLocks/>
            </p:cNvSpPr>
            <p:nvPr/>
          </p:nvSpPr>
          <p:spPr bwMode="auto">
            <a:xfrm>
              <a:off x="321" y="-240"/>
              <a:ext cx="1271" cy="968"/>
            </a:xfrm>
            <a:prstGeom prst="roundRect">
              <a:avLst>
                <a:gd name="adj" fmla="val 26370"/>
              </a:avLst>
            </a:prstGeom>
            <a:blipFill dpi="0" rotWithShape="0">
              <a:blip r:embed="rId5"/>
              <a:srcRect/>
              <a:tile tx="0" ty="0" sx="100000" sy="100000" flip="none" algn="tl"/>
            </a:blipFill>
            <a:ln w="25400">
              <a:solidFill>
                <a:srgbClr val="910000"/>
              </a:solidFill>
              <a:round/>
              <a:headEnd/>
              <a:tailEnd/>
            </a:ln>
            <a:effectLst>
              <a:outerShdw blurRad="114300" dist="63500" dir="2700000" algn="ctr" rotWithShape="0">
                <a:schemeClr val="bg2">
                  <a:alpha val="29999"/>
                </a:schemeClr>
              </a:outerShdw>
            </a:effectLst>
          </p:spPr>
          <p:txBody>
            <a:bodyPr lIns="0" tIns="0" rIns="0" bIns="0" anchor="ctr"/>
            <a:lstStyle/>
            <a:p>
              <a:pPr>
                <a:tabLst>
                  <a:tab pos="1066800" algn="l"/>
                </a:tabLst>
                <a:defRPr/>
              </a:pPr>
              <a:r>
                <a:rPr lang="en-US" dirty="0">
                  <a:solidFill>
                    <a:srgbClr val="E3F0FF"/>
                  </a:solidFill>
                  <a:latin typeface="Gill Sans" pitchFamily="80" charset="0"/>
                  <a:ea typeface="Gill Sans" pitchFamily="80" charset="0"/>
                  <a:cs typeface="Gill Sans" pitchFamily="80" charset="0"/>
                  <a:sym typeface="Gill Sans" pitchFamily="80" charset="0"/>
                </a:rPr>
                <a:t>Sprint</a:t>
              </a:r>
            </a:p>
            <a:p>
              <a:pPr>
                <a:tabLst>
                  <a:tab pos="1066800" algn="l"/>
                </a:tabLst>
                <a:defRPr/>
              </a:pPr>
              <a:r>
                <a:rPr lang="en-US" dirty="0" smtClean="0">
                  <a:solidFill>
                    <a:srgbClr val="E3F0FF"/>
                  </a:solidFill>
                  <a:latin typeface="Gill Sans" pitchFamily="80" charset="0"/>
                  <a:ea typeface="Gill Sans" pitchFamily="80" charset="0"/>
                  <a:cs typeface="Gill Sans" pitchFamily="80" charset="0"/>
                  <a:sym typeface="Gill Sans" pitchFamily="80" charset="0"/>
                </a:rPr>
                <a:t>Backlog </a:t>
              </a:r>
            </a:p>
            <a:p>
              <a:pPr>
                <a:tabLst>
                  <a:tab pos="1066800" algn="l"/>
                </a:tabLst>
                <a:defRPr/>
              </a:pPr>
              <a:r>
                <a:rPr lang="en-US" sz="2400" i="1" dirty="0" smtClean="0">
                  <a:solidFill>
                    <a:schemeClr val="bg1">
                      <a:lumMod val="75000"/>
                    </a:schemeClr>
                  </a:solidFill>
                  <a:latin typeface="Gill Sans" pitchFamily="80" charset="0"/>
                  <a:ea typeface="Gill Sans" pitchFamily="80" charset="0"/>
                  <a:cs typeface="Gill Sans" pitchFamily="80" charset="0"/>
                  <a:sym typeface="Gill Sans" pitchFamily="80" charset="0"/>
                </a:rPr>
                <a:t>our iteration requirements</a:t>
              </a:r>
              <a:endParaRPr lang="en-US" sz="2400" i="1" dirty="0">
                <a:solidFill>
                  <a:schemeClr val="bg1">
                    <a:lumMod val="75000"/>
                  </a:schemeClr>
                </a:solidFill>
                <a:latin typeface="Gill Sans" pitchFamily="80" charset="0"/>
                <a:ea typeface="Gill Sans" pitchFamily="80" charset="0"/>
                <a:cs typeface="Gill Sans" pitchFamily="80" charset="0"/>
                <a:sym typeface="Gill Sans" pitchFamily="80" charset="0"/>
              </a:endParaRPr>
            </a:p>
          </p:txBody>
        </p:sp>
        <p:sp>
          <p:nvSpPr>
            <p:cNvPr id="39950" name="Line 29"/>
            <p:cNvSpPr>
              <a:spLocks noChangeShapeType="1"/>
            </p:cNvSpPr>
            <p:nvPr/>
          </p:nvSpPr>
          <p:spPr bwMode="auto">
            <a:xfrm flipH="1">
              <a:off x="0" y="363"/>
              <a:ext cx="520" cy="0"/>
            </a:xfrm>
            <a:prstGeom prst="line">
              <a:avLst/>
            </a:prstGeom>
            <a:noFill/>
            <a:ln w="381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US"/>
            </a:p>
          </p:txBody>
        </p:sp>
      </p:grpSp>
      <p:sp>
        <p:nvSpPr>
          <p:cNvPr id="27680" name="AutoShape 32"/>
          <p:cNvSpPr>
            <a:spLocks/>
          </p:cNvSpPr>
          <p:nvPr/>
        </p:nvSpPr>
        <p:spPr bwMode="auto">
          <a:xfrm>
            <a:off x="71438" y="65088"/>
            <a:ext cx="2128837" cy="1873250"/>
          </a:xfrm>
          <a:prstGeom prst="roundRect">
            <a:avLst>
              <a:gd name="adj" fmla="val 30000"/>
            </a:avLst>
          </a:prstGeom>
          <a:blipFill dpi="0" rotWithShape="0">
            <a:blip r:embed="rId6"/>
            <a:srcRect/>
            <a:tile tx="0" ty="0" sx="100000" sy="100000" flip="none" algn="tl"/>
          </a:blipFill>
          <a:ln w="25400">
            <a:solidFill>
              <a:srgbClr val="750083"/>
            </a:solidFill>
            <a:round/>
            <a:headEnd/>
            <a:tailEnd/>
          </a:ln>
          <a:effectLst>
            <a:outerShdw blurRad="114300" dist="63500" dir="2700000" algn="ctr" rotWithShape="0">
              <a:schemeClr val="bg2">
                <a:alpha val="29999"/>
              </a:schemeClr>
            </a:outerShdw>
          </a:effectLst>
        </p:spPr>
        <p:txBody>
          <a:bodyPr lIns="0" tIns="0" rIns="0" bIns="0" anchor="ctr"/>
          <a:lstStyle/>
          <a:p>
            <a:pPr>
              <a:tabLst>
                <a:tab pos="1066800" algn="l"/>
              </a:tabLst>
              <a:defRPr/>
            </a:pPr>
            <a:r>
              <a:rPr lang="en-US" sz="2000" dirty="0">
                <a:solidFill>
                  <a:srgbClr val="E3F0FF"/>
                </a:solidFill>
                <a:latin typeface="Gill Sans" pitchFamily="80" charset="0"/>
                <a:ea typeface="Gill Sans" pitchFamily="80" charset="0"/>
                <a:cs typeface="Gill Sans" pitchFamily="80" charset="0"/>
                <a:sym typeface="Gill Sans" pitchFamily="80" charset="0"/>
              </a:rPr>
              <a:t>Product backlog, or the requirements from your specs</a:t>
            </a:r>
          </a:p>
        </p:txBody>
      </p:sp>
      <p:sp>
        <p:nvSpPr>
          <p:cNvPr id="40" name="AutoShape 32"/>
          <p:cNvSpPr>
            <a:spLocks/>
          </p:cNvSpPr>
          <p:nvPr/>
        </p:nvSpPr>
        <p:spPr bwMode="auto">
          <a:xfrm>
            <a:off x="111125" y="3089275"/>
            <a:ext cx="2016125" cy="1441450"/>
          </a:xfrm>
          <a:prstGeom prst="roundRect">
            <a:avLst>
              <a:gd name="adj" fmla="val 30000"/>
            </a:avLst>
          </a:prstGeom>
          <a:solidFill>
            <a:srgbClr val="CCFFCC"/>
          </a:solidFill>
          <a:ln w="25400">
            <a:solidFill>
              <a:srgbClr val="750083"/>
            </a:solidFill>
            <a:round/>
            <a:headEnd/>
            <a:tailEnd/>
          </a:ln>
          <a:effectLst>
            <a:outerShdw blurRad="114300" dist="63500" dir="2700000" algn="ctr" rotWithShape="0">
              <a:schemeClr val="bg2">
                <a:alpha val="29999"/>
              </a:schemeClr>
            </a:outerShdw>
          </a:effectLst>
        </p:spPr>
        <p:txBody>
          <a:bodyPr lIns="0" tIns="0" rIns="0" bIns="0" anchor="ctr"/>
          <a:lstStyle/>
          <a:p>
            <a:pPr>
              <a:tabLst>
                <a:tab pos="1066800" algn="l"/>
              </a:tabLst>
              <a:defRPr/>
            </a:pPr>
            <a:r>
              <a:rPr lang="en-US" sz="2000" dirty="0">
                <a:solidFill>
                  <a:schemeClr val="bg1">
                    <a:lumMod val="50000"/>
                  </a:schemeClr>
                </a:solidFill>
                <a:latin typeface="Gill Sans" pitchFamily="80" charset="0"/>
                <a:ea typeface="Gill Sans" pitchFamily="80" charset="0"/>
                <a:cs typeface="Gill Sans" pitchFamily="80" charset="0"/>
                <a:sym typeface="Gill Sans" pitchFamily="80" charset="0"/>
              </a:rPr>
              <a:t>We did this just once, it’s just 6 week </a:t>
            </a:r>
            <a:r>
              <a:rPr lang="en-US" sz="2000" dirty="0" smtClean="0">
                <a:solidFill>
                  <a:schemeClr val="bg1">
                    <a:lumMod val="50000"/>
                  </a:schemeClr>
                </a:solidFill>
                <a:latin typeface="Gill Sans" pitchFamily="80" charset="0"/>
                <a:ea typeface="Gill Sans" pitchFamily="80" charset="0"/>
                <a:cs typeface="Gill Sans" pitchFamily="80" charset="0"/>
                <a:sym typeface="Gill Sans" pitchFamily="80" charset="0"/>
              </a:rPr>
              <a:t>project after all</a:t>
            </a:r>
            <a:endParaRPr lang="en-US" sz="2000" dirty="0">
              <a:solidFill>
                <a:schemeClr val="bg1">
                  <a:lumMod val="50000"/>
                </a:schemeClr>
              </a:solidFill>
              <a:latin typeface="Gill Sans" pitchFamily="80" charset="0"/>
              <a:ea typeface="Gill Sans" pitchFamily="80" charset="0"/>
              <a:cs typeface="Gill Sans" pitchFamily="80" charset="0"/>
              <a:sym typeface="Gill Sans" pitchFamily="80" charset="0"/>
            </a:endParaRPr>
          </a:p>
        </p:txBody>
      </p:sp>
    </p:spTree>
  </p:cSld>
  <p:clrMapOvr>
    <a:masterClrMapping/>
  </p:clrMapOvr>
  <p:transition xmlns:p14="http://schemas.microsoft.com/office/powerpoint/2010/main" spd="med">
    <p:wip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7657"/>
                                        </p:tgtEl>
                                        <p:attrNameLst>
                                          <p:attrName>style.visibility</p:attrName>
                                        </p:attrNameLst>
                                      </p:cBhvr>
                                      <p:to>
                                        <p:strVal val="visible"/>
                                      </p:to>
                                    </p:set>
                                    <p:animEffect transition="in" filter="fade">
                                      <p:cBhvr>
                                        <p:cTn id="7" dur="500"/>
                                        <p:tgtEl>
                                          <p:spTgt spid="276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7664"/>
                                        </p:tgtEl>
                                        <p:attrNameLst>
                                          <p:attrName>style.visibility</p:attrName>
                                        </p:attrNameLst>
                                      </p:cBhvr>
                                      <p:to>
                                        <p:strVal val="visible"/>
                                      </p:to>
                                    </p:set>
                                    <p:animEffect transition="in" filter="fade">
                                      <p:cBhvr>
                                        <p:cTn id="12" dur="500"/>
                                        <p:tgtEl>
                                          <p:spTgt spid="276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7675"/>
                                        </p:tgtEl>
                                        <p:attrNameLst>
                                          <p:attrName>style.visibility</p:attrName>
                                        </p:attrNameLst>
                                      </p:cBhvr>
                                      <p:to>
                                        <p:strVal val="visible"/>
                                      </p:to>
                                    </p:set>
                                    <p:animEffect transition="in" filter="fade">
                                      <p:cBhvr>
                                        <p:cTn id="17" dur="500"/>
                                        <p:tgtEl>
                                          <p:spTgt spid="27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p:txBody>
          <a:bodyPr/>
          <a:lstStyle/>
          <a:p>
            <a:pPr eaLnBrk="1" hangingPunct="1">
              <a:defRPr/>
            </a:pPr>
            <a:r>
              <a:rPr lang="en-US">
                <a:latin typeface="Gill Sans" charset="0"/>
                <a:ea typeface="ヒラギノ角ゴ Pro W3" charset="0"/>
              </a:rPr>
              <a:t>Sprint planning</a:t>
            </a:r>
          </a:p>
        </p:txBody>
      </p:sp>
      <p:sp>
        <p:nvSpPr>
          <p:cNvPr id="28675" name="Rectangle 2"/>
          <p:cNvSpPr>
            <a:spLocks noGrp="1" noChangeArrowheads="1"/>
          </p:cNvSpPr>
          <p:nvPr>
            <p:ph type="body" idx="1"/>
          </p:nvPr>
        </p:nvSpPr>
        <p:spPr>
          <a:xfrm>
            <a:off x="342900" y="1217613"/>
            <a:ext cx="9461500" cy="3367087"/>
          </a:xfrm>
        </p:spPr>
        <p:txBody>
          <a:bodyPr/>
          <a:lstStyle/>
          <a:p>
            <a:pPr marL="698500" eaLnBrk="1" hangingPunct="1">
              <a:lnSpc>
                <a:spcPct val="80000"/>
              </a:lnSpc>
              <a:defRPr/>
            </a:pPr>
            <a:r>
              <a:rPr lang="en-US" sz="3100" dirty="0">
                <a:latin typeface="Gill Sans" charset="0"/>
                <a:ea typeface="ヒラギノ角ゴ Pro W3" charset="0"/>
              </a:rPr>
              <a:t>Team selects items from the </a:t>
            </a:r>
            <a:r>
              <a:rPr lang="en-US" sz="3100" dirty="0" smtClean="0">
                <a:latin typeface="Gill Sans" charset="0"/>
                <a:ea typeface="ヒラギノ角ゴ Pro W3" charset="0"/>
              </a:rPr>
              <a:t>requirements they </a:t>
            </a:r>
            <a:r>
              <a:rPr lang="en-US" sz="3100" dirty="0">
                <a:latin typeface="Gill Sans" charset="0"/>
                <a:ea typeface="ヒラギノ角ゴ Pro W3" charset="0"/>
              </a:rPr>
              <a:t>can commit to </a:t>
            </a:r>
            <a:r>
              <a:rPr lang="en-US" sz="3100" dirty="0" smtClean="0">
                <a:latin typeface="Gill Sans" charset="0"/>
                <a:ea typeface="ヒラギノ角ゴ Pro W3" charset="0"/>
              </a:rPr>
              <a:t>completing  </a:t>
            </a:r>
            <a:r>
              <a:rPr lang="en-US" sz="2400" i="1" dirty="0" smtClean="0">
                <a:solidFill>
                  <a:schemeClr val="bg1">
                    <a:lumMod val="65000"/>
                  </a:schemeClr>
                </a:solidFill>
                <a:latin typeface="Gill Sans" charset="0"/>
                <a:ea typeface="ヒラギノ角ゴ Pro W3" charset="0"/>
              </a:rPr>
              <a:t>we did this for you (see final project page)</a:t>
            </a:r>
            <a:endParaRPr lang="en-US" sz="2400" i="1" dirty="0">
              <a:solidFill>
                <a:schemeClr val="bg1">
                  <a:lumMod val="65000"/>
                </a:schemeClr>
              </a:solidFill>
              <a:latin typeface="Gill Sans" charset="0"/>
              <a:ea typeface="ヒラギノ角ゴ Pro W3" charset="0"/>
            </a:endParaRPr>
          </a:p>
          <a:p>
            <a:pPr marL="1041400" lvl="1" eaLnBrk="1" hangingPunct="1">
              <a:lnSpc>
                <a:spcPct val="80000"/>
              </a:lnSpc>
              <a:spcBef>
                <a:spcPts val="1400"/>
              </a:spcBef>
              <a:defRPr/>
            </a:pPr>
            <a:r>
              <a:rPr lang="en-US" sz="2700" dirty="0" smtClean="0">
                <a:latin typeface="Gill Sans" charset="0"/>
                <a:ea typeface="ヒラギノ角ゴ Pro W3" charset="0"/>
              </a:rPr>
              <a:t>Select the most important requirements from the product backlog that you think you can complete in a Sprint </a:t>
            </a:r>
            <a:r>
              <a:rPr lang="en-US" sz="2400" i="1" dirty="0" smtClean="0">
                <a:latin typeface="Gill Sans" charset="0"/>
                <a:ea typeface="ヒラギノ角ゴ Pro W3" charset="0"/>
              </a:rPr>
              <a:t>iteration</a:t>
            </a:r>
            <a:endParaRPr lang="en-US" sz="2400" i="1" dirty="0">
              <a:latin typeface="Gill Sans" charset="0"/>
              <a:ea typeface="ヒラギノ角ゴ Pro W3" charset="0"/>
            </a:endParaRPr>
          </a:p>
          <a:p>
            <a:pPr marL="698500" eaLnBrk="1" hangingPunct="1">
              <a:lnSpc>
                <a:spcPct val="80000"/>
              </a:lnSpc>
              <a:spcBef>
                <a:spcPts val="1400"/>
              </a:spcBef>
              <a:defRPr/>
            </a:pPr>
            <a:r>
              <a:rPr lang="en-US" sz="3100" dirty="0">
                <a:latin typeface="Gill Sans" charset="0"/>
                <a:ea typeface="ヒラギノ角ゴ Pro W3" charset="0"/>
              </a:rPr>
              <a:t>High-level design is </a:t>
            </a:r>
            <a:r>
              <a:rPr lang="en-US" sz="3100" dirty="0" smtClean="0">
                <a:latin typeface="Gill Sans" charset="0"/>
                <a:ea typeface="ヒラギノ角ゴ Pro W3" charset="0"/>
              </a:rPr>
              <a:t>considered </a:t>
            </a:r>
            <a:r>
              <a:rPr lang="en-US" sz="2600" i="1" dirty="0">
                <a:solidFill>
                  <a:schemeClr val="bg1">
                    <a:lumMod val="65000"/>
                  </a:schemeClr>
                </a:solidFill>
                <a:latin typeface="Gill Sans" charset="0"/>
                <a:ea typeface="ヒラギノ角ゴ Pro W3" charset="0"/>
              </a:rPr>
              <a:t> </a:t>
            </a:r>
            <a:r>
              <a:rPr lang="en-US" sz="2600" i="1" dirty="0" smtClean="0">
                <a:solidFill>
                  <a:schemeClr val="bg1">
                    <a:lumMod val="65000"/>
                  </a:schemeClr>
                </a:solidFill>
                <a:latin typeface="Gill Sans" charset="0"/>
                <a:ea typeface="ヒラギノ角ゴ Pro W3" charset="0"/>
              </a:rPr>
              <a:t>iteration </a:t>
            </a:r>
            <a:r>
              <a:rPr lang="en-US" sz="2600" i="1" dirty="0" smtClean="0">
                <a:solidFill>
                  <a:schemeClr val="bg1">
                    <a:lumMod val="65000"/>
                  </a:schemeClr>
                </a:solidFill>
                <a:latin typeface="Academy Engraved LET"/>
                <a:ea typeface="ヒラギノ角ゴ Pro W3" charset="0"/>
                <a:cs typeface="Academy Engraved LET"/>
              </a:rPr>
              <a:t>1</a:t>
            </a:r>
            <a:r>
              <a:rPr lang="en-US" sz="2600" i="1" dirty="0" smtClean="0">
                <a:solidFill>
                  <a:schemeClr val="bg1">
                    <a:lumMod val="65000"/>
                  </a:schemeClr>
                </a:solidFill>
                <a:latin typeface="Gill Sans" charset="0"/>
                <a:ea typeface="ヒラギノ角ゴ Pro W3" charset="0"/>
              </a:rPr>
              <a:t> </a:t>
            </a:r>
            <a:r>
              <a:rPr lang="en-US" sz="2600" i="1" dirty="0">
                <a:solidFill>
                  <a:schemeClr val="bg1">
                    <a:lumMod val="65000"/>
                  </a:schemeClr>
                </a:solidFill>
                <a:latin typeface="Gill Sans" charset="0"/>
                <a:ea typeface="ヒラギノ角ゴ Pro W3" charset="0"/>
              </a:rPr>
              <a:t>requirements</a:t>
            </a:r>
          </a:p>
        </p:txBody>
      </p:sp>
      <p:sp>
        <p:nvSpPr>
          <p:cNvPr id="41987" name="Line 3"/>
          <p:cNvSpPr>
            <a:spLocks noChangeShapeType="1"/>
          </p:cNvSpPr>
          <p:nvPr/>
        </p:nvSpPr>
        <p:spPr bwMode="auto">
          <a:xfrm flipH="1">
            <a:off x="4506466" y="5045075"/>
            <a:ext cx="639763" cy="0"/>
          </a:xfrm>
          <a:prstGeom prst="line">
            <a:avLst/>
          </a:prstGeom>
          <a:noFill/>
          <a:ln w="50800">
            <a:solidFill>
              <a:srgbClr val="577AB1">
                <a:alpha val="50195"/>
              </a:srgbClr>
            </a:solidFill>
            <a:round/>
            <a:headEnd type="stealth" w="med" len="med"/>
            <a:tailEnd/>
          </a:ln>
          <a:extLst>
            <a:ext uri="{909E8E84-426E-40dd-AFC4-6F175D3DCCD1}">
              <a14:hiddenFill xmlns:a14="http://schemas.microsoft.com/office/drawing/2010/main">
                <a:noFill/>
              </a14:hiddenFill>
            </a:ext>
          </a:extLst>
        </p:spPr>
        <p:txBody>
          <a:bodyPr/>
          <a:lstStyle/>
          <a:p>
            <a:endParaRPr lang="en-US"/>
          </a:p>
        </p:txBody>
      </p:sp>
      <p:sp>
        <p:nvSpPr>
          <p:cNvPr id="2" name="Rectangle 4"/>
          <p:cNvSpPr>
            <a:spLocks/>
          </p:cNvSpPr>
          <p:nvPr/>
        </p:nvSpPr>
        <p:spPr bwMode="auto">
          <a:xfrm>
            <a:off x="615504" y="3810000"/>
            <a:ext cx="3898900" cy="2603500"/>
          </a:xfrm>
          <a:prstGeom prst="rect">
            <a:avLst/>
          </a:prstGeom>
          <a:blipFill dpi="0" rotWithShape="0">
            <a:blip r:embed="rId3"/>
            <a:srcRect/>
            <a:tile tx="0" ty="0" sx="100000" sy="100000" flip="none" algn="tl"/>
          </a:blipFill>
          <a:ln>
            <a:noFill/>
          </a:ln>
          <a:effectLst>
            <a:outerShdw blurRad="127000" dist="101599" dir="3119987" algn="ctr" rotWithShape="0">
              <a:schemeClr val="bg2">
                <a:alpha val="74998"/>
              </a:schemeClr>
            </a:outerShdw>
          </a:effectLst>
          <a:extLst>
            <a:ext uri="{91240B29-F687-4f45-9708-019B960494DF}">
              <a14:hiddenLine xmlns:a14="http://schemas.microsoft.com/office/drawing/2010/main" w="9525">
                <a:solidFill>
                  <a:srgbClr val="333333"/>
                </a:solidFill>
                <a:miter lim="800000"/>
                <a:headEnd/>
                <a:tailEnd/>
              </a14:hiddenLine>
            </a:ext>
          </a:extLst>
        </p:spPr>
        <p:txBody>
          <a:bodyPr lIns="152400" tIns="152400" rIns="152400" bIns="152400"/>
          <a:lstStyle/>
          <a:p>
            <a:pPr algn="l">
              <a:lnSpc>
                <a:spcPct val="90000"/>
              </a:lnSpc>
              <a:tabLst>
                <a:tab pos="457200" algn="l"/>
              </a:tabLst>
              <a:defRPr/>
            </a:pPr>
            <a:r>
              <a:rPr lang="en-US" dirty="0">
                <a:solidFill>
                  <a:schemeClr val="tx1"/>
                </a:solidFill>
                <a:latin typeface="Comic Sans MS" pitchFamily="80" charset="0"/>
                <a:ea typeface="Comic Sans MS" pitchFamily="80" charset="0"/>
                <a:cs typeface="Comic Sans MS" pitchFamily="80" charset="0"/>
                <a:sym typeface="Comic Sans MS" pitchFamily="80" charset="0"/>
              </a:rPr>
              <a:t>As a vacation planner, I want to see photos of the hotels.</a:t>
            </a:r>
          </a:p>
          <a:p>
            <a:pPr algn="l">
              <a:lnSpc>
                <a:spcPct val="90000"/>
              </a:lnSpc>
              <a:tabLst>
                <a:tab pos="457200" algn="l"/>
              </a:tabLst>
              <a:defRPr/>
            </a:pPr>
            <a:endParaRPr lang="en-US" dirty="0">
              <a:solidFill>
                <a:schemeClr val="tx1"/>
              </a:solidFill>
              <a:latin typeface="Comic Sans MS" pitchFamily="80" charset="0"/>
              <a:ea typeface="Comic Sans MS" pitchFamily="80" charset="0"/>
              <a:cs typeface="Comic Sans MS" pitchFamily="80" charset="0"/>
              <a:sym typeface="Comic Sans MS" pitchFamily="80" charset="0"/>
            </a:endParaRPr>
          </a:p>
        </p:txBody>
      </p:sp>
      <p:grpSp>
        <p:nvGrpSpPr>
          <p:cNvPr id="41989" name="Group 5"/>
          <p:cNvGrpSpPr>
            <a:grpSpLocks/>
          </p:cNvGrpSpPr>
          <p:nvPr/>
        </p:nvGrpSpPr>
        <p:grpSpPr bwMode="auto">
          <a:xfrm>
            <a:off x="5157341" y="3892550"/>
            <a:ext cx="4521200" cy="2286000"/>
            <a:chOff x="2" y="-253"/>
            <a:chExt cx="2848" cy="1440"/>
          </a:xfrm>
        </p:grpSpPr>
        <p:sp>
          <p:nvSpPr>
            <p:cNvPr id="3" name="AutoShape 6"/>
            <p:cNvSpPr>
              <a:spLocks/>
            </p:cNvSpPr>
            <p:nvPr/>
          </p:nvSpPr>
          <p:spPr bwMode="auto">
            <a:xfrm>
              <a:off x="2" y="-253"/>
              <a:ext cx="2848" cy="1440"/>
            </a:xfrm>
            <a:prstGeom prst="roundRect">
              <a:avLst>
                <a:gd name="adj" fmla="val 13333"/>
              </a:avLst>
            </a:prstGeom>
            <a:blipFill dpi="0" rotWithShape="0">
              <a:blip r:embed="rId4"/>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cs typeface="+mn-cs"/>
                <a:sym typeface="Gill Sans" pitchFamily="80" charset="0"/>
              </a:endParaRPr>
            </a:p>
          </p:txBody>
        </p:sp>
        <p:sp>
          <p:nvSpPr>
            <p:cNvPr id="41991" name="Rectangle 7"/>
            <p:cNvSpPr>
              <a:spLocks/>
            </p:cNvSpPr>
            <p:nvPr/>
          </p:nvSpPr>
          <p:spPr bwMode="auto">
            <a:xfrm>
              <a:off x="40" y="-156"/>
              <a:ext cx="2760" cy="1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p>
              <a:pPr algn="l">
                <a:tabLst>
                  <a:tab pos="1066800" algn="l"/>
                </a:tabLst>
              </a:pPr>
              <a:r>
                <a:rPr lang="en-US" sz="2200">
                  <a:solidFill>
                    <a:srgbClr val="FFFFFF"/>
                  </a:solidFill>
                </a:rPr>
                <a:t>Code the middle tier (8 hours)</a:t>
              </a:r>
            </a:p>
            <a:p>
              <a:pPr algn="l">
                <a:tabLst>
                  <a:tab pos="1066800" algn="l"/>
                </a:tabLst>
              </a:pPr>
              <a:r>
                <a:rPr lang="en-US" sz="2200">
                  <a:solidFill>
                    <a:srgbClr val="FFFFFF"/>
                  </a:solidFill>
                </a:rPr>
                <a:t>Code the user interface (4)</a:t>
              </a:r>
            </a:p>
            <a:p>
              <a:pPr algn="l">
                <a:tabLst>
                  <a:tab pos="1066800" algn="l"/>
                </a:tabLst>
              </a:pPr>
              <a:r>
                <a:rPr lang="en-US" sz="2200">
                  <a:solidFill>
                    <a:srgbClr val="FFFFFF"/>
                  </a:solidFill>
                </a:rPr>
                <a:t>Write test fixtures (4)</a:t>
              </a:r>
            </a:p>
            <a:p>
              <a:pPr algn="l">
                <a:tabLst>
                  <a:tab pos="1066800" algn="l"/>
                </a:tabLst>
              </a:pPr>
              <a:r>
                <a:rPr lang="en-US" sz="2200">
                  <a:solidFill>
                    <a:srgbClr val="FFFFFF"/>
                  </a:solidFill>
                </a:rPr>
                <a:t>Code the foo class (6)</a:t>
              </a:r>
            </a:p>
            <a:p>
              <a:pPr algn="l">
                <a:tabLst>
                  <a:tab pos="1066800" algn="l"/>
                </a:tabLst>
              </a:pPr>
              <a:r>
                <a:rPr lang="en-US" sz="2200">
                  <a:solidFill>
                    <a:srgbClr val="FFFFFF"/>
                  </a:solidFill>
                </a:rPr>
                <a:t>Update performance tests (4)</a:t>
              </a:r>
            </a:p>
          </p:txBody>
        </p:sp>
      </p:gr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p:txBody>
          <a:bodyPr/>
          <a:lstStyle/>
          <a:p>
            <a:pPr eaLnBrk="1" hangingPunct="1">
              <a:defRPr/>
            </a:pPr>
            <a:r>
              <a:rPr lang="en-US">
                <a:latin typeface="Gill Sans" charset="0"/>
                <a:ea typeface="ヒラギノ角ゴ Pro W3" charset="0"/>
              </a:rPr>
              <a:t>We</a:t>
            </a:r>
            <a:r>
              <a:rPr lang="ja-JP" altLang="en-US">
                <a:latin typeface="Gill Sans" charset="0"/>
                <a:ea typeface="ヒラギノ角ゴ Pro W3" charset="0"/>
              </a:rPr>
              <a:t>’</a:t>
            </a:r>
            <a:r>
              <a:rPr lang="en-US">
                <a:latin typeface="Gill Sans" charset="0"/>
                <a:ea typeface="ヒラギノ角ゴ Pro W3" charset="0"/>
              </a:rPr>
              <a:t>re losing the relay race</a:t>
            </a:r>
          </a:p>
        </p:txBody>
      </p:sp>
      <p:sp>
        <p:nvSpPr>
          <p:cNvPr id="3" name="Rectangle 2"/>
          <p:cNvSpPr>
            <a:spLocks/>
          </p:cNvSpPr>
          <p:nvPr/>
        </p:nvSpPr>
        <p:spPr bwMode="auto">
          <a:xfrm>
            <a:off x="-368300" y="5740400"/>
            <a:ext cx="495300" cy="393700"/>
          </a:xfrm>
          <a:prstGeom prst="rect">
            <a:avLst/>
          </a:prstGeom>
          <a:solidFill>
            <a:schemeClr val="accent1"/>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grpSp>
        <p:nvGrpSpPr>
          <p:cNvPr id="7171" name="Group 3"/>
          <p:cNvGrpSpPr>
            <a:grpSpLocks/>
          </p:cNvGrpSpPr>
          <p:nvPr/>
        </p:nvGrpSpPr>
        <p:grpSpPr bwMode="auto">
          <a:xfrm>
            <a:off x="1384300" y="1701800"/>
            <a:ext cx="7772400" cy="4254500"/>
            <a:chOff x="0" y="0"/>
            <a:chExt cx="4896" cy="2680"/>
          </a:xfrm>
        </p:grpSpPr>
        <p:sp>
          <p:nvSpPr>
            <p:cNvPr id="2" name="AutoShape 4"/>
            <p:cNvSpPr>
              <a:spLocks/>
            </p:cNvSpPr>
            <p:nvPr/>
          </p:nvSpPr>
          <p:spPr bwMode="auto">
            <a:xfrm>
              <a:off x="0" y="0"/>
              <a:ext cx="4896" cy="2680"/>
            </a:xfrm>
            <a:prstGeom prst="roundRect">
              <a:avLst>
                <a:gd name="adj" fmla="val 7162"/>
              </a:avLst>
            </a:prstGeom>
            <a:blipFill dpi="0" rotWithShape="0">
              <a:blip r:embed="rId3"/>
              <a:srcRect/>
              <a:tile tx="0" ty="0" sx="100000" sy="100000" flip="none" algn="tl"/>
            </a:blipFill>
            <a:ln w="25400">
              <a:solidFill>
                <a:srgbClr val="FFFFFF"/>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cs typeface="+mn-cs"/>
                <a:sym typeface="Gill Sans" pitchFamily="80" charset="0"/>
              </a:endParaRPr>
            </a:p>
          </p:txBody>
        </p:sp>
        <p:sp>
          <p:nvSpPr>
            <p:cNvPr id="7173" name="Rectangle 5"/>
            <p:cNvSpPr>
              <a:spLocks/>
            </p:cNvSpPr>
            <p:nvPr/>
          </p:nvSpPr>
          <p:spPr bwMode="auto">
            <a:xfrm>
              <a:off x="1936" y="2144"/>
              <a:ext cx="2648" cy="528"/>
            </a:xfrm>
            <a:prstGeom prst="rect">
              <a:avLst/>
            </a:prstGeom>
            <a:solidFill>
              <a:schemeClr val="accent1"/>
            </a:solid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nchor="ctr"/>
            <a:lstStyle/>
            <a:p>
              <a:pPr marL="165100" algn="l">
                <a:defRPr/>
              </a:pPr>
              <a:r>
                <a:rPr lang="en-US" sz="1600">
                  <a:solidFill>
                    <a:schemeClr val="tx1"/>
                  </a:solidFill>
                  <a:cs typeface="Gill Sans" charset="0"/>
                </a:rPr>
                <a:t>Hirotaka Takeuchi and Ikujiro Nonaka, </a:t>
              </a:r>
              <a:r>
                <a:rPr lang="ja-JP" altLang="en-US" sz="1600">
                  <a:solidFill>
                    <a:schemeClr val="tx1"/>
                  </a:solidFill>
                  <a:cs typeface="Gill Sans" charset="0"/>
                </a:rPr>
                <a:t>“</a:t>
              </a:r>
              <a:r>
                <a:rPr lang="en-US" sz="1600">
                  <a:solidFill>
                    <a:schemeClr val="tx1"/>
                  </a:solidFill>
                  <a:cs typeface="Gill Sans" charset="0"/>
                </a:rPr>
                <a:t>The New New Product Development Game</a:t>
              </a:r>
              <a:r>
                <a:rPr lang="ja-JP" altLang="en-US" sz="1600">
                  <a:solidFill>
                    <a:schemeClr val="tx1"/>
                  </a:solidFill>
                  <a:cs typeface="Gill Sans" charset="0"/>
                </a:rPr>
                <a:t>”</a:t>
              </a:r>
              <a:r>
                <a:rPr lang="en-US" sz="1600">
                  <a:solidFill>
                    <a:schemeClr val="tx1"/>
                  </a:solidFill>
                  <a:cs typeface="Gill Sans" charset="0"/>
                </a:rPr>
                <a:t>,  </a:t>
              </a:r>
              <a:r>
                <a:rPr lang="en-US" sz="1600" i="1">
                  <a:solidFill>
                    <a:schemeClr val="tx1"/>
                  </a:solidFill>
                  <a:cs typeface="Gill Sans" charset="0"/>
                </a:rPr>
                <a:t>Harvard Business Review</a:t>
              </a:r>
              <a:r>
                <a:rPr lang="en-US" sz="1600">
                  <a:solidFill>
                    <a:schemeClr val="tx1"/>
                  </a:solidFill>
                  <a:cs typeface="Gill Sans" charset="0"/>
                </a:rPr>
                <a:t>,</a:t>
              </a:r>
              <a:r>
                <a:rPr lang="en-US" sz="1600">
                  <a:solidFill>
                    <a:schemeClr val="tx1"/>
                  </a:solidFill>
                  <a:effectLst>
                    <a:outerShdw blurRad="38100" dist="38100" dir="2700000" algn="tl">
                      <a:srgbClr val="DDDDDD"/>
                    </a:outerShdw>
                  </a:effectLst>
                  <a:cs typeface="Gill Sans" charset="0"/>
                </a:rPr>
                <a:t> </a:t>
              </a:r>
              <a:r>
                <a:rPr lang="en-US" sz="1600">
                  <a:solidFill>
                    <a:schemeClr val="tx1"/>
                  </a:solidFill>
                  <a:cs typeface="Gill Sans" charset="0"/>
                </a:rPr>
                <a:t>January 1986.</a:t>
              </a:r>
              <a:endParaRPr lang="en-US" sz="1600">
                <a:solidFill>
                  <a:srgbClr val="FFFFFF"/>
                </a:solidFill>
                <a:cs typeface="Gill Sans" charset="0"/>
              </a:endParaRPr>
            </a:p>
          </p:txBody>
        </p:sp>
        <p:sp>
          <p:nvSpPr>
            <p:cNvPr id="7174" name="AutoShape 6"/>
            <p:cNvSpPr>
              <a:spLocks/>
            </p:cNvSpPr>
            <p:nvPr/>
          </p:nvSpPr>
          <p:spPr bwMode="auto">
            <a:xfrm rot="10800000">
              <a:off x="4576" y="2384"/>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chemeClr val="accent1"/>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7175" name="AutoShape 7"/>
            <p:cNvSpPr>
              <a:spLocks/>
            </p:cNvSpPr>
            <p:nvPr/>
          </p:nvSpPr>
          <p:spPr bwMode="auto">
            <a:xfrm>
              <a:off x="1632" y="2144"/>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chemeClr val="accent1"/>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7176" name="Rectangle 8"/>
            <p:cNvSpPr>
              <a:spLocks/>
            </p:cNvSpPr>
            <p:nvPr/>
          </p:nvSpPr>
          <p:spPr bwMode="auto">
            <a:xfrm>
              <a:off x="4576" y="2144"/>
              <a:ext cx="312" cy="248"/>
            </a:xfrm>
            <a:prstGeom prst="rect">
              <a:avLst/>
            </a:prstGeom>
            <a:solidFill>
              <a:schemeClr val="accent1"/>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7177" name="Rectangle 9"/>
            <p:cNvSpPr>
              <a:spLocks/>
            </p:cNvSpPr>
            <p:nvPr/>
          </p:nvSpPr>
          <p:spPr bwMode="auto">
            <a:xfrm>
              <a:off x="1632" y="2424"/>
              <a:ext cx="312" cy="248"/>
            </a:xfrm>
            <a:prstGeom prst="rect">
              <a:avLst/>
            </a:prstGeom>
            <a:solidFill>
              <a:schemeClr val="accent1"/>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7178" name="Rectangle 10"/>
            <p:cNvSpPr>
              <a:spLocks/>
            </p:cNvSpPr>
            <p:nvPr/>
          </p:nvSpPr>
          <p:spPr bwMode="auto">
            <a:xfrm>
              <a:off x="64" y="40"/>
              <a:ext cx="4488" cy="2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p>
              <a:pPr algn="l">
                <a:tabLst>
                  <a:tab pos="1066800" algn="l"/>
                </a:tabLst>
              </a:pPr>
              <a:r>
                <a:rPr lang="ja-JP" altLang="en-US" sz="3000">
                  <a:solidFill>
                    <a:srgbClr val="FFFFFF"/>
                  </a:solidFill>
                </a:rPr>
                <a:t>“</a:t>
              </a:r>
              <a:r>
                <a:rPr lang="en-US" altLang="ja-JP" sz="3000">
                  <a:solidFill>
                    <a:srgbClr val="FFFFFF"/>
                  </a:solidFill>
                </a:rPr>
                <a:t>The… </a:t>
              </a:r>
              <a:r>
                <a:rPr lang="ja-JP" altLang="en-US" sz="3000">
                  <a:solidFill>
                    <a:srgbClr val="FFFFFF"/>
                  </a:solidFill>
                </a:rPr>
                <a:t>‘</a:t>
              </a:r>
              <a:r>
                <a:rPr lang="en-US" altLang="ja-JP" sz="3000">
                  <a:solidFill>
                    <a:srgbClr val="FFFFFF"/>
                  </a:solidFill>
                </a:rPr>
                <a:t>relay race</a:t>
              </a:r>
              <a:r>
                <a:rPr lang="ja-JP" altLang="en-US" sz="3000">
                  <a:solidFill>
                    <a:srgbClr val="FFFFFF"/>
                  </a:solidFill>
                </a:rPr>
                <a:t>’</a:t>
              </a:r>
              <a:r>
                <a:rPr lang="en-US" altLang="ja-JP" sz="3000">
                  <a:solidFill>
                    <a:srgbClr val="FFFFFF"/>
                  </a:solidFill>
                </a:rPr>
                <a:t> approach to product development…may conflict with the goals of maximum speed and flexibility. Instead a holistic or </a:t>
              </a:r>
              <a:r>
                <a:rPr lang="ja-JP" altLang="en-US" sz="3000">
                  <a:solidFill>
                    <a:srgbClr val="FFFFFF"/>
                  </a:solidFill>
                </a:rPr>
                <a:t>‘</a:t>
              </a:r>
              <a:r>
                <a:rPr lang="en-US" altLang="ja-JP" sz="3000">
                  <a:solidFill>
                    <a:srgbClr val="FFFFFF"/>
                  </a:solidFill>
                </a:rPr>
                <a:t>rugby</a:t>
              </a:r>
              <a:r>
                <a:rPr lang="ja-JP" altLang="en-US" sz="3000">
                  <a:solidFill>
                    <a:srgbClr val="FFFFFF"/>
                  </a:solidFill>
                </a:rPr>
                <a:t>’</a:t>
              </a:r>
              <a:r>
                <a:rPr lang="en-US" altLang="ja-JP" sz="3000">
                  <a:solidFill>
                    <a:srgbClr val="FFFFFF"/>
                  </a:solidFill>
                </a:rPr>
                <a:t> approach—where a team tries to go the distance as a unit, passing the ball back and forth—may better serve today</a:t>
              </a:r>
              <a:r>
                <a:rPr lang="ja-JP" altLang="en-US" sz="3000">
                  <a:solidFill>
                    <a:srgbClr val="FFFFFF"/>
                  </a:solidFill>
                </a:rPr>
                <a:t>’</a:t>
              </a:r>
              <a:r>
                <a:rPr lang="en-US" altLang="ja-JP" sz="3000">
                  <a:solidFill>
                    <a:srgbClr val="FFFFFF"/>
                  </a:solidFill>
                </a:rPr>
                <a:t>s competitive requirements.</a:t>
              </a:r>
              <a:r>
                <a:rPr lang="ja-JP" altLang="en-US" sz="3000">
                  <a:solidFill>
                    <a:srgbClr val="FFFFFF"/>
                  </a:solidFill>
                </a:rPr>
                <a:t>”</a:t>
              </a:r>
              <a:endParaRPr lang="en-US" sz="3000">
                <a:solidFill>
                  <a:srgbClr val="FFFFFF"/>
                </a:solidFill>
              </a:endParaRPr>
            </a:p>
          </p:txBody>
        </p:sp>
      </p:grpSp>
    </p:spTree>
  </p:cSld>
  <p:clrMapOvr>
    <a:masterClrMapping/>
  </p:clrMapOvr>
  <p:transition xmlns:p14="http://schemas.microsoft.com/office/powerpoint/2010/main" spd="med">
    <p:wip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What’s Happening now?</a:t>
            </a:r>
            <a:endParaRPr lang="en-US" dirty="0"/>
          </a:p>
        </p:txBody>
      </p:sp>
      <p:sp>
        <p:nvSpPr>
          <p:cNvPr id="3" name="Content Placeholder 2"/>
          <p:cNvSpPr>
            <a:spLocks noGrp="1"/>
          </p:cNvSpPr>
          <p:nvPr>
            <p:ph idx="1"/>
          </p:nvPr>
        </p:nvSpPr>
        <p:spPr/>
        <p:txBody>
          <a:bodyPr/>
          <a:lstStyle/>
          <a:p>
            <a:pPr>
              <a:defRPr/>
            </a:pPr>
            <a:r>
              <a:rPr lang="en-US" dirty="0" smtClean="0"/>
              <a:t>Building something </a:t>
            </a:r>
            <a:r>
              <a:rPr lang="en-US" sz="2600" i="1" dirty="0" smtClean="0">
                <a:solidFill>
                  <a:srgbClr val="7F7F7F"/>
                </a:solidFill>
              </a:rPr>
              <a:t>working on those tasks</a:t>
            </a:r>
          </a:p>
          <a:p>
            <a:pPr>
              <a:defRPr/>
            </a:pPr>
            <a:r>
              <a:rPr lang="en-US" dirty="0" smtClean="0"/>
              <a:t>Team should be in the same room  </a:t>
            </a:r>
            <a:r>
              <a:rPr lang="en-US" sz="2600" i="1" dirty="0">
                <a:solidFill>
                  <a:srgbClr val="7F7F7F"/>
                </a:solidFill>
              </a:rPr>
              <a:t>ideally</a:t>
            </a:r>
          </a:p>
          <a:p>
            <a:pPr lvl="1">
              <a:defRPr/>
            </a:pPr>
            <a:r>
              <a:rPr lang="en-US" dirty="0" smtClean="0"/>
              <a:t>Doing different things</a:t>
            </a:r>
          </a:p>
          <a:p>
            <a:pPr lvl="1">
              <a:defRPr/>
            </a:pPr>
            <a:r>
              <a:rPr lang="en-US" dirty="0" smtClean="0"/>
              <a:t>Communicating</a:t>
            </a:r>
          </a:p>
          <a:p>
            <a:pPr lvl="1">
              <a:defRPr/>
            </a:pPr>
            <a:r>
              <a:rPr lang="en-US" dirty="0" smtClean="0"/>
              <a:t>No hiding or promising to do something that won</a:t>
            </a:r>
            <a:r>
              <a:rPr lang="fr-FR" dirty="0" smtClean="0"/>
              <a:t>’</a:t>
            </a:r>
            <a:r>
              <a:rPr lang="en-US" dirty="0" smtClean="0"/>
              <a:t>t get done</a:t>
            </a:r>
          </a:p>
          <a:p>
            <a:pPr marL="558800" lvl="1" indent="0">
              <a:buFont typeface="Lucida Grande" charset="0"/>
              <a:buNone/>
              <a:defRPr/>
            </a:pPr>
            <a:endParaRPr lang="en-US" dirty="0"/>
          </a:p>
        </p:txBody>
      </p:sp>
    </p:spTree>
  </p:cSld>
  <p:clrMapOvr>
    <a:masterClrMapping/>
  </p:clrMapOvr>
  <p:transition xmlns:p14="http://schemas.microsoft.com/office/powerpoint/2010/mai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p:txBody>
          <a:bodyPr/>
          <a:lstStyle/>
          <a:p>
            <a:pPr eaLnBrk="1" hangingPunct="1">
              <a:defRPr/>
            </a:pPr>
            <a:r>
              <a:rPr lang="en-US" dirty="0">
                <a:latin typeface="Gill Sans" charset="0"/>
                <a:ea typeface="ヒラギノ角ゴ Pro W3" charset="0"/>
              </a:rPr>
              <a:t>The </a:t>
            </a:r>
            <a:r>
              <a:rPr lang="en-US" dirty="0" smtClean="0">
                <a:latin typeface="Gill Sans" charset="0"/>
                <a:ea typeface="ヒラギノ角ゴ Pro W3" charset="0"/>
              </a:rPr>
              <a:t>Daily </a:t>
            </a:r>
            <a:r>
              <a:rPr lang="en-US" dirty="0">
                <a:latin typeface="Gill Sans" charset="0"/>
                <a:ea typeface="ヒラギノ角ゴ Pro W3" charset="0"/>
              </a:rPr>
              <a:t>S</a:t>
            </a:r>
            <a:r>
              <a:rPr lang="en-US" dirty="0" smtClean="0">
                <a:latin typeface="Gill Sans" charset="0"/>
                <a:ea typeface="ヒラギノ角ゴ Pro W3" charset="0"/>
              </a:rPr>
              <a:t>crum</a:t>
            </a:r>
            <a:endParaRPr lang="en-US" dirty="0">
              <a:latin typeface="Gill Sans" charset="0"/>
              <a:ea typeface="ヒラギノ角ゴ Pro W3" charset="0"/>
            </a:endParaRPr>
          </a:p>
        </p:txBody>
      </p:sp>
      <p:sp>
        <p:nvSpPr>
          <p:cNvPr id="29699" name="Rectangle 2"/>
          <p:cNvSpPr>
            <a:spLocks noGrp="1" noChangeArrowheads="1"/>
          </p:cNvSpPr>
          <p:nvPr>
            <p:ph type="body" idx="1"/>
          </p:nvPr>
        </p:nvSpPr>
        <p:spPr>
          <a:xfrm>
            <a:off x="342900" y="1600200"/>
            <a:ext cx="9461500" cy="5473700"/>
          </a:xfrm>
        </p:spPr>
        <p:txBody>
          <a:bodyPr/>
          <a:lstStyle/>
          <a:p>
            <a:pPr marL="698500" eaLnBrk="1" hangingPunct="1">
              <a:lnSpc>
                <a:spcPct val="80000"/>
              </a:lnSpc>
              <a:spcBef>
                <a:spcPts val="1500"/>
              </a:spcBef>
              <a:defRPr/>
            </a:pPr>
            <a:r>
              <a:rPr lang="en-US" dirty="0" smtClean="0">
                <a:latin typeface="Gill Sans" charset="0"/>
                <a:ea typeface="ヒラギノ角ゴ Pro W3" charset="0"/>
              </a:rPr>
              <a:t>At start of day </a:t>
            </a:r>
            <a:r>
              <a:rPr lang="en-US" sz="2600" i="1" dirty="0" smtClean="0">
                <a:solidFill>
                  <a:srgbClr val="7F7F7F"/>
                </a:solidFill>
                <a:latin typeface="Gill Sans" charset="0"/>
                <a:ea typeface="ヒラギノ角ゴ Pro W3" charset="0"/>
              </a:rPr>
              <a:t>team meetings</a:t>
            </a:r>
            <a:endParaRPr lang="en-US" sz="2600" i="1" dirty="0">
              <a:solidFill>
                <a:srgbClr val="7F7F7F"/>
              </a:solidFill>
              <a:latin typeface="Gill Sans" charset="0"/>
              <a:ea typeface="ヒラギノ角ゴ Pro W3" charset="0"/>
            </a:endParaRPr>
          </a:p>
          <a:p>
            <a:pPr marL="698500" eaLnBrk="1" hangingPunct="1">
              <a:lnSpc>
                <a:spcPct val="80000"/>
              </a:lnSpc>
              <a:spcBef>
                <a:spcPts val="1500"/>
              </a:spcBef>
              <a:defRPr/>
            </a:pPr>
            <a:r>
              <a:rPr lang="en-US" dirty="0" smtClean="0">
                <a:latin typeface="Gill Sans" charset="0"/>
                <a:ea typeface="ヒラギノ角ゴ Pro W3" charset="0"/>
              </a:rPr>
              <a:t>Time Boxed: n minutes </a:t>
            </a:r>
            <a:endParaRPr lang="en-US" dirty="0">
              <a:latin typeface="Gill Sans" charset="0"/>
              <a:ea typeface="ヒラギノ角ゴ Pro W3" charset="0"/>
            </a:endParaRPr>
          </a:p>
          <a:p>
            <a:pPr marL="698500" eaLnBrk="1" hangingPunct="1">
              <a:lnSpc>
                <a:spcPct val="80000"/>
              </a:lnSpc>
              <a:spcBef>
                <a:spcPts val="1500"/>
              </a:spcBef>
              <a:defRPr/>
            </a:pPr>
            <a:r>
              <a:rPr lang="en-US" dirty="0">
                <a:latin typeface="Gill Sans" charset="0"/>
                <a:ea typeface="ヒラギノ角ゴ Pro W3" charset="0"/>
              </a:rPr>
              <a:t>Stand-</a:t>
            </a:r>
            <a:r>
              <a:rPr lang="en-US" dirty="0" smtClean="0">
                <a:latin typeface="Gill Sans" charset="0"/>
                <a:ea typeface="ヒラギノ角ゴ Pro W3" charset="0"/>
              </a:rPr>
              <a:t>up: to keep it short</a:t>
            </a:r>
            <a:endParaRPr lang="en-US" dirty="0">
              <a:latin typeface="Gill Sans" charset="0"/>
              <a:ea typeface="ヒラギノ角ゴ Pro W3" charset="0"/>
            </a:endParaRPr>
          </a:p>
          <a:p>
            <a:pPr marL="698500" eaLnBrk="1" hangingPunct="1">
              <a:lnSpc>
                <a:spcPct val="80000"/>
              </a:lnSpc>
              <a:spcBef>
                <a:spcPts val="1500"/>
              </a:spcBef>
              <a:defRPr/>
            </a:pPr>
            <a:r>
              <a:rPr lang="en-US" dirty="0">
                <a:latin typeface="Gill Sans" charset="0"/>
                <a:ea typeface="ヒラギノ角ゴ Pro W3" charset="0"/>
              </a:rPr>
              <a:t>Not for problem </a:t>
            </a:r>
            <a:r>
              <a:rPr lang="en-US" dirty="0" smtClean="0">
                <a:latin typeface="Gill Sans" charset="0"/>
                <a:ea typeface="ヒラギノ角ゴ Pro W3" charset="0"/>
              </a:rPr>
              <a:t>solving, which comes later</a:t>
            </a:r>
            <a:endParaRPr lang="en-US" dirty="0">
              <a:latin typeface="Gill Sans" charset="0"/>
              <a:ea typeface="ヒラギノ角ゴ Pro W3" charset="0"/>
            </a:endParaRPr>
          </a:p>
          <a:p>
            <a:pPr marL="1041400" lvl="1" eaLnBrk="1" hangingPunct="1">
              <a:lnSpc>
                <a:spcPct val="80000"/>
              </a:lnSpc>
              <a:spcBef>
                <a:spcPts val="1500"/>
              </a:spcBef>
              <a:defRPr/>
            </a:pPr>
            <a:r>
              <a:rPr lang="en-US" dirty="0">
                <a:latin typeface="Gill Sans" charset="0"/>
                <a:ea typeface="ヒラギノ角ゴ Pro W3" charset="0"/>
              </a:rPr>
              <a:t>Whole world is </a:t>
            </a:r>
            <a:r>
              <a:rPr lang="en-US" dirty="0" smtClean="0">
                <a:latin typeface="Gill Sans" charset="0"/>
                <a:ea typeface="ヒラギノ角ゴ Pro W3" charset="0"/>
              </a:rPr>
              <a:t>invited  </a:t>
            </a:r>
            <a:r>
              <a:rPr lang="en-US" sz="2600" i="1" dirty="0" smtClean="0">
                <a:solidFill>
                  <a:srgbClr val="7F7F7F"/>
                </a:solidFill>
                <a:latin typeface="Gill Sans" charset="0"/>
                <a:ea typeface="ヒラギノ角ゴ Pro W3" charset="0"/>
              </a:rPr>
              <a:t>PM and team only</a:t>
            </a:r>
            <a:endParaRPr lang="en-US" sz="2600" i="1" dirty="0">
              <a:solidFill>
                <a:srgbClr val="7F7F7F"/>
              </a:solidFill>
              <a:latin typeface="Gill Sans" charset="0"/>
              <a:ea typeface="ヒラギノ角ゴ Pro W3" charset="0"/>
            </a:endParaRPr>
          </a:p>
          <a:p>
            <a:pPr marL="1041400" lvl="1" eaLnBrk="1" hangingPunct="1">
              <a:lnSpc>
                <a:spcPct val="80000"/>
              </a:lnSpc>
              <a:spcBef>
                <a:spcPts val="1500"/>
              </a:spcBef>
              <a:defRPr/>
            </a:pPr>
            <a:r>
              <a:rPr lang="en-US" dirty="0">
                <a:latin typeface="Gill Sans" charset="0"/>
                <a:ea typeface="ヒラギノ角ゴ Pro W3" charset="0"/>
              </a:rPr>
              <a:t>Only team members, </a:t>
            </a:r>
            <a:r>
              <a:rPr lang="en-US" dirty="0" err="1">
                <a:latin typeface="Gill Sans" charset="0"/>
                <a:ea typeface="ヒラギノ角ゴ Pro W3" charset="0"/>
              </a:rPr>
              <a:t>ScrumMaster</a:t>
            </a:r>
            <a:r>
              <a:rPr lang="en-US" dirty="0">
                <a:latin typeface="Gill Sans" charset="0"/>
                <a:ea typeface="ヒラギノ角ゴ Pro W3" charset="0"/>
              </a:rPr>
              <a:t>, product owner, can talk</a:t>
            </a:r>
          </a:p>
          <a:p>
            <a:pPr marL="698500" eaLnBrk="1" hangingPunct="1">
              <a:lnSpc>
                <a:spcPct val="80000"/>
              </a:lnSpc>
              <a:spcBef>
                <a:spcPts val="1500"/>
              </a:spcBef>
              <a:defRPr/>
            </a:pPr>
            <a:r>
              <a:rPr lang="en-US" dirty="0">
                <a:latin typeface="Gill Sans" charset="0"/>
                <a:ea typeface="ヒラギノ角ゴ Pro W3" charset="0"/>
              </a:rPr>
              <a:t>Helps avoid other unnecessary meetings</a:t>
            </a:r>
          </a:p>
        </p:txBody>
      </p:sp>
      <p:pic>
        <p:nvPicPr>
          <p:cNvPr id="450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3060" y="65584"/>
            <a:ext cx="4127500" cy="309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p:txBody>
          <a:bodyPr/>
          <a:lstStyle/>
          <a:p>
            <a:pPr eaLnBrk="1" hangingPunct="1">
              <a:defRPr/>
            </a:pPr>
            <a:r>
              <a:rPr lang="en-US" sz="5400">
                <a:latin typeface="Gill Sans" charset="0"/>
                <a:ea typeface="ヒラギノ角ゴ Pro W3" charset="0"/>
              </a:rPr>
              <a:t>Everyone answers 3 questions</a:t>
            </a:r>
          </a:p>
        </p:txBody>
      </p:sp>
      <p:sp>
        <p:nvSpPr>
          <p:cNvPr id="30723" name="Rectangle 2"/>
          <p:cNvSpPr>
            <a:spLocks noGrp="1" noChangeArrowheads="1"/>
          </p:cNvSpPr>
          <p:nvPr>
            <p:ph type="body" idx="1"/>
          </p:nvPr>
        </p:nvSpPr>
        <p:spPr>
          <a:xfrm>
            <a:off x="342900" y="5753100"/>
            <a:ext cx="9632950" cy="1143000"/>
          </a:xfrm>
        </p:spPr>
        <p:txBody>
          <a:bodyPr/>
          <a:lstStyle/>
          <a:p>
            <a:pPr marL="698500" eaLnBrk="1" hangingPunct="1">
              <a:lnSpc>
                <a:spcPct val="70000"/>
              </a:lnSpc>
              <a:defRPr/>
            </a:pPr>
            <a:r>
              <a:rPr lang="en-US" dirty="0">
                <a:latin typeface="Gill Sans" charset="0"/>
                <a:ea typeface="ヒラギノ角ゴ Pro W3" charset="0"/>
              </a:rPr>
              <a:t>These are </a:t>
            </a:r>
            <a:r>
              <a:rPr lang="en-US" i="1" dirty="0">
                <a:solidFill>
                  <a:srgbClr val="FF0000"/>
                </a:solidFill>
                <a:latin typeface="Gill Sans" charset="0"/>
                <a:ea typeface="ヒラギノ角ゴ Pro W3" charset="0"/>
              </a:rPr>
              <a:t>not</a:t>
            </a:r>
            <a:r>
              <a:rPr lang="en-US" dirty="0">
                <a:latin typeface="Gill Sans" charset="0"/>
                <a:ea typeface="ヒラギノ角ゴ Pro W3" charset="0"/>
              </a:rPr>
              <a:t> status </a:t>
            </a:r>
            <a:r>
              <a:rPr lang="en-US" dirty="0" smtClean="0">
                <a:latin typeface="Gill Sans" charset="0"/>
                <a:ea typeface="ヒラギノ角ゴ Pro W3" charset="0"/>
              </a:rPr>
              <a:t>updates for ScrumMasters</a:t>
            </a:r>
            <a:endParaRPr lang="en-US" dirty="0">
              <a:latin typeface="Gill Sans" charset="0"/>
              <a:ea typeface="ヒラギノ角ゴ Pro W3" charset="0"/>
            </a:endParaRPr>
          </a:p>
          <a:p>
            <a:pPr marL="1041400" lvl="1" eaLnBrk="1" hangingPunct="1">
              <a:lnSpc>
                <a:spcPct val="70000"/>
              </a:lnSpc>
              <a:defRPr/>
            </a:pPr>
            <a:r>
              <a:rPr lang="en-US" dirty="0">
                <a:latin typeface="Gill Sans" charset="0"/>
                <a:ea typeface="ヒラギノ角ゴ Pro W3" charset="0"/>
              </a:rPr>
              <a:t>They are commitments in front of </a:t>
            </a:r>
            <a:r>
              <a:rPr lang="en-US" dirty="0" smtClean="0">
                <a:latin typeface="Gill Sans" charset="0"/>
                <a:ea typeface="ヒラギノ角ゴ Pro W3" charset="0"/>
              </a:rPr>
              <a:t>the team</a:t>
            </a:r>
            <a:endParaRPr lang="en-US" dirty="0">
              <a:latin typeface="Gill Sans" charset="0"/>
              <a:ea typeface="ヒラギノ角ゴ Pro W3" charset="0"/>
            </a:endParaRPr>
          </a:p>
        </p:txBody>
      </p:sp>
      <p:grpSp>
        <p:nvGrpSpPr>
          <p:cNvPr id="47107" name="Group 3"/>
          <p:cNvGrpSpPr>
            <a:grpSpLocks/>
          </p:cNvGrpSpPr>
          <p:nvPr/>
        </p:nvGrpSpPr>
        <p:grpSpPr bwMode="auto">
          <a:xfrm>
            <a:off x="1676400" y="1054100"/>
            <a:ext cx="6870700" cy="1524000"/>
            <a:chOff x="0" y="0"/>
            <a:chExt cx="4328" cy="960"/>
          </a:xfrm>
        </p:grpSpPr>
        <p:sp>
          <p:nvSpPr>
            <p:cNvPr id="2" name="AutoShape 4"/>
            <p:cNvSpPr>
              <a:spLocks/>
            </p:cNvSpPr>
            <p:nvPr/>
          </p:nvSpPr>
          <p:spPr bwMode="auto">
            <a:xfrm>
              <a:off x="0" y="312"/>
              <a:ext cx="4264" cy="648"/>
            </a:xfrm>
            <a:prstGeom prst="roundRect">
              <a:avLst>
                <a:gd name="adj" fmla="val 29630"/>
              </a:avLst>
            </a:prstGeom>
            <a:blipFill dpi="0" rotWithShape="0">
              <a:blip r:embed="rId3"/>
              <a:srcRect/>
              <a:tile tx="0" ty="0" sx="100000" sy="100000" flip="none" algn="tl"/>
            </a:blipFill>
            <a:ln w="25400">
              <a:solidFill>
                <a:srgbClr val="00531C"/>
              </a:solidFill>
              <a:round/>
              <a:headEnd/>
              <a:tailEnd/>
            </a:ln>
            <a:effectLst>
              <a:outerShdw blurRad="114300" dist="63500" dir="2700000" algn="ctr" rotWithShape="0">
                <a:schemeClr val="bg2">
                  <a:alpha val="29999"/>
                </a:schemeClr>
              </a:outerShdw>
            </a:effectLst>
          </p:spPr>
          <p:txBody>
            <a:bodyPr lIns="0" tIns="0" rIns="0" bIns="0" anchor="ctr"/>
            <a:lstStyle/>
            <a:p>
              <a:pPr algn="l">
                <a:tabLst>
                  <a:tab pos="1066800" algn="l"/>
                </a:tabLst>
                <a:defRPr/>
              </a:pPr>
              <a:r>
                <a:rPr lang="en-US" sz="3600">
                  <a:solidFill>
                    <a:srgbClr val="FFFFFF"/>
                  </a:solidFill>
                  <a:latin typeface="Arial" charset="0"/>
                  <a:ea typeface="ヒラギノ角ゴ Pro W3" pitchFamily="80" charset="-128"/>
                  <a:cs typeface="Arial" charset="0"/>
                  <a:sym typeface="Arial" charset="0"/>
                </a:rPr>
                <a:t>What did you do yesterday?</a:t>
              </a:r>
            </a:p>
          </p:txBody>
        </p:sp>
        <p:grpSp>
          <p:nvGrpSpPr>
            <p:cNvPr id="47119" name="Group 5"/>
            <p:cNvGrpSpPr>
              <a:grpSpLocks/>
            </p:cNvGrpSpPr>
            <p:nvPr/>
          </p:nvGrpSpPr>
          <p:grpSpPr bwMode="auto">
            <a:xfrm>
              <a:off x="3728" y="0"/>
              <a:ext cx="600" cy="600"/>
              <a:chOff x="0" y="0"/>
              <a:chExt cx="600" cy="600"/>
            </a:xfrm>
          </p:grpSpPr>
          <p:pic>
            <p:nvPicPr>
              <p:cNvPr id="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00" cy="600"/>
              </a:xfrm>
              <a:prstGeom prst="rect">
                <a:avLst/>
              </a:prstGeom>
              <a:noFill/>
              <a:ln>
                <a:noFill/>
              </a:ln>
              <a:effectLst>
                <a:outerShdw blurRad="127000" dist="101600" dir="2700000" algn="ctr" rotWithShape="0">
                  <a:schemeClr val="bg2">
                    <a:alpha val="79999"/>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Lst>
            </p:spPr>
          </p:pic>
          <p:sp>
            <p:nvSpPr>
              <p:cNvPr id="30727" name="Rectangle 7"/>
              <p:cNvSpPr>
                <a:spLocks/>
              </p:cNvSpPr>
              <p:nvPr/>
            </p:nvSpPr>
            <p:spPr bwMode="auto">
              <a:xfrm>
                <a:off x="123" y="40"/>
                <a:ext cx="336" cy="528"/>
              </a:xfrm>
              <a:prstGeom prst="rect">
                <a:avLst/>
              </a:prstGeom>
              <a:noFill/>
              <a:ln>
                <a:noFill/>
              </a:ln>
              <a:effectLst>
                <a:outerShdw blurRad="50800" dist="25399" dir="13500000" algn="ctr" rotWithShape="0">
                  <a:schemeClr val="bg2">
                    <a:alpha val="74998"/>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p>
                <a:pPr>
                  <a:tabLst>
                    <a:tab pos="1066800" algn="l"/>
                  </a:tabLst>
                  <a:defRPr/>
                </a:pPr>
                <a:r>
                  <a:rPr lang="en-US" sz="5000">
                    <a:solidFill>
                      <a:srgbClr val="FFFFFF"/>
                    </a:solidFill>
                    <a:latin typeface="Arial Rounded MT Bold" pitchFamily="80" charset="0"/>
                    <a:ea typeface="Arial Rounded MT Bold" pitchFamily="80" charset="0"/>
                    <a:cs typeface="Arial Rounded MT Bold" pitchFamily="80" charset="0"/>
                    <a:sym typeface="Arial Rounded MT Bold" pitchFamily="80" charset="0"/>
                  </a:rPr>
                  <a:t>1</a:t>
                </a:r>
              </a:p>
            </p:txBody>
          </p:sp>
        </p:grpSp>
      </p:grpSp>
      <p:grpSp>
        <p:nvGrpSpPr>
          <p:cNvPr id="47108" name="Group 8"/>
          <p:cNvGrpSpPr>
            <a:grpSpLocks/>
          </p:cNvGrpSpPr>
          <p:nvPr/>
        </p:nvGrpSpPr>
        <p:grpSpPr bwMode="auto">
          <a:xfrm>
            <a:off x="1676400" y="2590800"/>
            <a:ext cx="6870700" cy="1524000"/>
            <a:chOff x="0" y="0"/>
            <a:chExt cx="4328" cy="960"/>
          </a:xfrm>
        </p:grpSpPr>
        <p:sp>
          <p:nvSpPr>
            <p:cNvPr id="30729" name="AutoShape 9"/>
            <p:cNvSpPr>
              <a:spLocks/>
            </p:cNvSpPr>
            <p:nvPr/>
          </p:nvSpPr>
          <p:spPr bwMode="auto">
            <a:xfrm>
              <a:off x="0" y="312"/>
              <a:ext cx="4264" cy="648"/>
            </a:xfrm>
            <a:prstGeom prst="roundRect">
              <a:avLst>
                <a:gd name="adj" fmla="val 29630"/>
              </a:avLst>
            </a:prstGeom>
            <a:blipFill dpi="0" rotWithShape="0">
              <a:blip r:embed="rId3"/>
              <a:srcRect/>
              <a:tile tx="0" ty="0" sx="100000" sy="100000" flip="none" algn="tl"/>
            </a:blipFill>
            <a:ln w="25400">
              <a:solidFill>
                <a:srgbClr val="00531C"/>
              </a:solidFill>
              <a:round/>
              <a:headEnd/>
              <a:tailEnd/>
            </a:ln>
            <a:effectLst>
              <a:outerShdw blurRad="114300" dist="63500" dir="2700000" algn="ctr" rotWithShape="0">
                <a:schemeClr val="bg2">
                  <a:alpha val="29999"/>
                </a:schemeClr>
              </a:outerShdw>
            </a:effectLst>
          </p:spPr>
          <p:txBody>
            <a:bodyPr lIns="0" tIns="0" rIns="0" bIns="0" anchor="ctr"/>
            <a:lstStyle/>
            <a:p>
              <a:pPr algn="l">
                <a:tabLst>
                  <a:tab pos="1066800" algn="l"/>
                </a:tabLst>
                <a:defRPr/>
              </a:pPr>
              <a:r>
                <a:rPr lang="en-US" sz="3600">
                  <a:solidFill>
                    <a:srgbClr val="FFFFFF"/>
                  </a:solidFill>
                  <a:latin typeface="Arial" charset="0"/>
                  <a:ea typeface="ヒラギノ角ゴ Pro W3" pitchFamily="80" charset="-128"/>
                  <a:cs typeface="Arial" charset="0"/>
                  <a:sym typeface="Arial" charset="0"/>
                </a:rPr>
                <a:t>What will you do today?</a:t>
              </a:r>
            </a:p>
          </p:txBody>
        </p:sp>
        <p:grpSp>
          <p:nvGrpSpPr>
            <p:cNvPr id="47115" name="Group 10"/>
            <p:cNvGrpSpPr>
              <a:grpSpLocks/>
            </p:cNvGrpSpPr>
            <p:nvPr/>
          </p:nvGrpSpPr>
          <p:grpSpPr bwMode="auto">
            <a:xfrm>
              <a:off x="3728" y="0"/>
              <a:ext cx="600" cy="600"/>
              <a:chOff x="0" y="0"/>
              <a:chExt cx="600" cy="600"/>
            </a:xfrm>
          </p:grpSpPr>
          <p:pic>
            <p:nvPicPr>
              <p:cNvPr id="30731"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00" cy="600"/>
              </a:xfrm>
              <a:prstGeom prst="rect">
                <a:avLst/>
              </a:prstGeom>
              <a:noFill/>
              <a:ln>
                <a:noFill/>
              </a:ln>
              <a:effectLst>
                <a:outerShdw blurRad="127000" dist="101600" dir="2700000" algn="ctr" rotWithShape="0">
                  <a:schemeClr val="bg2">
                    <a:alpha val="79999"/>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Lst>
            </p:spPr>
          </p:pic>
          <p:sp>
            <p:nvSpPr>
              <p:cNvPr id="5" name="Rectangle 12"/>
              <p:cNvSpPr>
                <a:spLocks/>
              </p:cNvSpPr>
              <p:nvPr/>
            </p:nvSpPr>
            <p:spPr bwMode="auto">
              <a:xfrm>
                <a:off x="123" y="40"/>
                <a:ext cx="336" cy="528"/>
              </a:xfrm>
              <a:prstGeom prst="rect">
                <a:avLst/>
              </a:prstGeom>
              <a:noFill/>
              <a:ln>
                <a:noFill/>
              </a:ln>
              <a:effectLst>
                <a:outerShdw blurRad="50800" dist="25399" dir="13500000" algn="ctr" rotWithShape="0">
                  <a:schemeClr val="bg2">
                    <a:alpha val="74998"/>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p>
                <a:pPr>
                  <a:tabLst>
                    <a:tab pos="1066800" algn="l"/>
                  </a:tabLst>
                  <a:defRPr/>
                </a:pPr>
                <a:r>
                  <a:rPr lang="en-US" sz="5000">
                    <a:solidFill>
                      <a:srgbClr val="FFFFFF"/>
                    </a:solidFill>
                    <a:latin typeface="Arial Rounded MT Bold" pitchFamily="80" charset="0"/>
                    <a:ea typeface="Arial Rounded MT Bold" pitchFamily="80" charset="0"/>
                    <a:cs typeface="Arial Rounded MT Bold" pitchFamily="80" charset="0"/>
                    <a:sym typeface="Arial Rounded MT Bold" pitchFamily="80" charset="0"/>
                  </a:rPr>
                  <a:t>2</a:t>
                </a:r>
              </a:p>
            </p:txBody>
          </p:sp>
        </p:grpSp>
      </p:grpSp>
      <p:grpSp>
        <p:nvGrpSpPr>
          <p:cNvPr id="47109" name="Group 13"/>
          <p:cNvGrpSpPr>
            <a:grpSpLocks/>
          </p:cNvGrpSpPr>
          <p:nvPr/>
        </p:nvGrpSpPr>
        <p:grpSpPr bwMode="auto">
          <a:xfrm>
            <a:off x="1676400" y="4127500"/>
            <a:ext cx="6870700" cy="1524000"/>
            <a:chOff x="0" y="0"/>
            <a:chExt cx="4328" cy="960"/>
          </a:xfrm>
        </p:grpSpPr>
        <p:sp>
          <p:nvSpPr>
            <p:cNvPr id="30734" name="AutoShape 14"/>
            <p:cNvSpPr>
              <a:spLocks/>
            </p:cNvSpPr>
            <p:nvPr/>
          </p:nvSpPr>
          <p:spPr bwMode="auto">
            <a:xfrm>
              <a:off x="0" y="312"/>
              <a:ext cx="4264" cy="648"/>
            </a:xfrm>
            <a:prstGeom prst="roundRect">
              <a:avLst>
                <a:gd name="adj" fmla="val 29630"/>
              </a:avLst>
            </a:prstGeom>
            <a:blipFill dpi="0" rotWithShape="0">
              <a:blip r:embed="rId3"/>
              <a:srcRect/>
              <a:tile tx="0" ty="0" sx="100000" sy="100000" flip="none" algn="tl"/>
            </a:blipFill>
            <a:ln w="25400">
              <a:solidFill>
                <a:srgbClr val="00531C"/>
              </a:solidFill>
              <a:round/>
              <a:headEnd/>
              <a:tailEnd/>
            </a:ln>
            <a:effectLst>
              <a:outerShdw blurRad="114300" dist="63500" dir="2700000" algn="ctr" rotWithShape="0">
                <a:schemeClr val="bg2">
                  <a:alpha val="29999"/>
                </a:schemeClr>
              </a:outerShdw>
            </a:effectLst>
          </p:spPr>
          <p:txBody>
            <a:bodyPr lIns="0" tIns="0" rIns="0" bIns="0" anchor="ctr"/>
            <a:lstStyle/>
            <a:p>
              <a:pPr algn="l">
                <a:tabLst>
                  <a:tab pos="1066800" algn="l"/>
                </a:tabLst>
                <a:defRPr/>
              </a:pPr>
              <a:r>
                <a:rPr lang="en-US" sz="3600">
                  <a:solidFill>
                    <a:srgbClr val="FFFFFF"/>
                  </a:solidFill>
                  <a:latin typeface="Arial" charset="0"/>
                  <a:ea typeface="ヒラギノ角ゴ Pro W3" pitchFamily="80" charset="-128"/>
                  <a:cs typeface="Arial" charset="0"/>
                  <a:sym typeface="Arial" charset="0"/>
                </a:rPr>
                <a:t>Is anything in your way?</a:t>
              </a:r>
            </a:p>
          </p:txBody>
        </p:sp>
        <p:grpSp>
          <p:nvGrpSpPr>
            <p:cNvPr id="47111" name="Group 15"/>
            <p:cNvGrpSpPr>
              <a:grpSpLocks/>
            </p:cNvGrpSpPr>
            <p:nvPr/>
          </p:nvGrpSpPr>
          <p:grpSpPr bwMode="auto">
            <a:xfrm>
              <a:off x="3728" y="0"/>
              <a:ext cx="600" cy="600"/>
              <a:chOff x="0" y="0"/>
              <a:chExt cx="600" cy="600"/>
            </a:xfrm>
          </p:grpSpPr>
          <p:pic>
            <p:nvPicPr>
              <p:cNvPr id="30736"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00" cy="600"/>
              </a:xfrm>
              <a:prstGeom prst="rect">
                <a:avLst/>
              </a:prstGeom>
              <a:noFill/>
              <a:ln>
                <a:noFill/>
              </a:ln>
              <a:effectLst>
                <a:outerShdw blurRad="127000" dist="101600" dir="2700000" algn="ctr" rotWithShape="0">
                  <a:schemeClr val="bg2">
                    <a:alpha val="79999"/>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Lst>
            </p:spPr>
          </p:pic>
          <p:sp>
            <p:nvSpPr>
              <p:cNvPr id="30737" name="Rectangle 17"/>
              <p:cNvSpPr>
                <a:spLocks/>
              </p:cNvSpPr>
              <p:nvPr/>
            </p:nvSpPr>
            <p:spPr bwMode="auto">
              <a:xfrm>
                <a:off x="123" y="40"/>
                <a:ext cx="336" cy="528"/>
              </a:xfrm>
              <a:prstGeom prst="rect">
                <a:avLst/>
              </a:prstGeom>
              <a:noFill/>
              <a:ln>
                <a:noFill/>
              </a:ln>
              <a:effectLst>
                <a:outerShdw blurRad="50800" dist="25399" dir="13500000" algn="ctr" rotWithShape="0">
                  <a:schemeClr val="bg2">
                    <a:alpha val="74998"/>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p>
                <a:pPr>
                  <a:tabLst>
                    <a:tab pos="1066800" algn="l"/>
                  </a:tabLst>
                  <a:defRPr/>
                </a:pPr>
                <a:r>
                  <a:rPr lang="en-US" sz="5000">
                    <a:solidFill>
                      <a:srgbClr val="FFFFFF"/>
                    </a:solidFill>
                    <a:latin typeface="Arial Rounded MT Bold" pitchFamily="80" charset="0"/>
                    <a:ea typeface="Arial Rounded MT Bold" pitchFamily="80" charset="0"/>
                    <a:cs typeface="Arial Rounded MT Bold" pitchFamily="80" charset="0"/>
                    <a:sym typeface="Arial Rounded MT Bold" pitchFamily="80" charset="0"/>
                  </a:rPr>
                  <a:t>3</a:t>
                </a:r>
              </a:p>
            </p:txBody>
          </p:sp>
        </p:grpSp>
      </p:grpSp>
    </p:spTree>
  </p:cSld>
  <p:clrMapOvr>
    <a:masterClrMapping/>
  </p:clrMapOvr>
  <p:transition xmlns:p14="http://schemas.microsoft.com/office/powerpoint/2010/main" spd="slow">
    <p:dissolv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p:txBody>
          <a:bodyPr/>
          <a:lstStyle/>
          <a:p>
            <a:pPr eaLnBrk="1" hangingPunct="1">
              <a:defRPr/>
            </a:pPr>
            <a:r>
              <a:rPr lang="en-US" dirty="0">
                <a:latin typeface="Gill Sans" charset="0"/>
                <a:ea typeface="ヒラギノ角ゴ Pro W3" charset="0"/>
              </a:rPr>
              <a:t>The </a:t>
            </a:r>
            <a:r>
              <a:rPr lang="en-US" dirty="0" smtClean="0">
                <a:latin typeface="Gill Sans" charset="0"/>
                <a:ea typeface="ヒラギノ角ゴ Pro W3" charset="0"/>
              </a:rPr>
              <a:t>work</a:t>
            </a:r>
            <a:endParaRPr lang="en-US" dirty="0">
              <a:latin typeface="Gill Sans" charset="0"/>
              <a:ea typeface="ヒラギノ角ゴ Pro W3" charset="0"/>
            </a:endParaRPr>
          </a:p>
        </p:txBody>
      </p:sp>
      <p:sp>
        <p:nvSpPr>
          <p:cNvPr id="29699" name="Rectangle 2"/>
          <p:cNvSpPr>
            <a:spLocks noGrp="1" noChangeArrowheads="1"/>
          </p:cNvSpPr>
          <p:nvPr>
            <p:ph type="body" idx="1"/>
          </p:nvPr>
        </p:nvSpPr>
        <p:spPr>
          <a:xfrm>
            <a:off x="342900" y="1600200"/>
            <a:ext cx="9461500" cy="5473700"/>
          </a:xfrm>
        </p:spPr>
        <p:txBody>
          <a:bodyPr/>
          <a:lstStyle/>
          <a:p>
            <a:pPr marL="698500" eaLnBrk="1" hangingPunct="1">
              <a:lnSpc>
                <a:spcPct val="80000"/>
              </a:lnSpc>
              <a:defRPr/>
            </a:pPr>
            <a:r>
              <a:rPr lang="en-US" dirty="0" smtClean="0">
                <a:latin typeface="Gill Sans" charset="0"/>
                <a:ea typeface="ヒラギノ角ゴ Pro W3" charset="0"/>
              </a:rPr>
              <a:t>Show me the code</a:t>
            </a:r>
            <a:endParaRPr lang="en-US" dirty="0">
              <a:latin typeface="Gill Sans" charset="0"/>
              <a:ea typeface="ヒラギノ角ゴ Pro W3" charset="0"/>
            </a:endParaRPr>
          </a:p>
          <a:p>
            <a:pPr marL="698500" eaLnBrk="1" hangingPunct="1">
              <a:lnSpc>
                <a:spcPct val="80000"/>
              </a:lnSpc>
              <a:spcBef>
                <a:spcPts val="1500"/>
              </a:spcBef>
              <a:defRPr/>
            </a:pPr>
            <a:r>
              <a:rPr lang="en-US" dirty="0" smtClean="0">
                <a:latin typeface="Gill Sans" charset="0"/>
                <a:ea typeface="ヒラギノ角ゴ Pro W3" charset="0"/>
              </a:rPr>
              <a:t>Do it in with team </a:t>
            </a:r>
          </a:p>
          <a:p>
            <a:pPr marL="698500" eaLnBrk="1" hangingPunct="1">
              <a:lnSpc>
                <a:spcPct val="80000"/>
              </a:lnSpc>
              <a:spcBef>
                <a:spcPts val="1500"/>
              </a:spcBef>
              <a:defRPr/>
            </a:pPr>
            <a:r>
              <a:rPr lang="en-US" dirty="0" smtClean="0">
                <a:latin typeface="Gill Sans" charset="0"/>
                <a:ea typeface="ヒラギノ角ゴ Pro W3" charset="0"/>
              </a:rPr>
              <a:t>Program solo or pair</a:t>
            </a:r>
          </a:p>
          <a:p>
            <a:pPr marL="698500" eaLnBrk="1" hangingPunct="1">
              <a:lnSpc>
                <a:spcPct val="80000"/>
              </a:lnSpc>
              <a:spcBef>
                <a:spcPts val="1500"/>
              </a:spcBef>
              <a:defRPr/>
            </a:pPr>
            <a:r>
              <a:rPr lang="en-US" dirty="0" smtClean="0">
                <a:latin typeface="Gill Sans" charset="0"/>
                <a:ea typeface="ヒラギノ角ゴ Pro W3" charset="0"/>
              </a:rPr>
              <a:t>Ask questions of team</a:t>
            </a:r>
          </a:p>
          <a:p>
            <a:pPr marL="698500" eaLnBrk="1" hangingPunct="1">
              <a:lnSpc>
                <a:spcPct val="80000"/>
              </a:lnSpc>
              <a:spcBef>
                <a:spcPts val="1500"/>
              </a:spcBef>
              <a:defRPr/>
            </a:pPr>
            <a:r>
              <a:rPr lang="en-US" dirty="0" smtClean="0">
                <a:latin typeface="Gill Sans" charset="0"/>
                <a:ea typeface="ヒラギノ角ゴ Pro W3" charset="0"/>
              </a:rPr>
              <a:t>Complete tasks you promised you would do</a:t>
            </a:r>
          </a:p>
        </p:txBody>
      </p:sp>
      <p:pic>
        <p:nvPicPr>
          <p:cNvPr id="491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3250" y="785813"/>
            <a:ext cx="4127500" cy="309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Tasks</a:t>
            </a:r>
            <a:endParaRPr lang="en-US" dirty="0"/>
          </a:p>
        </p:txBody>
      </p:sp>
      <p:sp>
        <p:nvSpPr>
          <p:cNvPr id="3" name="Content Placeholder 2"/>
          <p:cNvSpPr>
            <a:spLocks noGrp="1"/>
          </p:cNvSpPr>
          <p:nvPr>
            <p:ph idx="1"/>
          </p:nvPr>
        </p:nvSpPr>
        <p:spPr/>
        <p:txBody>
          <a:bodyPr/>
          <a:lstStyle/>
          <a:p>
            <a:pPr marL="698500" eaLnBrk="1" hangingPunct="1">
              <a:lnSpc>
                <a:spcPct val="90000"/>
              </a:lnSpc>
              <a:defRPr/>
            </a:pPr>
            <a:r>
              <a:rPr lang="en-US" sz="3200" dirty="0" smtClean="0">
                <a:latin typeface="Gill Sans" charset="0"/>
                <a:ea typeface="ヒラギノ角ゴ Pro W3" charset="0"/>
              </a:rPr>
              <a:t>Individuals sign up </a:t>
            </a:r>
            <a:r>
              <a:rPr lang="en-US" sz="3200" dirty="0">
                <a:latin typeface="Gill Sans" charset="0"/>
                <a:ea typeface="ヒラギノ角ゴ Pro W3" charset="0"/>
              </a:rPr>
              <a:t>for work of their own </a:t>
            </a:r>
            <a:r>
              <a:rPr lang="en-US" sz="3200" dirty="0" smtClean="0">
                <a:latin typeface="Gill Sans" charset="0"/>
                <a:ea typeface="ヒラギノ角ゴ Pro W3" charset="0"/>
              </a:rPr>
              <a:t>choosing during the Sprint Review  </a:t>
            </a:r>
            <a:r>
              <a:rPr lang="en-US" sz="2400" i="1" dirty="0" smtClean="0">
                <a:solidFill>
                  <a:srgbClr val="7F7F7F"/>
                </a:solidFill>
                <a:latin typeface="Gill Sans" charset="0"/>
                <a:ea typeface="ヒラギノ角ゴ Pro W3" charset="0"/>
              </a:rPr>
              <a:t>your email to your PM</a:t>
            </a:r>
            <a:endParaRPr lang="en-US" sz="2400" i="1" dirty="0">
              <a:solidFill>
                <a:srgbClr val="7F7F7F"/>
              </a:solidFill>
              <a:latin typeface="Gill Sans" charset="0"/>
              <a:ea typeface="ヒラギノ角ゴ Pro W3" charset="0"/>
            </a:endParaRPr>
          </a:p>
          <a:p>
            <a:pPr marL="1041400" lvl="1" eaLnBrk="1" hangingPunct="1">
              <a:lnSpc>
                <a:spcPct val="90000"/>
              </a:lnSpc>
              <a:spcBef>
                <a:spcPts val="1400"/>
              </a:spcBef>
              <a:defRPr/>
            </a:pPr>
            <a:r>
              <a:rPr lang="en-US" sz="2800" dirty="0">
                <a:latin typeface="Gill Sans" charset="0"/>
                <a:ea typeface="ヒラギノ角ゴ Pro W3" charset="0"/>
              </a:rPr>
              <a:t>Work is never assigned</a:t>
            </a:r>
          </a:p>
          <a:p>
            <a:pPr>
              <a:defRPr/>
            </a:pPr>
            <a:r>
              <a:rPr lang="en-US" sz="3200" dirty="0" smtClean="0"/>
              <a:t>Track the progress of tasks with a Task Board</a:t>
            </a:r>
          </a:p>
          <a:p>
            <a:pPr lvl="1">
              <a:defRPr/>
            </a:pPr>
            <a:r>
              <a:rPr lang="en-US" sz="2400" dirty="0" smtClean="0"/>
              <a:t>Defined  </a:t>
            </a:r>
            <a:r>
              <a:rPr lang="en-US" sz="2400" dirty="0" smtClean="0">
                <a:latin typeface="Wingdings"/>
                <a:ea typeface="Wingdings"/>
                <a:cs typeface="Wingdings"/>
                <a:sym typeface="Wingdings"/>
              </a:rPr>
              <a:t></a:t>
            </a:r>
            <a:r>
              <a:rPr lang="en-US" sz="2400" dirty="0" smtClean="0"/>
              <a:t>  In Progress  </a:t>
            </a:r>
            <a:r>
              <a:rPr lang="en-US" sz="2400" dirty="0" smtClean="0">
                <a:latin typeface="Wingdings"/>
                <a:ea typeface="Wingdings"/>
                <a:cs typeface="Wingdings"/>
                <a:sym typeface="Wingdings"/>
              </a:rPr>
              <a:t></a:t>
            </a:r>
            <a:r>
              <a:rPr lang="en-US" sz="2400" dirty="0" smtClean="0"/>
              <a:t>   Completed</a:t>
            </a:r>
          </a:p>
          <a:p>
            <a:pPr>
              <a:defRPr/>
            </a:pPr>
            <a:r>
              <a:rPr lang="en-US" sz="3200" dirty="0" smtClean="0"/>
              <a:t>Can add, change, or remove tasks</a:t>
            </a:r>
          </a:p>
          <a:p>
            <a:pPr>
              <a:defRPr/>
            </a:pPr>
            <a:r>
              <a:rPr lang="en-US" sz="3200" dirty="0" smtClean="0"/>
              <a:t>Update time remaining daily</a:t>
            </a:r>
          </a:p>
          <a:p>
            <a:pPr>
              <a:defRPr/>
            </a:pPr>
            <a:r>
              <a:rPr lang="en-US" sz="3200" dirty="0" smtClean="0"/>
              <a:t>When complete, mark the task as complete</a:t>
            </a:r>
          </a:p>
          <a:p>
            <a:pPr>
              <a:defRPr/>
            </a:pPr>
            <a:r>
              <a:rPr lang="en-US" sz="3200" dirty="0"/>
              <a:t>Track progress with a burn down </a:t>
            </a:r>
            <a:r>
              <a:rPr lang="en-US" sz="3200" dirty="0" smtClean="0"/>
              <a:t>chart </a:t>
            </a:r>
            <a:endParaRPr lang="en-US" sz="3200" dirty="0"/>
          </a:p>
          <a:p>
            <a:pPr>
              <a:defRPr/>
            </a:pPr>
            <a:endParaRPr lang="en-US" sz="2800" dirty="0" smtClean="0"/>
          </a:p>
        </p:txBody>
      </p:sp>
    </p:spTree>
  </p:cSld>
  <p:clrMapOvr>
    <a:masterClrMapping/>
  </p:clrMapOvr>
  <p:transition xmlns:p14="http://schemas.microsoft.com/office/powerpoint/2010/mai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use sticky notes or Rally </a:t>
            </a:r>
            <a:r>
              <a:rPr lang="en-US" sz="2600" i="1" dirty="0" smtClean="0"/>
              <a:t>next slide</a:t>
            </a:r>
            <a:endParaRPr lang="en-US" sz="2600" i="1" dirty="0"/>
          </a:p>
        </p:txBody>
      </p:sp>
      <p:pic>
        <p:nvPicPr>
          <p:cNvPr id="4" name="Content Placeholder 3"/>
          <p:cNvPicPr>
            <a:picLocks noGrp="1" noChangeAspect="1"/>
          </p:cNvPicPr>
          <p:nvPr>
            <p:ph idx="1"/>
          </p:nvPr>
        </p:nvPicPr>
        <p:blipFill>
          <a:blip r:embed="rId2"/>
          <a:srcRect t="12366" b="12366"/>
          <a:stretch>
            <a:fillRect/>
          </a:stretch>
        </p:blipFill>
        <p:spPr/>
      </p:pic>
    </p:spTree>
    <p:extLst>
      <p:ext uri="{BB962C8B-B14F-4D97-AF65-F5344CB8AC3E}">
        <p14:creationId xmlns:p14="http://schemas.microsoft.com/office/powerpoint/2010/main" val="2462654794"/>
      </p:ext>
    </p:extLst>
  </p:cSld>
  <p:clrMapOvr>
    <a:masterClrMapping/>
  </p:clrMapOvr>
  <p:transition xmlns:p14="http://schemas.microsoft.com/office/powerpoint/2010/mai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5" name="Picture 6" descr="sprint.tif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788" y="65088"/>
            <a:ext cx="10042525" cy="755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49" name="Picture 3" descr="Burndown.tif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738" y="425450"/>
            <a:ext cx="10206037"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hand </a:t>
            </a:r>
            <a:r>
              <a:rPr lang="en-US" smtClean="0"/>
              <a:t>drawn burn </a:t>
            </a:r>
            <a:r>
              <a:rPr lang="en-US" dirty="0" smtClean="0"/>
              <a:t>down chart</a:t>
            </a:r>
            <a:endParaRPr lang="en-US" dirty="0"/>
          </a:p>
        </p:txBody>
      </p:sp>
      <p:pic>
        <p:nvPicPr>
          <p:cNvPr id="4" name="Picture 3"/>
          <p:cNvPicPr>
            <a:picLocks noChangeAspect="1"/>
          </p:cNvPicPr>
          <p:nvPr/>
        </p:nvPicPr>
        <p:blipFill>
          <a:blip r:embed="rId2"/>
          <a:stretch>
            <a:fillRect/>
          </a:stretch>
        </p:blipFill>
        <p:spPr>
          <a:xfrm>
            <a:off x="399480" y="1217712"/>
            <a:ext cx="9433048" cy="6154948"/>
          </a:xfrm>
          <a:prstGeom prst="rect">
            <a:avLst/>
          </a:prstGeom>
        </p:spPr>
      </p:pic>
    </p:spTree>
    <p:extLst>
      <p:ext uri="{BB962C8B-B14F-4D97-AF65-F5344CB8AC3E}">
        <p14:creationId xmlns:p14="http://schemas.microsoft.com/office/powerpoint/2010/main" val="2898242391"/>
      </p:ext>
    </p:extLst>
  </p:cSld>
  <p:clrMapOvr>
    <a:masterClrMapping/>
  </p:clrMapOvr>
  <p:transition xmlns:p14="http://schemas.microsoft.com/office/powerpoint/2010/mai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p:txBody>
          <a:bodyPr/>
          <a:lstStyle/>
          <a:p>
            <a:pPr eaLnBrk="1" hangingPunct="1">
              <a:defRPr/>
            </a:pPr>
            <a:r>
              <a:rPr lang="en-US" dirty="0">
                <a:latin typeface="Gill Sans" charset="0"/>
                <a:ea typeface="ヒラギノ角ゴ Pro W3" charset="0"/>
              </a:rPr>
              <a:t>The </a:t>
            </a:r>
            <a:r>
              <a:rPr lang="en-US" dirty="0" smtClean="0">
                <a:latin typeface="Gill Sans" charset="0"/>
                <a:ea typeface="ヒラギノ角ゴ Pro W3" charset="0"/>
              </a:rPr>
              <a:t>Sprint review </a:t>
            </a:r>
            <a:r>
              <a:rPr lang="en-US" sz="3000" i="1" dirty="0" smtClean="0">
                <a:solidFill>
                  <a:schemeClr val="bg1">
                    <a:lumMod val="50000"/>
                  </a:schemeClr>
                </a:solidFill>
                <a:latin typeface="Gill Sans" charset="0"/>
                <a:ea typeface="ヒラギノ角ゴ Pro W3" charset="0"/>
              </a:rPr>
              <a:t>live grading with PM?</a:t>
            </a:r>
            <a:endParaRPr lang="en-US" sz="3000" i="1" dirty="0">
              <a:solidFill>
                <a:schemeClr val="bg1">
                  <a:lumMod val="50000"/>
                </a:schemeClr>
              </a:solidFill>
              <a:latin typeface="Gill Sans" charset="0"/>
              <a:ea typeface="ヒラギノ角ゴ Pro W3" charset="0"/>
            </a:endParaRPr>
          </a:p>
        </p:txBody>
      </p:sp>
      <p:sp>
        <p:nvSpPr>
          <p:cNvPr id="31747" name="Rectangle 2"/>
          <p:cNvSpPr>
            <a:spLocks noGrp="1" noChangeArrowheads="1"/>
          </p:cNvSpPr>
          <p:nvPr>
            <p:ph type="body" idx="1"/>
          </p:nvPr>
        </p:nvSpPr>
        <p:spPr/>
        <p:txBody>
          <a:bodyPr/>
          <a:lstStyle/>
          <a:p>
            <a:pPr marL="698500" eaLnBrk="1" hangingPunct="1">
              <a:lnSpc>
                <a:spcPct val="80000"/>
              </a:lnSpc>
              <a:spcBef>
                <a:spcPts val="1500"/>
              </a:spcBef>
              <a:defRPr/>
            </a:pPr>
            <a:r>
              <a:rPr lang="en-US" dirty="0">
                <a:latin typeface="Gill Sans" charset="0"/>
                <a:ea typeface="ヒラギノ角ゴ Pro W3" charset="0"/>
              </a:rPr>
              <a:t>Team presents what it accomplished during the </a:t>
            </a:r>
            <a:r>
              <a:rPr lang="en-US" dirty="0" smtClean="0">
                <a:latin typeface="Gill Sans" charset="0"/>
                <a:ea typeface="ヒラギノ角ゴ Pro W3" charset="0"/>
              </a:rPr>
              <a:t>sprint  </a:t>
            </a:r>
            <a:endParaRPr lang="en-US" dirty="0" smtClean="0">
              <a:latin typeface="Gill Sans" charset="0"/>
              <a:ea typeface="ヒラギノ角ゴ Pro W3" charset="0"/>
            </a:endParaRPr>
          </a:p>
          <a:p>
            <a:pPr marL="698500" eaLnBrk="1" hangingPunct="1">
              <a:lnSpc>
                <a:spcPct val="80000"/>
              </a:lnSpc>
              <a:spcBef>
                <a:spcPts val="1500"/>
              </a:spcBef>
              <a:defRPr/>
            </a:pPr>
            <a:r>
              <a:rPr lang="en-US" dirty="0" smtClean="0">
                <a:latin typeface="Gill Sans" charset="0"/>
                <a:ea typeface="ヒラギノ角ゴ Pro W3" charset="0"/>
              </a:rPr>
              <a:t>Typically </a:t>
            </a:r>
            <a:r>
              <a:rPr lang="en-US" dirty="0">
                <a:latin typeface="Gill Sans" charset="0"/>
                <a:ea typeface="ヒラギノ角ゴ Pro W3" charset="0"/>
              </a:rPr>
              <a:t>takes the form of a demo of new features or underlying architecture</a:t>
            </a:r>
          </a:p>
          <a:p>
            <a:pPr marL="698500" eaLnBrk="1" hangingPunct="1">
              <a:lnSpc>
                <a:spcPct val="80000"/>
              </a:lnSpc>
              <a:spcBef>
                <a:spcPts val="1500"/>
              </a:spcBef>
              <a:defRPr/>
            </a:pPr>
            <a:r>
              <a:rPr lang="en-US" dirty="0">
                <a:latin typeface="Gill Sans" charset="0"/>
                <a:ea typeface="ヒラギノ角ゴ Pro W3" charset="0"/>
              </a:rPr>
              <a:t>Informal</a:t>
            </a:r>
          </a:p>
          <a:p>
            <a:pPr marL="1041400" lvl="1" eaLnBrk="1" hangingPunct="1">
              <a:lnSpc>
                <a:spcPct val="80000"/>
              </a:lnSpc>
              <a:spcBef>
                <a:spcPts val="1500"/>
              </a:spcBef>
              <a:defRPr/>
            </a:pPr>
            <a:r>
              <a:rPr lang="en-US" dirty="0" smtClean="0">
                <a:latin typeface="Gill Sans" charset="0"/>
                <a:ea typeface="ヒラギノ角ゴ Pro W3" charset="0"/>
              </a:rPr>
              <a:t>Time boxed</a:t>
            </a:r>
            <a:endParaRPr lang="en-US" dirty="0">
              <a:latin typeface="Gill Sans" charset="0"/>
              <a:ea typeface="ヒラギノ角ゴ Pro W3" charset="0"/>
            </a:endParaRPr>
          </a:p>
          <a:p>
            <a:pPr marL="1041400" lvl="1" eaLnBrk="1" hangingPunct="1">
              <a:lnSpc>
                <a:spcPct val="80000"/>
              </a:lnSpc>
              <a:spcBef>
                <a:spcPts val="1500"/>
              </a:spcBef>
              <a:defRPr/>
            </a:pPr>
            <a:r>
              <a:rPr lang="en-US" dirty="0">
                <a:latin typeface="Gill Sans" charset="0"/>
                <a:ea typeface="ヒラギノ角ゴ Pro W3" charset="0"/>
              </a:rPr>
              <a:t>No </a:t>
            </a:r>
            <a:r>
              <a:rPr lang="en-US" dirty="0" err="1" smtClean="0">
                <a:latin typeface="Gill Sans" charset="0"/>
                <a:ea typeface="ヒラギノ角ゴ Pro W3" charset="0"/>
              </a:rPr>
              <a:t>powerpoints</a:t>
            </a:r>
            <a:endParaRPr lang="en-US" dirty="0">
              <a:latin typeface="Gill Sans" charset="0"/>
              <a:ea typeface="ヒラギノ角ゴ Pro W3" charset="0"/>
            </a:endParaRPr>
          </a:p>
          <a:p>
            <a:pPr marL="698500" eaLnBrk="1" hangingPunct="1">
              <a:lnSpc>
                <a:spcPct val="80000"/>
              </a:lnSpc>
              <a:spcBef>
                <a:spcPts val="1500"/>
              </a:spcBef>
              <a:defRPr/>
            </a:pPr>
            <a:r>
              <a:rPr lang="en-US" dirty="0">
                <a:latin typeface="Gill Sans" charset="0"/>
                <a:ea typeface="ヒラギノ角ゴ Pro W3" charset="0"/>
              </a:rPr>
              <a:t>Whole team participates</a:t>
            </a:r>
          </a:p>
          <a:p>
            <a:pPr marL="698500" eaLnBrk="1" hangingPunct="1">
              <a:lnSpc>
                <a:spcPct val="80000"/>
              </a:lnSpc>
              <a:spcBef>
                <a:spcPts val="1500"/>
              </a:spcBef>
              <a:defRPr/>
            </a:pPr>
            <a:r>
              <a:rPr lang="en-US" dirty="0">
                <a:latin typeface="Gill Sans" charset="0"/>
                <a:ea typeface="ヒラギノ角ゴ Pro W3" charset="0"/>
              </a:rPr>
              <a:t>Invite the </a:t>
            </a:r>
            <a:r>
              <a:rPr lang="en-US" dirty="0" smtClean="0">
                <a:latin typeface="Gill Sans" charset="0"/>
                <a:ea typeface="ヒラギノ角ゴ Pro W3" charset="0"/>
              </a:rPr>
              <a:t>world  </a:t>
            </a:r>
            <a:r>
              <a:rPr lang="en-US" sz="2400" i="1" dirty="0" smtClean="0">
                <a:solidFill>
                  <a:srgbClr val="7F7F7F"/>
                </a:solidFill>
                <a:latin typeface="Gill Sans" charset="0"/>
                <a:ea typeface="ヒラギノ角ゴ Pro W3" charset="0"/>
              </a:rPr>
              <a:t>team and PM only</a:t>
            </a:r>
            <a:endParaRPr lang="en-US" sz="2400" i="1" dirty="0">
              <a:solidFill>
                <a:srgbClr val="7F7F7F"/>
              </a:solidFill>
              <a:latin typeface="Gill Sans" charset="0"/>
              <a:ea typeface="ヒラギノ角ゴ Pro W3" charset="0"/>
            </a:endParaRPr>
          </a:p>
        </p:txBody>
      </p:sp>
      <p:pic>
        <p:nvPicPr>
          <p:cNvPr id="542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5207000"/>
            <a:ext cx="2787650"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42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2048" y="3593976"/>
            <a:ext cx="2787650"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p:cNvSpPr>
            <a:spLocks/>
          </p:cNvSpPr>
          <p:nvPr/>
        </p:nvSpPr>
        <p:spPr bwMode="auto">
          <a:xfrm>
            <a:off x="342900" y="685800"/>
            <a:ext cx="9398000" cy="6045200"/>
          </a:xfrm>
          <a:prstGeom prst="roundRect">
            <a:avLst>
              <a:gd name="adj" fmla="val 5042"/>
            </a:avLst>
          </a:prstGeom>
          <a:solidFill>
            <a:schemeClr val="accent1"/>
          </a:solidFill>
          <a:ln w="50800">
            <a:solidFill>
              <a:srgbClr val="910000"/>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cs typeface="+mn-cs"/>
              <a:sym typeface="Gill Sans" pitchFamily="80" charset="0"/>
            </a:endParaRPr>
          </a:p>
        </p:txBody>
      </p:sp>
      <p:sp>
        <p:nvSpPr>
          <p:cNvPr id="2" name="Rectangle 3"/>
          <p:cNvSpPr>
            <a:spLocks/>
          </p:cNvSpPr>
          <p:nvPr/>
        </p:nvSpPr>
        <p:spPr bwMode="auto">
          <a:xfrm>
            <a:off x="584200" y="1460500"/>
            <a:ext cx="8915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p>
            <a:pPr marL="225425" indent="-225425" algn="l">
              <a:buSzPct val="125000"/>
              <a:buFont typeface="Gill Sans" charset="0"/>
              <a:buChar char="•"/>
            </a:pPr>
            <a:r>
              <a:rPr lang="en-US" sz="2800" dirty="0">
                <a:solidFill>
                  <a:schemeClr val="tx1"/>
                </a:solidFill>
              </a:rPr>
              <a:t>Scrum is an agile process that allows us to focus on delivering the highest business value in the shortest time. </a:t>
            </a:r>
          </a:p>
          <a:p>
            <a:pPr marL="225425" indent="-225425" algn="l">
              <a:buSzPct val="125000"/>
              <a:buFont typeface="Gill Sans" charset="0"/>
              <a:buChar char="•"/>
            </a:pPr>
            <a:r>
              <a:rPr lang="en-US" sz="2800" dirty="0">
                <a:solidFill>
                  <a:schemeClr val="tx1"/>
                </a:solidFill>
              </a:rPr>
              <a:t>It allows us to rapidly and repeatedly inspect actual working software </a:t>
            </a:r>
            <a:r>
              <a:rPr lang="en-US" sz="2800" dirty="0" smtClean="0">
                <a:solidFill>
                  <a:schemeClr val="tx1"/>
                </a:solidFill>
              </a:rPr>
              <a:t>in two three week sprints (iterations) </a:t>
            </a:r>
            <a:r>
              <a:rPr lang="en-US" sz="2800" dirty="0">
                <a:solidFill>
                  <a:schemeClr val="tx1"/>
                </a:solidFill>
              </a:rPr>
              <a:t>for </a:t>
            </a:r>
            <a:r>
              <a:rPr lang="en-US" sz="2800" dirty="0" smtClean="0">
                <a:solidFill>
                  <a:schemeClr val="tx1"/>
                </a:solidFill>
              </a:rPr>
              <a:t>us.</a:t>
            </a:r>
            <a:endParaRPr lang="en-US" sz="2800" dirty="0">
              <a:solidFill>
                <a:schemeClr val="tx1"/>
              </a:solidFill>
            </a:endParaRPr>
          </a:p>
          <a:p>
            <a:pPr marL="225425" indent="-225425" algn="l">
              <a:buSzPct val="125000"/>
              <a:buFont typeface="Gill Sans" charset="0"/>
              <a:buChar char="•"/>
            </a:pPr>
            <a:r>
              <a:rPr lang="en-US" sz="2800" dirty="0">
                <a:solidFill>
                  <a:schemeClr val="tx1"/>
                </a:solidFill>
              </a:rPr>
              <a:t>The product owner negotiates priorities with the team.</a:t>
            </a:r>
          </a:p>
          <a:p>
            <a:pPr marL="225425" indent="-225425" algn="l">
              <a:buSzPct val="125000"/>
              <a:buFont typeface="Gill Sans" charset="0"/>
              <a:buChar char="•"/>
            </a:pPr>
            <a:r>
              <a:rPr lang="en-US" sz="2800" dirty="0">
                <a:solidFill>
                  <a:schemeClr val="tx1"/>
                </a:solidFill>
              </a:rPr>
              <a:t>Teams self-organize to determine the best way to deliver the highest priority features. </a:t>
            </a:r>
          </a:p>
          <a:p>
            <a:pPr marL="225425" indent="-225425" algn="l">
              <a:buSzPct val="125000"/>
              <a:buFont typeface="Gill Sans" charset="0"/>
              <a:buChar char="•"/>
            </a:pPr>
            <a:r>
              <a:rPr lang="en-US" sz="2800" dirty="0">
                <a:solidFill>
                  <a:schemeClr val="tx1"/>
                </a:solidFill>
              </a:rPr>
              <a:t>Every sprint anyone can see real working </a:t>
            </a:r>
            <a:r>
              <a:rPr lang="en-US" sz="2800" dirty="0" smtClean="0">
                <a:solidFill>
                  <a:schemeClr val="tx1"/>
                </a:solidFill>
              </a:rPr>
              <a:t>software</a:t>
            </a:r>
            <a:endParaRPr lang="en-US" sz="2800" dirty="0">
              <a:solidFill>
                <a:schemeClr val="tx1"/>
              </a:solidFill>
            </a:endParaRPr>
          </a:p>
        </p:txBody>
      </p:sp>
      <p:sp>
        <p:nvSpPr>
          <p:cNvPr id="9219" name="Rectangle 4"/>
          <p:cNvSpPr>
            <a:spLocks/>
          </p:cNvSpPr>
          <p:nvPr/>
        </p:nvSpPr>
        <p:spPr bwMode="auto">
          <a:xfrm>
            <a:off x="812800" y="698500"/>
            <a:ext cx="4140200" cy="736600"/>
          </a:xfrm>
          <a:prstGeom prst="rect">
            <a:avLst/>
          </a:prstGeom>
          <a:solidFill>
            <a:srgbClr val="910000"/>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9220" name="AutoShape 5"/>
          <p:cNvSpPr>
            <a:spLocks/>
          </p:cNvSpPr>
          <p:nvPr/>
        </p:nvSpPr>
        <p:spPr bwMode="auto">
          <a:xfrm rot="10800000">
            <a:off x="4914900" y="977900"/>
            <a:ext cx="495300" cy="457200"/>
          </a:xfrm>
          <a:custGeom>
            <a:avLst/>
            <a:gdLst>
              <a:gd name="T0" fmla="*/ 2147483647 w 21600"/>
              <a:gd name="T1" fmla="*/ 2147483647 h 21600"/>
              <a:gd name="T2" fmla="*/ 2035145921 w 21600"/>
              <a:gd name="T3" fmla="*/ 2147483647 h 21600"/>
              <a:gd name="T4" fmla="*/ 0 w 21600"/>
              <a:gd name="T5" fmla="*/ 2147483647 h 21600"/>
              <a:gd name="T6" fmla="*/ 2147483647 w 21600"/>
              <a:gd name="T7" fmla="*/ 2147483647 h 21600"/>
              <a:gd name="T8" fmla="*/ 2147483647 w 21600"/>
              <a:gd name="T9" fmla="*/ 0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910000"/>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9221" name="AutoShape 6"/>
          <p:cNvSpPr>
            <a:spLocks/>
          </p:cNvSpPr>
          <p:nvPr/>
        </p:nvSpPr>
        <p:spPr bwMode="auto">
          <a:xfrm>
            <a:off x="330200" y="673100"/>
            <a:ext cx="495300" cy="457200"/>
          </a:xfrm>
          <a:custGeom>
            <a:avLst/>
            <a:gdLst>
              <a:gd name="T0" fmla="*/ 2147483647 w 21600"/>
              <a:gd name="T1" fmla="*/ 2147483647 h 21600"/>
              <a:gd name="T2" fmla="*/ 2035145921 w 21600"/>
              <a:gd name="T3" fmla="*/ 2147483647 h 21600"/>
              <a:gd name="T4" fmla="*/ 0 w 21600"/>
              <a:gd name="T5" fmla="*/ 2147483647 h 21600"/>
              <a:gd name="T6" fmla="*/ 2147483647 w 21600"/>
              <a:gd name="T7" fmla="*/ 2147483647 h 21600"/>
              <a:gd name="T8" fmla="*/ 2147483647 w 21600"/>
              <a:gd name="T9" fmla="*/ 0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910000"/>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9222" name="Rectangle 7"/>
          <p:cNvSpPr>
            <a:spLocks/>
          </p:cNvSpPr>
          <p:nvPr/>
        </p:nvSpPr>
        <p:spPr bwMode="auto">
          <a:xfrm>
            <a:off x="330200" y="1117600"/>
            <a:ext cx="584200" cy="317500"/>
          </a:xfrm>
          <a:prstGeom prst="rect">
            <a:avLst/>
          </a:prstGeom>
          <a:solidFill>
            <a:srgbClr val="910000"/>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9223" name="Rectangle 8"/>
          <p:cNvSpPr>
            <a:spLocks/>
          </p:cNvSpPr>
          <p:nvPr/>
        </p:nvSpPr>
        <p:spPr bwMode="auto">
          <a:xfrm>
            <a:off x="4826000" y="685800"/>
            <a:ext cx="584200" cy="330200"/>
          </a:xfrm>
          <a:prstGeom prst="rect">
            <a:avLst/>
          </a:prstGeom>
          <a:solidFill>
            <a:srgbClr val="910000"/>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9224" name="Rectangle 9"/>
          <p:cNvSpPr>
            <a:spLocks/>
          </p:cNvSpPr>
          <p:nvPr/>
        </p:nvSpPr>
        <p:spPr bwMode="auto">
          <a:xfrm>
            <a:off x="647700" y="698500"/>
            <a:ext cx="43561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p>
            <a:pPr algn="l">
              <a:tabLst>
                <a:tab pos="1066800" algn="l"/>
              </a:tabLst>
            </a:pPr>
            <a:r>
              <a:rPr lang="en-US" sz="3600" dirty="0">
                <a:solidFill>
                  <a:srgbClr val="FFFFFF"/>
                </a:solidFill>
              </a:rPr>
              <a:t>Scrum in </a:t>
            </a:r>
            <a:r>
              <a:rPr lang="en-US" sz="3600" dirty="0" smtClean="0">
                <a:solidFill>
                  <a:srgbClr val="FFFFFF"/>
                </a:solidFill>
              </a:rPr>
              <a:t>68 </a:t>
            </a:r>
            <a:r>
              <a:rPr lang="en-US" sz="3600" dirty="0">
                <a:solidFill>
                  <a:srgbClr val="FFFFFF"/>
                </a:solidFill>
              </a:rPr>
              <a:t>words</a:t>
            </a:r>
          </a:p>
        </p:txBody>
      </p:sp>
    </p:spTree>
  </p:cSld>
  <p:clrMapOvr>
    <a:masterClrMapping/>
  </p:clrMapOvr>
  <p:transition xmlns:p14="http://schemas.microsoft.com/office/powerpoint/2010/main" spd="med">
    <p:cover/>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p:txBody>
          <a:bodyPr/>
          <a:lstStyle/>
          <a:p>
            <a:pPr eaLnBrk="1" hangingPunct="1">
              <a:defRPr/>
            </a:pPr>
            <a:r>
              <a:rPr lang="en-US" dirty="0">
                <a:latin typeface="Gill Sans" charset="0"/>
                <a:ea typeface="ヒラギノ角ゴ Pro W3" charset="0"/>
              </a:rPr>
              <a:t>Sprint </a:t>
            </a:r>
            <a:r>
              <a:rPr lang="en-US" dirty="0" smtClean="0">
                <a:latin typeface="Gill Sans" charset="0"/>
                <a:ea typeface="ヒラギノ角ゴ Pro W3" charset="0"/>
              </a:rPr>
              <a:t>Retrospective  </a:t>
            </a:r>
            <a:r>
              <a:rPr lang="en-US" sz="3000" i="1" dirty="0" smtClean="0">
                <a:solidFill>
                  <a:srgbClr val="A6A6A6"/>
                </a:solidFill>
                <a:latin typeface="Gill Sans" charset="0"/>
                <a:ea typeface="ヒラギノ角ゴ Pro W3" charset="0"/>
              </a:rPr>
              <a:t>we’ll skip this</a:t>
            </a:r>
            <a:endParaRPr lang="en-US" sz="3000" i="1" dirty="0">
              <a:solidFill>
                <a:srgbClr val="A6A6A6"/>
              </a:solidFill>
              <a:latin typeface="Gill Sans" charset="0"/>
              <a:ea typeface="ヒラギノ角ゴ Pro W3" charset="0"/>
            </a:endParaRPr>
          </a:p>
        </p:txBody>
      </p:sp>
      <p:sp>
        <p:nvSpPr>
          <p:cNvPr id="32771" name="Rectangle 2"/>
          <p:cNvSpPr>
            <a:spLocks noGrp="1" noChangeArrowheads="1"/>
          </p:cNvSpPr>
          <p:nvPr>
            <p:ph type="body" idx="1"/>
          </p:nvPr>
        </p:nvSpPr>
        <p:spPr>
          <a:xfrm>
            <a:off x="342900" y="1600200"/>
            <a:ext cx="9461500" cy="5410200"/>
          </a:xfrm>
        </p:spPr>
        <p:txBody>
          <a:bodyPr/>
          <a:lstStyle/>
          <a:p>
            <a:pPr marL="698500" eaLnBrk="1" hangingPunct="1">
              <a:lnSpc>
                <a:spcPct val="80000"/>
              </a:lnSpc>
              <a:defRPr/>
            </a:pPr>
            <a:r>
              <a:rPr lang="en-US" dirty="0" smtClean="0">
                <a:latin typeface="Gill Sans" charset="0"/>
                <a:ea typeface="ヒラギノ角ゴ Pro W3" charset="0"/>
              </a:rPr>
              <a:t>At the end of </a:t>
            </a:r>
            <a:r>
              <a:rPr lang="en-US" dirty="0" smtClean="0">
                <a:latin typeface="Gill Sans" charset="0"/>
                <a:ea typeface="ヒラギノ角ゴ Pro W3" charset="0"/>
              </a:rPr>
              <a:t>sprint </a:t>
            </a:r>
            <a:r>
              <a:rPr lang="en-US" dirty="0" smtClean="0">
                <a:latin typeface="Gill Sans" charset="0"/>
                <a:ea typeface="ヒラギノ角ゴ Pro W3" charset="0"/>
              </a:rPr>
              <a:t>take </a:t>
            </a:r>
            <a:r>
              <a:rPr lang="en-US" dirty="0">
                <a:latin typeface="Gill Sans" charset="0"/>
                <a:ea typeface="ヒラギノ角ゴ Pro W3" charset="0"/>
              </a:rPr>
              <a:t>a look at what is and </a:t>
            </a:r>
            <a:r>
              <a:rPr lang="en-US" dirty="0" smtClean="0">
                <a:latin typeface="Gill Sans" charset="0"/>
                <a:ea typeface="ヒラギノ角ゴ Pro W3" charset="0"/>
              </a:rPr>
              <a:t>what </a:t>
            </a:r>
            <a:r>
              <a:rPr lang="en-US" dirty="0" smtClean="0">
                <a:latin typeface="Gill Sans" charset="0"/>
                <a:ea typeface="ヒラギノ角ゴ Pro W3" charset="0"/>
              </a:rPr>
              <a:t>is </a:t>
            </a:r>
            <a:r>
              <a:rPr lang="en-US" dirty="0">
                <a:latin typeface="Gill Sans" charset="0"/>
                <a:ea typeface="ヒラギノ角ゴ Pro W3" charset="0"/>
              </a:rPr>
              <a:t>not working</a:t>
            </a:r>
          </a:p>
          <a:p>
            <a:pPr marL="698500" eaLnBrk="1" hangingPunct="1">
              <a:lnSpc>
                <a:spcPct val="80000"/>
              </a:lnSpc>
              <a:spcBef>
                <a:spcPts val="1300"/>
              </a:spcBef>
              <a:defRPr/>
            </a:pPr>
            <a:r>
              <a:rPr lang="en-US" dirty="0" smtClean="0">
                <a:latin typeface="Gill Sans" charset="0"/>
                <a:ea typeface="ヒラギノ角ゴ Pro W3" charset="0"/>
              </a:rPr>
              <a:t>Time </a:t>
            </a:r>
            <a:r>
              <a:rPr lang="en-US" dirty="0" smtClean="0">
                <a:latin typeface="Gill Sans" charset="0"/>
                <a:ea typeface="ヒラギノ角ゴ Pro W3" charset="0"/>
              </a:rPr>
              <a:t>boxed   </a:t>
            </a:r>
            <a:r>
              <a:rPr lang="en-US" sz="2400" i="1" dirty="0" smtClean="0">
                <a:solidFill>
                  <a:schemeClr val="bg1">
                    <a:lumMod val="50000"/>
                  </a:schemeClr>
                </a:solidFill>
                <a:latin typeface="Gill Sans" charset="0"/>
                <a:ea typeface="ヒラギノ角ゴ Pro W3" charset="0"/>
              </a:rPr>
              <a:t>10 minutes</a:t>
            </a:r>
            <a:endParaRPr lang="en-US" sz="2400" i="1" dirty="0">
              <a:solidFill>
                <a:schemeClr val="bg1">
                  <a:lumMod val="50000"/>
                </a:schemeClr>
              </a:solidFill>
              <a:latin typeface="Gill Sans" charset="0"/>
              <a:ea typeface="ヒラギノ角ゴ Pro W3" charset="0"/>
            </a:endParaRPr>
          </a:p>
          <a:p>
            <a:pPr marL="698500" eaLnBrk="1" hangingPunct="1">
              <a:lnSpc>
                <a:spcPct val="80000"/>
              </a:lnSpc>
              <a:spcBef>
                <a:spcPts val="1300"/>
              </a:spcBef>
              <a:defRPr/>
            </a:pPr>
            <a:r>
              <a:rPr lang="en-US" dirty="0" smtClean="0">
                <a:latin typeface="Gill Sans" charset="0"/>
                <a:ea typeface="ヒラギノ角ゴ Pro W3" charset="0"/>
              </a:rPr>
              <a:t>Whole </a:t>
            </a:r>
            <a:r>
              <a:rPr lang="en-US" dirty="0">
                <a:latin typeface="Gill Sans" charset="0"/>
                <a:ea typeface="ヒラギノ角ゴ Pro W3" charset="0"/>
              </a:rPr>
              <a:t>team </a:t>
            </a:r>
            <a:r>
              <a:rPr lang="en-US" dirty="0" smtClean="0">
                <a:latin typeface="Gill Sans" charset="0"/>
                <a:ea typeface="ヒラギノ角ゴ Pro W3" charset="0"/>
              </a:rPr>
              <a:t>participates  </a:t>
            </a:r>
            <a:r>
              <a:rPr lang="en-US" sz="2400" i="1" dirty="0">
                <a:solidFill>
                  <a:schemeClr val="bg1">
                    <a:lumMod val="50000"/>
                  </a:schemeClr>
                </a:solidFill>
                <a:latin typeface="Gill Sans" charset="0"/>
                <a:ea typeface="ヒラギノ角ゴ Pro W3" charset="0"/>
              </a:rPr>
              <a:t>PM and team only</a:t>
            </a:r>
            <a:endParaRPr lang="en-US" sz="2400" i="1" dirty="0">
              <a:solidFill>
                <a:schemeClr val="bg1">
                  <a:lumMod val="50000"/>
                </a:schemeClr>
              </a:solidFill>
              <a:latin typeface="Gill Sans" charset="0"/>
              <a:ea typeface="ヒラギノ角ゴ Pro W3" charset="0"/>
            </a:endParaRPr>
          </a:p>
          <a:p>
            <a:pPr marL="1041400" lvl="1" eaLnBrk="1" hangingPunct="1">
              <a:lnSpc>
                <a:spcPct val="80000"/>
              </a:lnSpc>
              <a:spcBef>
                <a:spcPts val="1300"/>
              </a:spcBef>
              <a:defRPr/>
            </a:pPr>
            <a:r>
              <a:rPr lang="en-US" dirty="0" err="1">
                <a:latin typeface="Gill Sans" charset="0"/>
                <a:ea typeface="ヒラギノ角ゴ Pro W3" charset="0"/>
              </a:rPr>
              <a:t>ScrumMaster</a:t>
            </a:r>
            <a:endParaRPr lang="en-US" dirty="0">
              <a:latin typeface="Gill Sans" charset="0"/>
              <a:ea typeface="ヒラギノ角ゴ Pro W3" charset="0"/>
            </a:endParaRPr>
          </a:p>
          <a:p>
            <a:pPr marL="1041400" lvl="1" eaLnBrk="1" hangingPunct="1">
              <a:lnSpc>
                <a:spcPct val="80000"/>
              </a:lnSpc>
              <a:spcBef>
                <a:spcPts val="1300"/>
              </a:spcBef>
              <a:defRPr/>
            </a:pPr>
            <a:r>
              <a:rPr lang="en-US" dirty="0">
                <a:latin typeface="Gill Sans" charset="0"/>
                <a:ea typeface="ヒラギノ角ゴ Pro W3" charset="0"/>
              </a:rPr>
              <a:t>Product owner</a:t>
            </a:r>
          </a:p>
          <a:p>
            <a:pPr marL="1041400" lvl="1" eaLnBrk="1" hangingPunct="1">
              <a:lnSpc>
                <a:spcPct val="80000"/>
              </a:lnSpc>
              <a:spcBef>
                <a:spcPts val="1300"/>
              </a:spcBef>
              <a:defRPr/>
            </a:pPr>
            <a:r>
              <a:rPr lang="en-US" dirty="0">
                <a:latin typeface="Gill Sans" charset="0"/>
                <a:ea typeface="ヒラギノ角ゴ Pro W3" charset="0"/>
              </a:rPr>
              <a:t>Team</a:t>
            </a:r>
          </a:p>
          <a:p>
            <a:pPr marL="1041400" lvl="1" eaLnBrk="1" hangingPunct="1">
              <a:lnSpc>
                <a:spcPct val="80000"/>
              </a:lnSpc>
              <a:spcBef>
                <a:spcPts val="1300"/>
              </a:spcBef>
              <a:defRPr/>
            </a:pPr>
            <a:r>
              <a:rPr lang="en-US" dirty="0">
                <a:latin typeface="Gill Sans" charset="0"/>
                <a:ea typeface="ヒラギノ角ゴ Pro W3" charset="0"/>
              </a:rPr>
              <a:t>Possibly customers and others</a:t>
            </a:r>
          </a:p>
        </p:txBody>
      </p:sp>
    </p:spTree>
  </p:cSld>
  <p:clrMapOvr>
    <a:masterClrMapping/>
  </p:clrMapOvr>
  <p:transition xmlns:p14="http://schemas.microsoft.com/office/powerpoint/2010/main" spd="slow">
    <p:dissolv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p:txBody>
          <a:bodyPr/>
          <a:lstStyle/>
          <a:p>
            <a:pPr eaLnBrk="1" hangingPunct="1">
              <a:defRPr/>
            </a:pPr>
            <a:r>
              <a:rPr lang="en-US">
                <a:latin typeface="Gill Sans" charset="0"/>
                <a:ea typeface="ヒラギノ角ゴ Pro W3" charset="0"/>
              </a:rPr>
              <a:t>Start / Stop / Continue</a:t>
            </a:r>
          </a:p>
        </p:txBody>
      </p:sp>
      <p:sp>
        <p:nvSpPr>
          <p:cNvPr id="33795" name="Rectangle 2"/>
          <p:cNvSpPr>
            <a:spLocks noGrp="1" noChangeArrowheads="1"/>
          </p:cNvSpPr>
          <p:nvPr>
            <p:ph type="body" idx="1"/>
          </p:nvPr>
        </p:nvSpPr>
        <p:spPr>
          <a:xfrm>
            <a:off x="342900" y="1600200"/>
            <a:ext cx="9461500" cy="1397000"/>
          </a:xfrm>
        </p:spPr>
        <p:txBody>
          <a:bodyPr/>
          <a:lstStyle/>
          <a:p>
            <a:pPr marL="698500" eaLnBrk="1" hangingPunct="1">
              <a:defRPr/>
            </a:pPr>
            <a:r>
              <a:rPr lang="en-US">
                <a:latin typeface="Gill Sans" charset="0"/>
                <a:ea typeface="ヒラギノ角ゴ Pro W3" charset="0"/>
              </a:rPr>
              <a:t>Whole team gathers and discusses what they</a:t>
            </a:r>
            <a:r>
              <a:rPr lang="ja-JP" altLang="en-US">
                <a:latin typeface="Gill Sans" charset="0"/>
                <a:ea typeface="ヒラギノ角ゴ Pro W3" charset="0"/>
              </a:rPr>
              <a:t>’</a:t>
            </a:r>
            <a:r>
              <a:rPr lang="en-US">
                <a:latin typeface="Gill Sans" charset="0"/>
                <a:ea typeface="ヒラギノ角ゴ Pro W3" charset="0"/>
              </a:rPr>
              <a:t>d like to:</a:t>
            </a:r>
          </a:p>
        </p:txBody>
      </p:sp>
      <p:sp>
        <p:nvSpPr>
          <p:cNvPr id="2" name="AutoShape 3"/>
          <p:cNvSpPr>
            <a:spLocks/>
          </p:cNvSpPr>
          <p:nvPr/>
        </p:nvSpPr>
        <p:spPr bwMode="auto">
          <a:xfrm>
            <a:off x="1498600" y="2819400"/>
            <a:ext cx="3822700" cy="977900"/>
          </a:xfrm>
          <a:prstGeom prst="roundRect">
            <a:avLst>
              <a:gd name="adj" fmla="val 31167"/>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lIns="0" tIns="0" rIns="0" bIns="0" anchor="ctr"/>
          <a:lstStyle/>
          <a:p>
            <a:pPr>
              <a:tabLst>
                <a:tab pos="1066800" algn="l"/>
              </a:tabLst>
              <a:defRPr/>
            </a:pPr>
            <a:r>
              <a:rPr lang="en-US" sz="4000">
                <a:solidFill>
                  <a:srgbClr val="FFFFFF"/>
                </a:solidFill>
                <a:latin typeface="Gill Sans" pitchFamily="80" charset="0"/>
                <a:ea typeface="Gill Sans" pitchFamily="80" charset="0"/>
                <a:cs typeface="Gill Sans" pitchFamily="80" charset="0"/>
                <a:sym typeface="Gill Sans" pitchFamily="80" charset="0"/>
              </a:rPr>
              <a:t>Start doing</a:t>
            </a:r>
            <a:endParaRPr lang="en-US" sz="3600">
              <a:solidFill>
                <a:srgbClr val="FFFFFF"/>
              </a:solidFill>
              <a:effectLst>
                <a:outerShdw blurRad="38100" dist="38100" dir="2700000" algn="tl">
                  <a:srgbClr val="C0C0C0"/>
                </a:outerShdw>
              </a:effectLst>
              <a:latin typeface="Gill Sans" pitchFamily="80" charset="0"/>
              <a:ea typeface="Gill Sans" pitchFamily="80" charset="0"/>
              <a:cs typeface="Gill Sans" pitchFamily="80" charset="0"/>
              <a:sym typeface="Gill Sans" pitchFamily="80" charset="0"/>
            </a:endParaRPr>
          </a:p>
        </p:txBody>
      </p:sp>
      <p:sp>
        <p:nvSpPr>
          <p:cNvPr id="33796" name="AutoShape 4"/>
          <p:cNvSpPr>
            <a:spLocks/>
          </p:cNvSpPr>
          <p:nvPr/>
        </p:nvSpPr>
        <p:spPr bwMode="auto">
          <a:xfrm>
            <a:off x="3162300" y="4051300"/>
            <a:ext cx="3822700" cy="977900"/>
          </a:xfrm>
          <a:prstGeom prst="roundRect">
            <a:avLst>
              <a:gd name="adj" fmla="val 31167"/>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lIns="0" tIns="0" rIns="0" bIns="0" anchor="ctr"/>
          <a:lstStyle/>
          <a:p>
            <a:pPr>
              <a:tabLst>
                <a:tab pos="1066800" algn="l"/>
              </a:tabLst>
              <a:defRPr/>
            </a:pPr>
            <a:r>
              <a:rPr lang="en-US" sz="4000">
                <a:solidFill>
                  <a:srgbClr val="FFFFFF"/>
                </a:solidFill>
                <a:latin typeface="Gill Sans" pitchFamily="80" charset="0"/>
                <a:ea typeface="Gill Sans" pitchFamily="80" charset="0"/>
                <a:cs typeface="Gill Sans" pitchFamily="80" charset="0"/>
                <a:sym typeface="Gill Sans" pitchFamily="80" charset="0"/>
              </a:rPr>
              <a:t>Stop doing</a:t>
            </a:r>
          </a:p>
        </p:txBody>
      </p:sp>
      <p:sp>
        <p:nvSpPr>
          <p:cNvPr id="33797" name="AutoShape 5"/>
          <p:cNvSpPr>
            <a:spLocks/>
          </p:cNvSpPr>
          <p:nvPr/>
        </p:nvSpPr>
        <p:spPr bwMode="auto">
          <a:xfrm>
            <a:off x="4826000" y="5283200"/>
            <a:ext cx="3822700" cy="977900"/>
          </a:xfrm>
          <a:prstGeom prst="roundRect">
            <a:avLst>
              <a:gd name="adj" fmla="val 31167"/>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lIns="0" tIns="0" rIns="0" bIns="0" anchor="ctr"/>
          <a:lstStyle/>
          <a:p>
            <a:pPr>
              <a:tabLst>
                <a:tab pos="1066800" algn="l"/>
              </a:tabLst>
              <a:defRPr/>
            </a:pPr>
            <a:r>
              <a:rPr lang="en-US" sz="4000">
                <a:solidFill>
                  <a:srgbClr val="FFFFFF"/>
                </a:solidFill>
                <a:latin typeface="Gill Sans" pitchFamily="80" charset="0"/>
                <a:ea typeface="Gill Sans" pitchFamily="80" charset="0"/>
                <a:cs typeface="Gill Sans" pitchFamily="80" charset="0"/>
                <a:sym typeface="Gill Sans" pitchFamily="80" charset="0"/>
              </a:rPr>
              <a:t>Continue doing</a:t>
            </a:r>
            <a:endParaRPr lang="en-US" sz="3600">
              <a:solidFill>
                <a:srgbClr val="FFFFFF"/>
              </a:solidFill>
              <a:effectLst>
                <a:outerShdw blurRad="38100" dist="38100" dir="2700000" algn="tl">
                  <a:srgbClr val="C0C0C0"/>
                </a:outerShdw>
              </a:effectLst>
              <a:latin typeface="Gill Sans" pitchFamily="80" charset="0"/>
              <a:ea typeface="Gill Sans" pitchFamily="80" charset="0"/>
              <a:cs typeface="Gill Sans" pitchFamily="80" charset="0"/>
              <a:sym typeface="Gill Sans" pitchFamily="80" charset="0"/>
            </a:endParaRPr>
          </a:p>
        </p:txBody>
      </p:sp>
      <p:grpSp>
        <p:nvGrpSpPr>
          <p:cNvPr id="58374" name="Group 6"/>
          <p:cNvGrpSpPr>
            <a:grpSpLocks/>
          </p:cNvGrpSpPr>
          <p:nvPr/>
        </p:nvGrpSpPr>
        <p:grpSpPr bwMode="auto">
          <a:xfrm>
            <a:off x="1117600" y="4851400"/>
            <a:ext cx="3098800" cy="2343150"/>
            <a:chOff x="0" y="0"/>
            <a:chExt cx="1951" cy="1476"/>
          </a:xfrm>
        </p:grpSpPr>
        <p:pic>
          <p:nvPicPr>
            <p:cNvPr id="5837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51" cy="1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Lst>
          </p:spPr>
        </p:pic>
        <p:sp>
          <p:nvSpPr>
            <p:cNvPr id="58376" name="Rectangle 8"/>
            <p:cNvSpPr>
              <a:spLocks/>
            </p:cNvSpPr>
            <p:nvPr/>
          </p:nvSpPr>
          <p:spPr bwMode="auto">
            <a:xfrm>
              <a:off x="102" y="144"/>
              <a:ext cx="1576"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p>
              <a:pPr>
                <a:lnSpc>
                  <a:spcPct val="80000"/>
                </a:lnSpc>
              </a:pPr>
              <a:r>
                <a:rPr lang="en-US" sz="2600">
                  <a:solidFill>
                    <a:srgbClr val="FF0000"/>
                  </a:solidFill>
                  <a:latin typeface="Comic Sans MS" charset="0"/>
                  <a:sym typeface="Comic Sans MS" charset="0"/>
                </a:rPr>
                <a:t>This is just one of many ways to do a sprint retrospective.</a:t>
              </a:r>
            </a:p>
          </p:txBody>
        </p:sp>
      </p:grpSp>
    </p:spTree>
  </p:cSld>
  <p:clrMapOvr>
    <a:masterClrMapping/>
  </p:clrMapOvr>
  <p:transition xmlns:p14="http://schemas.microsoft.com/office/powerpoint/2010/main" spd="med">
    <p:cover/>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p:cNvSpPr>
            <a:spLocks noGrp="1" noChangeArrowheads="1"/>
          </p:cNvSpPr>
          <p:nvPr>
            <p:ph type="title"/>
          </p:nvPr>
        </p:nvSpPr>
        <p:spPr/>
        <p:txBody>
          <a:bodyPr/>
          <a:lstStyle/>
          <a:p>
            <a:pPr eaLnBrk="1" hangingPunct="1">
              <a:defRPr/>
            </a:pPr>
            <a:r>
              <a:rPr lang="en-US">
                <a:latin typeface="Gill Sans" charset="0"/>
                <a:ea typeface="ヒラギノ角ゴ Pro W3" charset="0"/>
              </a:rPr>
              <a:t>Copyright notice</a:t>
            </a:r>
          </a:p>
        </p:txBody>
      </p:sp>
      <p:sp>
        <p:nvSpPr>
          <p:cNvPr id="50179" name="Rectangle 2"/>
          <p:cNvSpPr>
            <a:spLocks noGrp="1" noChangeArrowheads="1"/>
          </p:cNvSpPr>
          <p:nvPr>
            <p:ph type="body" idx="1"/>
          </p:nvPr>
        </p:nvSpPr>
        <p:spPr/>
        <p:txBody>
          <a:bodyPr/>
          <a:lstStyle/>
          <a:p>
            <a:pPr marL="685800" indent="-431800" eaLnBrk="1" hangingPunct="1">
              <a:lnSpc>
                <a:spcPct val="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atin typeface="Gill Sans" charset="0"/>
                <a:ea typeface="ヒラギノ角ゴ Pro W3" charset="0"/>
              </a:rPr>
              <a:t>You are free:</a:t>
            </a:r>
          </a:p>
          <a:p>
            <a:pPr marL="1244600" lvl="1" eaLnBrk="1" hangingPunct="1">
              <a:lnSpc>
                <a:spcPct val="90000"/>
              </a:lnSpc>
              <a:spcBef>
                <a:spcPts val="12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400">
                <a:latin typeface="Gill Sans" charset="0"/>
                <a:ea typeface="ヒラギノ角ゴ Pro W3" charset="0"/>
              </a:rPr>
              <a:t>to Share―to copy, distribute and and transmit the work</a:t>
            </a:r>
          </a:p>
          <a:p>
            <a:pPr marL="1244600" lvl="1" eaLnBrk="1" hangingPunct="1">
              <a:lnSpc>
                <a:spcPct val="90000"/>
              </a:lnSpc>
              <a:spcBef>
                <a:spcPts val="12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400">
                <a:latin typeface="Gill Sans" charset="0"/>
                <a:ea typeface="ヒラギノ角ゴ Pro W3" charset="0"/>
              </a:rPr>
              <a:t>to Remix―to adapt the work</a:t>
            </a:r>
          </a:p>
          <a:p>
            <a:pPr marL="685800" indent="-431800" eaLnBrk="1" hangingPunct="1">
              <a:lnSpc>
                <a:spcPct val="90000"/>
              </a:lnSpc>
              <a:spcBef>
                <a:spcPts val="12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atin typeface="Gill Sans" charset="0"/>
                <a:ea typeface="ヒラギノ角ゴ Pro W3" charset="0"/>
              </a:rPr>
              <a:t>Under the following conditions</a:t>
            </a:r>
          </a:p>
          <a:p>
            <a:pPr marL="1244600" lvl="1" eaLnBrk="1" hangingPunct="1">
              <a:lnSpc>
                <a:spcPct val="90000"/>
              </a:lnSpc>
              <a:spcBef>
                <a:spcPts val="12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400">
                <a:latin typeface="Gill Sans" charset="0"/>
                <a:ea typeface="ヒラギノ角ゴ Pro W3" charset="0"/>
              </a:rPr>
              <a:t>Attribution. You must attribute the work in the manner specified by the author or licensor (but not in any way that suggests that they endorse you or your use of the work).</a:t>
            </a:r>
          </a:p>
          <a:p>
            <a:pPr marL="685800" indent="-431800" eaLnBrk="1" hangingPunct="1">
              <a:lnSpc>
                <a:spcPct val="90000"/>
              </a:lnSpc>
              <a:spcBef>
                <a:spcPts val="12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atin typeface="Gill Sans" charset="0"/>
                <a:ea typeface="ヒラギノ角ゴ Pro W3" charset="0"/>
              </a:rPr>
              <a:t>Nothing in this license impairs or restricts the author</a:t>
            </a:r>
            <a:r>
              <a:rPr lang="ja-JP" altLang="en-US">
                <a:latin typeface="Gill Sans" charset="0"/>
                <a:ea typeface="ヒラギノ角ゴ Pro W3" charset="0"/>
              </a:rPr>
              <a:t>’</a:t>
            </a:r>
            <a:r>
              <a:rPr lang="en-US" altLang="ja-JP">
                <a:latin typeface="Gill Sans" charset="0"/>
                <a:ea typeface="ヒラギノ角ゴ Pro W3" charset="0"/>
              </a:rPr>
              <a:t>s moral rights.</a:t>
            </a:r>
          </a:p>
          <a:p>
            <a:pPr marL="685800" indent="-431800" eaLnBrk="1" hangingPunct="1">
              <a:lnSpc>
                <a:spcPct val="90000"/>
              </a:lnSpc>
              <a:spcBef>
                <a:spcPts val="23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400">
                <a:latin typeface="Gill Sans" charset="0"/>
                <a:ea typeface="ヒラギノ角ゴ Pro W3" charset="0"/>
              </a:rPr>
              <a:t>For more information see</a:t>
            </a:r>
            <a:r>
              <a:rPr lang="en-US" sz="2500">
                <a:latin typeface="Gill Sans" charset="0"/>
                <a:ea typeface="ヒラギノ角ゴ Pro W3" charset="0"/>
              </a:rPr>
              <a:t> </a:t>
            </a:r>
            <a:r>
              <a:rPr lang="en-US" sz="2400">
                <a:latin typeface="Gill Sans" charset="0"/>
                <a:ea typeface="ヒラギノ角ゴ Pro W3" charset="0"/>
              </a:rPr>
              <a:t>http://creativecommons.org/licenses/by/3.0/</a:t>
            </a:r>
          </a:p>
        </p:txBody>
      </p:sp>
      <p:pic>
        <p:nvPicPr>
          <p:cNvPr id="604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8600" y="393700"/>
            <a:ext cx="32131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xmlns:p14="http://schemas.microsoft.com/office/powerpoint/2010/main" spd="slow">
    <p:dissolv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
          <p:cNvSpPr>
            <a:spLocks noGrp="1" noChangeArrowheads="1"/>
          </p:cNvSpPr>
          <p:nvPr>
            <p:ph type="title"/>
          </p:nvPr>
        </p:nvSpPr>
        <p:spPr/>
        <p:txBody>
          <a:bodyPr/>
          <a:lstStyle/>
          <a:p>
            <a:pPr eaLnBrk="1" hangingPunct="1">
              <a:defRPr/>
            </a:pPr>
            <a:r>
              <a:rPr lang="en-US">
                <a:latin typeface="Gill Sans" charset="0"/>
                <a:ea typeface="ヒラギノ角ゴ Pro W3" charset="0"/>
              </a:rPr>
              <a:t>Contact information</a:t>
            </a:r>
          </a:p>
        </p:txBody>
      </p:sp>
      <p:pic>
        <p:nvPicPr>
          <p:cNvPr id="624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066800"/>
            <a:ext cx="417195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155" name="Rectangle 3"/>
          <p:cNvSpPr>
            <a:spLocks/>
          </p:cNvSpPr>
          <p:nvPr/>
        </p:nvSpPr>
        <p:spPr bwMode="auto">
          <a:xfrm>
            <a:off x="4953000" y="990600"/>
            <a:ext cx="4876800" cy="3048000"/>
          </a:xfrm>
          <a:prstGeom prst="rect">
            <a:avLst/>
          </a:prstGeom>
          <a:blipFill dpi="0" rotWithShape="0">
            <a:blip r:embed="rId4"/>
            <a:srcRect/>
            <a:tile tx="0" ty="0" sx="100000" sy="100000" flip="none" algn="tl"/>
          </a:blipFill>
          <a:ln>
            <a:noFill/>
          </a:ln>
          <a:effectLst>
            <a:outerShdw blurRad="114300" dist="63499" dir="3119999" algn="ctr" rotWithShape="0">
              <a:schemeClr val="bg2">
                <a:alpha val="50000"/>
              </a:schemeClr>
            </a:outerShdw>
          </a:effectLst>
          <a:extLst>
            <a:ext uri="{91240B29-F687-4f45-9708-019B960494DF}">
              <a14:hiddenLine xmlns:a14="http://schemas.microsoft.com/office/drawing/2010/main" w="9525">
                <a:solidFill>
                  <a:srgbClr val="333333"/>
                </a:solidFill>
                <a:miter lim="800000"/>
                <a:headEnd/>
                <a:tailEnd/>
              </a14:hiddenLine>
            </a:ext>
          </a:extLst>
        </p:spPr>
        <p:txBody>
          <a:bodyPr lIns="38100" tIns="38100" rIns="38100" bIns="38100" anchor="ctr"/>
          <a:lstStyle/>
          <a:p>
            <a:pPr>
              <a:spcBef>
                <a:spcPts val="500"/>
              </a:spcBef>
              <a:defRPr/>
            </a:pPr>
            <a:r>
              <a:rPr lang="en-US" sz="2600">
                <a:solidFill>
                  <a:schemeClr val="tx1"/>
                </a:solidFill>
                <a:latin typeface="Gill Sans" pitchFamily="80" charset="0"/>
                <a:ea typeface="Gill Sans" pitchFamily="80" charset="0"/>
                <a:cs typeface="Gill Sans" pitchFamily="80" charset="0"/>
                <a:sym typeface="Gill Sans" pitchFamily="80" charset="0"/>
              </a:rPr>
              <a:t>Presentation by: Mike Cohn</a:t>
            </a:r>
          </a:p>
          <a:p>
            <a:pPr>
              <a:spcBef>
                <a:spcPts val="500"/>
              </a:spcBef>
              <a:defRPr/>
            </a:pPr>
            <a:r>
              <a:rPr lang="en-US" sz="2600">
                <a:solidFill>
                  <a:schemeClr val="tx1"/>
                </a:solidFill>
                <a:latin typeface="Gill Sans" pitchFamily="80" charset="0"/>
                <a:ea typeface="Gill Sans" pitchFamily="80" charset="0"/>
                <a:cs typeface="Gill Sans" pitchFamily="80" charset="0"/>
                <a:sym typeface="Gill Sans" pitchFamily="80" charset="0"/>
              </a:rPr>
              <a:t>mike@mountaingoatsoftware.com</a:t>
            </a:r>
          </a:p>
          <a:p>
            <a:pPr>
              <a:spcBef>
                <a:spcPts val="500"/>
              </a:spcBef>
              <a:defRPr/>
            </a:pPr>
            <a:r>
              <a:rPr lang="en-US" sz="2600">
                <a:solidFill>
                  <a:schemeClr val="tx1"/>
                </a:solidFill>
                <a:latin typeface="Gill Sans" pitchFamily="80" charset="0"/>
                <a:ea typeface="Gill Sans" pitchFamily="80" charset="0"/>
                <a:cs typeface="Gill Sans" pitchFamily="80" charset="0"/>
                <a:sym typeface="Gill Sans" pitchFamily="80" charset="0"/>
              </a:rPr>
              <a:t>www.mountaingoatsoftware.com</a:t>
            </a:r>
          </a:p>
          <a:p>
            <a:pPr>
              <a:spcBef>
                <a:spcPts val="500"/>
              </a:spcBef>
              <a:defRPr/>
            </a:pPr>
            <a:r>
              <a:rPr lang="en-US" sz="2600">
                <a:solidFill>
                  <a:schemeClr val="tx1"/>
                </a:solidFill>
                <a:latin typeface="Gill Sans" pitchFamily="80" charset="0"/>
                <a:ea typeface="Gill Sans" pitchFamily="80" charset="0"/>
                <a:cs typeface="Gill Sans" pitchFamily="80" charset="0"/>
                <a:sym typeface="Gill Sans" pitchFamily="80" charset="0"/>
              </a:rPr>
              <a:t>(720) 890-6110 (office)</a:t>
            </a:r>
          </a:p>
        </p:txBody>
      </p:sp>
      <p:pic>
        <p:nvPicPr>
          <p:cNvPr id="6246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1263" y="3598863"/>
            <a:ext cx="4884737"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2469" name="AutoShape 5"/>
          <p:cNvSpPr>
            <a:spLocks/>
          </p:cNvSpPr>
          <p:nvPr/>
        </p:nvSpPr>
        <p:spPr bwMode="auto">
          <a:xfrm rot="-119999">
            <a:off x="5181600" y="4038600"/>
            <a:ext cx="4081463" cy="2578100"/>
          </a:xfrm>
          <a:custGeom>
            <a:avLst/>
            <a:gdLst>
              <a:gd name="T0" fmla="*/ 0 w 21600"/>
              <a:gd name="T1" fmla="*/ 0 h 21600"/>
              <a:gd name="T2" fmla="*/ 21600 w 21600"/>
              <a:gd name="T3" fmla="*/ 21600 h 21600"/>
            </a:gdLst>
            <a:ahLst/>
            <a:cxnLst/>
            <a:rect l="T0" t="T1" r="T2" b="T3"/>
            <a:pathLst>
              <a:path w="21600" h="21600">
                <a:moveTo>
                  <a:pt x="0" y="0"/>
                </a:moveTo>
                <a:lnTo>
                  <a:pt x="21600" y="0"/>
                </a:lnTo>
                <a:lnTo>
                  <a:pt x="21600" y="21600"/>
                </a:lnTo>
                <a:lnTo>
                  <a:pt x="0" y="21600"/>
                </a:lnTo>
                <a:lnTo>
                  <a:pt x="0" y="0"/>
                </a:lnTo>
                <a:close/>
                <a:moveTo>
                  <a:pt x="0" y="0"/>
                </a:move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alpha val="80391"/>
                  </a:schemeClr>
                </a:solidFill>
                <a:miter lim="800000"/>
                <a:headEnd/>
                <a:tailEnd/>
              </a14:hiddenLine>
            </a:ext>
          </a:extLst>
        </p:spPr>
        <p:txBody>
          <a:bodyPr lIns="0" tIns="0" rIns="0" bIns="0" anchor="ctr"/>
          <a:lstStyle/>
          <a:p>
            <a:pPr>
              <a:tabLst>
                <a:tab pos="457200" algn="l"/>
                <a:tab pos="2635250" algn="l"/>
              </a:tabLst>
            </a:pPr>
            <a:r>
              <a:rPr lang="en-US" sz="2000">
                <a:solidFill>
                  <a:srgbClr val="170DBC"/>
                </a:solidFill>
                <a:latin typeface="Chalkboard" charset="0"/>
                <a:sym typeface="Chalkboard" charset="0"/>
              </a:rPr>
              <a:t>You can remove this (or any slide) but you must credit the source somewhere in your presentation. Use the logo and company name (as at bottom left, for example) or include a slide somewhere saying that portions (or all) of your presentation are from this source. Thanks.</a:t>
            </a:r>
          </a:p>
        </p:txBody>
      </p:sp>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500" y="4713288"/>
            <a:ext cx="1841500" cy="223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19" name="Rectangle 2"/>
          <p:cNvSpPr>
            <a:spLocks noGrp="1" noChangeArrowheads="1"/>
          </p:cNvSpPr>
          <p:nvPr>
            <p:ph type="title"/>
          </p:nvPr>
        </p:nvSpPr>
        <p:spPr/>
        <p:txBody>
          <a:bodyPr/>
          <a:lstStyle/>
          <a:p>
            <a:pPr eaLnBrk="1" hangingPunct="1">
              <a:defRPr/>
            </a:pPr>
            <a:r>
              <a:rPr lang="en-US">
                <a:latin typeface="Gill Sans" charset="0"/>
                <a:ea typeface="ヒラギノ角ゴ Pro W3" charset="0"/>
              </a:rPr>
              <a:t>Scrum origins</a:t>
            </a:r>
          </a:p>
        </p:txBody>
      </p:sp>
      <p:sp>
        <p:nvSpPr>
          <p:cNvPr id="9220" name="Rectangle 3"/>
          <p:cNvSpPr>
            <a:spLocks noGrp="1" noChangeArrowheads="1"/>
          </p:cNvSpPr>
          <p:nvPr>
            <p:ph type="body" idx="1"/>
          </p:nvPr>
        </p:nvSpPr>
        <p:spPr>
          <a:xfrm>
            <a:off x="190500" y="1219200"/>
            <a:ext cx="7192963" cy="6096000"/>
          </a:xfrm>
        </p:spPr>
        <p:txBody>
          <a:bodyPr/>
          <a:lstStyle/>
          <a:p>
            <a:pPr marL="698500" eaLnBrk="1" hangingPunct="1">
              <a:lnSpc>
                <a:spcPct val="80000"/>
              </a:lnSpc>
              <a:defRPr/>
            </a:pPr>
            <a:r>
              <a:rPr lang="en-US" sz="3000">
                <a:latin typeface="Gill Sans" charset="0"/>
                <a:ea typeface="ヒラギノ角ゴ Pro W3" charset="0"/>
              </a:rPr>
              <a:t>Jeff Sutherland</a:t>
            </a:r>
          </a:p>
          <a:p>
            <a:pPr marL="1041400" lvl="1" eaLnBrk="1" hangingPunct="1">
              <a:lnSpc>
                <a:spcPct val="80000"/>
              </a:lnSpc>
              <a:spcBef>
                <a:spcPts val="1300"/>
              </a:spcBef>
              <a:defRPr/>
            </a:pPr>
            <a:r>
              <a:rPr lang="en-US" sz="2600">
                <a:latin typeface="Gill Sans" charset="0"/>
                <a:ea typeface="ヒラギノ角ゴ Pro W3" charset="0"/>
              </a:rPr>
              <a:t>Initial scrums at Easel Corp in 1993</a:t>
            </a:r>
          </a:p>
          <a:p>
            <a:pPr marL="1041400" lvl="1" eaLnBrk="1" hangingPunct="1">
              <a:lnSpc>
                <a:spcPct val="80000"/>
              </a:lnSpc>
              <a:spcBef>
                <a:spcPts val="1300"/>
              </a:spcBef>
              <a:defRPr/>
            </a:pPr>
            <a:r>
              <a:rPr lang="en-US" sz="2600">
                <a:latin typeface="Gill Sans" charset="0"/>
                <a:ea typeface="ヒラギノ角ゴ Pro W3" charset="0"/>
              </a:rPr>
              <a:t>IDX and 500+ people doing Scrum</a:t>
            </a:r>
          </a:p>
          <a:p>
            <a:pPr marL="698500" eaLnBrk="1" hangingPunct="1">
              <a:lnSpc>
                <a:spcPct val="80000"/>
              </a:lnSpc>
              <a:spcBef>
                <a:spcPts val="1300"/>
              </a:spcBef>
              <a:defRPr/>
            </a:pPr>
            <a:r>
              <a:rPr lang="en-US" sz="3000">
                <a:latin typeface="Gill Sans" charset="0"/>
                <a:ea typeface="ヒラギノ角ゴ Pro W3" charset="0"/>
              </a:rPr>
              <a:t>Ken Schwaber</a:t>
            </a:r>
          </a:p>
          <a:p>
            <a:pPr marL="1041400" lvl="1" eaLnBrk="1" hangingPunct="1">
              <a:lnSpc>
                <a:spcPct val="80000"/>
              </a:lnSpc>
              <a:spcBef>
                <a:spcPts val="1300"/>
              </a:spcBef>
              <a:defRPr/>
            </a:pPr>
            <a:r>
              <a:rPr lang="en-US" sz="2600">
                <a:latin typeface="Gill Sans" charset="0"/>
                <a:ea typeface="ヒラギノ角ゴ Pro W3" charset="0"/>
              </a:rPr>
              <a:t>ADM</a:t>
            </a:r>
          </a:p>
          <a:p>
            <a:pPr marL="1041400" lvl="1" eaLnBrk="1" hangingPunct="1">
              <a:lnSpc>
                <a:spcPct val="80000"/>
              </a:lnSpc>
              <a:spcBef>
                <a:spcPts val="1300"/>
              </a:spcBef>
              <a:defRPr/>
            </a:pPr>
            <a:r>
              <a:rPr lang="en-US" sz="2600">
                <a:latin typeface="Gill Sans" charset="0"/>
                <a:ea typeface="ヒラギノ角ゴ Pro W3" charset="0"/>
              </a:rPr>
              <a:t>Scrum presented at OOPSLA 96 with Sutherland</a:t>
            </a:r>
          </a:p>
          <a:p>
            <a:pPr marL="1041400" lvl="1" eaLnBrk="1" hangingPunct="1">
              <a:lnSpc>
                <a:spcPct val="80000"/>
              </a:lnSpc>
              <a:spcBef>
                <a:spcPts val="1300"/>
              </a:spcBef>
              <a:defRPr/>
            </a:pPr>
            <a:r>
              <a:rPr lang="en-US" sz="2600">
                <a:latin typeface="Gill Sans" charset="0"/>
                <a:ea typeface="ヒラギノ角ゴ Pro W3" charset="0"/>
              </a:rPr>
              <a:t>Author of three books on Scrum</a:t>
            </a:r>
          </a:p>
          <a:p>
            <a:pPr marL="698500" eaLnBrk="1" hangingPunct="1">
              <a:lnSpc>
                <a:spcPct val="80000"/>
              </a:lnSpc>
              <a:spcBef>
                <a:spcPts val="1300"/>
              </a:spcBef>
              <a:defRPr/>
            </a:pPr>
            <a:r>
              <a:rPr lang="en-US" sz="3000">
                <a:latin typeface="Gill Sans" charset="0"/>
                <a:ea typeface="ヒラギノ角ゴ Pro W3" charset="0"/>
              </a:rPr>
              <a:t>Mike Beedle</a:t>
            </a:r>
          </a:p>
          <a:p>
            <a:pPr marL="1041400" lvl="1" eaLnBrk="1" hangingPunct="1">
              <a:lnSpc>
                <a:spcPct val="80000"/>
              </a:lnSpc>
              <a:spcBef>
                <a:spcPts val="1300"/>
              </a:spcBef>
              <a:defRPr/>
            </a:pPr>
            <a:r>
              <a:rPr lang="en-US" sz="2600">
                <a:latin typeface="Gill Sans" charset="0"/>
                <a:ea typeface="ヒラギノ角ゴ Pro W3" charset="0"/>
              </a:rPr>
              <a:t>Scrum patterns in PLOPD4</a:t>
            </a:r>
          </a:p>
          <a:p>
            <a:pPr marL="698500" eaLnBrk="1" hangingPunct="1">
              <a:lnSpc>
                <a:spcPct val="80000"/>
              </a:lnSpc>
              <a:spcBef>
                <a:spcPts val="1300"/>
              </a:spcBef>
              <a:defRPr/>
            </a:pPr>
            <a:r>
              <a:rPr lang="en-US" sz="3000">
                <a:latin typeface="Gill Sans" charset="0"/>
                <a:ea typeface="ヒラギノ角ゴ Pro W3" charset="0"/>
              </a:rPr>
              <a:t>Ken Schwaber and Mike Cohn</a:t>
            </a:r>
          </a:p>
          <a:p>
            <a:pPr marL="1041400" lvl="1" eaLnBrk="1" hangingPunct="1">
              <a:lnSpc>
                <a:spcPct val="80000"/>
              </a:lnSpc>
              <a:spcBef>
                <a:spcPts val="1300"/>
              </a:spcBef>
              <a:defRPr/>
            </a:pPr>
            <a:r>
              <a:rPr lang="en-US" sz="2600">
                <a:latin typeface="Gill Sans" charset="0"/>
                <a:ea typeface="ヒラギノ角ゴ Pro W3" charset="0"/>
              </a:rPr>
              <a:t>Co-founded Scrum Alliance in 2002, initially within the Agile Alliance</a:t>
            </a:r>
          </a:p>
        </p:txBody>
      </p:sp>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0550" y="2598738"/>
            <a:ext cx="1600200" cy="239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9875" y="971550"/>
            <a:ext cx="1946275"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pPr eaLnBrk="1" hangingPunct="1">
              <a:defRPr/>
            </a:pPr>
            <a:r>
              <a:rPr lang="en-US" dirty="0">
                <a:latin typeface="Gill Sans" charset="0"/>
                <a:ea typeface="ヒラギノ角ゴ Pro W3" charset="0"/>
              </a:rPr>
              <a:t>Scrum has been used </a:t>
            </a:r>
            <a:r>
              <a:rPr lang="en-US" dirty="0" smtClean="0">
                <a:latin typeface="Gill Sans" charset="0"/>
                <a:ea typeface="ヒラギノ角ゴ Pro W3" charset="0"/>
              </a:rPr>
              <a:t>by (at least):</a:t>
            </a:r>
            <a:endParaRPr lang="en-US" dirty="0">
              <a:latin typeface="Gill Sans" charset="0"/>
              <a:ea typeface="ヒラギノ角ゴ Pro W3" charset="0"/>
            </a:endParaRPr>
          </a:p>
        </p:txBody>
      </p:sp>
      <p:sp>
        <p:nvSpPr>
          <p:cNvPr id="13314" name="Rectangle 2"/>
          <p:cNvSpPr>
            <a:spLocks/>
          </p:cNvSpPr>
          <p:nvPr/>
        </p:nvSpPr>
        <p:spPr bwMode="auto">
          <a:xfrm>
            <a:off x="871538" y="1320800"/>
            <a:ext cx="2911475" cy="560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l">
              <a:buSzPct val="100000"/>
              <a:buFont typeface="Gill Sans" charset="0"/>
              <a:buChar char="•"/>
            </a:pPr>
            <a:r>
              <a:rPr lang="en-US" sz="2800">
                <a:solidFill>
                  <a:schemeClr val="tx1"/>
                </a:solidFill>
              </a:rPr>
              <a:t>Microsoft</a:t>
            </a:r>
          </a:p>
          <a:p>
            <a:pPr algn="l">
              <a:buSzPct val="100000"/>
              <a:buFont typeface="Gill Sans" charset="0"/>
              <a:buChar char="•"/>
            </a:pPr>
            <a:r>
              <a:rPr lang="en-US" sz="2800">
                <a:solidFill>
                  <a:schemeClr val="tx1"/>
                </a:solidFill>
              </a:rPr>
              <a:t>IBM</a:t>
            </a:r>
          </a:p>
          <a:p>
            <a:pPr algn="l">
              <a:buSzPct val="100000"/>
              <a:buFont typeface="Gill Sans" charset="0"/>
              <a:buChar char="•"/>
            </a:pPr>
            <a:r>
              <a:rPr lang="en-US" sz="2800">
                <a:solidFill>
                  <a:schemeClr val="tx1"/>
                </a:solidFill>
              </a:rPr>
              <a:t>Yahoo</a:t>
            </a:r>
          </a:p>
          <a:p>
            <a:pPr algn="l">
              <a:buSzPct val="100000"/>
              <a:buFont typeface="Gill Sans" charset="0"/>
              <a:buChar char="•"/>
            </a:pPr>
            <a:r>
              <a:rPr lang="en-US" sz="2800">
                <a:solidFill>
                  <a:schemeClr val="tx1"/>
                </a:solidFill>
              </a:rPr>
              <a:t>Google</a:t>
            </a:r>
          </a:p>
          <a:p>
            <a:pPr algn="l">
              <a:buSzPct val="100000"/>
              <a:buFont typeface="Gill Sans" charset="0"/>
              <a:buChar char="•"/>
            </a:pPr>
            <a:r>
              <a:rPr lang="en-US" sz="2800">
                <a:solidFill>
                  <a:schemeClr val="tx1"/>
                </a:solidFill>
              </a:rPr>
              <a:t>Electronic Arts</a:t>
            </a:r>
          </a:p>
          <a:p>
            <a:pPr algn="l">
              <a:buSzPct val="100000"/>
              <a:buFont typeface="Gill Sans" charset="0"/>
              <a:buChar char="•"/>
            </a:pPr>
            <a:r>
              <a:rPr lang="en-US" sz="2800">
                <a:solidFill>
                  <a:schemeClr val="tx1"/>
                </a:solidFill>
              </a:rPr>
              <a:t>High Moon Studios</a:t>
            </a:r>
          </a:p>
          <a:p>
            <a:pPr algn="l">
              <a:buSzPct val="100000"/>
              <a:buFont typeface="Gill Sans" charset="0"/>
              <a:buChar char="•"/>
            </a:pPr>
            <a:r>
              <a:rPr lang="en-US" sz="2800">
                <a:solidFill>
                  <a:schemeClr val="tx1"/>
                </a:solidFill>
              </a:rPr>
              <a:t>Lockheed Martin</a:t>
            </a:r>
          </a:p>
          <a:p>
            <a:pPr algn="l">
              <a:buSzPct val="100000"/>
              <a:buFont typeface="Gill Sans" charset="0"/>
              <a:buChar char="•"/>
            </a:pPr>
            <a:r>
              <a:rPr lang="en-US" sz="2800">
                <a:solidFill>
                  <a:schemeClr val="tx1"/>
                </a:solidFill>
              </a:rPr>
              <a:t>Philips</a:t>
            </a:r>
          </a:p>
          <a:p>
            <a:pPr algn="l">
              <a:buSzPct val="100000"/>
              <a:buFont typeface="Gill Sans" charset="0"/>
              <a:buChar char="•"/>
            </a:pPr>
            <a:r>
              <a:rPr lang="en-US" sz="2800">
                <a:solidFill>
                  <a:schemeClr val="tx1"/>
                </a:solidFill>
              </a:rPr>
              <a:t>Siemens</a:t>
            </a:r>
          </a:p>
          <a:p>
            <a:pPr algn="l">
              <a:buSzPct val="100000"/>
              <a:buFont typeface="Gill Sans" charset="0"/>
              <a:buChar char="•"/>
            </a:pPr>
            <a:r>
              <a:rPr lang="en-US" sz="2800">
                <a:solidFill>
                  <a:schemeClr val="tx1"/>
                </a:solidFill>
              </a:rPr>
              <a:t>Nokia</a:t>
            </a:r>
          </a:p>
          <a:p>
            <a:pPr algn="l">
              <a:buSzPct val="100000"/>
              <a:buFont typeface="Gill Sans" charset="0"/>
              <a:buChar char="•"/>
            </a:pPr>
            <a:r>
              <a:rPr lang="en-US" sz="2800">
                <a:solidFill>
                  <a:schemeClr val="tx1"/>
                </a:solidFill>
              </a:rPr>
              <a:t>Capital One</a:t>
            </a:r>
          </a:p>
          <a:p>
            <a:pPr algn="l">
              <a:buSzPct val="100000"/>
              <a:buFont typeface="Gill Sans" charset="0"/>
              <a:buChar char="•"/>
            </a:pPr>
            <a:r>
              <a:rPr lang="en-US" sz="2800">
                <a:solidFill>
                  <a:schemeClr val="tx1"/>
                </a:solidFill>
              </a:rPr>
              <a:t>BBC</a:t>
            </a:r>
          </a:p>
          <a:p>
            <a:pPr algn="l">
              <a:buSzPct val="100000"/>
              <a:buFont typeface="Gill Sans" charset="0"/>
              <a:buChar char="•"/>
            </a:pPr>
            <a:r>
              <a:rPr lang="en-US" sz="2800">
                <a:solidFill>
                  <a:schemeClr val="tx1"/>
                </a:solidFill>
              </a:rPr>
              <a:t>Intuit</a:t>
            </a:r>
          </a:p>
        </p:txBody>
      </p:sp>
      <p:sp>
        <p:nvSpPr>
          <p:cNvPr id="13315" name="Rectangle 3"/>
          <p:cNvSpPr>
            <a:spLocks/>
          </p:cNvSpPr>
          <p:nvPr/>
        </p:nvSpPr>
        <p:spPr bwMode="auto">
          <a:xfrm>
            <a:off x="5049838" y="1320800"/>
            <a:ext cx="3924300" cy="560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l">
              <a:buSzPct val="100000"/>
              <a:buFont typeface="Gill Sans" charset="0"/>
              <a:buChar char="•"/>
            </a:pPr>
            <a:r>
              <a:rPr lang="en-US" sz="2800">
                <a:solidFill>
                  <a:schemeClr val="tx1"/>
                </a:solidFill>
              </a:rPr>
              <a:t>Amazon</a:t>
            </a:r>
          </a:p>
          <a:p>
            <a:pPr algn="l">
              <a:buSzPct val="100000"/>
              <a:buFont typeface="Gill Sans" charset="0"/>
              <a:buChar char="•"/>
            </a:pPr>
            <a:r>
              <a:rPr lang="en-US" sz="2800">
                <a:solidFill>
                  <a:schemeClr val="tx1"/>
                </a:solidFill>
              </a:rPr>
              <a:t>Intuit</a:t>
            </a:r>
          </a:p>
          <a:p>
            <a:pPr algn="l">
              <a:buSzPct val="100000"/>
              <a:buFont typeface="Gill Sans" charset="0"/>
              <a:buChar char="•"/>
            </a:pPr>
            <a:r>
              <a:rPr lang="en-US" sz="2800">
                <a:solidFill>
                  <a:schemeClr val="tx1"/>
                </a:solidFill>
              </a:rPr>
              <a:t>Nielsen Media</a:t>
            </a:r>
          </a:p>
          <a:p>
            <a:pPr algn="l">
              <a:buSzPct val="100000"/>
              <a:buFont typeface="Gill Sans" charset="0"/>
              <a:buChar char="•"/>
            </a:pPr>
            <a:r>
              <a:rPr lang="en-US" sz="2800">
                <a:solidFill>
                  <a:schemeClr val="tx1"/>
                </a:solidFill>
              </a:rPr>
              <a:t>First American Real Estate</a:t>
            </a:r>
          </a:p>
          <a:p>
            <a:pPr algn="l">
              <a:buSzPct val="100000"/>
              <a:buFont typeface="Gill Sans" charset="0"/>
              <a:buChar char="•"/>
            </a:pPr>
            <a:r>
              <a:rPr lang="en-US" sz="2800">
                <a:solidFill>
                  <a:schemeClr val="tx1"/>
                </a:solidFill>
              </a:rPr>
              <a:t>BMC Software</a:t>
            </a:r>
          </a:p>
          <a:p>
            <a:pPr algn="l">
              <a:buSzPct val="100000"/>
              <a:buFont typeface="Gill Sans" charset="0"/>
              <a:buChar char="•"/>
            </a:pPr>
            <a:r>
              <a:rPr lang="en-US" sz="2800">
                <a:solidFill>
                  <a:schemeClr val="tx1"/>
                </a:solidFill>
              </a:rPr>
              <a:t>Ipswitch</a:t>
            </a:r>
          </a:p>
          <a:p>
            <a:pPr algn="l">
              <a:buSzPct val="100000"/>
              <a:buFont typeface="Gill Sans" charset="0"/>
              <a:buChar char="•"/>
            </a:pPr>
            <a:r>
              <a:rPr lang="en-US" sz="2800">
                <a:solidFill>
                  <a:schemeClr val="tx1"/>
                </a:solidFill>
              </a:rPr>
              <a:t>John Deere</a:t>
            </a:r>
          </a:p>
          <a:p>
            <a:pPr algn="l">
              <a:buSzPct val="100000"/>
              <a:buFont typeface="Gill Sans" charset="0"/>
              <a:buChar char="•"/>
            </a:pPr>
            <a:r>
              <a:rPr lang="en-US" sz="2800">
                <a:solidFill>
                  <a:schemeClr val="tx1"/>
                </a:solidFill>
              </a:rPr>
              <a:t>Lexis Nexis</a:t>
            </a:r>
          </a:p>
          <a:p>
            <a:pPr algn="l">
              <a:buSzPct val="100000"/>
              <a:buFont typeface="Gill Sans" charset="0"/>
              <a:buChar char="•"/>
            </a:pPr>
            <a:r>
              <a:rPr lang="en-US" sz="2800">
                <a:solidFill>
                  <a:schemeClr val="tx1"/>
                </a:solidFill>
              </a:rPr>
              <a:t>Sabre</a:t>
            </a:r>
          </a:p>
          <a:p>
            <a:pPr algn="l">
              <a:buSzPct val="100000"/>
              <a:buFont typeface="Gill Sans" charset="0"/>
              <a:buChar char="•"/>
            </a:pPr>
            <a:r>
              <a:rPr lang="en-US" sz="2800">
                <a:solidFill>
                  <a:schemeClr val="tx1"/>
                </a:solidFill>
              </a:rPr>
              <a:t>Salesforce.com</a:t>
            </a:r>
          </a:p>
          <a:p>
            <a:pPr algn="l">
              <a:buSzPct val="100000"/>
              <a:buFont typeface="Gill Sans" charset="0"/>
              <a:buChar char="•"/>
            </a:pPr>
            <a:r>
              <a:rPr lang="en-US" sz="2800">
                <a:solidFill>
                  <a:schemeClr val="tx1"/>
                </a:solidFill>
              </a:rPr>
              <a:t>Time Warner</a:t>
            </a:r>
          </a:p>
          <a:p>
            <a:pPr algn="l">
              <a:buSzPct val="100000"/>
              <a:buFont typeface="Gill Sans" charset="0"/>
              <a:buChar char="•"/>
            </a:pPr>
            <a:r>
              <a:rPr lang="en-US" sz="2800">
                <a:solidFill>
                  <a:schemeClr val="tx1"/>
                </a:solidFill>
              </a:rPr>
              <a:t>Turner Broadcasting</a:t>
            </a:r>
          </a:p>
          <a:p>
            <a:pPr algn="l">
              <a:buSzPct val="100000"/>
              <a:buFont typeface="Gill Sans" charset="0"/>
              <a:buChar char="•"/>
            </a:pPr>
            <a:r>
              <a:rPr lang="en-US" sz="2800">
                <a:solidFill>
                  <a:schemeClr val="tx1"/>
                </a:solidFill>
              </a:rPr>
              <a:t>Oce</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p:txBody>
          <a:bodyPr/>
          <a:lstStyle/>
          <a:p>
            <a:pPr eaLnBrk="1" hangingPunct="1">
              <a:defRPr/>
            </a:pPr>
            <a:r>
              <a:rPr lang="en-US">
                <a:latin typeface="Gill Sans" charset="0"/>
                <a:ea typeface="ヒラギノ角ゴ Pro W3" charset="0"/>
              </a:rPr>
              <a:t>Scrum has been used for:</a:t>
            </a:r>
          </a:p>
        </p:txBody>
      </p:sp>
      <p:sp>
        <p:nvSpPr>
          <p:cNvPr id="11267" name="Rectangle 2"/>
          <p:cNvSpPr>
            <a:spLocks noGrp="1" noChangeArrowheads="1"/>
          </p:cNvSpPr>
          <p:nvPr>
            <p:ph type="body" idx="1"/>
          </p:nvPr>
        </p:nvSpPr>
        <p:spPr>
          <a:xfrm>
            <a:off x="342900" y="1600200"/>
            <a:ext cx="4559300" cy="5080000"/>
          </a:xfrm>
        </p:spPr>
        <p:txBody>
          <a:bodyPr/>
          <a:lstStyle/>
          <a:p>
            <a:pPr marL="698500" eaLnBrk="1" hangingPunct="1">
              <a:lnSpc>
                <a:spcPct val="80000"/>
              </a:lnSpc>
              <a:defRPr/>
            </a:pPr>
            <a:r>
              <a:rPr lang="en-US" sz="2600" dirty="0">
                <a:latin typeface="Gill Sans" charset="0"/>
                <a:ea typeface="ヒラギノ角ゴ Pro W3" charset="0"/>
              </a:rPr>
              <a:t>Commercial software</a:t>
            </a:r>
          </a:p>
          <a:p>
            <a:pPr marL="698500" eaLnBrk="1" hangingPunct="1">
              <a:lnSpc>
                <a:spcPct val="80000"/>
              </a:lnSpc>
              <a:spcBef>
                <a:spcPts val="1300"/>
              </a:spcBef>
              <a:defRPr/>
            </a:pPr>
            <a:r>
              <a:rPr lang="en-US" sz="2600" dirty="0">
                <a:latin typeface="Gill Sans" charset="0"/>
                <a:ea typeface="ヒラギノ角ゴ Pro W3" charset="0"/>
              </a:rPr>
              <a:t>In-house development</a:t>
            </a:r>
          </a:p>
          <a:p>
            <a:pPr marL="698500" eaLnBrk="1" hangingPunct="1">
              <a:lnSpc>
                <a:spcPct val="80000"/>
              </a:lnSpc>
              <a:spcBef>
                <a:spcPts val="1300"/>
              </a:spcBef>
              <a:defRPr/>
            </a:pPr>
            <a:r>
              <a:rPr lang="en-US" sz="2600" dirty="0">
                <a:latin typeface="Gill Sans" charset="0"/>
                <a:ea typeface="ヒラギノ角ゴ Pro W3" charset="0"/>
              </a:rPr>
              <a:t>Contract development</a:t>
            </a:r>
          </a:p>
          <a:p>
            <a:pPr marL="698500" eaLnBrk="1" hangingPunct="1">
              <a:lnSpc>
                <a:spcPct val="80000"/>
              </a:lnSpc>
              <a:spcBef>
                <a:spcPts val="1300"/>
              </a:spcBef>
              <a:defRPr/>
            </a:pPr>
            <a:r>
              <a:rPr lang="en-US" sz="2600" dirty="0">
                <a:latin typeface="Gill Sans" charset="0"/>
                <a:ea typeface="ヒラギノ角ゴ Pro W3" charset="0"/>
              </a:rPr>
              <a:t>Fixed-price projects</a:t>
            </a:r>
          </a:p>
          <a:p>
            <a:pPr marL="698500" eaLnBrk="1" hangingPunct="1">
              <a:lnSpc>
                <a:spcPct val="80000"/>
              </a:lnSpc>
              <a:spcBef>
                <a:spcPts val="1300"/>
              </a:spcBef>
              <a:defRPr/>
            </a:pPr>
            <a:r>
              <a:rPr lang="en-US" sz="2600" dirty="0">
                <a:latin typeface="Gill Sans" charset="0"/>
                <a:ea typeface="ヒラギノ角ゴ Pro W3" charset="0"/>
              </a:rPr>
              <a:t>Financial applications</a:t>
            </a:r>
          </a:p>
          <a:p>
            <a:pPr marL="698500" eaLnBrk="1" hangingPunct="1">
              <a:lnSpc>
                <a:spcPct val="80000"/>
              </a:lnSpc>
              <a:spcBef>
                <a:spcPts val="1300"/>
              </a:spcBef>
              <a:defRPr/>
            </a:pPr>
            <a:r>
              <a:rPr lang="en-US" sz="2600" dirty="0">
                <a:latin typeface="Gill Sans" charset="0"/>
                <a:ea typeface="ヒラギノ角ゴ Pro W3" charset="0"/>
              </a:rPr>
              <a:t>ISO 9001-certified applications</a:t>
            </a:r>
          </a:p>
          <a:p>
            <a:pPr marL="698500" eaLnBrk="1" hangingPunct="1">
              <a:lnSpc>
                <a:spcPct val="80000"/>
              </a:lnSpc>
              <a:spcBef>
                <a:spcPts val="1300"/>
              </a:spcBef>
              <a:defRPr/>
            </a:pPr>
            <a:r>
              <a:rPr lang="en-US" sz="2600" dirty="0">
                <a:latin typeface="Gill Sans" charset="0"/>
                <a:ea typeface="ヒラギノ角ゴ Pro W3" charset="0"/>
              </a:rPr>
              <a:t>Embedded systems</a:t>
            </a:r>
          </a:p>
          <a:p>
            <a:pPr marL="698500" eaLnBrk="1" hangingPunct="1">
              <a:lnSpc>
                <a:spcPct val="80000"/>
              </a:lnSpc>
              <a:spcBef>
                <a:spcPts val="1300"/>
              </a:spcBef>
              <a:defRPr/>
            </a:pPr>
            <a:r>
              <a:rPr lang="en-US" sz="2600" dirty="0">
                <a:latin typeface="Gill Sans" charset="0"/>
                <a:ea typeface="ヒラギノ角ゴ Pro W3" charset="0"/>
              </a:rPr>
              <a:t>24x7 systems with 99.999% uptime requirements</a:t>
            </a:r>
          </a:p>
          <a:p>
            <a:pPr marL="698500" eaLnBrk="1" hangingPunct="1">
              <a:lnSpc>
                <a:spcPct val="80000"/>
              </a:lnSpc>
              <a:spcBef>
                <a:spcPts val="1300"/>
              </a:spcBef>
              <a:defRPr/>
            </a:pPr>
            <a:r>
              <a:rPr lang="en-US" sz="2600" dirty="0">
                <a:latin typeface="Gill Sans" charset="0"/>
                <a:ea typeface="ヒラギノ角ゴ Pro W3" charset="0"/>
              </a:rPr>
              <a:t>the Joint Strike Fighter</a:t>
            </a:r>
          </a:p>
        </p:txBody>
      </p:sp>
      <p:sp>
        <p:nvSpPr>
          <p:cNvPr id="15363" name="Rectangle 3"/>
          <p:cNvSpPr>
            <a:spLocks/>
          </p:cNvSpPr>
          <p:nvPr/>
        </p:nvSpPr>
        <p:spPr bwMode="auto">
          <a:xfrm>
            <a:off x="5067300" y="1600200"/>
            <a:ext cx="4559300"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marL="280988" indent="-280988" algn="l">
              <a:lnSpc>
                <a:spcPct val="80000"/>
              </a:lnSpc>
              <a:spcBef>
                <a:spcPts val="1300"/>
              </a:spcBef>
              <a:buClr>
                <a:srgbClr val="5F7BAE"/>
              </a:buClr>
              <a:buSzPct val="150000"/>
              <a:buFont typeface="Lucida Grande" charset="0"/>
              <a:buChar char="•"/>
            </a:pPr>
            <a:r>
              <a:rPr lang="en-US" sz="2600" dirty="0">
                <a:solidFill>
                  <a:schemeClr val="tx1"/>
                </a:solidFill>
              </a:rPr>
              <a:t>Video game development</a:t>
            </a:r>
          </a:p>
          <a:p>
            <a:pPr marL="280988" indent="-280988" algn="l">
              <a:lnSpc>
                <a:spcPct val="80000"/>
              </a:lnSpc>
              <a:spcBef>
                <a:spcPts val="1300"/>
              </a:spcBef>
              <a:buClr>
                <a:srgbClr val="5F7BAE"/>
              </a:buClr>
              <a:buSzPct val="150000"/>
              <a:buFont typeface="Lucida Grande" charset="0"/>
              <a:buChar char="•"/>
            </a:pPr>
            <a:r>
              <a:rPr lang="en-US" sz="2600" dirty="0">
                <a:solidFill>
                  <a:schemeClr val="tx1"/>
                </a:solidFill>
              </a:rPr>
              <a:t>FDA-approved, life-critical systems</a:t>
            </a:r>
          </a:p>
          <a:p>
            <a:pPr marL="280988" indent="-280988" algn="l">
              <a:lnSpc>
                <a:spcPct val="80000"/>
              </a:lnSpc>
              <a:spcBef>
                <a:spcPts val="1300"/>
              </a:spcBef>
              <a:buClr>
                <a:srgbClr val="5F7BAE"/>
              </a:buClr>
              <a:buSzPct val="150000"/>
              <a:buFont typeface="Lucida Grande" charset="0"/>
              <a:buChar char="•"/>
            </a:pPr>
            <a:r>
              <a:rPr lang="en-US" sz="2600" dirty="0">
                <a:solidFill>
                  <a:schemeClr val="tx1"/>
                </a:solidFill>
              </a:rPr>
              <a:t>Satellite-control software</a:t>
            </a:r>
          </a:p>
          <a:p>
            <a:pPr marL="280988" indent="-280988" algn="l">
              <a:lnSpc>
                <a:spcPct val="80000"/>
              </a:lnSpc>
              <a:spcBef>
                <a:spcPts val="1300"/>
              </a:spcBef>
              <a:buClr>
                <a:srgbClr val="5F7BAE"/>
              </a:buClr>
              <a:buSzPct val="150000"/>
              <a:buFont typeface="Lucida Grande" charset="0"/>
              <a:buChar char="•"/>
            </a:pPr>
            <a:r>
              <a:rPr lang="en-US" sz="2600" dirty="0">
                <a:solidFill>
                  <a:schemeClr val="tx1"/>
                </a:solidFill>
              </a:rPr>
              <a:t>Websites</a:t>
            </a:r>
          </a:p>
          <a:p>
            <a:pPr marL="280988" indent="-280988" algn="l">
              <a:lnSpc>
                <a:spcPct val="80000"/>
              </a:lnSpc>
              <a:spcBef>
                <a:spcPts val="1300"/>
              </a:spcBef>
              <a:buClr>
                <a:srgbClr val="5F7BAE"/>
              </a:buClr>
              <a:buSzPct val="150000"/>
              <a:buFont typeface="Lucida Grande" charset="0"/>
              <a:buChar char="•"/>
            </a:pPr>
            <a:r>
              <a:rPr lang="en-US" sz="2600" dirty="0">
                <a:solidFill>
                  <a:schemeClr val="tx1"/>
                </a:solidFill>
              </a:rPr>
              <a:t>Handheld software</a:t>
            </a:r>
          </a:p>
          <a:p>
            <a:pPr marL="280988" indent="-280988" algn="l">
              <a:lnSpc>
                <a:spcPct val="80000"/>
              </a:lnSpc>
              <a:spcBef>
                <a:spcPts val="1300"/>
              </a:spcBef>
              <a:buClr>
                <a:srgbClr val="5F7BAE"/>
              </a:buClr>
              <a:buSzPct val="150000"/>
              <a:buFont typeface="Lucida Grande" charset="0"/>
              <a:buChar char="•"/>
            </a:pPr>
            <a:r>
              <a:rPr lang="en-US" sz="2600" dirty="0">
                <a:solidFill>
                  <a:schemeClr val="tx1"/>
                </a:solidFill>
              </a:rPr>
              <a:t>Mobile phones</a:t>
            </a:r>
          </a:p>
          <a:p>
            <a:pPr marL="280988" indent="-280988" algn="l">
              <a:lnSpc>
                <a:spcPct val="80000"/>
              </a:lnSpc>
              <a:spcBef>
                <a:spcPts val="1300"/>
              </a:spcBef>
              <a:buClr>
                <a:srgbClr val="5F7BAE"/>
              </a:buClr>
              <a:buSzPct val="150000"/>
              <a:buFont typeface="Lucida Grande" charset="0"/>
              <a:buChar char="•"/>
            </a:pPr>
            <a:r>
              <a:rPr lang="en-US" sz="2600" dirty="0">
                <a:solidFill>
                  <a:schemeClr val="tx1"/>
                </a:solidFill>
              </a:rPr>
              <a:t>Network switching applications</a:t>
            </a:r>
          </a:p>
          <a:p>
            <a:pPr marL="280988" indent="-280988" algn="l">
              <a:lnSpc>
                <a:spcPct val="80000"/>
              </a:lnSpc>
              <a:spcBef>
                <a:spcPts val="1300"/>
              </a:spcBef>
              <a:buClr>
                <a:srgbClr val="5F7BAE"/>
              </a:buClr>
              <a:buSzPct val="150000"/>
              <a:buFont typeface="Lucida Grande" charset="0"/>
              <a:buChar char="•"/>
            </a:pPr>
            <a:r>
              <a:rPr lang="en-US" sz="2600" dirty="0">
                <a:solidFill>
                  <a:schemeClr val="tx1"/>
                </a:solidFill>
              </a:rPr>
              <a:t>ISV applications</a:t>
            </a:r>
          </a:p>
          <a:p>
            <a:pPr marL="280988" indent="-280988" algn="l">
              <a:lnSpc>
                <a:spcPct val="80000"/>
              </a:lnSpc>
              <a:spcBef>
                <a:spcPts val="1300"/>
              </a:spcBef>
              <a:buClr>
                <a:srgbClr val="5F7BAE"/>
              </a:buClr>
              <a:buSzPct val="150000"/>
              <a:buFont typeface="Lucida Grande" charset="0"/>
              <a:buChar char="•"/>
            </a:pPr>
            <a:r>
              <a:rPr lang="en-US" sz="2600" dirty="0">
                <a:solidFill>
                  <a:schemeClr val="tx1"/>
                </a:solidFill>
              </a:rPr>
              <a:t>Some of the largest applications in use</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p:txBody>
          <a:bodyPr/>
          <a:lstStyle/>
          <a:p>
            <a:pPr eaLnBrk="1" hangingPunct="1">
              <a:defRPr/>
            </a:pPr>
            <a:r>
              <a:rPr lang="en-US">
                <a:latin typeface="Gill Sans" charset="0"/>
                <a:ea typeface="ヒラギノ角ゴ Pro W3" charset="0"/>
              </a:rPr>
              <a:t>Characteristics</a:t>
            </a:r>
          </a:p>
        </p:txBody>
      </p:sp>
      <p:sp>
        <p:nvSpPr>
          <p:cNvPr id="12291" name="Rectangle 2"/>
          <p:cNvSpPr>
            <a:spLocks noGrp="1" noChangeArrowheads="1"/>
          </p:cNvSpPr>
          <p:nvPr>
            <p:ph type="body" idx="1"/>
          </p:nvPr>
        </p:nvSpPr>
        <p:spPr/>
        <p:txBody>
          <a:bodyPr/>
          <a:lstStyle/>
          <a:p>
            <a:pPr marL="698500" eaLnBrk="1" hangingPunct="1">
              <a:lnSpc>
                <a:spcPct val="90000"/>
              </a:lnSpc>
              <a:defRPr/>
            </a:pPr>
            <a:r>
              <a:rPr lang="en-US" sz="3300" dirty="0">
                <a:latin typeface="Gill Sans" charset="0"/>
                <a:ea typeface="ヒラギノ角ゴ Pro W3" charset="0"/>
              </a:rPr>
              <a:t>Requirements are captured as items in a list of </a:t>
            </a:r>
            <a:r>
              <a:rPr lang="ja-JP" altLang="en-US" sz="3300" dirty="0">
                <a:latin typeface="Gill Sans" charset="0"/>
                <a:ea typeface="ヒラギノ角ゴ Pro W3" charset="0"/>
              </a:rPr>
              <a:t>“</a:t>
            </a:r>
            <a:r>
              <a:rPr lang="en-US" sz="3300" dirty="0">
                <a:latin typeface="Gill Sans" charset="0"/>
                <a:ea typeface="ヒラギノ角ゴ Pro W3" charset="0"/>
              </a:rPr>
              <a:t>product backlog</a:t>
            </a:r>
            <a:r>
              <a:rPr lang="ja-JP" altLang="en-US" sz="3300" dirty="0" smtClean="0">
                <a:latin typeface="Gill Sans" charset="0"/>
                <a:ea typeface="ヒラギノ角ゴ Pro W3" charset="0"/>
              </a:rPr>
              <a:t>”</a:t>
            </a:r>
            <a:r>
              <a:rPr lang="en-US" altLang="ja-JP" sz="3300" dirty="0" smtClean="0">
                <a:latin typeface="Gill Sans" charset="0"/>
                <a:ea typeface="ヒラギノ角ゴ Pro W3" charset="0"/>
              </a:rPr>
              <a:t>  </a:t>
            </a:r>
            <a:r>
              <a:rPr lang="en-US" altLang="ja-JP" sz="2600" i="1" dirty="0" smtClean="0">
                <a:solidFill>
                  <a:schemeClr val="bg1">
                    <a:lumMod val="50000"/>
                  </a:schemeClr>
                </a:solidFill>
                <a:latin typeface="Gill Sans" charset="0"/>
                <a:ea typeface="ヒラギノ角ゴ Pro W3" charset="0"/>
              </a:rPr>
              <a:t>our requirements in the specs</a:t>
            </a:r>
            <a:endParaRPr lang="en-US" sz="2600" i="1" dirty="0">
              <a:solidFill>
                <a:schemeClr val="bg1">
                  <a:lumMod val="50000"/>
                </a:schemeClr>
              </a:solidFill>
              <a:latin typeface="Gill Sans" charset="0"/>
              <a:ea typeface="ヒラギノ角ゴ Pro W3" charset="0"/>
            </a:endParaRPr>
          </a:p>
          <a:p>
            <a:pPr marL="698500" eaLnBrk="1" hangingPunct="1">
              <a:lnSpc>
                <a:spcPct val="90000"/>
              </a:lnSpc>
              <a:defRPr/>
            </a:pPr>
            <a:r>
              <a:rPr lang="en-US" sz="3300" dirty="0" smtClean="0">
                <a:latin typeface="Gill Sans" charset="0"/>
                <a:ea typeface="ヒラギノ角ゴ Pro W3" charset="0"/>
              </a:rPr>
              <a:t>Self</a:t>
            </a:r>
            <a:r>
              <a:rPr lang="en-US" sz="3300" dirty="0">
                <a:latin typeface="Gill Sans" charset="0"/>
                <a:ea typeface="ヒラギノ角ゴ Pro W3" charset="0"/>
              </a:rPr>
              <a:t>-</a:t>
            </a:r>
            <a:r>
              <a:rPr lang="en-US" sz="3300" dirty="0" smtClean="0">
                <a:latin typeface="Gill Sans" charset="0"/>
                <a:ea typeface="ヒラギノ角ゴ Pro W3" charset="0"/>
              </a:rPr>
              <a:t>organizing teams </a:t>
            </a:r>
            <a:endParaRPr lang="en-US" sz="3300" dirty="0">
              <a:latin typeface="Gill Sans" charset="0"/>
              <a:ea typeface="ヒラギノ角ゴ Pro W3" charset="0"/>
            </a:endParaRPr>
          </a:p>
          <a:p>
            <a:pPr marL="698500" eaLnBrk="1" hangingPunct="1">
              <a:lnSpc>
                <a:spcPct val="90000"/>
              </a:lnSpc>
              <a:spcBef>
                <a:spcPts val="1300"/>
              </a:spcBef>
              <a:defRPr/>
            </a:pPr>
            <a:r>
              <a:rPr lang="en-US" sz="3300" dirty="0">
                <a:latin typeface="Gill Sans" charset="0"/>
                <a:ea typeface="ヒラギノ角ゴ Pro W3" charset="0"/>
              </a:rPr>
              <a:t>Product progresses in a series of </a:t>
            </a:r>
            <a:r>
              <a:rPr lang="ja-JP" altLang="en-US" sz="3300" dirty="0" smtClean="0">
                <a:latin typeface="Gill Sans" charset="0"/>
                <a:ea typeface="ヒラギノ角ゴ Pro W3" charset="0"/>
              </a:rPr>
              <a:t>“</a:t>
            </a:r>
            <a:r>
              <a:rPr lang="en-US" sz="3300" dirty="0">
                <a:latin typeface="Gill Sans" charset="0"/>
                <a:ea typeface="ヒラギノ角ゴ Pro W3" charset="0"/>
              </a:rPr>
              <a:t>sprints</a:t>
            </a:r>
            <a:r>
              <a:rPr lang="ja-JP" altLang="en-US" sz="3300" dirty="0" smtClean="0">
                <a:latin typeface="Gill Sans" charset="0"/>
                <a:ea typeface="ヒラギノ角ゴ Pro W3" charset="0"/>
              </a:rPr>
              <a:t>”</a:t>
            </a:r>
            <a:r>
              <a:rPr lang="en-US" altLang="ja-JP" sz="3300" dirty="0" smtClean="0">
                <a:latin typeface="Gill Sans" charset="0"/>
                <a:ea typeface="ヒラギノ角ゴ Pro W3" charset="0"/>
              </a:rPr>
              <a:t> </a:t>
            </a:r>
            <a:r>
              <a:rPr lang="en-US" altLang="ja-JP" sz="2600" i="1" dirty="0">
                <a:solidFill>
                  <a:schemeClr val="bg1">
                    <a:lumMod val="50000"/>
                  </a:schemeClr>
                </a:solidFill>
                <a:latin typeface="Gill Sans" charset="0"/>
                <a:ea typeface="ヒラギノ角ゴ Pro W3" charset="0"/>
              </a:rPr>
              <a:t>iterations</a:t>
            </a:r>
            <a:endParaRPr lang="en-US" sz="2600" i="1" dirty="0">
              <a:solidFill>
                <a:schemeClr val="bg1">
                  <a:lumMod val="50000"/>
                </a:schemeClr>
              </a:solidFill>
              <a:latin typeface="Gill Sans" charset="0"/>
              <a:ea typeface="ヒラギノ角ゴ Pro W3" charset="0"/>
            </a:endParaRPr>
          </a:p>
          <a:p>
            <a:pPr marL="698500" eaLnBrk="1" hangingPunct="1">
              <a:lnSpc>
                <a:spcPct val="90000"/>
              </a:lnSpc>
              <a:spcBef>
                <a:spcPts val="1300"/>
              </a:spcBef>
              <a:defRPr/>
            </a:pPr>
            <a:r>
              <a:rPr lang="en-US" sz="3200" dirty="0">
                <a:latin typeface="Gill Sans" charset="0"/>
                <a:ea typeface="ヒラギノ角ゴ Pro W3" charset="0"/>
              </a:rPr>
              <a:t>Product is designed, coded, and tested during </a:t>
            </a:r>
            <a:r>
              <a:rPr lang="en-US" sz="3200" dirty="0" smtClean="0">
                <a:latin typeface="Gill Sans" charset="0"/>
                <a:ea typeface="ヒラギノ角ゴ Pro W3" charset="0"/>
              </a:rPr>
              <a:t>each sprint</a:t>
            </a:r>
            <a:endParaRPr lang="en-US" sz="4000" dirty="0">
              <a:latin typeface="Gill Sans" charset="0"/>
              <a:ea typeface="ヒラギノ角ゴ Pro W3" charset="0"/>
            </a:endParaRPr>
          </a:p>
          <a:p>
            <a:pPr marL="698500" eaLnBrk="1" hangingPunct="1">
              <a:lnSpc>
                <a:spcPct val="90000"/>
              </a:lnSpc>
              <a:spcBef>
                <a:spcPts val="1300"/>
              </a:spcBef>
              <a:defRPr/>
            </a:pPr>
            <a:r>
              <a:rPr lang="en-US" sz="3300" dirty="0" smtClean="0">
                <a:latin typeface="Gill Sans" charset="0"/>
                <a:ea typeface="ヒラギノ角ゴ Pro W3" charset="0"/>
              </a:rPr>
              <a:t>Uses generative rules to create an agile environment for delivering projects</a:t>
            </a:r>
          </a:p>
          <a:p>
            <a:pPr marL="698500" eaLnBrk="1" hangingPunct="1">
              <a:lnSpc>
                <a:spcPct val="90000"/>
              </a:lnSpc>
              <a:spcBef>
                <a:spcPts val="1300"/>
              </a:spcBef>
              <a:defRPr/>
            </a:pPr>
            <a:r>
              <a:rPr lang="en-US" sz="3300" dirty="0" smtClean="0">
                <a:latin typeface="Gill Sans" charset="0"/>
                <a:ea typeface="ヒラギノ角ゴ Pro W3" charset="0"/>
              </a:rPr>
              <a:t>One </a:t>
            </a:r>
            <a:r>
              <a:rPr lang="en-US" sz="3300" dirty="0">
                <a:latin typeface="Gill Sans" charset="0"/>
                <a:ea typeface="ヒラギノ角ゴ Pro W3" charset="0"/>
              </a:rPr>
              <a:t>of the </a:t>
            </a:r>
            <a:r>
              <a:rPr lang="ja-JP" altLang="en-US" sz="3300" dirty="0">
                <a:latin typeface="Gill Sans" charset="0"/>
                <a:ea typeface="ヒラギノ角ゴ Pro W3" charset="0"/>
              </a:rPr>
              <a:t>“</a:t>
            </a:r>
            <a:r>
              <a:rPr lang="en-US" sz="3300" dirty="0">
                <a:latin typeface="Gill Sans" charset="0"/>
                <a:ea typeface="ヒラギノ角ゴ Pro W3" charset="0"/>
              </a:rPr>
              <a:t>agile processes</a:t>
            </a:r>
            <a:r>
              <a:rPr lang="ja-JP" altLang="en-US" sz="3300" dirty="0">
                <a:latin typeface="Gill Sans" charset="0"/>
                <a:ea typeface="ヒラギノ角ゴ Pro W3" charset="0"/>
              </a:rPr>
              <a:t>”</a:t>
            </a:r>
            <a:endParaRPr lang="en-US" sz="3300" dirty="0">
              <a:latin typeface="Gill Sans" charset="0"/>
              <a:ea typeface="ヒラギノ角ゴ Pro W3" charset="0"/>
            </a:endParaRPr>
          </a:p>
          <a:p>
            <a:pPr marL="698500" eaLnBrk="1" hangingPunct="1">
              <a:lnSpc>
                <a:spcPct val="90000"/>
              </a:lnSpc>
              <a:spcBef>
                <a:spcPts val="1300"/>
              </a:spcBef>
              <a:defRPr/>
            </a:pPr>
            <a:endParaRPr lang="en-US" dirty="0">
              <a:latin typeface="Gill Sans" charset="0"/>
              <a:ea typeface="ヒラギノ角ゴ Pro W3"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p:txBody>
          <a:bodyPr/>
          <a:lstStyle/>
          <a:p>
            <a:pPr eaLnBrk="1" hangingPunct="1">
              <a:defRPr/>
            </a:pPr>
            <a:r>
              <a:rPr lang="en-US" dirty="0">
                <a:latin typeface="Gill Sans" charset="0"/>
                <a:ea typeface="ヒラギノ角ゴ Pro W3" charset="0"/>
              </a:rPr>
              <a:t>Putting it all together</a:t>
            </a: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100" y="1593850"/>
            <a:ext cx="9804400" cy="45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459" name="Rectangle 3"/>
          <p:cNvSpPr>
            <a:spLocks/>
          </p:cNvSpPr>
          <p:nvPr/>
        </p:nvSpPr>
        <p:spPr bwMode="auto">
          <a:xfrm>
            <a:off x="1546225" y="6134100"/>
            <a:ext cx="6743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p>
            <a:r>
              <a:rPr lang="en-US" sz="2700">
                <a:solidFill>
                  <a:schemeClr val="tx1"/>
                </a:solidFill>
              </a:rPr>
              <a:t>Image available at www.mountaingoatsoftware.com/scrum</a:t>
            </a:r>
          </a:p>
        </p:txBody>
      </p:sp>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342900" y="0"/>
            <a:ext cx="9461500" cy="1752600"/>
          </a:xfrm>
        </p:spPr>
        <p:txBody>
          <a:bodyPr anchor="t"/>
          <a:lstStyle/>
          <a:p>
            <a:pPr eaLnBrk="1" hangingPunct="1">
              <a:lnSpc>
                <a:spcPct val="70000"/>
              </a:lnSpc>
              <a:defRPr/>
            </a:pPr>
            <a:r>
              <a:rPr lang="en-US">
                <a:latin typeface="Gill Sans" charset="0"/>
                <a:ea typeface="ヒラギノ角ゴ Pro W3" charset="0"/>
              </a:rPr>
              <a:t>Sequential vs. overlapping development</a:t>
            </a: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700" y="5499100"/>
            <a:ext cx="6254750"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507" name="Line 3"/>
          <p:cNvSpPr>
            <a:spLocks noChangeShapeType="1"/>
          </p:cNvSpPr>
          <p:nvPr/>
        </p:nvSpPr>
        <p:spPr bwMode="auto">
          <a:xfrm>
            <a:off x="1524000" y="2857500"/>
            <a:ext cx="7315200" cy="0"/>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08" name="Line 4"/>
          <p:cNvSpPr>
            <a:spLocks noChangeShapeType="1"/>
          </p:cNvSpPr>
          <p:nvPr/>
        </p:nvSpPr>
        <p:spPr bwMode="auto">
          <a:xfrm>
            <a:off x="1549400" y="6438900"/>
            <a:ext cx="7315200" cy="0"/>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09" name="Rectangle 5"/>
          <p:cNvSpPr>
            <a:spLocks/>
          </p:cNvSpPr>
          <p:nvPr/>
        </p:nvSpPr>
        <p:spPr bwMode="auto">
          <a:xfrm>
            <a:off x="954088" y="6788150"/>
            <a:ext cx="50419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p>
            <a:pPr algn="l"/>
            <a:r>
              <a:rPr lang="en-US" sz="1400">
                <a:solidFill>
                  <a:schemeClr val="tx1"/>
                </a:solidFill>
              </a:rPr>
              <a:t>Source: </a:t>
            </a:r>
            <a:r>
              <a:rPr lang="ja-JP" altLang="en-US" sz="1400">
                <a:solidFill>
                  <a:schemeClr val="tx1"/>
                </a:solidFill>
              </a:rPr>
              <a:t>“</a:t>
            </a:r>
            <a:r>
              <a:rPr lang="en-US" altLang="ja-JP" sz="1400">
                <a:solidFill>
                  <a:schemeClr val="tx1"/>
                </a:solidFill>
              </a:rPr>
              <a:t>The New New Product Development Game</a:t>
            </a:r>
            <a:r>
              <a:rPr lang="ja-JP" altLang="en-US" sz="1400">
                <a:solidFill>
                  <a:schemeClr val="tx1"/>
                </a:solidFill>
              </a:rPr>
              <a:t>”</a:t>
            </a:r>
            <a:r>
              <a:rPr lang="en-US" altLang="ja-JP" sz="1400">
                <a:solidFill>
                  <a:schemeClr val="tx1"/>
                </a:solidFill>
              </a:rPr>
              <a:t> by Takeuchi and Nonaka. </a:t>
            </a:r>
            <a:r>
              <a:rPr lang="en-US" altLang="ja-JP" sz="1400" i="1">
                <a:solidFill>
                  <a:schemeClr val="tx1"/>
                </a:solidFill>
              </a:rPr>
              <a:t>Harvard Business Review,</a:t>
            </a:r>
            <a:r>
              <a:rPr lang="en-US" altLang="ja-JP" sz="1400">
                <a:solidFill>
                  <a:schemeClr val="tx1"/>
                </a:solidFill>
              </a:rPr>
              <a:t> January 1986.</a:t>
            </a:r>
            <a:endParaRPr lang="en-US" sz="1400">
              <a:solidFill>
                <a:schemeClr val="tx1"/>
              </a:solidFill>
            </a:endParaRPr>
          </a:p>
        </p:txBody>
      </p:sp>
      <p:sp>
        <p:nvSpPr>
          <p:cNvPr id="19462" name="AutoShape 6"/>
          <p:cNvSpPr>
            <a:spLocks/>
          </p:cNvSpPr>
          <p:nvPr/>
        </p:nvSpPr>
        <p:spPr bwMode="auto">
          <a:xfrm>
            <a:off x="1295400" y="3162300"/>
            <a:ext cx="4140200" cy="1231900"/>
          </a:xfrm>
          <a:prstGeom prst="roundRect">
            <a:avLst>
              <a:gd name="adj" fmla="val 24741"/>
            </a:avLst>
          </a:prstGeom>
          <a:blipFill dpi="0" rotWithShape="0">
            <a:blip r:embed="rId4"/>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cs typeface="+mn-cs"/>
              <a:sym typeface="Gill Sans" pitchFamily="80" charset="0"/>
            </a:endParaRPr>
          </a:p>
        </p:txBody>
      </p:sp>
      <p:sp>
        <p:nvSpPr>
          <p:cNvPr id="19463" name="AutoShape 7"/>
          <p:cNvSpPr>
            <a:spLocks/>
          </p:cNvSpPr>
          <p:nvPr/>
        </p:nvSpPr>
        <p:spPr bwMode="auto">
          <a:xfrm>
            <a:off x="5003800" y="4076700"/>
            <a:ext cx="4140200" cy="1231900"/>
          </a:xfrm>
          <a:prstGeom prst="roundRect">
            <a:avLst>
              <a:gd name="adj" fmla="val 24741"/>
            </a:avLst>
          </a:prstGeom>
          <a:blipFill dpi="0" rotWithShape="0">
            <a:blip r:embed="rId5"/>
            <a:srcRect/>
            <a:tile tx="0" ty="0" sx="100000" sy="100000" flip="none" algn="tl"/>
          </a:blipFill>
          <a:ln w="25400">
            <a:solidFill>
              <a:srgbClr val="00531C"/>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cs typeface="+mn-cs"/>
              <a:sym typeface="Gill Sans" pitchFamily="80" charset="0"/>
            </a:endParaRPr>
          </a:p>
        </p:txBody>
      </p:sp>
      <p:sp>
        <p:nvSpPr>
          <p:cNvPr id="21512" name="Rectangle 8"/>
          <p:cNvSpPr>
            <a:spLocks/>
          </p:cNvSpPr>
          <p:nvPr/>
        </p:nvSpPr>
        <p:spPr bwMode="auto">
          <a:xfrm>
            <a:off x="1422400" y="3289300"/>
            <a:ext cx="38735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p>
            <a:pPr algn="l">
              <a:tabLst>
                <a:tab pos="1066800" algn="l"/>
              </a:tabLst>
            </a:pPr>
            <a:r>
              <a:rPr lang="en-US" sz="3000">
                <a:solidFill>
                  <a:srgbClr val="FFFFFF"/>
                </a:solidFill>
              </a:rPr>
              <a:t>Rather than doing all of one thing at a time...</a:t>
            </a:r>
          </a:p>
        </p:txBody>
      </p:sp>
      <p:sp>
        <p:nvSpPr>
          <p:cNvPr id="21513" name="Rectangle 9"/>
          <p:cNvSpPr>
            <a:spLocks/>
          </p:cNvSpPr>
          <p:nvPr/>
        </p:nvSpPr>
        <p:spPr bwMode="auto">
          <a:xfrm>
            <a:off x="5054600" y="4203700"/>
            <a:ext cx="40259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p>
            <a:pPr algn="l">
              <a:tabLst>
                <a:tab pos="1066800" algn="l"/>
              </a:tabLst>
            </a:pPr>
            <a:r>
              <a:rPr lang="en-US" sz="3000">
                <a:solidFill>
                  <a:srgbClr val="FFFFFF"/>
                </a:solidFill>
              </a:rPr>
              <a:t>...Scrum teams do a little of everything all the time</a:t>
            </a:r>
          </a:p>
        </p:txBody>
      </p:sp>
      <p:sp>
        <p:nvSpPr>
          <p:cNvPr id="21514" name="Rectangle 10"/>
          <p:cNvSpPr>
            <a:spLocks/>
          </p:cNvSpPr>
          <p:nvPr/>
        </p:nvSpPr>
        <p:spPr bwMode="auto">
          <a:xfrm>
            <a:off x="736600" y="1955800"/>
            <a:ext cx="1968500" cy="596900"/>
          </a:xfrm>
          <a:prstGeom prst="rect">
            <a:avLst/>
          </a:prstGeom>
          <a:solidFill>
            <a:schemeClr val="accent1"/>
          </a:solidFill>
          <a:ln w="25400">
            <a:solidFill>
              <a:schemeClr val="tx1"/>
            </a:solidFill>
            <a:miter lim="800000"/>
            <a:headEnd/>
            <a:tailEnd/>
          </a:ln>
        </p:spPr>
        <p:txBody>
          <a:bodyPr lIns="0" tIns="0" rIns="0" bIns="0" anchor="ctr"/>
          <a:lstStyle/>
          <a:p>
            <a:r>
              <a:rPr lang="en-US" sz="2600">
                <a:solidFill>
                  <a:srgbClr val="FFFFFF"/>
                </a:solidFill>
              </a:rPr>
              <a:t>Requirements</a:t>
            </a:r>
          </a:p>
        </p:txBody>
      </p:sp>
      <p:sp>
        <p:nvSpPr>
          <p:cNvPr id="21515" name="Rectangle 11"/>
          <p:cNvSpPr>
            <a:spLocks/>
          </p:cNvSpPr>
          <p:nvPr/>
        </p:nvSpPr>
        <p:spPr bwMode="auto">
          <a:xfrm>
            <a:off x="2895600" y="1955800"/>
            <a:ext cx="1968500" cy="596900"/>
          </a:xfrm>
          <a:prstGeom prst="rect">
            <a:avLst/>
          </a:prstGeom>
          <a:solidFill>
            <a:srgbClr val="01FF01"/>
          </a:solidFill>
          <a:ln w="25400">
            <a:solidFill>
              <a:schemeClr val="tx1"/>
            </a:solidFill>
            <a:miter lim="800000"/>
            <a:headEnd/>
            <a:tailEnd/>
          </a:ln>
        </p:spPr>
        <p:txBody>
          <a:bodyPr lIns="0" tIns="0" rIns="0" bIns="0" anchor="ctr"/>
          <a:lstStyle/>
          <a:p>
            <a:r>
              <a:rPr lang="en-US" sz="2600">
                <a:solidFill>
                  <a:srgbClr val="FFFFFF"/>
                </a:solidFill>
              </a:rPr>
              <a:t>Design</a:t>
            </a:r>
          </a:p>
        </p:txBody>
      </p:sp>
      <p:sp>
        <p:nvSpPr>
          <p:cNvPr id="21516" name="Rectangle 12"/>
          <p:cNvSpPr>
            <a:spLocks/>
          </p:cNvSpPr>
          <p:nvPr/>
        </p:nvSpPr>
        <p:spPr bwMode="auto">
          <a:xfrm>
            <a:off x="5054600" y="1955800"/>
            <a:ext cx="1968500" cy="596900"/>
          </a:xfrm>
          <a:prstGeom prst="rect">
            <a:avLst/>
          </a:prstGeom>
          <a:solidFill>
            <a:srgbClr val="00CCFF"/>
          </a:solidFill>
          <a:ln w="25400">
            <a:solidFill>
              <a:schemeClr val="tx1"/>
            </a:solidFill>
            <a:miter lim="800000"/>
            <a:headEnd/>
            <a:tailEnd/>
          </a:ln>
        </p:spPr>
        <p:txBody>
          <a:bodyPr lIns="0" tIns="0" rIns="0" bIns="0" anchor="ctr"/>
          <a:lstStyle/>
          <a:p>
            <a:r>
              <a:rPr lang="en-US" sz="2600">
                <a:solidFill>
                  <a:srgbClr val="FFFFFF"/>
                </a:solidFill>
              </a:rPr>
              <a:t>Code</a:t>
            </a:r>
          </a:p>
        </p:txBody>
      </p:sp>
      <p:sp>
        <p:nvSpPr>
          <p:cNvPr id="21517" name="Rectangle 13"/>
          <p:cNvSpPr>
            <a:spLocks/>
          </p:cNvSpPr>
          <p:nvPr/>
        </p:nvSpPr>
        <p:spPr bwMode="auto">
          <a:xfrm>
            <a:off x="7213600" y="1955800"/>
            <a:ext cx="1968500" cy="596900"/>
          </a:xfrm>
          <a:prstGeom prst="rect">
            <a:avLst/>
          </a:prstGeom>
          <a:solidFill>
            <a:srgbClr val="3366FF"/>
          </a:solidFill>
          <a:ln w="25400">
            <a:solidFill>
              <a:schemeClr val="tx1"/>
            </a:solidFill>
            <a:miter lim="800000"/>
            <a:headEnd/>
            <a:tailEnd/>
          </a:ln>
        </p:spPr>
        <p:txBody>
          <a:bodyPr lIns="0" tIns="0" rIns="0" bIns="0" anchor="ctr"/>
          <a:lstStyle/>
          <a:p>
            <a:r>
              <a:rPr lang="en-US" sz="2600">
                <a:solidFill>
                  <a:srgbClr val="FFFFFF"/>
                </a:solidFill>
              </a:rPr>
              <a:t>Test</a:t>
            </a:r>
          </a:p>
        </p:txBody>
      </p:sp>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nk">
  <a:themeElements>
    <a:clrScheme name="">
      <a:dk1>
        <a:srgbClr val="000000"/>
      </a:dk1>
      <a:lt1>
        <a:srgbClr val="FFFFFF"/>
      </a:lt1>
      <a:dk2>
        <a:srgbClr val="000000"/>
      </a:dk2>
      <a:lt2>
        <a:srgbClr val="000000"/>
      </a:lt2>
      <a:accent1>
        <a:srgbClr val="F1F1F1"/>
      </a:accent1>
      <a:accent2>
        <a:srgbClr val="333399"/>
      </a:accent2>
      <a:accent3>
        <a:srgbClr val="FFFFFF"/>
      </a:accent3>
      <a:accent4>
        <a:srgbClr val="000000"/>
      </a:accent4>
      <a:accent5>
        <a:srgbClr val="F7F7F7"/>
      </a:accent5>
      <a:accent6>
        <a:srgbClr val="2D2D8A"/>
      </a:accent6>
      <a:hlink>
        <a:srgbClr val="009999"/>
      </a:hlink>
      <a:folHlink>
        <a:srgbClr val="99CC00"/>
      </a:folHlink>
    </a:clrScheme>
    <a:fontScheme name="Blank">
      <a:majorFont>
        <a:latin typeface="Gill Sans"/>
        <a:ea typeface="ヒラギノ角ゴ Pro W3"/>
        <a:cs typeface=""/>
      </a:majorFont>
      <a:minorFont>
        <a:latin typeface="Gill Sans"/>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pitchFamily="80" charset="0"/>
            <a:ea typeface="ヒラギノ角ゴ Pro W3" pitchFamily="80" charset="-128"/>
            <a:sym typeface="Gill Sans" pitchFamily="80"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pitchFamily="80" charset="0"/>
            <a:ea typeface="ヒラギノ角ゴ Pro W3" pitchFamily="80" charset="-128"/>
            <a:sym typeface="Gill Sans" pitchFamily="80"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 Only">
  <a:themeElements>
    <a:clrScheme name="">
      <a:dk1>
        <a:srgbClr val="000000"/>
      </a:dk1>
      <a:lt1>
        <a:srgbClr val="FFFFFF"/>
      </a:lt1>
      <a:dk2>
        <a:srgbClr val="000000"/>
      </a:dk2>
      <a:lt2>
        <a:srgbClr val="00000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Title Only">
      <a:majorFont>
        <a:latin typeface="Gill Sans"/>
        <a:ea typeface="ヒラギノ角ゴ Pro W3"/>
        <a:cs typeface=""/>
      </a:majorFont>
      <a:minorFont>
        <a:latin typeface="Gill Sans"/>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pitchFamily="80" charset="0"/>
            <a:ea typeface="ヒラギノ角ゴ Pro W3" pitchFamily="80" charset="-128"/>
            <a:sym typeface="Gill Sans" pitchFamily="80"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pitchFamily="80" charset="0"/>
            <a:ea typeface="ヒラギノ角ゴ Pro W3" pitchFamily="80" charset="-128"/>
            <a:sym typeface="Gill Sans" pitchFamily="80" charset="0"/>
          </a:defRPr>
        </a:defPPr>
      </a:lstStyle>
    </a:lnDef>
  </a:objectDefaults>
  <a:extraClrSchemeLst>
    <a:extraClrScheme>
      <a:clrScheme name="Title Onl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itle &amp; Bullets">
  <a:themeElements>
    <a:clrScheme name="">
      <a:dk1>
        <a:srgbClr val="000000"/>
      </a:dk1>
      <a:lt1>
        <a:srgbClr val="FFFFFF"/>
      </a:lt1>
      <a:dk2>
        <a:srgbClr val="000000"/>
      </a:dk2>
      <a:lt2>
        <a:srgbClr val="000000"/>
      </a:lt2>
      <a:accent1>
        <a:srgbClr val="FF99CC"/>
      </a:accent1>
      <a:accent2>
        <a:srgbClr val="333399"/>
      </a:accent2>
      <a:accent3>
        <a:srgbClr val="FFFFFF"/>
      </a:accent3>
      <a:accent4>
        <a:srgbClr val="000000"/>
      </a:accent4>
      <a:accent5>
        <a:srgbClr val="FFCAE2"/>
      </a:accent5>
      <a:accent6>
        <a:srgbClr val="2D2D8A"/>
      </a:accent6>
      <a:hlink>
        <a:srgbClr val="009999"/>
      </a:hlink>
      <a:folHlink>
        <a:srgbClr val="99CC00"/>
      </a:folHlink>
    </a:clrScheme>
    <a:fontScheme name="Title &amp; Bullets">
      <a:majorFont>
        <a:latin typeface="Gill Sans"/>
        <a:ea typeface="ヒラギノ角ゴ Pro W3"/>
        <a:cs typeface=""/>
      </a:majorFont>
      <a:minorFont>
        <a:latin typeface="Gill Sans"/>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pitchFamily="80" charset="0"/>
            <a:ea typeface="ヒラギノ角ゴ Pro W3" pitchFamily="80" charset="-128"/>
            <a:sym typeface="Gill Sans" pitchFamily="80"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pitchFamily="80" charset="0"/>
            <a:ea typeface="ヒラギノ角ゴ Pro W3" pitchFamily="80" charset="-128"/>
            <a:sym typeface="Gill Sans" pitchFamily="80"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TotalTime>
  <Pages>0</Pages>
  <Words>1468</Words>
  <Characters>0</Characters>
  <Application>Microsoft Macintosh PowerPoint</Application>
  <PresentationFormat>Custom</PresentationFormat>
  <Lines>0</Lines>
  <Paragraphs>283</Paragraphs>
  <Slides>33</Slides>
  <Notes>27</Notes>
  <HiddenSlides>0</HiddenSlides>
  <MMClips>0</MMClips>
  <ScaleCrop>false</ScaleCrop>
  <HeadingPairs>
    <vt:vector size="4" baseType="variant">
      <vt:variant>
        <vt:lpstr>Theme</vt:lpstr>
      </vt:variant>
      <vt:variant>
        <vt:i4>3</vt:i4>
      </vt:variant>
      <vt:variant>
        <vt:lpstr>Slide Titles</vt:lpstr>
      </vt:variant>
      <vt:variant>
        <vt:i4>33</vt:i4>
      </vt:variant>
    </vt:vector>
  </HeadingPairs>
  <TitlesOfParts>
    <vt:vector size="36" baseType="lpstr">
      <vt:lpstr>Blank</vt:lpstr>
      <vt:lpstr>Title Only</vt:lpstr>
      <vt:lpstr>Title &amp; Bullets</vt:lpstr>
      <vt:lpstr>PowerPoint Presentation</vt:lpstr>
      <vt:lpstr>We’re losing the relay race</vt:lpstr>
      <vt:lpstr>PowerPoint Presentation</vt:lpstr>
      <vt:lpstr>Scrum origins</vt:lpstr>
      <vt:lpstr>Scrum has been used by (at least):</vt:lpstr>
      <vt:lpstr>Scrum has been used for:</vt:lpstr>
      <vt:lpstr>Characteristics</vt:lpstr>
      <vt:lpstr>Putting it all together</vt:lpstr>
      <vt:lpstr>Sequential vs. overlapping development</vt:lpstr>
      <vt:lpstr>No changes during a sprint</vt:lpstr>
      <vt:lpstr>Scrum framework</vt:lpstr>
      <vt:lpstr>Scrum framework</vt:lpstr>
      <vt:lpstr>Product owner manager</vt:lpstr>
      <vt:lpstr>The ScrumMaster  Rick and SLs, sort of</vt:lpstr>
      <vt:lpstr>The team</vt:lpstr>
      <vt:lpstr>The team</vt:lpstr>
      <vt:lpstr>Scrum framework</vt:lpstr>
      <vt:lpstr>PowerPoint Presentation</vt:lpstr>
      <vt:lpstr>Sprint planning</vt:lpstr>
      <vt:lpstr>What’s Happening now?</vt:lpstr>
      <vt:lpstr>The Daily Scrum</vt:lpstr>
      <vt:lpstr>Everyone answers 3 questions</vt:lpstr>
      <vt:lpstr>The work</vt:lpstr>
      <vt:lpstr>Tasks</vt:lpstr>
      <vt:lpstr>Can use sticky notes or Rally next slide</vt:lpstr>
      <vt:lpstr>PowerPoint Presentation</vt:lpstr>
      <vt:lpstr>PowerPoint Presentation</vt:lpstr>
      <vt:lpstr>A hand drawn burn down chart</vt:lpstr>
      <vt:lpstr>The Sprint review live grading with PM?</vt:lpstr>
      <vt:lpstr>Sprint Retrospective  we’ll skip this</vt:lpstr>
      <vt:lpstr>Start / Stop / Continue</vt:lpstr>
      <vt:lpstr>Copyright notice</vt:lpstr>
      <vt:lpstr>Contact information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Scrum</dc:title>
  <dc:creator>Jan de Rijke</dc:creator>
  <cp:lastModifiedBy>Richard Mercer</cp:lastModifiedBy>
  <cp:revision>74</cp:revision>
  <dcterms:modified xsi:type="dcterms:W3CDTF">2014-11-17T02:08:55Z</dcterms:modified>
</cp:coreProperties>
</file>