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7" r:id="rId1"/>
  </p:sldMasterIdLst>
  <p:sldIdLst>
    <p:sldId id="256" r:id="rId2"/>
    <p:sldId id="293" r:id="rId3"/>
    <p:sldId id="257" r:id="rId4"/>
    <p:sldId id="294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79" r:id="rId15"/>
    <p:sldId id="275" r:id="rId16"/>
    <p:sldId id="280" r:id="rId17"/>
    <p:sldId id="281" r:id="rId18"/>
    <p:sldId id="282" r:id="rId19"/>
    <p:sldId id="283" r:id="rId20"/>
    <p:sldId id="268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9" r:id="rId30"/>
    <p:sldId id="270" r:id="rId31"/>
    <p:sldId id="27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4608"/>
  </p:normalViewPr>
  <p:slideViewPr>
    <p:cSldViewPr snapToGrid="0" snapToObjects="1">
      <p:cViewPr varScale="1">
        <p:scale>
          <a:sx n="38" d="100"/>
          <a:sy n="38" d="100"/>
        </p:scale>
        <p:origin x="18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7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3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6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6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0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7A17C1A-CF84-C147-BE47-4DD00C674617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92A198C-244F-6847-866F-ADC201B6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10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9820-45AC-BA4B-82ED-130F8697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17" y="2201031"/>
            <a:ext cx="11161284" cy="3584935"/>
          </a:xfrm>
        </p:spPr>
        <p:txBody>
          <a:bodyPr/>
          <a:lstStyle/>
          <a:p>
            <a:pPr algn="ctr"/>
            <a:r>
              <a:rPr lang="en-US" b="0" dirty="0">
                <a:latin typeface="Arial Narrow" panose="020B0604020202020204" pitchFamily="34" charset="0"/>
                <a:cs typeface="Arial Narrow" panose="020B0604020202020204" pitchFamily="34" charset="0"/>
              </a:rPr>
              <a:t>Information Resource Management(IRM)</a:t>
            </a:r>
            <a:br>
              <a:rPr lang="en-US" b="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br>
              <a:rPr lang="en-US" b="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4400" dirty="0">
                <a:latin typeface="Arial Narrow" panose="020B0604020202020204" pitchFamily="34" charset="0"/>
                <a:cs typeface="Arial Narrow" panose="020B0604020202020204" pitchFamily="34" charset="0"/>
              </a:rPr>
              <a:t>Lecture 7</a:t>
            </a:r>
            <a:b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4000" dirty="0">
                <a:latin typeface="Arial Narrow" panose="020B0604020202020204" pitchFamily="34" charset="0"/>
                <a:cs typeface="Arial Narrow" panose="020B0604020202020204" pitchFamily="34" charset="0"/>
              </a:rPr>
              <a:t>E – commerce : digital market, digital goods</a:t>
            </a:r>
            <a:br>
              <a:rPr lang="en-US" sz="40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br>
              <a:rPr lang="en-US" sz="36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3600" b="0" dirty="0">
                <a:latin typeface="Arial Narrow" panose="020B0604020202020204" pitchFamily="34" charset="0"/>
                <a:cs typeface="Arial Narrow" panose="020B0604020202020204" pitchFamily="34" charset="0"/>
              </a:rPr>
              <a:t>Lecturer: Dr. Gakwaya </a:t>
            </a:r>
            <a:r>
              <a:rPr lang="en-US" sz="3600" b="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Nkundimana</a:t>
            </a:r>
            <a:r>
              <a:rPr lang="en-US" sz="3600" b="0" dirty="0">
                <a:latin typeface="Arial Narrow" panose="020B0604020202020204" pitchFamily="34" charset="0"/>
                <a:cs typeface="Arial Narrow" panose="020B0604020202020204" pitchFamily="34" charset="0"/>
              </a:rPr>
              <a:t> Joel</a:t>
            </a:r>
          </a:p>
        </p:txBody>
      </p:sp>
    </p:spTree>
    <p:extLst>
      <p:ext uri="{BB962C8B-B14F-4D97-AF65-F5344CB8AC3E}">
        <p14:creationId xmlns:p14="http://schemas.microsoft.com/office/powerpoint/2010/main" val="21763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108F-6061-2447-B09B-2A1713A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Key concepts in e-commerce: ﻿Digital Markets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2A8F6-1491-7D4C-A8CB-A94578C0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IN" b="1" i="1" dirty="0"/>
              <a:t>Digital markets reduce </a:t>
            </a:r>
          </a:p>
          <a:p>
            <a:r>
              <a:rPr lang="en-IN" dirty="0"/>
              <a:t> Information asymmetry </a:t>
            </a:r>
          </a:p>
          <a:p>
            <a:r>
              <a:rPr lang="en-IN" dirty="0"/>
              <a:t>Search costs </a:t>
            </a:r>
          </a:p>
          <a:p>
            <a:r>
              <a:rPr lang="en-IN" dirty="0"/>
              <a:t> Transaction costs </a:t>
            </a:r>
          </a:p>
          <a:p>
            <a:r>
              <a:rPr lang="en-IN" dirty="0"/>
              <a:t> Menu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6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F7EF-0A61-4E4B-B6AA-712ED07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Key concepts in e-commerce : Digital Markets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4E3A-69A0-534A-AB98-049D17C6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2. </a:t>
            </a:r>
            <a:r>
              <a:rPr lang="en-IN" b="1" i="1" dirty="0"/>
              <a:t>Digital markets enable </a:t>
            </a:r>
          </a:p>
          <a:p>
            <a:r>
              <a:rPr lang="en-IN" dirty="0"/>
              <a:t>Price discrimination </a:t>
            </a:r>
          </a:p>
          <a:p>
            <a:r>
              <a:rPr lang="en-IN" dirty="0"/>
              <a:t>Dynamic pricing </a:t>
            </a:r>
          </a:p>
          <a:p>
            <a:r>
              <a:rPr lang="en-IN" dirty="0"/>
              <a:t>Disintermediation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6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7A3C-2F0B-8643-AC2F-301BF17C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 in e-commerce : Digital Goods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4C4A-595E-3A4B-BA60-9FDC141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3. </a:t>
            </a:r>
            <a:r>
              <a:rPr lang="en-IN" b="1" i="1" dirty="0"/>
              <a:t>Digital goods </a:t>
            </a:r>
          </a:p>
          <a:p>
            <a:r>
              <a:rPr lang="en-IN" dirty="0"/>
              <a:t>Goods that can be delivered over a digital network </a:t>
            </a:r>
          </a:p>
          <a:p>
            <a:pPr marL="0" indent="0">
              <a:buNone/>
            </a:pPr>
            <a:r>
              <a:rPr lang="en-IN" dirty="0"/>
              <a:t>              E.g., Music tracks, video, software, newspapers, books </a:t>
            </a:r>
          </a:p>
          <a:p>
            <a:r>
              <a:rPr lang="en-IN" dirty="0"/>
              <a:t>Costs of delivery over the Internet very low</a:t>
            </a:r>
          </a:p>
          <a:p>
            <a:r>
              <a:rPr lang="en-IN" dirty="0"/>
              <a:t>Marketing costs remain the same; pricing highly variable </a:t>
            </a:r>
          </a:p>
          <a:p>
            <a:r>
              <a:rPr lang="en-IN" dirty="0"/>
              <a:t> Industries with digital goods are undergoing revolutionary changes (publishers, record labels, etc.)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1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E7FF-E295-5844-8391-5FFD9CAD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﻿E-commerce Business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D2CB-1924-0244-BD37-5328D6C1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Portal</a:t>
            </a:r>
          </a:p>
          <a:p>
            <a:r>
              <a:rPr lang="en-US" dirty="0"/>
              <a:t>Content provider</a:t>
            </a:r>
          </a:p>
          <a:p>
            <a:r>
              <a:rPr lang="en-US" dirty="0"/>
              <a:t>Transaction Broker </a:t>
            </a:r>
          </a:p>
          <a:p>
            <a:r>
              <a:rPr lang="en-US" dirty="0"/>
              <a:t>Service provider</a:t>
            </a:r>
          </a:p>
          <a:p>
            <a:r>
              <a:rPr lang="en-US" dirty="0"/>
              <a:t>Community provider</a:t>
            </a:r>
          </a:p>
          <a:p>
            <a:r>
              <a:rPr lang="en-US" dirty="0"/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356167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CC91-2032-6F4C-956D-D95333B2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﻿E-commerce Business Models(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6624-1470-E344-BAEC-59044B28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Portal </a:t>
            </a:r>
          </a:p>
          <a:p>
            <a:pPr marL="0" indent="0">
              <a:buNone/>
            </a:pPr>
            <a:r>
              <a:rPr lang="en-IN" dirty="0"/>
              <a:t>        “Supersite” that provides comprehensive entry point for huge array of resources and services on the Internet</a:t>
            </a:r>
          </a:p>
          <a:p>
            <a:r>
              <a:rPr lang="en-IN" dirty="0"/>
              <a:t>Content provider </a:t>
            </a:r>
          </a:p>
          <a:p>
            <a:pPr marL="0" indent="0">
              <a:buNone/>
            </a:pPr>
            <a:r>
              <a:rPr lang="en-IN" dirty="0"/>
              <a:t>               Providing digital content, such as digital news, music, photos, or video, over the Web</a:t>
            </a:r>
          </a:p>
          <a:p>
            <a:r>
              <a:rPr lang="en-IN" dirty="0"/>
              <a:t>Service provider </a:t>
            </a:r>
          </a:p>
          <a:p>
            <a:pPr marL="0" indent="0">
              <a:buNone/>
            </a:pPr>
            <a:r>
              <a:rPr lang="en-IN" dirty="0"/>
              <a:t>                 Provides Web 2.0 applications such as photo sharing and interactive maps, and services such as data 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84D3-9F49-D848-A5F2-B31D1DCE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﻿E-commerce Business Models(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7F67-4663-7242-9C00-F0CF924E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34644"/>
            <a:ext cx="10554574" cy="3636511"/>
          </a:xfrm>
        </p:spPr>
        <p:txBody>
          <a:bodyPr>
            <a:normAutofit/>
          </a:bodyPr>
          <a:lstStyle/>
          <a:p>
            <a:r>
              <a:rPr lang="en-IN" dirty="0"/>
              <a:t>Information broker: </a:t>
            </a:r>
          </a:p>
          <a:p>
            <a:pPr marL="0" indent="0">
              <a:buNone/>
            </a:pPr>
            <a:r>
              <a:rPr lang="en-IN" dirty="0"/>
              <a:t>               Provides product, pricing, and availability information to individuals and businesses </a:t>
            </a:r>
          </a:p>
          <a:p>
            <a:r>
              <a:rPr lang="en-IN" dirty="0"/>
              <a:t> Transaction broker: </a:t>
            </a:r>
          </a:p>
          <a:p>
            <a:pPr marL="0" indent="0">
              <a:buNone/>
            </a:pPr>
            <a:r>
              <a:rPr lang="en-IN" dirty="0"/>
              <a:t>                Saves users money and time by processing online sales transactions and generating a fee for each transaction</a:t>
            </a:r>
          </a:p>
          <a:p>
            <a:r>
              <a:rPr lang="en-IN" dirty="0"/>
              <a:t> social Network: </a:t>
            </a:r>
          </a:p>
          <a:p>
            <a:pPr marL="0" indent="0">
              <a:buNone/>
            </a:pPr>
            <a:r>
              <a:rPr lang="en-IN" dirty="0"/>
              <a:t> ﻿              Online meeting place, Social shopping sites,  Can provide ways for corporate clients to target customers through banner ads and pop-up 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8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562F-4DF3-4741-B136-46F867A1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﻿E-commerce Revenue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DB22-4026-164E-80F7-9C68DD37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﻿Advertising</a:t>
            </a:r>
          </a:p>
          <a:p>
            <a:r>
              <a:rPr lang="en-US" dirty="0"/>
              <a:t>• Sales</a:t>
            </a:r>
          </a:p>
          <a:p>
            <a:r>
              <a:rPr lang="en-US" dirty="0"/>
              <a:t>• Subscription</a:t>
            </a:r>
          </a:p>
          <a:p>
            <a:r>
              <a:rPr lang="en-US" dirty="0"/>
              <a:t>• Transaction fee</a:t>
            </a:r>
          </a:p>
          <a:p>
            <a:r>
              <a:rPr lang="en-US" dirty="0"/>
              <a:t>• Affiliate</a:t>
            </a:r>
          </a:p>
        </p:txBody>
      </p:sp>
    </p:spTree>
    <p:extLst>
      <p:ext uri="{BB962C8B-B14F-4D97-AF65-F5344CB8AC3E}">
        <p14:creationId xmlns:p14="http://schemas.microsoft.com/office/powerpoint/2010/main" val="85642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11BA-B766-5942-B60D-0991BEB4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﻿E-commerce Revenue Models(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6844-AF81-6440-844E-C4D8C0C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﻿Advertising revenue model: </a:t>
            </a:r>
          </a:p>
          <a:p>
            <a:pPr marL="0" indent="0">
              <a:buNone/>
            </a:pPr>
            <a:r>
              <a:rPr lang="en-US" dirty="0"/>
              <a:t>         Online marketing platform are used to put up advertisements </a:t>
            </a:r>
          </a:p>
          <a:p>
            <a:r>
              <a:rPr lang="en-US" dirty="0"/>
              <a:t>Subscription revenue model: </a:t>
            </a:r>
          </a:p>
          <a:p>
            <a:pPr marL="0" indent="0">
              <a:buNone/>
            </a:pPr>
            <a:r>
              <a:rPr lang="en-US" dirty="0"/>
              <a:t>           subscribers or users charged based on interval of time ( daily, monthly, annual),</a:t>
            </a:r>
          </a:p>
          <a:p>
            <a:pPr marL="0" indent="0">
              <a:buNone/>
            </a:pPr>
            <a:r>
              <a:rPr lang="en-US" dirty="0"/>
              <a:t>           Netflix, Amazon Prime and </a:t>
            </a:r>
            <a:r>
              <a:rPr lang="en-US" dirty="0" err="1"/>
              <a:t>youtube</a:t>
            </a:r>
            <a:r>
              <a:rPr lang="en-US" dirty="0"/>
              <a:t> premium are example of such model</a:t>
            </a:r>
          </a:p>
        </p:txBody>
      </p:sp>
    </p:spTree>
    <p:extLst>
      <p:ext uri="{BB962C8B-B14F-4D97-AF65-F5344CB8AC3E}">
        <p14:creationId xmlns:p14="http://schemas.microsoft.com/office/powerpoint/2010/main" val="335323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01E2-5584-464A-902B-5F25ADEC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﻿E-commerce Revenue Models(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7AEA0-E3C5-5A4F-BA34-5F5DF445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fee revenue model: </a:t>
            </a:r>
          </a:p>
          <a:p>
            <a:pPr marL="0" indent="0">
              <a:buNone/>
            </a:pPr>
            <a:r>
              <a:rPr lang="en-US" dirty="0"/>
              <a:t>                e-commerce business charges a fee to a seller for every transaction made </a:t>
            </a:r>
          </a:p>
          <a:p>
            <a:pPr marL="0" indent="0">
              <a:buNone/>
            </a:pPr>
            <a:r>
              <a:rPr lang="en-US" dirty="0"/>
              <a:t>                 PayPal, </a:t>
            </a:r>
            <a:r>
              <a:rPr lang="en-US" dirty="0" err="1"/>
              <a:t>eTrade</a:t>
            </a:r>
            <a:r>
              <a:rPr lang="en-US" dirty="0"/>
              <a:t> are examples of this model</a:t>
            </a:r>
          </a:p>
          <a:p>
            <a:r>
              <a:rPr lang="en-US" dirty="0"/>
              <a:t>Sales revenue model: </a:t>
            </a:r>
          </a:p>
          <a:p>
            <a:pPr marL="0" indent="0">
              <a:buNone/>
            </a:pPr>
            <a:r>
              <a:rPr lang="en-US" dirty="0"/>
              <a:t>                  Wholesales and retailers use internet to reach a larger target audience</a:t>
            </a:r>
          </a:p>
          <a:p>
            <a:pPr marL="0" indent="0">
              <a:buNone/>
            </a:pPr>
            <a:r>
              <a:rPr lang="en-US" dirty="0"/>
              <a:t>                   Amazon, Otto, Flipkart are example of this model</a:t>
            </a:r>
          </a:p>
        </p:txBody>
      </p:sp>
    </p:spTree>
    <p:extLst>
      <p:ext uri="{BB962C8B-B14F-4D97-AF65-F5344CB8AC3E}">
        <p14:creationId xmlns:p14="http://schemas.microsoft.com/office/powerpoint/2010/main" val="183354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4C61-C8EE-A34B-9530-2986B1EA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﻿E-commerce Revenue Models(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C67F-6CAE-E04B-A455-ECA014A9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Affiliate revenue model:</a:t>
            </a:r>
          </a:p>
          <a:p>
            <a:pPr marL="0" indent="0">
              <a:buNone/>
            </a:pPr>
            <a:r>
              <a:rPr lang="en-US" dirty="0"/>
              <a:t>                 Deal with business that follows the principle of commission</a:t>
            </a:r>
          </a:p>
          <a:p>
            <a:pPr marL="0" indent="0">
              <a:buNone/>
            </a:pPr>
            <a:r>
              <a:rPr lang="en-US" dirty="0"/>
              <a:t>                 e-commerce platform take percentage of the profit as a </a:t>
            </a:r>
            <a:r>
              <a:rPr lang="en-US" dirty="0" err="1"/>
              <a:t>comminsion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3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F4C3-6DCA-3749-B563-FD6B6C9C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02BB-1C5C-6A43-831E-50F5C98D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INTRODUCTION TO E-COMMERCE</a:t>
            </a:r>
          </a:p>
          <a:p>
            <a:pPr marL="0" indent="0">
              <a:buNone/>
            </a:pPr>
            <a:r>
              <a:rPr lang="en-US" dirty="0"/>
              <a:t>                  what is e-commerce</a:t>
            </a:r>
          </a:p>
          <a:p>
            <a:pPr marL="0" indent="0">
              <a:buNone/>
            </a:pPr>
            <a:r>
              <a:rPr lang="en-US" dirty="0"/>
              <a:t>                  examples of e-commerce</a:t>
            </a:r>
          </a:p>
          <a:p>
            <a:pPr marL="0" indent="0">
              <a:buNone/>
            </a:pPr>
            <a:r>
              <a:rPr lang="en-US" dirty="0"/>
              <a:t>                   history of e-commerce     </a:t>
            </a:r>
          </a:p>
          <a:p>
            <a:r>
              <a:rPr lang="en-US" dirty="0"/>
              <a:t>UNIQUE FEATURES OF E-COMMERCE</a:t>
            </a:r>
          </a:p>
          <a:p>
            <a:r>
              <a:rPr lang="en-US" dirty="0"/>
              <a:t>KEY CONCEPTS IN E-COMMERCE: DIGITAL MARKET</a:t>
            </a:r>
          </a:p>
          <a:p>
            <a:r>
              <a:rPr lang="en-US" dirty="0"/>
              <a:t>E-COMMERCE BUSINESS MODEL</a:t>
            </a:r>
          </a:p>
          <a:p>
            <a:r>
              <a:rPr lang="en-US" dirty="0"/>
              <a:t>E-COMMERCE REVENUE MODEL</a:t>
            </a:r>
          </a:p>
          <a:p>
            <a:r>
              <a:rPr lang="en-US" dirty="0"/>
              <a:t>TYPES OF ELECTRONICS COMMERCE</a:t>
            </a:r>
          </a:p>
          <a:p>
            <a:r>
              <a:rPr lang="en-US" dirty="0"/>
              <a:t>TYPES OF ELECTRONIC PAYMENT SYSTEMS</a:t>
            </a:r>
          </a:p>
          <a:p>
            <a:pPr marL="0" indent="0">
              <a:buNone/>
            </a:pPr>
            <a:r>
              <a:rPr lang="en-US" dirty="0"/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649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101D-9A46-324A-8888-E82F3D2A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Electronic Commerce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B8AC-6A55-264F-8DEC-8BEB7B6C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Business-to-consumer (B2C) </a:t>
            </a:r>
          </a:p>
          <a:p>
            <a:r>
              <a:rPr lang="en-IN" dirty="0"/>
              <a:t> Business-to-business (B2B) </a:t>
            </a:r>
          </a:p>
          <a:p>
            <a:r>
              <a:rPr lang="en-IN" dirty="0"/>
              <a:t> Consumer-to-consumer (C2C) </a:t>
            </a:r>
          </a:p>
          <a:p>
            <a:r>
              <a:rPr lang="en-IN" dirty="0"/>
              <a:t>Mobile commerce (m-commerce)</a:t>
            </a:r>
          </a:p>
          <a:p>
            <a:r>
              <a:rPr lang="en-IN" dirty="0"/>
              <a:t>Consumer-to-business(C2B)</a:t>
            </a:r>
          </a:p>
          <a:p>
            <a:r>
              <a:rPr lang="en-IN" dirty="0"/>
              <a:t>Business-to-administration(B2A)</a:t>
            </a:r>
          </a:p>
          <a:p>
            <a:r>
              <a:rPr lang="en-IN" dirty="0"/>
              <a:t>Consumer-to-Administration(C2A)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6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8B09-61A5-9740-8FD4-D8654166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Business-to-business (B2B)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550E-7BDC-D44A-9CCA-0D7D0106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B2B </a:t>
            </a:r>
            <a:r>
              <a:rPr lang="en-US" dirty="0"/>
              <a:t>has a large target audience</a:t>
            </a:r>
          </a:p>
          <a:p>
            <a:r>
              <a:rPr lang="en-US" b="1" i="1" dirty="0"/>
              <a:t>B2B </a:t>
            </a:r>
            <a:r>
              <a:rPr lang="en-US" dirty="0"/>
              <a:t> has a shorter sales cycle</a:t>
            </a:r>
          </a:p>
          <a:p>
            <a:r>
              <a:rPr lang="en-US" b="1" i="1" dirty="0"/>
              <a:t>B2B </a:t>
            </a:r>
            <a:r>
              <a:rPr lang="en-US" dirty="0"/>
              <a:t>has fixed price</a:t>
            </a:r>
          </a:p>
          <a:p>
            <a:r>
              <a:rPr lang="en-US" b="1" i="1" dirty="0"/>
              <a:t>B2B </a:t>
            </a:r>
            <a:r>
              <a:rPr lang="en-US" dirty="0"/>
              <a:t>uses emotions, impulse, simple in purchasing decisions</a:t>
            </a:r>
          </a:p>
          <a:p>
            <a:r>
              <a:rPr lang="en-US" b="1" i="1" dirty="0"/>
              <a:t>B2B </a:t>
            </a:r>
            <a:r>
              <a:rPr lang="en-US" dirty="0"/>
              <a:t>uses awareness as their marketing aim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1297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8A8D-7398-1F41-9522-2DCFDBF7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Business-to-consumer (B2C)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C177-8E57-D047-9441-B969D7582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B2C </a:t>
            </a:r>
            <a:r>
              <a:rPr lang="en-US" dirty="0"/>
              <a:t>has a small and focused market audience</a:t>
            </a:r>
          </a:p>
          <a:p>
            <a:r>
              <a:rPr lang="en-US" b="1" i="1" dirty="0"/>
              <a:t>B2C </a:t>
            </a:r>
            <a:r>
              <a:rPr lang="en-US" dirty="0"/>
              <a:t>has a sale cycle up to 1 year</a:t>
            </a:r>
          </a:p>
          <a:p>
            <a:r>
              <a:rPr lang="en-US" b="1" i="1" dirty="0"/>
              <a:t>B2C </a:t>
            </a:r>
            <a:r>
              <a:rPr lang="en-US" dirty="0"/>
              <a:t>has a highly variable prices</a:t>
            </a:r>
          </a:p>
          <a:p>
            <a:r>
              <a:rPr lang="en-US" b="1" i="1" dirty="0"/>
              <a:t>B2C </a:t>
            </a:r>
            <a:r>
              <a:rPr lang="en-US" dirty="0"/>
              <a:t>requires rational, complex purchasing decisions</a:t>
            </a:r>
          </a:p>
          <a:p>
            <a:r>
              <a:rPr lang="en-US" b="1" i="1" dirty="0"/>
              <a:t>B2C </a:t>
            </a:r>
            <a:r>
              <a:rPr lang="en-US" dirty="0"/>
              <a:t>uses education , consensus building as marketing aim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2012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DBC0-A285-6C4C-9D06-2CC7985A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Consumer-to-consumer (C2C)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949A-6FF5-184B-BFE9-B5A2F1CA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sells used goods and/or services to others consumers via digital medium</a:t>
            </a:r>
          </a:p>
          <a:p>
            <a:r>
              <a:rPr lang="en-US" dirty="0"/>
              <a:t>Third party provides the platform for transactions</a:t>
            </a:r>
          </a:p>
        </p:txBody>
      </p:sp>
    </p:spTree>
    <p:extLst>
      <p:ext uri="{BB962C8B-B14F-4D97-AF65-F5344CB8AC3E}">
        <p14:creationId xmlns:p14="http://schemas.microsoft.com/office/powerpoint/2010/main" val="177904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5AA5-0148-704B-BD8E-0FDA1EB1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Consumer-to-business(C2B)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9303-A791-004D-A234-D0C67E6F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C2B </a:t>
            </a:r>
            <a:r>
              <a:rPr lang="en-US" dirty="0"/>
              <a:t>is the exact reversal of </a:t>
            </a:r>
            <a:r>
              <a:rPr lang="en-US" b="1" i="1" dirty="0"/>
              <a:t>B2C </a:t>
            </a:r>
            <a:endParaRPr lang="en-US" dirty="0"/>
          </a:p>
          <a:p>
            <a:r>
              <a:rPr lang="en-US" dirty="0"/>
              <a:t>End consumers sell their products/services to companies</a:t>
            </a:r>
          </a:p>
          <a:p>
            <a:r>
              <a:rPr lang="en-US" dirty="0"/>
              <a:t>Popular in crowdsourcing based projects</a:t>
            </a:r>
          </a:p>
          <a:p>
            <a:r>
              <a:rPr lang="en-US" dirty="0"/>
              <a:t>Examples : logo designing, sale of royalty-free media/design elements</a:t>
            </a:r>
          </a:p>
        </p:txBody>
      </p:sp>
    </p:spTree>
    <p:extLst>
      <p:ext uri="{BB962C8B-B14F-4D97-AF65-F5344CB8AC3E}">
        <p14:creationId xmlns:p14="http://schemas.microsoft.com/office/powerpoint/2010/main" val="299194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171B-F6A8-8B43-B3AC-598D5CC6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Business-to-administration(B2A)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BA200-811C-A047-A31A-207DB756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online dealings between companies and public administration</a:t>
            </a:r>
          </a:p>
          <a:p>
            <a:r>
              <a:rPr lang="en-US" dirty="0"/>
              <a:t>Examples : auctions, tenders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Government allow exchange of information through websites like dating app or other application</a:t>
            </a:r>
          </a:p>
        </p:txBody>
      </p:sp>
    </p:spTree>
    <p:extLst>
      <p:ext uri="{BB962C8B-B14F-4D97-AF65-F5344CB8AC3E}">
        <p14:creationId xmlns:p14="http://schemas.microsoft.com/office/powerpoint/2010/main" val="42897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069E-7429-A24A-91DC-D6A44482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Consumer-to-Administration(C2A)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3D41-F74B-FC49-92B3-EDDAE88B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Allows consumers to request or post feedback concerning public sectors to government </a:t>
            </a:r>
            <a:r>
              <a:rPr lang="en-US" dirty="0" err="1"/>
              <a:t>adm</a:t>
            </a:r>
            <a:r>
              <a:rPr lang="en-US" dirty="0"/>
              <a:t>/authorities</a:t>
            </a:r>
          </a:p>
          <a:p>
            <a:r>
              <a:rPr lang="en-US" dirty="0"/>
              <a:t>C2A Applications include: </a:t>
            </a:r>
          </a:p>
          <a:p>
            <a:pPr marL="0" indent="0">
              <a:buNone/>
            </a:pPr>
            <a:r>
              <a:rPr lang="en-US" dirty="0"/>
              <a:t>                    The dissemination of information</a:t>
            </a:r>
          </a:p>
          <a:p>
            <a:pPr marL="0" indent="0">
              <a:buNone/>
            </a:pPr>
            <a:r>
              <a:rPr lang="en-US" dirty="0"/>
              <a:t>                     Distance learning</a:t>
            </a:r>
          </a:p>
          <a:p>
            <a:pPr marL="0" indent="0">
              <a:buNone/>
            </a:pPr>
            <a:r>
              <a:rPr lang="en-US" dirty="0"/>
              <a:t>                     Filing of tax returns</a:t>
            </a:r>
          </a:p>
          <a:p>
            <a:pPr marL="0" indent="0">
              <a:buNone/>
            </a:pPr>
            <a:r>
              <a:rPr lang="en-US" dirty="0"/>
              <a:t>                     Payment of health services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3680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3668-1E43-214C-883F-78A835DD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commerce (m-commerce)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F15D-D677-EA4F-BFDD-487CB5D2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sales transaction through wireless electronic devices such as </a:t>
            </a:r>
          </a:p>
          <a:p>
            <a:pPr marL="0" indent="0">
              <a:buNone/>
            </a:pPr>
            <a:r>
              <a:rPr lang="en-US" dirty="0"/>
              <a:t>               laptop</a:t>
            </a:r>
          </a:p>
          <a:p>
            <a:pPr marL="0" indent="0">
              <a:buNone/>
            </a:pPr>
            <a:r>
              <a:rPr lang="en-US" dirty="0"/>
              <a:t>               mobile phone</a:t>
            </a:r>
          </a:p>
          <a:p>
            <a:pPr marL="0" indent="0">
              <a:buNone/>
            </a:pPr>
            <a:r>
              <a:rPr lang="en-US" dirty="0"/>
              <a:t>               hand held computer</a:t>
            </a:r>
          </a:p>
          <a:p>
            <a:r>
              <a:rPr lang="en-US" dirty="0"/>
              <a:t>M-commerce represents a small fraction of the total -commerce transaction</a:t>
            </a:r>
          </a:p>
        </p:txBody>
      </p:sp>
    </p:spTree>
    <p:extLst>
      <p:ext uri="{BB962C8B-B14F-4D97-AF65-F5344CB8AC3E}">
        <p14:creationId xmlns:p14="http://schemas.microsoft.com/office/powerpoint/2010/main" val="335769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FED8-6576-3845-95B4-4DA95B82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99202"/>
            <a:ext cx="10571998" cy="970450"/>
          </a:xfrm>
        </p:spPr>
        <p:txBody>
          <a:bodyPr/>
          <a:lstStyle/>
          <a:p>
            <a:r>
              <a:rPr lang="en-US" dirty="0"/>
              <a:t>﻿</a:t>
            </a:r>
            <a:br>
              <a:rPr lang="en-US" dirty="0"/>
            </a:br>
            <a:r>
              <a:rPr lang="en-US" dirty="0"/>
              <a:t>M-Commerce Services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459C-B43A-1E45-B73B-4F709379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﻿Location-based services</a:t>
            </a:r>
          </a:p>
          <a:p>
            <a:r>
              <a:rPr lang="en-US" dirty="0"/>
              <a:t>• Banking and financial services</a:t>
            </a:r>
          </a:p>
          <a:p>
            <a:r>
              <a:rPr lang="en-US" dirty="0"/>
              <a:t>• Wireless advertising</a:t>
            </a:r>
          </a:p>
          <a:p>
            <a:r>
              <a:rPr lang="en-US" dirty="0"/>
              <a:t>• Games and entertainment</a:t>
            </a:r>
          </a:p>
        </p:txBody>
      </p:sp>
    </p:spTree>
    <p:extLst>
      <p:ext uri="{BB962C8B-B14F-4D97-AF65-F5344CB8AC3E}">
        <p14:creationId xmlns:p14="http://schemas.microsoft.com/office/powerpoint/2010/main" val="354599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FD3D-7D9F-524A-8BE5-145E10EC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electronic payment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C8A3-4804-1941-BBA5-A518CB39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Digital wallet </a:t>
            </a:r>
          </a:p>
          <a:p>
            <a:pPr marL="0" indent="0">
              <a:buNone/>
            </a:pPr>
            <a:r>
              <a:rPr lang="en-IN" dirty="0"/>
              <a:t>         Stores credit card and owner identification information and enters the shopper’s name,     credit card number, and shipping information automatically when invoked to complete a purchase</a:t>
            </a:r>
          </a:p>
          <a:p>
            <a:r>
              <a:rPr lang="en-IN" b="1" i="1" dirty="0"/>
              <a:t>Accumulated balance digital payment systems </a:t>
            </a:r>
          </a:p>
          <a:p>
            <a:pPr marL="0" indent="0">
              <a:buNone/>
            </a:pPr>
            <a:r>
              <a:rPr lang="en-IN" dirty="0"/>
              <a:t>            Used for micropayments ($10 or less) </a:t>
            </a:r>
          </a:p>
          <a:p>
            <a:pPr marL="0" indent="0">
              <a:buNone/>
            </a:pPr>
            <a:r>
              <a:rPr lang="en-IN" dirty="0"/>
              <a:t>            Accumulating debit balance that is paid periodically on credit card or telephone bills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22EC-3861-A043-BE3D-4B0F9D93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What is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4BBB-76B6-434F-B770-79311A1F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the internet and web to conduct business</a:t>
            </a:r>
          </a:p>
          <a:p>
            <a:r>
              <a:rPr lang="en-US" dirty="0"/>
              <a:t>Digitally enabled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39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2A64-4B4A-BD47-8DBF-C59A88F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electronic payment systems (</a:t>
            </a:r>
            <a:r>
              <a:rPr lang="en-IN" dirty="0" err="1"/>
              <a:t>Cont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ABEB-3CE9-3147-B5E7-2D108935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Stored value payment systems </a:t>
            </a:r>
          </a:p>
          <a:p>
            <a:pPr marL="0" indent="0">
              <a:buNone/>
            </a:pPr>
            <a:r>
              <a:rPr lang="en-IN" dirty="0"/>
              <a:t>            Enable online payments based on value stored in online digital account </a:t>
            </a:r>
          </a:p>
          <a:p>
            <a:pPr marL="0" indent="0">
              <a:buNone/>
            </a:pPr>
            <a:r>
              <a:rPr lang="en-IN" dirty="0"/>
              <a:t>            May be merchant platforms or peer-to-peer (PayPal) </a:t>
            </a:r>
          </a:p>
          <a:p>
            <a:r>
              <a:rPr lang="en-IN" dirty="0"/>
              <a:t>Digital checking </a:t>
            </a:r>
          </a:p>
          <a:p>
            <a:pPr marL="0" indent="0">
              <a:buNone/>
            </a:pPr>
            <a:r>
              <a:rPr lang="en-IN" dirty="0"/>
              <a:t>             Extend functionality of existing checking accounts to be used for online payments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18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0458-B9E2-4742-B692-F257089B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electronic payment systems (</a:t>
            </a:r>
            <a:r>
              <a:rPr lang="en-IN" dirty="0" err="1"/>
              <a:t>Cont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8EB7-BA21-FD4C-93AC-7C62B057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Electronic billing presentment and payment systems </a:t>
            </a:r>
          </a:p>
          <a:p>
            <a:pPr marL="0" indent="0">
              <a:buNone/>
            </a:pPr>
            <a:r>
              <a:rPr lang="en-IN" dirty="0"/>
              <a:t>                Paying monthly bills through electronic fund transfers or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3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D6BC-10B5-6E49-9360-80AB27DC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13D5-49CB-CC43-800C-4009A9D2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http://bs.bnu.edu.cn/bkjx/kjxz/MIS/ppt/laudon_ess7_ch09.pdf</a:t>
            </a:r>
          </a:p>
          <a:p>
            <a:r>
              <a:rPr lang="en-US" dirty="0"/>
              <a:t>http://ramayah.com/wp-content/uploads/2011/12/CH9.pdf https://phantran.net/key</a:t>
            </a:r>
          </a:p>
          <a:p>
            <a:r>
              <a:rPr lang="en-US" dirty="0"/>
              <a:t>Key-concepts-in-e-commerce-digital-markets-and-digital-goods-in-a-global-marketplace/</a:t>
            </a:r>
          </a:p>
          <a:p>
            <a:r>
              <a:rPr lang="en-US" dirty="0"/>
              <a:t>Kenneth C. Laudon &amp; Jane P. Laudon “Management Information Systems”, 5</a:t>
            </a:r>
            <a:r>
              <a:rPr lang="en-US" baseline="30000" dirty="0"/>
              <a:t>th</a:t>
            </a:r>
            <a:r>
              <a:rPr lang="en-US" dirty="0"/>
              <a:t> Edition Pearson, 2018</a:t>
            </a:r>
          </a:p>
        </p:txBody>
      </p:sp>
    </p:spTree>
    <p:extLst>
      <p:ext uri="{BB962C8B-B14F-4D97-AF65-F5344CB8AC3E}">
        <p14:creationId xmlns:p14="http://schemas.microsoft.com/office/powerpoint/2010/main" val="404236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9617-6BB3-781C-0B29-FFA96F42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e-commerce refers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4673-32C2-8B63-ED37-48AB245A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Data Exchange</a:t>
            </a:r>
          </a:p>
          <a:p>
            <a:r>
              <a:rPr lang="en-US" dirty="0"/>
              <a:t>Electronic mail(E-mail)</a:t>
            </a:r>
          </a:p>
          <a:p>
            <a:r>
              <a:rPr lang="en-US" dirty="0"/>
              <a:t>Electronic bulletins boards</a:t>
            </a:r>
          </a:p>
          <a:p>
            <a:r>
              <a:rPr lang="en-US" dirty="0"/>
              <a:t>Electronic Fund Transfer(EFT)</a:t>
            </a:r>
          </a:p>
        </p:txBody>
      </p:sp>
    </p:spTree>
    <p:extLst>
      <p:ext uri="{BB962C8B-B14F-4D97-AF65-F5344CB8AC3E}">
        <p14:creationId xmlns:p14="http://schemas.microsoft.com/office/powerpoint/2010/main" val="9558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1A59-8DF3-D94D-8887-B23DA9A1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of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FCAA-695E-9345-A309-A383E21F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a physical product such clothing and pay online </a:t>
            </a:r>
          </a:p>
          <a:p>
            <a:r>
              <a:rPr lang="en-US" dirty="0"/>
              <a:t>Ordering a physical book from website and either pay online or on delivery</a:t>
            </a:r>
          </a:p>
        </p:txBody>
      </p:sp>
    </p:spTree>
    <p:extLst>
      <p:ext uri="{BB962C8B-B14F-4D97-AF65-F5344CB8AC3E}">
        <p14:creationId xmlns:p14="http://schemas.microsoft.com/office/powerpoint/2010/main" val="172469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6A18-DEBC-0E41-9B00-AABDE6BA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6F4-E802-FE44-9D88-54FD830D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in 1995, </a:t>
            </a:r>
          </a:p>
          <a:p>
            <a:r>
              <a:rPr lang="en-US" dirty="0"/>
              <a:t>annual growth  rate was at 16 before covid-19 </a:t>
            </a:r>
          </a:p>
          <a:p>
            <a:r>
              <a:rPr lang="en-US" dirty="0"/>
              <a:t>After covid-19, annual growth rate has gone up exponentially</a:t>
            </a:r>
          </a:p>
          <a:p>
            <a:r>
              <a:rPr lang="en-US" dirty="0"/>
              <a:t>While many companies fail, many profited with soaring revenues</a:t>
            </a:r>
          </a:p>
          <a:p>
            <a:r>
              <a:rPr lang="en-US" dirty="0"/>
              <a:t>Today, E-commerce is the fastest growing form of retail trace in U.S, Europe and Asia</a:t>
            </a:r>
          </a:p>
        </p:txBody>
      </p:sp>
    </p:spTree>
    <p:extLst>
      <p:ext uri="{BB962C8B-B14F-4D97-AF65-F5344CB8AC3E}">
        <p14:creationId xmlns:p14="http://schemas.microsoft.com/office/powerpoint/2010/main" val="261295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F558-E070-E74F-99B8-F98C71A5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﻿Unique Features of E-commerce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9B09-153F-DB48-9CFC-9622169E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1. UBIQUITY</a:t>
            </a:r>
            <a:endParaRPr lang="en-US" dirty="0"/>
          </a:p>
          <a:p>
            <a:r>
              <a:rPr lang="en-US" dirty="0"/>
              <a:t>Internet/Web technologies available everywhere : work, home etc.. And anytime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2. GLOBAL REACH</a:t>
            </a:r>
          </a:p>
          <a:p>
            <a:r>
              <a:rPr lang="en-US" dirty="0"/>
              <a:t>The technology reaches across national boundaries, and around earth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3. </a:t>
            </a:r>
            <a:r>
              <a:rPr lang="en-US" sz="1900" b="1" i="1" dirty="0"/>
              <a:t>Universal Standard</a:t>
            </a:r>
            <a:r>
              <a:rPr lang="en-US" sz="1900" dirty="0"/>
              <a:t> </a:t>
            </a:r>
          </a:p>
          <a:p>
            <a:r>
              <a:rPr lang="en-US" sz="1900" dirty="0"/>
              <a:t>One set of technology standard : internet standard</a:t>
            </a:r>
          </a:p>
          <a:p>
            <a:pPr marL="0" indent="0">
              <a:buNone/>
            </a:pPr>
            <a:r>
              <a:rPr lang="en-US" b="1" i="1" u="sng" dirty="0"/>
              <a:t>            </a:t>
            </a:r>
          </a:p>
          <a:p>
            <a:pPr marL="0" indent="0">
              <a:buNone/>
            </a:pPr>
            <a:r>
              <a:rPr lang="en-US" b="1" i="1" u="sng" dirty="0"/>
              <a:t>        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55787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0CDF-3571-5B41-BDD6-097DF2A3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﻿Unique Features of E-commerce Technology(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A318-A36F-D649-B8F4-2B4AADDA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b="1" i="1" dirty="0"/>
              <a:t>RICHNESS</a:t>
            </a:r>
          </a:p>
          <a:p>
            <a:r>
              <a:rPr lang="en-US" dirty="0"/>
              <a:t>Supports Videos, Audios and text messages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i="1" dirty="0"/>
              <a:t>INTERACTIVITY</a:t>
            </a:r>
          </a:p>
          <a:p>
            <a:r>
              <a:rPr lang="en-US" dirty="0"/>
              <a:t>The technology works via interaction with the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b="1" i="1" dirty="0"/>
              <a:t>INFORMATION DENSITY</a:t>
            </a:r>
          </a:p>
          <a:p>
            <a:r>
              <a:rPr lang="en-US" dirty="0"/>
              <a:t>Vast increase in information density, </a:t>
            </a:r>
          </a:p>
          <a:p>
            <a:r>
              <a:rPr lang="en-US" dirty="0"/>
              <a:t>total amount and quality information are available to all market </a:t>
            </a:r>
            <a:r>
              <a:rPr lang="en-US" dirty="0" err="1"/>
              <a:t>partisipants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C6C-0342-DE41-A898-DD7B1299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﻿Unique Features of E-commerce Technology(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D9F7-BE24-0047-843A-ACFB8203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7. </a:t>
            </a:r>
            <a:r>
              <a:rPr lang="en-IN" b="1" i="1" dirty="0"/>
              <a:t>Personalization/Customization </a:t>
            </a:r>
          </a:p>
          <a:p>
            <a:r>
              <a:rPr lang="en-IN" dirty="0"/>
              <a:t>Technology permits modification of messages, goods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8. </a:t>
            </a:r>
            <a:r>
              <a:rPr lang="en-IN" b="1" i="1" dirty="0"/>
              <a:t>Social technology </a:t>
            </a:r>
          </a:p>
          <a:p>
            <a:r>
              <a:rPr lang="en-IN" dirty="0"/>
              <a:t>The technology promotes user content generation and social networking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01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{07D105DE-B136-314A-BE8E-6B29C1C84BF3}tf10001121</Template>
  <TotalTime>539</TotalTime>
  <Words>1291</Words>
  <Application>Microsoft Macintosh PowerPoint</Application>
  <PresentationFormat>Widescreen</PresentationFormat>
  <Paragraphs>194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 Narrow</vt:lpstr>
      <vt:lpstr>Century Gothic</vt:lpstr>
      <vt:lpstr>Wingdings 2</vt:lpstr>
      <vt:lpstr>Quotable</vt:lpstr>
      <vt:lpstr>Information Resource Management(IRM)  Lecture 7 E – commerce : digital market, digital goods  Lecturer: Dr. Gakwaya Nkundimana Joel</vt:lpstr>
      <vt:lpstr>CONTENTS OUTLINE</vt:lpstr>
      <vt:lpstr>        What is e-commerce</vt:lpstr>
      <vt:lpstr>What does e-commerce refers to?</vt:lpstr>
      <vt:lpstr>Simple example of e-commerce</vt:lpstr>
      <vt:lpstr>History of E-commerce</vt:lpstr>
      <vt:lpstr>Unique Features of E-commerce Technology</vt:lpstr>
      <vt:lpstr>Unique Features of E-commerce Technology(cont)</vt:lpstr>
      <vt:lpstr>Unique Features of E-commerce Technology(cont)</vt:lpstr>
      <vt:lpstr> Key concepts in e-commerce: ﻿Digital Markets</vt:lpstr>
      <vt:lpstr>   Key concepts in e-commerce : Digital Markets </vt:lpstr>
      <vt:lpstr>Key concepts in e-commerce : Digital Goods </vt:lpstr>
      <vt:lpstr>E-commerce Business Models</vt:lpstr>
      <vt:lpstr>E-commerce Business Models(cont)</vt:lpstr>
      <vt:lpstr>E-commerce Business Models(cont)</vt:lpstr>
      <vt:lpstr>E-commerce Revenue Models</vt:lpstr>
      <vt:lpstr>E-commerce Revenue Models(cont)</vt:lpstr>
      <vt:lpstr>E-commerce Revenue Models(cont)</vt:lpstr>
      <vt:lpstr>E-commerce Revenue Models(cont)</vt:lpstr>
      <vt:lpstr>Types of Electronic Commerce</vt:lpstr>
      <vt:lpstr> Business-to-business (B2B) </vt:lpstr>
      <vt:lpstr>       Business-to-consumer (B2C)  </vt:lpstr>
      <vt:lpstr>Consumer-to-consumer (C2C)</vt:lpstr>
      <vt:lpstr>      Consumer-to-business(C2B) </vt:lpstr>
      <vt:lpstr>Business-to-administration(B2A) </vt:lpstr>
      <vt:lpstr>Consumer-to-Administration(C2A) </vt:lpstr>
      <vt:lpstr>Mobile commerce (m-commerce) </vt:lpstr>
      <vt:lpstr> M-Commerce Services  </vt:lpstr>
      <vt:lpstr>Types of electronic payment systems</vt:lpstr>
      <vt:lpstr>Types of electronic payment systems (Cont)</vt:lpstr>
      <vt:lpstr>Types of electronic payment systems (Cont)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commerce : digital market, digital goods</dc:title>
  <dc:creator>Microsoft Office User</dc:creator>
  <cp:lastModifiedBy>Gakwaya Nkundimana Joel</cp:lastModifiedBy>
  <cp:revision>11</cp:revision>
  <dcterms:created xsi:type="dcterms:W3CDTF">2022-05-17T14:04:47Z</dcterms:created>
  <dcterms:modified xsi:type="dcterms:W3CDTF">2022-06-03T00:23:39Z</dcterms:modified>
</cp:coreProperties>
</file>