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330" r:id="rId2"/>
    <p:sldId id="349" r:id="rId3"/>
    <p:sldId id="380" r:id="rId4"/>
    <p:sldId id="381" r:id="rId5"/>
    <p:sldId id="382" r:id="rId6"/>
    <p:sldId id="383" r:id="rId7"/>
    <p:sldId id="384" r:id="rId8"/>
    <p:sldId id="385" r:id="rId9"/>
    <p:sldId id="388" r:id="rId10"/>
    <p:sldId id="389" r:id="rId11"/>
    <p:sldId id="392" r:id="rId12"/>
    <p:sldId id="393" r:id="rId13"/>
    <p:sldId id="390" r:id="rId14"/>
    <p:sldId id="391" r:id="rId15"/>
    <p:sldId id="379" r:id="rId16"/>
    <p:sldId id="394" r:id="rId17"/>
    <p:sldId id="355" r:id="rId18"/>
    <p:sldId id="376" r:id="rId19"/>
    <p:sldId id="377" r:id="rId20"/>
    <p:sldId id="359" r:id="rId21"/>
    <p:sldId id="360" r:id="rId22"/>
    <p:sldId id="396" r:id="rId23"/>
    <p:sldId id="397" r:id="rId24"/>
    <p:sldId id="395" r:id="rId25"/>
    <p:sldId id="30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ody Morgan (ADE)"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3130" autoAdjust="0"/>
  </p:normalViewPr>
  <p:slideViewPr>
    <p:cSldViewPr>
      <p:cViewPr varScale="1">
        <p:scale>
          <a:sx n="58" d="100"/>
          <a:sy n="58" d="100"/>
        </p:scale>
        <p:origin x="-163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4095F-0002-3F4A-BF1C-C11D95EDE8A9}" type="datetimeFigureOut">
              <a:rPr lang="en-US" smtClean="0"/>
              <a:t>1/17/2014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42A3F8-D770-664A-875A-B1FD34D1A915}" type="slidenum">
              <a:rPr lang="en-US" smtClean="0"/>
              <a:t>‹#›</a:t>
            </a:fld>
            <a:endParaRPr lang="en-US" dirty="0"/>
          </a:p>
        </p:txBody>
      </p:sp>
    </p:spTree>
    <p:extLst>
      <p:ext uri="{BB962C8B-B14F-4D97-AF65-F5344CB8AC3E}">
        <p14:creationId xmlns:p14="http://schemas.microsoft.com/office/powerpoint/2010/main" val="1007375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CBD4C3-6556-470E-BF36-09BC0B9861C3}" type="datetimeFigureOut">
              <a:rPr lang="en-US" smtClean="0"/>
              <a:t>1/17/2014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C85C12-1735-449E-A446-9AA1156F1DC8}" type="slidenum">
              <a:rPr lang="en-US" smtClean="0"/>
              <a:t>‹#›</a:t>
            </a:fld>
            <a:endParaRPr lang="en-US" dirty="0"/>
          </a:p>
        </p:txBody>
      </p:sp>
    </p:spTree>
    <p:extLst>
      <p:ext uri="{BB962C8B-B14F-4D97-AF65-F5344CB8AC3E}">
        <p14:creationId xmlns:p14="http://schemas.microsoft.com/office/powerpoint/2010/main" val="31633579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004C11-F022-40A1-A4D1-E5B6A8D29014}" type="slidenum">
              <a:rPr lang="en-US" smtClean="0"/>
              <a:pPr/>
              <a:t>18</a:t>
            </a:fld>
            <a:endParaRPr lang="en-US" dirty="0"/>
          </a:p>
        </p:txBody>
      </p:sp>
    </p:spTree>
    <p:extLst>
      <p:ext uri="{BB962C8B-B14F-4D97-AF65-F5344CB8AC3E}">
        <p14:creationId xmlns:p14="http://schemas.microsoft.com/office/powerpoint/2010/main" val="8525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004C11-F022-40A1-A4D1-E5B6A8D29014}" type="slidenum">
              <a:rPr lang="en-US" smtClean="0"/>
              <a:pPr/>
              <a:t>19</a:t>
            </a:fld>
            <a:endParaRPr lang="en-US" dirty="0"/>
          </a:p>
        </p:txBody>
      </p:sp>
    </p:spTree>
    <p:extLst>
      <p:ext uri="{BB962C8B-B14F-4D97-AF65-F5344CB8AC3E}">
        <p14:creationId xmlns:p14="http://schemas.microsoft.com/office/powerpoint/2010/main" val="85253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D75AA-D757-3142-8C38-25EA09BDB032}" type="datetime1">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508E7F-87BF-448A-BBB4-804AC7F5A934}" type="slidenum">
              <a:rPr lang="en-US" smtClean="0"/>
              <a:t>‹#›</a:t>
            </a:fld>
            <a:endParaRPr lang="en-US" dirty="0"/>
          </a:p>
        </p:txBody>
      </p:sp>
      <p:grpSp>
        <p:nvGrpSpPr>
          <p:cNvPr id="12" name="Group 11"/>
          <p:cNvGrpSpPr/>
          <p:nvPr userDrawn="1"/>
        </p:nvGrpSpPr>
        <p:grpSpPr>
          <a:xfrm>
            <a:off x="130885" y="5881806"/>
            <a:ext cx="8936915" cy="878385"/>
            <a:chOff x="130885" y="5881806"/>
            <a:chExt cx="8936915" cy="878385"/>
          </a:xfrm>
        </p:grpSpPr>
        <p:sp>
          <p:nvSpPr>
            <p:cNvPr id="11" name="Rectangle 10"/>
            <p:cNvSpPr/>
            <p:nvPr userDrawn="1"/>
          </p:nvSpPr>
          <p:spPr>
            <a:xfrm>
              <a:off x="130885" y="6622197"/>
              <a:ext cx="8936915" cy="1379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0" descr="Arkansas Department of Educatio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85" y="5881806"/>
              <a:ext cx="2514600" cy="809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178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25FAA-ED20-C749-A759-A2B4888E034E}" type="datetime1">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508E7F-87BF-448A-BBB4-804AC7F5A934}" type="slidenum">
              <a:rPr lang="en-US" smtClean="0"/>
              <a:t>‹#›</a:t>
            </a:fld>
            <a:endParaRPr lang="en-US" dirty="0"/>
          </a:p>
        </p:txBody>
      </p:sp>
      <p:grpSp>
        <p:nvGrpSpPr>
          <p:cNvPr id="7" name="Group 6"/>
          <p:cNvGrpSpPr/>
          <p:nvPr userDrawn="1"/>
        </p:nvGrpSpPr>
        <p:grpSpPr>
          <a:xfrm>
            <a:off x="130885" y="5881806"/>
            <a:ext cx="8936915" cy="878385"/>
            <a:chOff x="130885" y="5881806"/>
            <a:chExt cx="8936915" cy="878385"/>
          </a:xfrm>
        </p:grpSpPr>
        <p:sp>
          <p:nvSpPr>
            <p:cNvPr id="8" name="Rectangle 7"/>
            <p:cNvSpPr/>
            <p:nvPr userDrawn="1"/>
          </p:nvSpPr>
          <p:spPr>
            <a:xfrm>
              <a:off x="130885" y="6622197"/>
              <a:ext cx="8936915" cy="1379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0" descr="Arkansas Department of Educatio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85" y="5881806"/>
              <a:ext cx="2514600" cy="809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4849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7D31A-4A01-B140-9671-7F4B8B20D0A3}" type="datetime1">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508E7F-87BF-448A-BBB4-804AC7F5A934}" type="slidenum">
              <a:rPr lang="en-US" smtClean="0"/>
              <a:t>‹#›</a:t>
            </a:fld>
            <a:endParaRPr lang="en-US" dirty="0"/>
          </a:p>
        </p:txBody>
      </p:sp>
      <p:grpSp>
        <p:nvGrpSpPr>
          <p:cNvPr id="7" name="Group 6"/>
          <p:cNvGrpSpPr/>
          <p:nvPr userDrawn="1"/>
        </p:nvGrpSpPr>
        <p:grpSpPr>
          <a:xfrm>
            <a:off x="130885" y="5881806"/>
            <a:ext cx="8936915" cy="878385"/>
            <a:chOff x="130885" y="5881806"/>
            <a:chExt cx="8936915" cy="878385"/>
          </a:xfrm>
        </p:grpSpPr>
        <p:sp>
          <p:nvSpPr>
            <p:cNvPr id="8" name="Rectangle 7"/>
            <p:cNvSpPr/>
            <p:nvPr userDrawn="1"/>
          </p:nvSpPr>
          <p:spPr>
            <a:xfrm>
              <a:off x="130885" y="6622197"/>
              <a:ext cx="8936915" cy="1379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0" descr="Arkansas Department of Educatio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85" y="5881806"/>
              <a:ext cx="2514600" cy="809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8189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CB54C-605A-C248-B006-452B84BD7CEE}" type="datetime1">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508E7F-87BF-448A-BBB4-804AC7F5A934}" type="slidenum">
              <a:rPr lang="en-US" smtClean="0"/>
              <a:t>‹#›</a:t>
            </a:fld>
            <a:endParaRPr lang="en-US" dirty="0"/>
          </a:p>
        </p:txBody>
      </p:sp>
      <p:grpSp>
        <p:nvGrpSpPr>
          <p:cNvPr id="7" name="Group 6"/>
          <p:cNvGrpSpPr/>
          <p:nvPr userDrawn="1"/>
        </p:nvGrpSpPr>
        <p:grpSpPr>
          <a:xfrm>
            <a:off x="130885" y="5881806"/>
            <a:ext cx="8936915" cy="878385"/>
            <a:chOff x="130885" y="5881806"/>
            <a:chExt cx="8936915" cy="878385"/>
          </a:xfrm>
        </p:grpSpPr>
        <p:sp>
          <p:nvSpPr>
            <p:cNvPr id="8" name="Rectangle 7"/>
            <p:cNvSpPr/>
            <p:nvPr userDrawn="1"/>
          </p:nvSpPr>
          <p:spPr>
            <a:xfrm>
              <a:off x="130885" y="6622197"/>
              <a:ext cx="8936915" cy="1379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0" descr="Arkansas Department of Educatio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85" y="5881806"/>
              <a:ext cx="2514600" cy="809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9449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563245-5265-7243-BCA3-EBBA7873BA24}" type="datetime1">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508E7F-87BF-448A-BBB4-804AC7F5A934}" type="slidenum">
              <a:rPr lang="en-US" smtClean="0"/>
              <a:t>‹#›</a:t>
            </a:fld>
            <a:endParaRPr lang="en-US" dirty="0"/>
          </a:p>
        </p:txBody>
      </p:sp>
      <p:grpSp>
        <p:nvGrpSpPr>
          <p:cNvPr id="7" name="Group 6"/>
          <p:cNvGrpSpPr/>
          <p:nvPr userDrawn="1"/>
        </p:nvGrpSpPr>
        <p:grpSpPr>
          <a:xfrm>
            <a:off x="130885" y="5881806"/>
            <a:ext cx="8936915" cy="878385"/>
            <a:chOff x="130885" y="5881806"/>
            <a:chExt cx="8936915" cy="878385"/>
          </a:xfrm>
        </p:grpSpPr>
        <p:sp>
          <p:nvSpPr>
            <p:cNvPr id="8" name="Rectangle 7"/>
            <p:cNvSpPr/>
            <p:nvPr userDrawn="1"/>
          </p:nvSpPr>
          <p:spPr>
            <a:xfrm>
              <a:off x="130885" y="6622197"/>
              <a:ext cx="8936915" cy="1379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0" descr="Arkansas Department of Educatio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85" y="5881806"/>
              <a:ext cx="2514600" cy="809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880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6A2224-1D49-FE4E-8736-570E750F87B6}" type="datetime1">
              <a:rPr lang="en-US" smtClean="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508E7F-87BF-448A-BBB4-804AC7F5A934}" type="slidenum">
              <a:rPr lang="en-US" smtClean="0"/>
              <a:t>‹#›</a:t>
            </a:fld>
            <a:endParaRPr lang="en-US" dirty="0"/>
          </a:p>
        </p:txBody>
      </p:sp>
      <p:grpSp>
        <p:nvGrpSpPr>
          <p:cNvPr id="8" name="Group 7"/>
          <p:cNvGrpSpPr/>
          <p:nvPr userDrawn="1"/>
        </p:nvGrpSpPr>
        <p:grpSpPr>
          <a:xfrm>
            <a:off x="130885" y="5881806"/>
            <a:ext cx="8936915" cy="878385"/>
            <a:chOff x="130885" y="5881806"/>
            <a:chExt cx="8936915" cy="878385"/>
          </a:xfrm>
        </p:grpSpPr>
        <p:sp>
          <p:nvSpPr>
            <p:cNvPr id="9" name="Rectangle 8"/>
            <p:cNvSpPr/>
            <p:nvPr userDrawn="1"/>
          </p:nvSpPr>
          <p:spPr>
            <a:xfrm>
              <a:off x="130885" y="6622197"/>
              <a:ext cx="8936915" cy="1379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0" descr="Arkansas Department of Educatio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85" y="5881806"/>
              <a:ext cx="2514600" cy="809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311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FE5E23-3D29-2F4B-B638-96A19AC2689D}" type="datetime1">
              <a:rPr lang="en-US" smtClean="0"/>
              <a:t>1/17/2014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508E7F-87BF-448A-BBB4-804AC7F5A934}" type="slidenum">
              <a:rPr lang="en-US" smtClean="0"/>
              <a:t>‹#›</a:t>
            </a:fld>
            <a:endParaRPr lang="en-US" dirty="0"/>
          </a:p>
        </p:txBody>
      </p:sp>
      <p:grpSp>
        <p:nvGrpSpPr>
          <p:cNvPr id="10" name="Group 9"/>
          <p:cNvGrpSpPr/>
          <p:nvPr userDrawn="1"/>
        </p:nvGrpSpPr>
        <p:grpSpPr>
          <a:xfrm>
            <a:off x="130885" y="5881806"/>
            <a:ext cx="8936915" cy="878385"/>
            <a:chOff x="130885" y="5881806"/>
            <a:chExt cx="8936915" cy="878385"/>
          </a:xfrm>
        </p:grpSpPr>
        <p:sp>
          <p:nvSpPr>
            <p:cNvPr id="11" name="Rectangle 10"/>
            <p:cNvSpPr/>
            <p:nvPr userDrawn="1"/>
          </p:nvSpPr>
          <p:spPr>
            <a:xfrm>
              <a:off x="130885" y="6622197"/>
              <a:ext cx="8936915" cy="1379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0" descr="Arkansas Department of Educatio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85" y="5881806"/>
              <a:ext cx="2514600" cy="809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1823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FFA7E9-A6CB-7D46-9455-E96CA437812E}" type="datetime1">
              <a:rPr lang="en-US" smtClean="0"/>
              <a:t>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508E7F-87BF-448A-BBB4-804AC7F5A934}" type="slidenum">
              <a:rPr lang="en-US" smtClean="0"/>
              <a:t>‹#›</a:t>
            </a:fld>
            <a:endParaRPr lang="en-US" dirty="0"/>
          </a:p>
        </p:txBody>
      </p:sp>
      <p:grpSp>
        <p:nvGrpSpPr>
          <p:cNvPr id="6" name="Group 5"/>
          <p:cNvGrpSpPr/>
          <p:nvPr userDrawn="1"/>
        </p:nvGrpSpPr>
        <p:grpSpPr>
          <a:xfrm>
            <a:off x="130885" y="5881806"/>
            <a:ext cx="8936915" cy="878385"/>
            <a:chOff x="130885" y="5881806"/>
            <a:chExt cx="8936915" cy="878385"/>
          </a:xfrm>
        </p:grpSpPr>
        <p:sp>
          <p:nvSpPr>
            <p:cNvPr id="7" name="Rectangle 6"/>
            <p:cNvSpPr/>
            <p:nvPr userDrawn="1"/>
          </p:nvSpPr>
          <p:spPr>
            <a:xfrm>
              <a:off x="130885" y="6622197"/>
              <a:ext cx="8936915" cy="1379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10" descr="Arkansas Department of Educatio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85" y="5881806"/>
              <a:ext cx="2514600" cy="809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2386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072EE-4171-0642-920A-4F7A4D94DC65}" type="datetime1">
              <a:rPr lang="en-US" smtClean="0"/>
              <a:t>1/17/2014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508E7F-87BF-448A-BBB4-804AC7F5A934}" type="slidenum">
              <a:rPr lang="en-US" smtClean="0"/>
              <a:t>‹#›</a:t>
            </a:fld>
            <a:endParaRPr lang="en-US" dirty="0"/>
          </a:p>
        </p:txBody>
      </p:sp>
      <p:grpSp>
        <p:nvGrpSpPr>
          <p:cNvPr id="5" name="Group 4"/>
          <p:cNvGrpSpPr/>
          <p:nvPr userDrawn="1"/>
        </p:nvGrpSpPr>
        <p:grpSpPr>
          <a:xfrm>
            <a:off x="130885" y="5881806"/>
            <a:ext cx="8936915" cy="878385"/>
            <a:chOff x="130885" y="5881806"/>
            <a:chExt cx="8936915" cy="878385"/>
          </a:xfrm>
        </p:grpSpPr>
        <p:sp>
          <p:nvSpPr>
            <p:cNvPr id="6" name="Rectangle 5"/>
            <p:cNvSpPr/>
            <p:nvPr userDrawn="1"/>
          </p:nvSpPr>
          <p:spPr>
            <a:xfrm>
              <a:off x="130885" y="6622197"/>
              <a:ext cx="8936915" cy="1379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0" descr="Arkansas Department of Educatio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85" y="5881806"/>
              <a:ext cx="2514600" cy="809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933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5B6D2-CD60-B246-B112-318AD95371AA}" type="datetime1">
              <a:rPr lang="en-US" smtClean="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508E7F-87BF-448A-BBB4-804AC7F5A934}" type="slidenum">
              <a:rPr lang="en-US" smtClean="0"/>
              <a:t>‹#›</a:t>
            </a:fld>
            <a:endParaRPr lang="en-US" dirty="0"/>
          </a:p>
        </p:txBody>
      </p:sp>
      <p:grpSp>
        <p:nvGrpSpPr>
          <p:cNvPr id="8" name="Group 7"/>
          <p:cNvGrpSpPr/>
          <p:nvPr userDrawn="1"/>
        </p:nvGrpSpPr>
        <p:grpSpPr>
          <a:xfrm>
            <a:off x="130885" y="5881806"/>
            <a:ext cx="8936915" cy="878385"/>
            <a:chOff x="130885" y="5881806"/>
            <a:chExt cx="8936915" cy="878385"/>
          </a:xfrm>
        </p:grpSpPr>
        <p:sp>
          <p:nvSpPr>
            <p:cNvPr id="9" name="Rectangle 8"/>
            <p:cNvSpPr/>
            <p:nvPr userDrawn="1"/>
          </p:nvSpPr>
          <p:spPr>
            <a:xfrm>
              <a:off x="130885" y="6622197"/>
              <a:ext cx="8936915" cy="1379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0" descr="Arkansas Department of Educatio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85" y="5881806"/>
              <a:ext cx="2514600" cy="809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1899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455EBB-B02D-BA48-8900-CCB58DC4B04E}" type="datetime1">
              <a:rPr lang="en-US" smtClean="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508E7F-87BF-448A-BBB4-804AC7F5A934}" type="slidenum">
              <a:rPr lang="en-US" smtClean="0"/>
              <a:t>‹#›</a:t>
            </a:fld>
            <a:endParaRPr lang="en-US" dirty="0"/>
          </a:p>
        </p:txBody>
      </p:sp>
      <p:grpSp>
        <p:nvGrpSpPr>
          <p:cNvPr id="8" name="Group 7"/>
          <p:cNvGrpSpPr/>
          <p:nvPr userDrawn="1"/>
        </p:nvGrpSpPr>
        <p:grpSpPr>
          <a:xfrm>
            <a:off x="130885" y="5881806"/>
            <a:ext cx="8936915" cy="878385"/>
            <a:chOff x="130885" y="5881806"/>
            <a:chExt cx="8936915" cy="878385"/>
          </a:xfrm>
        </p:grpSpPr>
        <p:sp>
          <p:nvSpPr>
            <p:cNvPr id="9" name="Rectangle 8"/>
            <p:cNvSpPr/>
            <p:nvPr userDrawn="1"/>
          </p:nvSpPr>
          <p:spPr>
            <a:xfrm>
              <a:off x="130885" y="6622197"/>
              <a:ext cx="8936915" cy="1379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0" descr="Arkansas Department of Educatio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85" y="5881806"/>
              <a:ext cx="2514600" cy="809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580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AECB3-68C9-2848-AD8C-0BA459D69D8A}" type="datetime1">
              <a:rPr lang="en-US" smtClean="0"/>
              <a:t>1/17/2014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08E7F-87BF-448A-BBB4-804AC7F5A934}" type="slidenum">
              <a:rPr lang="en-US" smtClean="0"/>
              <a:t>‹#›</a:t>
            </a:fld>
            <a:endParaRPr lang="en-US" dirty="0"/>
          </a:p>
        </p:txBody>
      </p:sp>
    </p:spTree>
    <p:extLst>
      <p:ext uri="{BB962C8B-B14F-4D97-AF65-F5344CB8AC3E}">
        <p14:creationId xmlns:p14="http://schemas.microsoft.com/office/powerpoint/2010/main" val="2902264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www.parcconline.org/field-test-technolog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parcconline.org/field-test-technolog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www.parcconline.org/sites/parcc/files/PARCCCapacityPlanningTool_3-5-13FINAL4-12-13.xlsx" TargetMode="External"/><Relationship Id="rId2" Type="http://schemas.openxmlformats.org/officeDocument/2006/relationships/hyperlink" Target="http://www.techreadiness.net/" TargetMode="External"/><Relationship Id="rId1" Type="http://schemas.openxmlformats.org/officeDocument/2006/relationships/slideLayout" Target="../slideLayouts/slideLayout1.xml"/><Relationship Id="rId4" Type="http://schemas.openxmlformats.org/officeDocument/2006/relationships/hyperlink" Target="http://practice.parcc.testnav.com/"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ideas.aetn.org/commoncore/assessment"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setda.org/c/document_library/get_file?folderId=353&amp;name=DLFE-1517.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5"/>
            <a:ext cx="8534400" cy="1470025"/>
          </a:xfrm>
        </p:spPr>
        <p:txBody>
          <a:bodyPr>
            <a:noAutofit/>
          </a:bodyPr>
          <a:lstStyle/>
          <a:p>
            <a:pPr marL="0" indent="0"/>
            <a:r>
              <a:rPr lang="en-US" sz="5400" b="1" dirty="0"/>
              <a:t>Technology for Digital Learning &amp; Online Assessments</a:t>
            </a:r>
            <a:endParaRPr lang="en-US" sz="5400" dirty="0"/>
          </a:p>
        </p:txBody>
      </p:sp>
      <p:sp>
        <p:nvSpPr>
          <p:cNvPr id="3" name="Subtitle 2"/>
          <p:cNvSpPr>
            <a:spLocks noGrp="1"/>
          </p:cNvSpPr>
          <p:nvPr>
            <p:ph type="subTitle" idx="1"/>
          </p:nvPr>
        </p:nvSpPr>
        <p:spPr/>
        <p:txBody>
          <a:bodyPr/>
          <a:lstStyle/>
          <a:p>
            <a:endParaRPr lang="en-US" b="1" dirty="0"/>
          </a:p>
        </p:txBody>
      </p:sp>
      <p:sp>
        <p:nvSpPr>
          <p:cNvPr id="4" name="Slide Number Placeholder 3"/>
          <p:cNvSpPr>
            <a:spLocks noGrp="1"/>
          </p:cNvSpPr>
          <p:nvPr>
            <p:ph type="sldNum" sz="quarter" idx="12"/>
          </p:nvPr>
        </p:nvSpPr>
        <p:spPr/>
        <p:txBody>
          <a:bodyPr/>
          <a:lstStyle/>
          <a:p>
            <a:fld id="{9D508E7F-87BF-448A-BBB4-804AC7F5A934}" type="slidenum">
              <a:rPr lang="en-US" smtClean="0"/>
              <a:t>1</a:t>
            </a:fld>
            <a:endParaRPr lang="en-US" dirty="0"/>
          </a:p>
        </p:txBody>
      </p:sp>
    </p:spTree>
    <p:extLst>
      <p:ext uri="{BB962C8B-B14F-4D97-AF65-F5344CB8AC3E}">
        <p14:creationId xmlns:p14="http://schemas.microsoft.com/office/powerpoint/2010/main" val="791286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Administrator Readiness</a:t>
            </a:r>
            <a:endParaRPr lang="en-US" u="sng" dirty="0"/>
          </a:p>
        </p:txBody>
      </p:sp>
      <p:sp>
        <p:nvSpPr>
          <p:cNvPr id="3" name="Content Placeholder 2"/>
          <p:cNvSpPr>
            <a:spLocks noGrp="1"/>
          </p:cNvSpPr>
          <p:nvPr>
            <p:ph idx="1"/>
          </p:nvPr>
        </p:nvSpPr>
        <p:spPr>
          <a:xfrm>
            <a:off x="457200" y="1600201"/>
            <a:ext cx="8229600" cy="4267200"/>
          </a:xfrm>
        </p:spPr>
        <p:txBody>
          <a:bodyPr>
            <a:normAutofit fontScale="70000" lnSpcReduction="20000"/>
          </a:bodyPr>
          <a:lstStyle/>
          <a:p>
            <a:pPr marL="0" indent="0">
              <a:buNone/>
            </a:pPr>
            <a:r>
              <a:rPr lang="en-US" b="1" dirty="0"/>
              <a:t>Administrators facilitate online </a:t>
            </a:r>
            <a:r>
              <a:rPr lang="en-US" b="1" dirty="0" smtClean="0"/>
              <a:t>readiness.</a:t>
            </a:r>
          </a:p>
          <a:p>
            <a:r>
              <a:rPr lang="en-US" dirty="0" smtClean="0"/>
              <a:t>Facilitate </a:t>
            </a:r>
            <a:r>
              <a:rPr lang="en-US" dirty="0"/>
              <a:t>conversations with </a:t>
            </a:r>
            <a:r>
              <a:rPr lang="en-US" dirty="0" smtClean="0"/>
              <a:t>stakeholders (community</a:t>
            </a:r>
            <a:r>
              <a:rPr lang="en-US" dirty="0"/>
              <a:t>, Board, </a:t>
            </a:r>
            <a:r>
              <a:rPr lang="en-US" dirty="0" smtClean="0"/>
              <a:t>families)</a:t>
            </a:r>
          </a:p>
          <a:p>
            <a:r>
              <a:rPr lang="en-US" dirty="0" smtClean="0"/>
              <a:t>Actively </a:t>
            </a:r>
            <a:r>
              <a:rPr lang="en-US" dirty="0"/>
              <a:t>participate in the development of </a:t>
            </a:r>
            <a:r>
              <a:rPr lang="en-US" dirty="0" smtClean="0"/>
              <a:t>an overarching </a:t>
            </a:r>
            <a:r>
              <a:rPr lang="en-US" dirty="0"/>
              <a:t>implementation plan that is aligned </a:t>
            </a:r>
            <a:r>
              <a:rPr lang="en-US" dirty="0" smtClean="0"/>
              <a:t>to curricular </a:t>
            </a:r>
            <a:r>
              <a:rPr lang="en-US" dirty="0"/>
              <a:t>and infrastructure </a:t>
            </a:r>
            <a:r>
              <a:rPr lang="en-US" dirty="0" smtClean="0"/>
              <a:t>needs</a:t>
            </a:r>
          </a:p>
          <a:p>
            <a:r>
              <a:rPr lang="en-US" dirty="0" smtClean="0"/>
              <a:t>Ensure </a:t>
            </a:r>
            <a:r>
              <a:rPr lang="en-US" dirty="0"/>
              <a:t>that students and staff have the necessary </a:t>
            </a:r>
            <a:r>
              <a:rPr lang="en-US" dirty="0" smtClean="0"/>
              <a:t>resources for </a:t>
            </a:r>
            <a:r>
              <a:rPr lang="en-US" dirty="0"/>
              <a:t>digital learning and online </a:t>
            </a:r>
            <a:r>
              <a:rPr lang="en-US" dirty="0" smtClean="0"/>
              <a:t>assessments</a:t>
            </a:r>
          </a:p>
          <a:p>
            <a:r>
              <a:rPr lang="en-US" dirty="0" smtClean="0"/>
              <a:t>Provide </a:t>
            </a:r>
            <a:r>
              <a:rPr lang="en-US" dirty="0"/>
              <a:t>a unified vision and implementation for all </a:t>
            </a:r>
            <a:r>
              <a:rPr lang="en-US" dirty="0" smtClean="0"/>
              <a:t>schools within </a:t>
            </a:r>
            <a:r>
              <a:rPr lang="en-US" dirty="0"/>
              <a:t>the district – everyone has a </a:t>
            </a:r>
            <a:r>
              <a:rPr lang="en-US" dirty="0" smtClean="0"/>
              <a:t>role</a:t>
            </a:r>
          </a:p>
          <a:p>
            <a:r>
              <a:rPr lang="en-US" dirty="0" smtClean="0"/>
              <a:t>Ensure </a:t>
            </a:r>
            <a:r>
              <a:rPr lang="en-US" dirty="0"/>
              <a:t>that the logistics, environments and </a:t>
            </a:r>
            <a:r>
              <a:rPr lang="en-US" dirty="0" smtClean="0"/>
              <a:t>technical support </a:t>
            </a:r>
            <a:r>
              <a:rPr lang="en-US" dirty="0"/>
              <a:t>services are components of the </a:t>
            </a:r>
            <a:r>
              <a:rPr lang="en-US" dirty="0" smtClean="0"/>
              <a:t>implementation plan</a:t>
            </a:r>
            <a:endParaRPr lang="en-US"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Additional guidance is available at www.parcconline.org/field-test</a:t>
            </a:r>
          </a:p>
          <a:p>
            <a:fld id="{9D508E7F-87BF-448A-BBB4-804AC7F5A934}" type="slidenum">
              <a:rPr lang="en-US" smtClean="0"/>
              <a:t>10</a:t>
            </a:fld>
            <a:endParaRPr lang="en-US" dirty="0"/>
          </a:p>
        </p:txBody>
      </p:sp>
    </p:spTree>
    <p:extLst>
      <p:ext uri="{BB962C8B-B14F-4D97-AF65-F5344CB8AC3E}">
        <p14:creationId xmlns:p14="http://schemas.microsoft.com/office/powerpoint/2010/main" val="1035558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Site Readiness</a:t>
            </a:r>
            <a:endParaRPr lang="en-US" u="sng" dirty="0"/>
          </a:p>
        </p:txBody>
      </p:sp>
      <p:sp>
        <p:nvSpPr>
          <p:cNvPr id="3" name="Content Placeholder 2"/>
          <p:cNvSpPr>
            <a:spLocks noGrp="1"/>
          </p:cNvSpPr>
          <p:nvPr>
            <p:ph idx="1"/>
          </p:nvPr>
        </p:nvSpPr>
        <p:spPr>
          <a:xfrm>
            <a:off x="457200" y="1600201"/>
            <a:ext cx="8229600" cy="4267200"/>
          </a:xfrm>
        </p:spPr>
        <p:txBody>
          <a:bodyPr>
            <a:normAutofit fontScale="70000" lnSpcReduction="20000"/>
          </a:bodyPr>
          <a:lstStyle/>
          <a:p>
            <a:pPr marL="0" indent="0">
              <a:buNone/>
            </a:pPr>
            <a:r>
              <a:rPr lang="en-US" b="1" dirty="0"/>
              <a:t>What locations would be used for </a:t>
            </a:r>
            <a:r>
              <a:rPr lang="en-US" b="1" dirty="0" smtClean="0"/>
              <a:t>online assessments?</a:t>
            </a:r>
          </a:p>
          <a:p>
            <a:r>
              <a:rPr lang="en-US" dirty="0" smtClean="0"/>
              <a:t>How </a:t>
            </a:r>
            <a:r>
              <a:rPr lang="en-US" dirty="0"/>
              <a:t>many students would these </a:t>
            </a:r>
            <a:r>
              <a:rPr lang="en-US" dirty="0" smtClean="0"/>
              <a:t>locations accommodate </a:t>
            </a:r>
            <a:r>
              <a:rPr lang="en-US" dirty="0"/>
              <a:t>at one </a:t>
            </a:r>
            <a:r>
              <a:rPr lang="en-US" dirty="0" smtClean="0"/>
              <a:t>time?</a:t>
            </a:r>
          </a:p>
          <a:p>
            <a:r>
              <a:rPr lang="en-US" dirty="0" smtClean="0"/>
              <a:t>Are </a:t>
            </a:r>
            <a:r>
              <a:rPr lang="en-US" dirty="0"/>
              <a:t>there locations that can be temporarily set </a:t>
            </a:r>
            <a:r>
              <a:rPr lang="en-US" dirty="0" smtClean="0"/>
              <a:t>up for </a:t>
            </a:r>
            <a:r>
              <a:rPr lang="en-US" dirty="0"/>
              <a:t>administering online </a:t>
            </a:r>
            <a:r>
              <a:rPr lang="en-US" dirty="0" smtClean="0"/>
              <a:t>assessments?</a:t>
            </a:r>
          </a:p>
          <a:p>
            <a:r>
              <a:rPr lang="en-US" dirty="0" smtClean="0"/>
              <a:t>Who </a:t>
            </a:r>
            <a:r>
              <a:rPr lang="en-US" dirty="0"/>
              <a:t>would do it and how would it be </a:t>
            </a:r>
            <a:r>
              <a:rPr lang="en-US" dirty="0" smtClean="0"/>
              <a:t>done?</a:t>
            </a:r>
          </a:p>
          <a:p>
            <a:r>
              <a:rPr lang="en-US" dirty="0" smtClean="0"/>
              <a:t>What </a:t>
            </a:r>
            <a:r>
              <a:rPr lang="en-US" dirty="0"/>
              <a:t>devices would be used for the </a:t>
            </a:r>
            <a:r>
              <a:rPr lang="en-US" dirty="0" smtClean="0"/>
              <a:t>online assessments?</a:t>
            </a:r>
          </a:p>
          <a:p>
            <a:r>
              <a:rPr lang="en-US" dirty="0" smtClean="0"/>
              <a:t>How </a:t>
            </a:r>
            <a:r>
              <a:rPr lang="en-US" dirty="0"/>
              <a:t>much would it cost to set up and break down </a:t>
            </a:r>
            <a:r>
              <a:rPr lang="en-US" dirty="0" smtClean="0"/>
              <a:t>the location </a:t>
            </a:r>
            <a:r>
              <a:rPr lang="en-US" dirty="0"/>
              <a:t>and </a:t>
            </a:r>
            <a:r>
              <a:rPr lang="en-US" dirty="0" smtClean="0"/>
              <a:t>devices?</a:t>
            </a:r>
          </a:p>
          <a:p>
            <a:r>
              <a:rPr lang="en-US" dirty="0" smtClean="0"/>
              <a:t>How </a:t>
            </a:r>
            <a:r>
              <a:rPr lang="en-US" dirty="0"/>
              <a:t>much time is needed for set up and break </a:t>
            </a:r>
            <a:r>
              <a:rPr lang="en-US" dirty="0" smtClean="0"/>
              <a:t>down?</a:t>
            </a:r>
          </a:p>
          <a:p>
            <a:r>
              <a:rPr lang="en-US" dirty="0" smtClean="0"/>
              <a:t>What </a:t>
            </a:r>
            <a:r>
              <a:rPr lang="en-US" dirty="0"/>
              <a:t>could be done ahead of time to prepare </a:t>
            </a:r>
            <a:r>
              <a:rPr lang="en-US" dirty="0" smtClean="0"/>
              <a:t>the location </a:t>
            </a:r>
            <a:r>
              <a:rPr lang="en-US" dirty="0"/>
              <a:t>and devices?</a:t>
            </a:r>
            <a:endParaRPr lang="en-US"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Additional guidance is available at www.parcconline.org/field-test</a:t>
            </a:r>
          </a:p>
          <a:p>
            <a:fld id="{9D508E7F-87BF-448A-BBB4-804AC7F5A934}" type="slidenum">
              <a:rPr lang="en-US" smtClean="0"/>
              <a:t>11</a:t>
            </a:fld>
            <a:endParaRPr lang="en-US" dirty="0"/>
          </a:p>
        </p:txBody>
      </p:sp>
    </p:spTree>
    <p:extLst>
      <p:ext uri="{BB962C8B-B14F-4D97-AF65-F5344CB8AC3E}">
        <p14:creationId xmlns:p14="http://schemas.microsoft.com/office/powerpoint/2010/main" val="1276703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Device Readiness</a:t>
            </a:r>
            <a:endParaRPr lang="en-US" u="sng" dirty="0"/>
          </a:p>
        </p:txBody>
      </p:sp>
      <p:sp>
        <p:nvSpPr>
          <p:cNvPr id="3" name="Content Placeholder 2"/>
          <p:cNvSpPr>
            <a:spLocks noGrp="1"/>
          </p:cNvSpPr>
          <p:nvPr>
            <p:ph idx="1"/>
          </p:nvPr>
        </p:nvSpPr>
        <p:spPr>
          <a:xfrm>
            <a:off x="457200" y="1600201"/>
            <a:ext cx="8229600" cy="4267200"/>
          </a:xfrm>
        </p:spPr>
        <p:txBody>
          <a:bodyPr>
            <a:normAutofit fontScale="85000" lnSpcReduction="20000"/>
          </a:bodyPr>
          <a:lstStyle/>
          <a:p>
            <a:pPr marL="0" indent="0">
              <a:buNone/>
            </a:pPr>
            <a:r>
              <a:rPr lang="en-US" dirty="0"/>
              <a:t>What devices will be used for </a:t>
            </a:r>
            <a:r>
              <a:rPr lang="en-US" dirty="0" smtClean="0"/>
              <a:t>online assessments?</a:t>
            </a:r>
          </a:p>
          <a:p>
            <a:r>
              <a:rPr lang="en-US" dirty="0" smtClean="0"/>
              <a:t>How </a:t>
            </a:r>
            <a:r>
              <a:rPr lang="en-US" dirty="0"/>
              <a:t>many students will these devices </a:t>
            </a:r>
            <a:r>
              <a:rPr lang="en-US" dirty="0" smtClean="0"/>
              <a:t>serve at </a:t>
            </a:r>
            <a:r>
              <a:rPr lang="en-US" dirty="0"/>
              <a:t>one </a:t>
            </a:r>
            <a:r>
              <a:rPr lang="en-US" dirty="0" smtClean="0"/>
              <a:t>time?</a:t>
            </a:r>
          </a:p>
          <a:p>
            <a:r>
              <a:rPr lang="en-US" dirty="0" smtClean="0"/>
              <a:t>Where </a:t>
            </a:r>
            <a:r>
              <a:rPr lang="en-US" dirty="0"/>
              <a:t>are these devices </a:t>
            </a:r>
            <a:r>
              <a:rPr lang="en-US" dirty="0" smtClean="0"/>
              <a:t>located?</a:t>
            </a:r>
          </a:p>
          <a:p>
            <a:r>
              <a:rPr lang="en-US" dirty="0" smtClean="0"/>
              <a:t>Do </a:t>
            </a:r>
            <a:r>
              <a:rPr lang="en-US" dirty="0"/>
              <a:t>any of them need to be gathered and set up </a:t>
            </a:r>
            <a:r>
              <a:rPr lang="en-US" dirty="0" smtClean="0"/>
              <a:t>in a </a:t>
            </a:r>
            <a:r>
              <a:rPr lang="en-US" dirty="0"/>
              <a:t>temporary location for online </a:t>
            </a:r>
            <a:r>
              <a:rPr lang="en-US" dirty="0" smtClean="0"/>
              <a:t>assessments? If so:</a:t>
            </a:r>
          </a:p>
          <a:p>
            <a:pPr lvl="1"/>
            <a:r>
              <a:rPr lang="en-US" dirty="0"/>
              <a:t>Who would do </a:t>
            </a:r>
            <a:r>
              <a:rPr lang="en-US" dirty="0" smtClean="0"/>
              <a:t>it?</a:t>
            </a:r>
          </a:p>
          <a:p>
            <a:pPr lvl="1"/>
            <a:r>
              <a:rPr lang="en-US" dirty="0" smtClean="0"/>
              <a:t>How </a:t>
            </a:r>
            <a:r>
              <a:rPr lang="en-US" dirty="0"/>
              <a:t>would it be </a:t>
            </a:r>
            <a:r>
              <a:rPr lang="en-US" dirty="0" smtClean="0"/>
              <a:t>done?</a:t>
            </a:r>
          </a:p>
          <a:p>
            <a:pPr lvl="1"/>
            <a:r>
              <a:rPr lang="en-US" dirty="0" smtClean="0"/>
              <a:t>What </a:t>
            </a:r>
            <a:r>
              <a:rPr lang="en-US" dirty="0"/>
              <a:t>is the amount of time needed to </a:t>
            </a:r>
            <a:r>
              <a:rPr lang="en-US" dirty="0" smtClean="0"/>
              <a:t>gather, prepare </a:t>
            </a:r>
            <a:r>
              <a:rPr lang="en-US" dirty="0"/>
              <a:t>and </a:t>
            </a:r>
            <a:r>
              <a:rPr lang="en-US" dirty="0" smtClean="0"/>
              <a:t>deploy?</a:t>
            </a:r>
          </a:p>
          <a:p>
            <a:pPr lvl="1"/>
            <a:r>
              <a:rPr lang="en-US" dirty="0" smtClean="0"/>
              <a:t>What </a:t>
            </a:r>
            <a:r>
              <a:rPr lang="en-US" dirty="0"/>
              <a:t>are the costs </a:t>
            </a:r>
            <a:r>
              <a:rPr lang="en-US" dirty="0" smtClean="0"/>
              <a:t>involved?</a:t>
            </a:r>
            <a:endParaRPr lang="en-US"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Additional guidance is available at www.parcconline.org/field-test</a:t>
            </a:r>
          </a:p>
          <a:p>
            <a:fld id="{9D508E7F-87BF-448A-BBB4-804AC7F5A934}" type="slidenum">
              <a:rPr lang="en-US" smtClean="0"/>
              <a:t>12</a:t>
            </a:fld>
            <a:endParaRPr lang="en-US" dirty="0"/>
          </a:p>
        </p:txBody>
      </p:sp>
    </p:spTree>
    <p:extLst>
      <p:ext uri="{BB962C8B-B14F-4D97-AF65-F5344CB8AC3E}">
        <p14:creationId xmlns:p14="http://schemas.microsoft.com/office/powerpoint/2010/main" val="1886584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Bandwidth Readiness</a:t>
            </a:r>
            <a:endParaRPr lang="en-US" u="sng" dirty="0"/>
          </a:p>
        </p:txBody>
      </p:sp>
      <p:sp>
        <p:nvSpPr>
          <p:cNvPr id="3" name="Content Placeholder 2"/>
          <p:cNvSpPr>
            <a:spLocks noGrp="1"/>
          </p:cNvSpPr>
          <p:nvPr>
            <p:ph idx="1"/>
          </p:nvPr>
        </p:nvSpPr>
        <p:spPr>
          <a:xfrm>
            <a:off x="457200" y="1600201"/>
            <a:ext cx="8229600" cy="4267200"/>
          </a:xfrm>
        </p:spPr>
        <p:txBody>
          <a:bodyPr>
            <a:normAutofit lnSpcReduction="10000"/>
          </a:bodyPr>
          <a:lstStyle/>
          <a:p>
            <a:r>
              <a:rPr lang="en-US" dirty="0"/>
              <a:t>What is the current bandwidth for </a:t>
            </a:r>
            <a:r>
              <a:rPr lang="en-US" dirty="0" smtClean="0"/>
              <a:t>each student/user </a:t>
            </a:r>
            <a:r>
              <a:rPr lang="en-US" dirty="0"/>
              <a:t>on the </a:t>
            </a:r>
            <a:r>
              <a:rPr lang="en-US" dirty="0" smtClean="0"/>
              <a:t>network/Internet when </a:t>
            </a:r>
            <a:r>
              <a:rPr lang="en-US" dirty="0"/>
              <a:t>the network/Internet services </a:t>
            </a:r>
            <a:r>
              <a:rPr lang="en-US" dirty="0" smtClean="0"/>
              <a:t>are at </a:t>
            </a:r>
            <a:r>
              <a:rPr lang="en-US" dirty="0"/>
              <a:t>full </a:t>
            </a:r>
            <a:r>
              <a:rPr lang="en-US" dirty="0" smtClean="0"/>
              <a:t>capacity?</a:t>
            </a:r>
          </a:p>
          <a:p>
            <a:pPr lvl="1"/>
            <a:r>
              <a:rPr lang="en-US" dirty="0" smtClean="0"/>
              <a:t>How </a:t>
            </a:r>
            <a:r>
              <a:rPr lang="en-US" dirty="0"/>
              <a:t>many students can be on </a:t>
            </a:r>
            <a:r>
              <a:rPr lang="en-US" dirty="0" smtClean="0"/>
              <a:t>the  network/Internet </a:t>
            </a:r>
            <a:r>
              <a:rPr lang="en-US" dirty="0"/>
              <a:t>at the same time when </a:t>
            </a:r>
            <a:r>
              <a:rPr lang="en-US" dirty="0" smtClean="0"/>
              <a:t>it is </a:t>
            </a:r>
            <a:r>
              <a:rPr lang="en-US" dirty="0"/>
              <a:t>at full capacity</a:t>
            </a:r>
            <a:r>
              <a:rPr lang="en-US" dirty="0" smtClean="0"/>
              <a:t>?</a:t>
            </a:r>
          </a:p>
          <a:p>
            <a:pPr lvl="1"/>
            <a:r>
              <a:rPr lang="en-US" dirty="0" smtClean="0"/>
              <a:t>What </a:t>
            </a:r>
            <a:r>
              <a:rPr lang="en-US" dirty="0"/>
              <a:t>would the upload and </a:t>
            </a:r>
            <a:r>
              <a:rPr lang="en-US" dirty="0" smtClean="0"/>
              <a:t>download speeds </a:t>
            </a:r>
            <a:r>
              <a:rPr lang="en-US" dirty="0"/>
              <a:t>be for each student?</a:t>
            </a:r>
            <a:endParaRPr lang="en-US"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Additional guidance is available at www.parcconline.org/field-test</a:t>
            </a:r>
          </a:p>
          <a:p>
            <a:fld id="{9D508E7F-87BF-448A-BBB4-804AC7F5A934}" type="slidenum">
              <a:rPr lang="en-US" smtClean="0"/>
              <a:t>13</a:t>
            </a:fld>
            <a:endParaRPr lang="en-US" dirty="0"/>
          </a:p>
        </p:txBody>
      </p:sp>
    </p:spTree>
    <p:extLst>
      <p:ext uri="{BB962C8B-B14F-4D97-AF65-F5344CB8AC3E}">
        <p14:creationId xmlns:p14="http://schemas.microsoft.com/office/powerpoint/2010/main" val="4159423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Bandwidth Readiness</a:t>
            </a:r>
            <a:endParaRPr lang="en-US" u="sng" dirty="0"/>
          </a:p>
        </p:txBody>
      </p:sp>
      <p:sp>
        <p:nvSpPr>
          <p:cNvPr id="3" name="Content Placeholder 2"/>
          <p:cNvSpPr>
            <a:spLocks noGrp="1"/>
          </p:cNvSpPr>
          <p:nvPr>
            <p:ph idx="1"/>
          </p:nvPr>
        </p:nvSpPr>
        <p:spPr>
          <a:xfrm>
            <a:off x="457200" y="1600201"/>
            <a:ext cx="8229600" cy="4267200"/>
          </a:xfrm>
        </p:spPr>
        <p:txBody>
          <a:bodyPr>
            <a:normAutofit lnSpcReduction="10000"/>
          </a:bodyPr>
          <a:lstStyle/>
          <a:p>
            <a:pPr marL="0" indent="0">
              <a:buNone/>
            </a:pPr>
            <a:r>
              <a:rPr lang="en-US" dirty="0"/>
              <a:t>Does this amount of bandwidth and </a:t>
            </a:r>
            <a:r>
              <a:rPr lang="en-US" dirty="0" smtClean="0"/>
              <a:t>speed support </a:t>
            </a:r>
            <a:r>
              <a:rPr lang="en-US" dirty="0"/>
              <a:t>teaching, learning and </a:t>
            </a:r>
            <a:r>
              <a:rPr lang="en-US" dirty="0" smtClean="0"/>
              <a:t>online assessments?</a:t>
            </a:r>
          </a:p>
          <a:p>
            <a:pPr marL="0" indent="0">
              <a:buNone/>
            </a:pPr>
            <a:r>
              <a:rPr lang="en-US" dirty="0" smtClean="0"/>
              <a:t>If not:</a:t>
            </a:r>
          </a:p>
          <a:p>
            <a:r>
              <a:rPr lang="en-US" dirty="0" smtClean="0"/>
              <a:t>Upgrade services?</a:t>
            </a:r>
          </a:p>
          <a:p>
            <a:r>
              <a:rPr lang="en-US" dirty="0" smtClean="0"/>
              <a:t>Limit </a:t>
            </a:r>
            <a:r>
              <a:rPr lang="en-US" dirty="0"/>
              <a:t>the number of students on </a:t>
            </a:r>
            <a:r>
              <a:rPr lang="en-US" dirty="0" smtClean="0"/>
              <a:t>network?</a:t>
            </a:r>
          </a:p>
          <a:p>
            <a:r>
              <a:rPr lang="en-US" dirty="0" smtClean="0"/>
              <a:t>What </a:t>
            </a:r>
            <a:r>
              <a:rPr lang="en-US" dirty="0"/>
              <a:t>would that number </a:t>
            </a:r>
            <a:r>
              <a:rPr lang="en-US" dirty="0" smtClean="0"/>
              <a:t>be?</a:t>
            </a:r>
          </a:p>
          <a:p>
            <a:r>
              <a:rPr lang="en-US" dirty="0" smtClean="0"/>
              <a:t>Do </a:t>
            </a:r>
            <a:r>
              <a:rPr lang="en-US" dirty="0"/>
              <a:t>both?</a:t>
            </a:r>
            <a:endParaRPr lang="en-US"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Additional guidance is available at www.parcconline.org/field-test</a:t>
            </a:r>
          </a:p>
          <a:p>
            <a:fld id="{9D508E7F-87BF-448A-BBB4-804AC7F5A934}" type="slidenum">
              <a:rPr lang="en-US" smtClean="0"/>
              <a:t>14</a:t>
            </a:fld>
            <a:endParaRPr lang="en-US" dirty="0"/>
          </a:p>
        </p:txBody>
      </p:sp>
    </p:spTree>
    <p:extLst>
      <p:ext uri="{BB962C8B-B14F-4D97-AF65-F5344CB8AC3E}">
        <p14:creationId xmlns:p14="http://schemas.microsoft.com/office/powerpoint/2010/main" val="1565365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PARCC </a:t>
            </a:r>
            <a:r>
              <a:rPr lang="en-US" b="1" u="sng" dirty="0" smtClean="0"/>
              <a:t>Testing Overview</a:t>
            </a:r>
            <a:endParaRPr lang="en-US" u="sng"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Additional guidance is available at www.parcconline.org/field-test</a:t>
            </a:r>
          </a:p>
          <a:p>
            <a:fld id="{9D508E7F-87BF-448A-BBB4-804AC7F5A934}" type="slidenum">
              <a:rPr lang="en-US" smtClean="0"/>
              <a:t>15</a:t>
            </a:fld>
            <a:endParaRPr lang="en-US" dirty="0"/>
          </a:p>
        </p:txBody>
      </p:sp>
      <p:sp>
        <p:nvSpPr>
          <p:cNvPr id="5" name="Content Placeholder 4"/>
          <p:cNvSpPr>
            <a:spLocks noGrp="1"/>
          </p:cNvSpPr>
          <p:nvPr>
            <p:ph idx="1"/>
          </p:nvPr>
        </p:nvSpPr>
        <p:spPr/>
        <p:txBody>
          <a:bodyPr/>
          <a:lstStyle/>
          <a:p>
            <a:endParaRPr lang="en-US" dirty="0"/>
          </a:p>
        </p:txBody>
      </p:sp>
      <p:pic>
        <p:nvPicPr>
          <p:cNvPr id="6" name="Picture 5" descr="Generic Online Testing Process-Landscape - New Page.png"/>
          <p:cNvPicPr>
            <a:picLocks noChangeAspect="1"/>
          </p:cNvPicPr>
          <p:nvPr/>
        </p:nvPicPr>
        <p:blipFill>
          <a:blip r:embed="rId2"/>
          <a:stretch>
            <a:fillRect/>
          </a:stretch>
        </p:blipFill>
        <p:spPr>
          <a:xfrm>
            <a:off x="87086" y="1219200"/>
            <a:ext cx="9067800" cy="4829864"/>
          </a:xfrm>
          <a:prstGeom prst="rect">
            <a:avLst/>
          </a:prstGeom>
        </p:spPr>
      </p:pic>
    </p:spTree>
    <p:extLst>
      <p:ext uri="{BB962C8B-B14F-4D97-AF65-F5344CB8AC3E}">
        <p14:creationId xmlns:p14="http://schemas.microsoft.com/office/powerpoint/2010/main" val="4219284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457200" y="1600200"/>
            <a:ext cx="836295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sz="200" dirty="0" smtClean="0"/>
          </a:p>
        </p:txBody>
      </p:sp>
      <p:sp>
        <p:nvSpPr>
          <p:cNvPr id="2" name="Title 1"/>
          <p:cNvSpPr>
            <a:spLocks noGrp="1"/>
          </p:cNvSpPr>
          <p:nvPr>
            <p:ph type="title"/>
          </p:nvPr>
        </p:nvSpPr>
        <p:spPr/>
        <p:txBody>
          <a:bodyPr>
            <a:normAutofit fontScale="90000"/>
          </a:bodyPr>
          <a:lstStyle/>
          <a:p>
            <a:r>
              <a:rPr lang="en-US" b="1" u="sng" dirty="0" smtClean="0"/>
              <a:t>Resources for PARCC Field Test Technology Readiness </a:t>
            </a:r>
            <a:endParaRPr lang="en-US" u="sng"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Additional guidance is available at www.parcconline.org/field-test</a:t>
            </a:r>
          </a:p>
          <a:p>
            <a:fld id="{9D508E7F-87BF-448A-BBB4-804AC7F5A934}" type="slidenum">
              <a:rPr lang="en-US" smtClean="0"/>
              <a:t>16</a:t>
            </a:fld>
            <a:endParaRPr lang="en-US" dirty="0"/>
          </a:p>
        </p:txBody>
      </p:sp>
      <p:sp>
        <p:nvSpPr>
          <p:cNvPr id="3" name="Rectangle 2"/>
          <p:cNvSpPr/>
          <p:nvPr/>
        </p:nvSpPr>
        <p:spPr>
          <a:xfrm>
            <a:off x="914400" y="2444115"/>
            <a:ext cx="7315200" cy="2154436"/>
          </a:xfrm>
          <a:prstGeom prst="rect">
            <a:avLst/>
          </a:prstGeom>
        </p:spPr>
        <p:txBody>
          <a:bodyPr wrap="square">
            <a:spAutoFit/>
          </a:bodyPr>
          <a:lstStyle/>
          <a:p>
            <a:r>
              <a:rPr lang="en-US" sz="2400" dirty="0"/>
              <a:t>Most schools should be able to meet the requirements, since relatively few students need to be tested at one time and there is a long testing window. Even schools with a relatively few computers and limited access to the internet should be able to participate.</a:t>
            </a:r>
          </a:p>
          <a:p>
            <a:endParaRPr lang="en-US" sz="1400" dirty="0">
              <a:solidFill>
                <a:srgbClr val="FF0000"/>
              </a:solidFill>
            </a:endParaRPr>
          </a:p>
        </p:txBody>
      </p:sp>
    </p:spTree>
    <p:extLst>
      <p:ext uri="{BB962C8B-B14F-4D97-AF65-F5344CB8AC3E}">
        <p14:creationId xmlns:p14="http://schemas.microsoft.com/office/powerpoint/2010/main" val="414894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Technology Readiness for Field Test: </a:t>
            </a:r>
            <a:br>
              <a:rPr lang="en-US" b="1" u="sng" dirty="0"/>
            </a:br>
            <a:r>
              <a:rPr lang="en-US" b="1" u="sng" dirty="0"/>
              <a:t>Quick Start Checklist </a:t>
            </a:r>
          </a:p>
        </p:txBody>
      </p:sp>
      <p:sp>
        <p:nvSpPr>
          <p:cNvPr id="4" name="Slide Number Placeholder 3"/>
          <p:cNvSpPr>
            <a:spLocks noGrp="1"/>
          </p:cNvSpPr>
          <p:nvPr>
            <p:ph type="sldNum" sz="quarter" idx="12"/>
          </p:nvPr>
        </p:nvSpPr>
        <p:spPr/>
        <p:txBody>
          <a:bodyPr/>
          <a:lstStyle/>
          <a:p>
            <a:fld id="{9D508E7F-87BF-448A-BBB4-804AC7F5A934}" type="slidenum">
              <a:rPr lang="en-US" smtClean="0"/>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67974883"/>
              </p:ext>
            </p:extLst>
          </p:nvPr>
        </p:nvGraphicFramePr>
        <p:xfrm>
          <a:off x="76200" y="1600200"/>
          <a:ext cx="8991600" cy="1280160"/>
        </p:xfrm>
        <a:graphic>
          <a:graphicData uri="http://schemas.openxmlformats.org/drawingml/2006/table">
            <a:tbl>
              <a:tblPr firstRow="1" firstCol="1" bandRow="1"/>
              <a:tblGrid>
                <a:gridCol w="362802"/>
                <a:gridCol w="7866798"/>
                <a:gridCol w="762000"/>
              </a:tblGrid>
              <a:tr h="0">
                <a:tc>
                  <a:txBody>
                    <a:bodyPr/>
                    <a:lstStyle/>
                    <a:p>
                      <a:pPr marL="0" marR="0">
                        <a:lnSpc>
                          <a:spcPct val="115000"/>
                        </a:lnSpc>
                        <a:spcBef>
                          <a:spcPts val="0"/>
                        </a:spcBef>
                        <a:spcAft>
                          <a:spcPts val="0"/>
                        </a:spcAft>
                      </a:pPr>
                      <a:r>
                        <a:rPr lang="en-US" sz="1400" b="1" dirty="0">
                          <a:effectLst/>
                          <a:latin typeface="Calibri"/>
                          <a:ea typeface="Calibri"/>
                          <a:cs typeface="Times New Roman"/>
                        </a:rPr>
                        <a:t>1.</a:t>
                      </a:r>
                      <a:endParaRPr lang="en-US"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1" kern="1200" dirty="0" smtClean="0">
                          <a:solidFill>
                            <a:schemeClr val="tx1"/>
                          </a:solidFill>
                          <a:effectLst/>
                          <a:latin typeface="+mn-lt"/>
                          <a:ea typeface="+mn-ea"/>
                          <a:cs typeface="+mn-cs"/>
                        </a:rPr>
                        <a:t>NUMBER OF TEST TAKERS:</a:t>
                      </a:r>
                      <a:endParaRPr lang="en-US" sz="1400" kern="1200" dirty="0" smtClean="0">
                        <a:solidFill>
                          <a:schemeClr val="tx1"/>
                        </a:solidFill>
                        <a:effectLst/>
                        <a:latin typeface="+mn-lt"/>
                        <a:ea typeface="+mn-ea"/>
                        <a:cs typeface="+mn-cs"/>
                      </a:endParaRPr>
                    </a:p>
                    <a:p>
                      <a:r>
                        <a:rPr lang="en-US" sz="1400" b="1" i="1" kern="1200" dirty="0" smtClean="0">
                          <a:solidFill>
                            <a:schemeClr val="tx1"/>
                          </a:solidFill>
                          <a:effectLst/>
                          <a:latin typeface="+mn-lt"/>
                          <a:ea typeface="+mn-ea"/>
                          <a:cs typeface="+mn-cs"/>
                        </a:rPr>
                        <a:t>Estimate the maximum number of students that will be testing at one time.</a:t>
                      </a:r>
                      <a:r>
                        <a:rPr lang="en-US" sz="1400" b="1"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r>
                        <a:rPr lang="en-US" sz="1400" kern="1200" dirty="0" smtClean="0">
                          <a:solidFill>
                            <a:schemeClr val="tx1"/>
                          </a:solidFill>
                          <a:effectLst/>
                          <a:latin typeface="+mn-lt"/>
                          <a:ea typeface="+mn-ea"/>
                          <a:cs typeface="+mn-cs"/>
                        </a:rPr>
                        <a:t>Consider how the school might schedule classes of students for field testing. This may be multiple classrooms at a time over a shorter period, or only one class at a time — or even half a class at a time—over the course of the full testing window. Districts/schools will have flexibility to match their schedule to their computer capacity as long as they can complete the field tests within the testing window.</a:t>
                      </a:r>
                      <a:endParaRPr lang="en-US"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4129833"/>
              </p:ext>
            </p:extLst>
          </p:nvPr>
        </p:nvGraphicFramePr>
        <p:xfrm>
          <a:off x="76200" y="2895600"/>
          <a:ext cx="8991600" cy="1280160"/>
        </p:xfrm>
        <a:graphic>
          <a:graphicData uri="http://schemas.openxmlformats.org/drawingml/2006/table">
            <a:tbl>
              <a:tblPr firstRow="1" firstCol="1" bandRow="1"/>
              <a:tblGrid>
                <a:gridCol w="380999"/>
                <a:gridCol w="7848600"/>
                <a:gridCol w="762001"/>
              </a:tblGrid>
              <a:tr h="0">
                <a:tc>
                  <a:txBody>
                    <a:bodyPr/>
                    <a:lstStyle/>
                    <a:p>
                      <a:pPr marL="0" marR="0">
                        <a:lnSpc>
                          <a:spcPct val="115000"/>
                        </a:lnSpc>
                        <a:spcBef>
                          <a:spcPts val="0"/>
                        </a:spcBef>
                        <a:spcAft>
                          <a:spcPts val="0"/>
                        </a:spcAft>
                      </a:pPr>
                      <a:r>
                        <a:rPr lang="en-US" sz="1400" b="1" dirty="0">
                          <a:effectLst/>
                          <a:latin typeface="+mn-lt"/>
                          <a:ea typeface="Calibri"/>
                          <a:cs typeface="Times New Roman"/>
                        </a:rPr>
                        <a:t>2.</a:t>
                      </a:r>
                      <a:endParaRPr lang="en-US" sz="14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1" kern="1200" dirty="0" smtClean="0">
                          <a:solidFill>
                            <a:schemeClr val="tx1"/>
                          </a:solidFill>
                          <a:effectLst/>
                          <a:latin typeface="+mn-lt"/>
                          <a:ea typeface="+mn-ea"/>
                          <a:cs typeface="+mn-cs"/>
                        </a:rPr>
                        <a:t>AVAILABLE DEVICES:</a:t>
                      </a:r>
                      <a:endParaRPr lang="en-US" sz="1400" kern="1200" dirty="0" smtClean="0">
                        <a:solidFill>
                          <a:schemeClr val="tx1"/>
                        </a:solidFill>
                        <a:effectLst/>
                        <a:latin typeface="+mn-lt"/>
                        <a:ea typeface="+mn-ea"/>
                        <a:cs typeface="+mn-cs"/>
                      </a:endParaRPr>
                    </a:p>
                    <a:p>
                      <a:r>
                        <a:rPr lang="en-US" sz="1400" b="1" i="1" kern="1200" dirty="0" smtClean="0">
                          <a:solidFill>
                            <a:schemeClr val="tx1"/>
                          </a:solidFill>
                          <a:effectLst/>
                          <a:latin typeface="+mn-lt"/>
                          <a:ea typeface="+mn-ea"/>
                          <a:cs typeface="+mn-cs"/>
                        </a:rPr>
                        <a:t>Identify the school computers that will be available for testing.</a:t>
                      </a:r>
                      <a:r>
                        <a:rPr lang="en-US" sz="1400" kern="1200" dirty="0" smtClean="0">
                          <a:solidFill>
                            <a:schemeClr val="tx1"/>
                          </a:solidFill>
                          <a:effectLst/>
                          <a:latin typeface="+mn-lt"/>
                          <a:ea typeface="+mn-ea"/>
                          <a:cs typeface="+mn-cs"/>
                        </a:rPr>
                        <a:t> </a:t>
                      </a:r>
                    </a:p>
                    <a:p>
                      <a:r>
                        <a:rPr lang="en-US" sz="1400" kern="1200" dirty="0" smtClean="0">
                          <a:solidFill>
                            <a:schemeClr val="tx1"/>
                          </a:solidFill>
                          <a:effectLst/>
                          <a:latin typeface="+mn-lt"/>
                          <a:ea typeface="+mn-ea"/>
                          <a:cs typeface="+mn-cs"/>
                        </a:rPr>
                        <a:t>Review the PARCC Technology Guidelines and verify that there will be an adequate number of school computers that meet PARCC minimum specifications to cover the largest number of students that will be testing at one time.  If there seems to be a gap, schools can consider dividing classes into smaller groups to test at different times using the available computers throughout the testing window.</a:t>
                      </a:r>
                      <a:endParaRPr lang="en-US"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50" dirty="0">
                          <a:effectLst/>
                          <a:latin typeface="Calibri"/>
                          <a:ea typeface="Calibri"/>
                          <a:cs typeface="Times New Roman"/>
                        </a:rPr>
                        <a:t> </a:t>
                      </a:r>
                    </a:p>
                    <a:p>
                      <a:pPr marL="0" marR="0" algn="ctr">
                        <a:lnSpc>
                          <a:spcPct val="115000"/>
                        </a:lnSpc>
                        <a:spcBef>
                          <a:spcPts val="0"/>
                        </a:spcBef>
                        <a:spcAft>
                          <a:spcPts val="0"/>
                        </a:spcAft>
                      </a:pPr>
                      <a:r>
                        <a:rPr lang="en-US" sz="105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66719402"/>
              </p:ext>
            </p:extLst>
          </p:nvPr>
        </p:nvGraphicFramePr>
        <p:xfrm>
          <a:off x="76200" y="4191001"/>
          <a:ext cx="8991600" cy="1508760"/>
        </p:xfrm>
        <a:graphic>
          <a:graphicData uri="http://schemas.openxmlformats.org/drawingml/2006/table">
            <a:tbl>
              <a:tblPr firstRow="1" firstCol="1" bandRow="1"/>
              <a:tblGrid>
                <a:gridCol w="380999"/>
                <a:gridCol w="7848600"/>
                <a:gridCol w="762001"/>
              </a:tblGrid>
              <a:tr h="1508760">
                <a:tc>
                  <a:txBody>
                    <a:bodyPr/>
                    <a:lstStyle/>
                    <a:p>
                      <a:pPr marL="0" marR="0">
                        <a:lnSpc>
                          <a:spcPct val="115000"/>
                        </a:lnSpc>
                        <a:spcBef>
                          <a:spcPts val="0"/>
                        </a:spcBef>
                        <a:spcAft>
                          <a:spcPts val="0"/>
                        </a:spcAft>
                      </a:pPr>
                      <a:r>
                        <a:rPr lang="en-US" sz="1400" b="1" dirty="0">
                          <a:effectLst/>
                          <a:latin typeface="Calibri"/>
                          <a:ea typeface="Calibri"/>
                          <a:cs typeface="Times New Roman"/>
                        </a:rPr>
                        <a:t>3.</a:t>
                      </a:r>
                      <a:endParaRPr lang="en-US"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1" kern="1200" dirty="0" smtClean="0">
                          <a:solidFill>
                            <a:schemeClr val="tx1"/>
                          </a:solidFill>
                          <a:effectLst/>
                          <a:latin typeface="+mn-lt"/>
                          <a:ea typeface="+mn-ea"/>
                          <a:cs typeface="+mn-cs"/>
                        </a:rPr>
                        <a:t>BANDWIDTH:</a:t>
                      </a:r>
                      <a:endParaRPr lang="en-US" sz="1400" kern="1200" dirty="0" smtClean="0">
                        <a:solidFill>
                          <a:schemeClr val="tx1"/>
                        </a:solidFill>
                        <a:effectLst/>
                        <a:latin typeface="+mn-lt"/>
                        <a:ea typeface="+mn-ea"/>
                        <a:cs typeface="+mn-cs"/>
                      </a:endParaRPr>
                    </a:p>
                    <a:p>
                      <a:r>
                        <a:rPr lang="en-US" sz="1400" kern="1200" dirty="0" smtClean="0">
                          <a:solidFill>
                            <a:schemeClr val="tx1"/>
                          </a:solidFill>
                          <a:effectLst/>
                          <a:latin typeface="+mn-lt"/>
                          <a:ea typeface="+mn-ea"/>
                          <a:cs typeface="+mn-cs"/>
                        </a:rPr>
                        <a:t>Plan to use Proctor Caching and have </a:t>
                      </a:r>
                      <a:r>
                        <a:rPr lang="en-US" sz="1400" i="1" u="sng" kern="1200" dirty="0" smtClean="0">
                          <a:solidFill>
                            <a:schemeClr val="tx1"/>
                          </a:solidFill>
                          <a:effectLst/>
                          <a:latin typeface="+mn-lt"/>
                          <a:ea typeface="+mn-ea"/>
                          <a:cs typeface="+mn-cs"/>
                        </a:rPr>
                        <a:t>at least 5 kbps of bandwidth</a:t>
                      </a:r>
                      <a:r>
                        <a:rPr lang="en-US" sz="1400" kern="1200" dirty="0" smtClean="0">
                          <a:solidFill>
                            <a:schemeClr val="tx1"/>
                          </a:solidFill>
                          <a:effectLst/>
                          <a:latin typeface="+mn-lt"/>
                          <a:ea typeface="+mn-ea"/>
                          <a:cs typeface="+mn-cs"/>
                        </a:rPr>
                        <a:t> for each student testing at the same time.</a:t>
                      </a:r>
                    </a:p>
                    <a:p>
                      <a:r>
                        <a:rPr lang="en-US" sz="1400" b="1" i="1" kern="1200" dirty="0" smtClean="0">
                          <a:solidFill>
                            <a:schemeClr val="tx1"/>
                          </a:solidFill>
                          <a:effectLst/>
                          <a:latin typeface="+mn-lt"/>
                          <a:ea typeface="+mn-ea"/>
                          <a:cs typeface="+mn-cs"/>
                        </a:rPr>
                        <a:t>OR</a:t>
                      </a:r>
                      <a:endParaRPr lang="en-US" sz="1400" kern="1200" dirty="0" smtClean="0">
                        <a:solidFill>
                          <a:schemeClr val="tx1"/>
                        </a:solidFill>
                        <a:effectLst/>
                        <a:latin typeface="+mn-lt"/>
                        <a:ea typeface="+mn-ea"/>
                        <a:cs typeface="+mn-cs"/>
                      </a:endParaRPr>
                    </a:p>
                    <a:p>
                      <a:r>
                        <a:rPr lang="en-US" sz="1400" kern="1200" dirty="0" smtClean="0">
                          <a:solidFill>
                            <a:schemeClr val="tx1"/>
                          </a:solidFill>
                          <a:effectLst/>
                          <a:latin typeface="+mn-lt"/>
                          <a:ea typeface="+mn-ea"/>
                          <a:cs typeface="+mn-cs"/>
                        </a:rPr>
                        <a:t>Plan for </a:t>
                      </a:r>
                      <a:r>
                        <a:rPr lang="en-US" sz="1400" i="1" u="sng" kern="1200" dirty="0" smtClean="0">
                          <a:solidFill>
                            <a:schemeClr val="tx1"/>
                          </a:solidFill>
                          <a:effectLst/>
                          <a:latin typeface="+mn-lt"/>
                          <a:ea typeface="+mn-ea"/>
                          <a:cs typeface="+mn-cs"/>
                        </a:rPr>
                        <a:t>at least</a:t>
                      </a:r>
                      <a:r>
                        <a:rPr lang="en-US" sz="1400" u="sng" kern="1200" dirty="0" smtClean="0">
                          <a:solidFill>
                            <a:schemeClr val="tx1"/>
                          </a:solidFill>
                          <a:effectLst/>
                          <a:latin typeface="+mn-lt"/>
                          <a:ea typeface="+mn-ea"/>
                          <a:cs typeface="+mn-cs"/>
                        </a:rPr>
                        <a:t> </a:t>
                      </a:r>
                      <a:r>
                        <a:rPr lang="en-US" sz="1400" i="1" u="sng" kern="1200" dirty="0" smtClean="0">
                          <a:solidFill>
                            <a:schemeClr val="tx1"/>
                          </a:solidFill>
                          <a:effectLst/>
                          <a:latin typeface="+mn-lt"/>
                          <a:ea typeface="+mn-ea"/>
                          <a:cs typeface="+mn-cs"/>
                        </a:rPr>
                        <a:t>50 kbps of bandwidth</a:t>
                      </a:r>
                      <a:r>
                        <a:rPr lang="en-US" sz="1400" kern="1200" dirty="0" smtClean="0">
                          <a:solidFill>
                            <a:schemeClr val="tx1"/>
                          </a:solidFill>
                          <a:effectLst/>
                          <a:latin typeface="+mn-lt"/>
                          <a:ea typeface="+mn-ea"/>
                          <a:cs typeface="+mn-cs"/>
                        </a:rPr>
                        <a:t> for each student connecting to the Internet for testing at the same time.</a:t>
                      </a:r>
                      <a:endParaRPr lang="en-US"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1" name="Picture 10" descr="MC9004338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6280" y="1981200"/>
            <a:ext cx="731520" cy="731520"/>
          </a:xfrm>
          <a:prstGeom prst="rect">
            <a:avLst/>
          </a:prstGeom>
        </p:spPr>
      </p:pic>
      <p:pic>
        <p:nvPicPr>
          <p:cNvPr id="12" name="Picture 11" descr="MC9004338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6280" y="3200400"/>
            <a:ext cx="731520" cy="731520"/>
          </a:xfrm>
          <a:prstGeom prst="rect">
            <a:avLst/>
          </a:prstGeom>
        </p:spPr>
      </p:pic>
      <p:pic>
        <p:nvPicPr>
          <p:cNvPr id="13" name="Picture 12" descr="MC9004338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6280" y="4419600"/>
            <a:ext cx="731520" cy="731520"/>
          </a:xfrm>
          <a:prstGeom prst="rect">
            <a:avLst/>
          </a:prstGeom>
        </p:spPr>
      </p:pic>
    </p:spTree>
    <p:extLst>
      <p:ext uri="{BB962C8B-B14F-4D97-AF65-F5344CB8AC3E}">
        <p14:creationId xmlns:p14="http://schemas.microsoft.com/office/powerpoint/2010/main" val="1367527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Autofit/>
          </a:bodyPr>
          <a:lstStyle/>
          <a:p>
            <a:r>
              <a:rPr lang="en-US" sz="3600" b="1" u="sng" dirty="0" smtClean="0">
                <a:latin typeface="+mn-lt"/>
              </a:rPr>
              <a:t>General Requirements for Desktop, Laptop, Netbook, and Thin Client/VDI Computers</a:t>
            </a:r>
            <a:endParaRPr lang="en-US" sz="3600" b="1" u="sng" dirty="0">
              <a:latin typeface="+mn-lt"/>
            </a:endParaRPr>
          </a:p>
        </p:txBody>
      </p:sp>
      <p:sp>
        <p:nvSpPr>
          <p:cNvPr id="5" name="Slide Number Placeholder 4"/>
          <p:cNvSpPr>
            <a:spLocks noGrp="1"/>
          </p:cNvSpPr>
          <p:nvPr>
            <p:ph type="sldNum" sz="quarter" idx="10"/>
          </p:nvPr>
        </p:nvSpPr>
        <p:spPr/>
        <p:txBody>
          <a:bodyPr/>
          <a:lstStyle/>
          <a:p>
            <a:fld id="{8E4A58E6-ECCB-4A52-8CD3-9006AFF7349E}" type="slidenum">
              <a:rPr lang="en-US" smtClean="0"/>
              <a:pPr/>
              <a:t>18</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778109915"/>
              </p:ext>
            </p:extLst>
          </p:nvPr>
        </p:nvGraphicFramePr>
        <p:xfrm>
          <a:off x="0" y="1295400"/>
          <a:ext cx="9144001" cy="3473196"/>
        </p:xfrm>
        <a:graphic>
          <a:graphicData uri="http://schemas.openxmlformats.org/drawingml/2006/table">
            <a:tbl>
              <a:tblPr firstRow="1" bandRow="1">
                <a:tableStyleId>{5C22544A-7EE6-4342-B048-85BDC9FD1C3A}</a:tableStyleId>
              </a:tblPr>
              <a:tblGrid>
                <a:gridCol w="1295401"/>
                <a:gridCol w="1981199"/>
                <a:gridCol w="2590800"/>
                <a:gridCol w="1676400"/>
                <a:gridCol w="1600201"/>
              </a:tblGrid>
              <a:tr h="370840">
                <a:tc>
                  <a:txBody>
                    <a:bodyPr/>
                    <a:lstStyle/>
                    <a:p>
                      <a:r>
                        <a:rPr lang="en-US" sz="1600" b="1" dirty="0" smtClean="0">
                          <a:solidFill>
                            <a:schemeClr val="tx1"/>
                          </a:solidFill>
                        </a:rPr>
                        <a:t>Operating</a:t>
                      </a:r>
                      <a:r>
                        <a:rPr lang="en-US" sz="1600" b="1" baseline="0" dirty="0" smtClean="0">
                          <a:solidFill>
                            <a:schemeClr val="tx1"/>
                          </a:solidFill>
                        </a:rPr>
                        <a:t> System</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600" b="1" dirty="0" smtClean="0">
                          <a:solidFill>
                            <a:schemeClr val="tx1"/>
                          </a:solidFill>
                        </a:rPr>
                        <a:t>Supported for Spring 2014</a:t>
                      </a:r>
                      <a:r>
                        <a:rPr lang="en-US" sz="1600" b="1" baseline="0" dirty="0" smtClean="0">
                          <a:solidFill>
                            <a:schemeClr val="tx1"/>
                          </a:solidFill>
                        </a:rPr>
                        <a:t> Field Test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600" b="1" dirty="0" smtClean="0">
                          <a:solidFill>
                            <a:schemeClr val="tx1"/>
                          </a:solidFill>
                        </a:rPr>
                        <a:t>Supported for 2014-2015</a:t>
                      </a:r>
                      <a:r>
                        <a:rPr lang="en-US" sz="1600" b="1" baseline="0" dirty="0" smtClean="0">
                          <a:solidFill>
                            <a:schemeClr val="tx1"/>
                          </a:solidFill>
                        </a:rPr>
                        <a:t> Operational Assessment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B3CB"/>
                    </a:solidFill>
                  </a:tcPr>
                </a:tc>
                <a:tc>
                  <a:txBody>
                    <a:bodyPr/>
                    <a:lstStyle/>
                    <a:p>
                      <a:r>
                        <a:rPr lang="en-US" sz="1600" b="1" dirty="0" smtClean="0">
                          <a:solidFill>
                            <a:schemeClr val="bg1"/>
                          </a:solidFill>
                        </a:rPr>
                        <a:t>Minimum Specifications</a:t>
                      </a:r>
                      <a:endParaRPr 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en-US" sz="1600" b="1" dirty="0" smtClean="0">
                          <a:solidFill>
                            <a:schemeClr val="bg1"/>
                          </a:solidFill>
                        </a:rPr>
                        <a:t>Recommended Specifications</a:t>
                      </a:r>
                      <a:endParaRPr 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r>
              <a:tr h="370840">
                <a:tc>
                  <a:txBody>
                    <a:bodyPr/>
                    <a:lstStyle/>
                    <a:p>
                      <a:r>
                        <a:rPr lang="en-US" dirty="0" smtClean="0"/>
                        <a:t>Windows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Windows</a:t>
                      </a:r>
                      <a:r>
                        <a:rPr lang="en-US" baseline="0" dirty="0" smtClean="0"/>
                        <a:t> XP – Service Pack 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Windows</a:t>
                      </a:r>
                      <a:r>
                        <a:rPr lang="en-US" baseline="0" dirty="0" smtClean="0"/>
                        <a:t> 7 or newer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Mac 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Yes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Mac</a:t>
                      </a:r>
                      <a:r>
                        <a:rPr lang="en-US" baseline="0" dirty="0" smtClean="0"/>
                        <a:t> OS 10.5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Mac OS</a:t>
                      </a:r>
                      <a:r>
                        <a:rPr lang="en-US" baseline="0" dirty="0" smtClean="0"/>
                        <a:t> 10.7 or newer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Linux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smtClean="0"/>
                        <a:t>No</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mn-lt"/>
                          <a:ea typeface="Calibri"/>
                          <a:cs typeface="Times New Roman"/>
                        </a:rPr>
                        <a:t>Ubuntu 9-10, Fedora 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mn-lt"/>
                          <a:ea typeface="Calibri"/>
                          <a:cs typeface="Times New Roman"/>
                        </a:rPr>
                        <a:t>Linux: Ubuntu 11.10, Fedora 16 or newer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9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mn-lt"/>
                          <a:ea typeface="Calibri"/>
                          <a:cs typeface="Times New Roman"/>
                        </a:rPr>
                        <a:t>Chrome 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r>
                        <a:rPr lang="en-US" baseline="30000" dirty="0" smtClean="0"/>
                        <a:t>1</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r>
                        <a:rPr lang="en-US" baseline="30000" dirty="0" smtClean="0"/>
                        <a:t>1</a:t>
                      </a:r>
                    </a:p>
                    <a:p>
                      <a:endParaRPr lang="en-US"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Chrome OS</a:t>
                      </a:r>
                      <a:r>
                        <a:rPr lang="en-US" baseline="0" dirty="0" smtClean="0"/>
                        <a:t> 19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Chrome OS 19 or newer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TextBox 10"/>
          <p:cNvSpPr txBox="1"/>
          <p:nvPr/>
        </p:nvSpPr>
        <p:spPr>
          <a:xfrm>
            <a:off x="152400" y="4876800"/>
            <a:ext cx="8686800" cy="1826141"/>
          </a:xfrm>
          <a:prstGeom prst="rect">
            <a:avLst/>
          </a:prstGeom>
          <a:noFill/>
        </p:spPr>
        <p:txBody>
          <a:bodyPr wrap="square" rtlCol="0">
            <a:spAutoFit/>
          </a:bodyPr>
          <a:lstStyle/>
          <a:p>
            <a:r>
              <a:rPr lang="en-US" sz="1400" dirty="0">
                <a:ea typeface="Calibri"/>
                <a:cs typeface="Times New Roman"/>
              </a:rPr>
              <a:t>For all details about device specifications, please see the </a:t>
            </a:r>
            <a:r>
              <a:rPr lang="en-US" sz="1400" i="1" dirty="0" smtClean="0">
                <a:ea typeface="Calibri"/>
                <a:cs typeface="Times New Roman"/>
              </a:rPr>
              <a:t>Full Technology Specifications </a:t>
            </a:r>
            <a:r>
              <a:rPr lang="en-US" sz="1400" i="1" dirty="0">
                <a:ea typeface="Calibri"/>
                <a:cs typeface="Times New Roman"/>
              </a:rPr>
              <a:t>for PARCC Spring 2014 Field Test</a:t>
            </a:r>
            <a:r>
              <a:rPr lang="en-US" sz="1400" dirty="0">
                <a:ea typeface="Calibri"/>
                <a:cs typeface="Times New Roman"/>
              </a:rPr>
              <a:t> </a:t>
            </a:r>
            <a:r>
              <a:rPr lang="en-US" sz="1400" dirty="0" smtClean="0">
                <a:ea typeface="Calibri"/>
                <a:cs typeface="Times New Roman"/>
              </a:rPr>
              <a:t>available on </a:t>
            </a:r>
            <a:r>
              <a:rPr lang="en-US" sz="1400" dirty="0" smtClean="0">
                <a:ea typeface="Calibri"/>
                <a:cs typeface="Times New Roman"/>
                <a:hlinkClick r:id="rId3"/>
              </a:rPr>
              <a:t>www.parcconline.org/field-test-technology</a:t>
            </a:r>
            <a:r>
              <a:rPr lang="en-US" sz="1400" dirty="0" smtClean="0">
                <a:ea typeface="Calibri"/>
                <a:cs typeface="Times New Roman"/>
              </a:rPr>
              <a:t> </a:t>
            </a:r>
          </a:p>
          <a:p>
            <a:endParaRPr lang="en-US" sz="1600" dirty="0"/>
          </a:p>
          <a:p>
            <a:endParaRPr lang="en-US" sz="1600" b="1" baseline="30000" dirty="0" smtClean="0">
              <a:ea typeface="Calibri"/>
              <a:cs typeface="Times New Roman"/>
            </a:endParaRPr>
          </a:p>
          <a:p>
            <a:r>
              <a:rPr lang="en-US" sz="1400" b="1" baseline="30000" dirty="0" smtClean="0">
                <a:ea typeface="Calibri"/>
                <a:cs typeface="Times New Roman"/>
              </a:rPr>
              <a:t>                                                                                            1</a:t>
            </a:r>
            <a:r>
              <a:rPr lang="en-US" sz="1400" b="1" dirty="0" smtClean="0">
                <a:ea typeface="Calibri"/>
                <a:cs typeface="Times New Roman"/>
              </a:rPr>
              <a:t> </a:t>
            </a:r>
            <a:r>
              <a:rPr lang="en-US" sz="1400" dirty="0" smtClean="0">
                <a:ea typeface="Calibri"/>
                <a:cs typeface="Times New Roman"/>
              </a:rPr>
              <a:t>For </a:t>
            </a:r>
            <a:r>
              <a:rPr lang="en-US" sz="1400" dirty="0">
                <a:ea typeface="Calibri"/>
                <a:cs typeface="Times New Roman"/>
              </a:rPr>
              <a:t>the Field Test, not all accessibility features for students with disabilities will be </a:t>
            </a:r>
            <a:endParaRPr lang="en-US" sz="1400" dirty="0" smtClean="0">
              <a:ea typeface="Calibri"/>
              <a:cs typeface="Times New Roman"/>
            </a:endParaRPr>
          </a:p>
          <a:p>
            <a:r>
              <a:rPr lang="en-US" sz="1400" dirty="0">
                <a:ea typeface="Calibri"/>
                <a:cs typeface="Times New Roman"/>
              </a:rPr>
              <a:t> </a:t>
            </a:r>
            <a:r>
              <a:rPr lang="en-US" sz="1400" dirty="0" smtClean="0">
                <a:ea typeface="Calibri"/>
                <a:cs typeface="Times New Roman"/>
              </a:rPr>
              <a:t>                                                               supported </a:t>
            </a:r>
            <a:r>
              <a:rPr lang="en-US" sz="1400" dirty="0">
                <a:ea typeface="Calibri"/>
                <a:cs typeface="Times New Roman"/>
              </a:rPr>
              <a:t>for Chrome OS. All features will be supported for the 2014-2015 </a:t>
            </a:r>
            <a:endParaRPr lang="en-US" sz="1400" dirty="0" smtClean="0">
              <a:ea typeface="Calibri"/>
              <a:cs typeface="Times New Roman"/>
            </a:endParaRPr>
          </a:p>
          <a:p>
            <a:r>
              <a:rPr lang="en-US" sz="1400" dirty="0">
                <a:ea typeface="Calibri"/>
                <a:cs typeface="Times New Roman"/>
              </a:rPr>
              <a:t> </a:t>
            </a:r>
            <a:r>
              <a:rPr lang="en-US" sz="1400" dirty="0" smtClean="0">
                <a:ea typeface="Calibri"/>
                <a:cs typeface="Times New Roman"/>
              </a:rPr>
              <a:t>                                                               Operational </a:t>
            </a:r>
            <a:r>
              <a:rPr lang="en-US" sz="1400" dirty="0">
                <a:ea typeface="Calibri"/>
                <a:cs typeface="Times New Roman"/>
              </a:rPr>
              <a:t>Year.</a:t>
            </a:r>
          </a:p>
          <a:p>
            <a:endParaRPr lang="en-US" sz="1600" dirty="0"/>
          </a:p>
        </p:txBody>
      </p:sp>
    </p:spTree>
    <p:extLst>
      <p:ext uri="{BB962C8B-B14F-4D97-AF65-F5344CB8AC3E}">
        <p14:creationId xmlns:p14="http://schemas.microsoft.com/office/powerpoint/2010/main" val="1067532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a:bodyPr>
          <a:lstStyle/>
          <a:p>
            <a:r>
              <a:rPr lang="en-US" b="1" u="sng" dirty="0" smtClean="0"/>
              <a:t>General Requirements for </a:t>
            </a:r>
            <a:r>
              <a:rPr lang="en-US" b="1" u="sng" dirty="0"/>
              <a:t>Tablets</a:t>
            </a:r>
          </a:p>
        </p:txBody>
      </p:sp>
      <p:sp>
        <p:nvSpPr>
          <p:cNvPr id="5" name="Slide Number Placeholder 4"/>
          <p:cNvSpPr>
            <a:spLocks noGrp="1"/>
          </p:cNvSpPr>
          <p:nvPr>
            <p:ph type="sldNum" sz="quarter" idx="10"/>
          </p:nvPr>
        </p:nvSpPr>
        <p:spPr/>
        <p:txBody>
          <a:bodyPr/>
          <a:lstStyle/>
          <a:p>
            <a:fld id="{8E4A58E6-ECCB-4A52-8CD3-9006AFF7349E}" type="slidenum">
              <a:rPr lang="en-US" smtClean="0"/>
              <a:pPr/>
              <a:t>19</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037562125"/>
              </p:ext>
            </p:extLst>
          </p:nvPr>
        </p:nvGraphicFramePr>
        <p:xfrm>
          <a:off x="0" y="1371600"/>
          <a:ext cx="9144001" cy="2773680"/>
        </p:xfrm>
        <a:graphic>
          <a:graphicData uri="http://schemas.openxmlformats.org/drawingml/2006/table">
            <a:tbl>
              <a:tblPr firstRow="1" bandRow="1">
                <a:tableStyleId>{5C22544A-7EE6-4342-B048-85BDC9FD1C3A}</a:tableStyleId>
              </a:tblPr>
              <a:tblGrid>
                <a:gridCol w="1295401"/>
                <a:gridCol w="1981200"/>
                <a:gridCol w="2438399"/>
                <a:gridCol w="1600200"/>
                <a:gridCol w="1828801"/>
              </a:tblGrid>
              <a:tr h="370840">
                <a:tc>
                  <a:txBody>
                    <a:bodyPr/>
                    <a:lstStyle/>
                    <a:p>
                      <a:r>
                        <a:rPr lang="en-US" sz="1600" b="1" dirty="0" smtClean="0">
                          <a:solidFill>
                            <a:schemeClr val="tx1"/>
                          </a:solidFill>
                        </a:rPr>
                        <a:t>Operating</a:t>
                      </a:r>
                      <a:r>
                        <a:rPr lang="en-US" sz="1600" b="1" baseline="0" dirty="0" smtClean="0">
                          <a:solidFill>
                            <a:schemeClr val="tx1"/>
                          </a:solidFill>
                        </a:rPr>
                        <a:t> System</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600" b="1" dirty="0" smtClean="0">
                          <a:solidFill>
                            <a:schemeClr val="tx1"/>
                          </a:solidFill>
                        </a:rPr>
                        <a:t>Supported for Spring 2014</a:t>
                      </a:r>
                      <a:r>
                        <a:rPr lang="en-US" sz="1600" b="1" baseline="0" dirty="0" smtClean="0">
                          <a:solidFill>
                            <a:schemeClr val="tx1"/>
                          </a:solidFill>
                        </a:rPr>
                        <a:t> Field Test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600" b="1" dirty="0" smtClean="0">
                          <a:solidFill>
                            <a:schemeClr val="tx1"/>
                          </a:solidFill>
                        </a:rPr>
                        <a:t>Supported for 2014-2015</a:t>
                      </a:r>
                      <a:r>
                        <a:rPr lang="en-US" sz="1600" b="1" baseline="0" dirty="0" smtClean="0">
                          <a:solidFill>
                            <a:schemeClr val="tx1"/>
                          </a:solidFill>
                        </a:rPr>
                        <a:t> Operational Assessment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B5CD"/>
                    </a:solidFill>
                  </a:tcPr>
                </a:tc>
                <a:tc>
                  <a:txBody>
                    <a:bodyPr/>
                    <a:lstStyle/>
                    <a:p>
                      <a:r>
                        <a:rPr lang="en-US" sz="1600" b="1" dirty="0" smtClean="0">
                          <a:solidFill>
                            <a:schemeClr val="bg1"/>
                          </a:solidFill>
                        </a:rPr>
                        <a:t>Minimum Specifications</a:t>
                      </a:r>
                      <a:endParaRPr 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en-US" sz="1600" b="1" dirty="0" smtClean="0">
                          <a:solidFill>
                            <a:schemeClr val="bg1"/>
                          </a:solidFill>
                        </a:rPr>
                        <a:t>Recommended Specifications</a:t>
                      </a:r>
                      <a:endParaRPr 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r>
              <a:tr h="370840">
                <a:tc>
                  <a:txBody>
                    <a:bodyPr/>
                    <a:lstStyle/>
                    <a:p>
                      <a:r>
                        <a:rPr lang="en-US" sz="1800" dirty="0" smtClean="0"/>
                        <a:t>Android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smtClean="0"/>
                        <a:t>No</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Yes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Android 4.0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effectLst/>
                          <a:latin typeface="+mn-lt"/>
                          <a:ea typeface="+mn-ea"/>
                          <a:cs typeface="+mn-cs"/>
                        </a:rPr>
                        <a:t>Android 4.0 or newer</a:t>
                      </a:r>
                      <a:endParaRPr lang="en-US"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800" dirty="0" smtClean="0"/>
                        <a:t>Apple iOS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Yes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Yes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iPad 2 running iOS 6</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effectLst/>
                          <a:latin typeface="+mn-lt"/>
                          <a:ea typeface="+mn-ea"/>
                          <a:cs typeface="+mn-cs"/>
                        </a:rPr>
                        <a:t>iPad 2 or newer running iOS6 or newer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800" dirty="0" smtClean="0"/>
                        <a:t>Windows Tablets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Yes</a:t>
                      </a:r>
                      <a:r>
                        <a:rPr lang="en-US" sz="1800" baseline="30000" dirty="0" smtClean="0"/>
                        <a:t>1</a:t>
                      </a:r>
                      <a:r>
                        <a:rPr lang="en-US" sz="1800" dirty="0" smtClean="0"/>
                        <a:t>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Yes</a:t>
                      </a:r>
                      <a:r>
                        <a:rPr lang="en-US" sz="1800" baseline="300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Windows 8</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Windows 8 or newer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TextBox 10"/>
          <p:cNvSpPr txBox="1"/>
          <p:nvPr/>
        </p:nvSpPr>
        <p:spPr>
          <a:xfrm>
            <a:off x="76200" y="4191000"/>
            <a:ext cx="8763000" cy="2441694"/>
          </a:xfrm>
          <a:prstGeom prst="rect">
            <a:avLst/>
          </a:prstGeom>
          <a:noFill/>
        </p:spPr>
        <p:txBody>
          <a:bodyPr wrap="square" rtlCol="0">
            <a:spAutoFit/>
          </a:bodyPr>
          <a:lstStyle/>
          <a:p>
            <a:r>
              <a:rPr lang="en-US" sz="2000" dirty="0"/>
              <a:t>Tablet screen size must be 9.5 inches (10 inch class) or larger. In addition, external keyboards (wired or </a:t>
            </a:r>
            <a:r>
              <a:rPr lang="en-US" sz="2000" dirty="0"/>
              <a:t>bluetooth</a:t>
            </a:r>
            <a:r>
              <a:rPr lang="en-US" sz="2000" dirty="0" smtClean="0"/>
              <a:t>) are required for tablets. </a:t>
            </a:r>
            <a:r>
              <a:rPr lang="en-US" sz="2000" dirty="0">
                <a:ea typeface="Calibri"/>
                <a:cs typeface="Times New Roman"/>
              </a:rPr>
              <a:t>For all details about device specifications, please see the </a:t>
            </a:r>
            <a:r>
              <a:rPr lang="en-US" sz="2000" i="1" dirty="0" smtClean="0">
                <a:ea typeface="Calibri"/>
                <a:cs typeface="Times New Roman"/>
              </a:rPr>
              <a:t>Full Technology </a:t>
            </a:r>
            <a:r>
              <a:rPr lang="en-US" sz="2000" i="1" dirty="0">
                <a:ea typeface="Calibri"/>
                <a:cs typeface="Times New Roman"/>
              </a:rPr>
              <a:t>Specifications for PARCC Spring 2014 Field Test</a:t>
            </a:r>
            <a:r>
              <a:rPr lang="en-US" sz="1600" dirty="0">
                <a:ea typeface="Calibri"/>
                <a:cs typeface="Times New Roman"/>
              </a:rPr>
              <a:t> </a:t>
            </a:r>
            <a:r>
              <a:rPr lang="en-US" sz="2000" dirty="0">
                <a:ea typeface="Calibri"/>
                <a:cs typeface="Times New Roman"/>
              </a:rPr>
              <a:t>available on </a:t>
            </a:r>
            <a:r>
              <a:rPr lang="en-US" sz="2000" dirty="0">
                <a:ea typeface="Calibri"/>
                <a:cs typeface="Times New Roman"/>
                <a:hlinkClick r:id="rId3"/>
              </a:rPr>
              <a:t>www.parcconline.org/field-test-technology</a:t>
            </a:r>
            <a:r>
              <a:rPr lang="en-US" sz="2000" dirty="0">
                <a:ea typeface="Calibri"/>
                <a:cs typeface="Times New Roman"/>
              </a:rPr>
              <a:t> </a:t>
            </a:r>
          </a:p>
          <a:p>
            <a:endParaRPr lang="en-US" sz="1600" b="1" baseline="30000" dirty="0" smtClean="0">
              <a:ea typeface="Calibri"/>
              <a:cs typeface="Times New Roman"/>
            </a:endParaRPr>
          </a:p>
          <a:p>
            <a:endParaRPr lang="en-US" sz="1600" b="1" baseline="30000" dirty="0">
              <a:ea typeface="Calibri"/>
              <a:cs typeface="Times New Roman"/>
            </a:endParaRPr>
          </a:p>
          <a:p>
            <a:endParaRPr lang="en-US" sz="1600" b="1" baseline="30000" dirty="0" smtClean="0">
              <a:ea typeface="Calibri"/>
              <a:cs typeface="Times New Roman"/>
            </a:endParaRPr>
          </a:p>
          <a:p>
            <a:endParaRPr lang="en-US" sz="1600" b="1" baseline="30000" dirty="0">
              <a:ea typeface="Calibri"/>
              <a:cs typeface="Times New Roman"/>
            </a:endParaRPr>
          </a:p>
          <a:p>
            <a:r>
              <a:rPr lang="en-US" sz="1600" b="1" baseline="30000" dirty="0">
                <a:ea typeface="Calibri"/>
                <a:cs typeface="Times New Roman"/>
              </a:rPr>
              <a:t> </a:t>
            </a:r>
            <a:r>
              <a:rPr lang="en-US" sz="1600" b="1" dirty="0" smtClean="0">
                <a:ea typeface="Calibri"/>
                <a:cs typeface="Times New Roman"/>
              </a:rPr>
              <a:t>                                                              </a:t>
            </a:r>
            <a:r>
              <a:rPr lang="en-US" sz="1400" b="1" baseline="30000" dirty="0" smtClean="0">
                <a:ea typeface="Calibri"/>
                <a:cs typeface="Times New Roman"/>
              </a:rPr>
              <a:t>1 </a:t>
            </a:r>
            <a:r>
              <a:rPr lang="en-US" sz="1400" dirty="0" smtClean="0"/>
              <a:t>Windows </a:t>
            </a:r>
            <a:r>
              <a:rPr lang="en-US" sz="1400" dirty="0"/>
              <a:t>RT will not be supported for Field Test. It is unknown if </a:t>
            </a:r>
            <a:r>
              <a:rPr lang="en-US" sz="1400" dirty="0" smtClean="0"/>
              <a:t>Windows </a:t>
            </a:r>
            <a:r>
              <a:rPr lang="en-US" sz="1400" dirty="0"/>
              <a:t>RT </a:t>
            </a:r>
            <a:endParaRPr lang="en-US" sz="1400" dirty="0" smtClean="0"/>
          </a:p>
          <a:p>
            <a:r>
              <a:rPr lang="en-US" sz="1400" dirty="0"/>
              <a:t> </a:t>
            </a:r>
            <a:r>
              <a:rPr lang="en-US" sz="1400" dirty="0" smtClean="0"/>
              <a:t>                                                                         will </a:t>
            </a:r>
            <a:r>
              <a:rPr lang="en-US" sz="1400" dirty="0"/>
              <a:t>be supported for the 2014-2015 Operational Assessment.</a:t>
            </a:r>
          </a:p>
        </p:txBody>
      </p:sp>
    </p:spTree>
    <p:extLst>
      <p:ext uri="{BB962C8B-B14F-4D97-AF65-F5344CB8AC3E}">
        <p14:creationId xmlns:p14="http://schemas.microsoft.com/office/powerpoint/2010/main" val="1306695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b="1" u="sng" dirty="0"/>
              <a:t>Goals and Expected Outcomes</a:t>
            </a:r>
            <a:endParaRPr lang="en-US" b="1" u="sng" dirty="0"/>
          </a:p>
        </p:txBody>
      </p:sp>
      <p:sp>
        <p:nvSpPr>
          <p:cNvPr id="3" name="Content Placeholder 2"/>
          <p:cNvSpPr>
            <a:spLocks noGrp="1"/>
          </p:cNvSpPr>
          <p:nvPr>
            <p:ph idx="1"/>
          </p:nvPr>
        </p:nvSpPr>
        <p:spPr>
          <a:xfrm>
            <a:off x="457200" y="1600201"/>
            <a:ext cx="8229600" cy="4267200"/>
          </a:xfrm>
        </p:spPr>
        <p:txBody>
          <a:bodyPr>
            <a:normAutofit fontScale="85000" lnSpcReduction="20000"/>
          </a:bodyPr>
          <a:lstStyle/>
          <a:p>
            <a:r>
              <a:rPr lang="en-US" sz="3700" b="1" dirty="0"/>
              <a:t>Goals:</a:t>
            </a:r>
          </a:p>
          <a:p>
            <a:pPr lvl="1"/>
            <a:r>
              <a:rPr lang="en-US" dirty="0"/>
              <a:t>Discuss </a:t>
            </a:r>
            <a:r>
              <a:rPr lang="en-US" dirty="0"/>
              <a:t>online readiness for digital learning and </a:t>
            </a:r>
            <a:r>
              <a:rPr lang="en-US" dirty="0"/>
              <a:t>assessments</a:t>
            </a:r>
          </a:p>
          <a:p>
            <a:pPr lvl="1"/>
            <a:r>
              <a:rPr lang="en-US" dirty="0"/>
              <a:t>Discuss PARCC </a:t>
            </a:r>
            <a:r>
              <a:rPr lang="en-US" dirty="0"/>
              <a:t>Technology </a:t>
            </a:r>
            <a:r>
              <a:rPr lang="en-US" dirty="0"/>
              <a:t>Guidelines</a:t>
            </a:r>
          </a:p>
          <a:p>
            <a:pPr lvl="1"/>
            <a:r>
              <a:rPr lang="en-US" dirty="0"/>
              <a:t>Describe PARCC </a:t>
            </a:r>
            <a:r>
              <a:rPr lang="en-US" dirty="0"/>
              <a:t>Technology Readiness </a:t>
            </a:r>
            <a:r>
              <a:rPr lang="en-US" dirty="0"/>
              <a:t>Tools (</a:t>
            </a:r>
            <a:r>
              <a:rPr lang="en-US" dirty="0" smtClean="0"/>
              <a:t>TRTs) </a:t>
            </a:r>
            <a:endParaRPr lang="en-US" sz="3300" b="1" dirty="0" smtClean="0"/>
          </a:p>
          <a:p>
            <a:r>
              <a:rPr lang="en-US" sz="3700" b="1" dirty="0" smtClean="0"/>
              <a:t>Expected Outcomes:</a:t>
            </a:r>
          </a:p>
          <a:p>
            <a:pPr lvl="1"/>
            <a:r>
              <a:rPr lang="en-US" dirty="0" smtClean="0"/>
              <a:t>Know </a:t>
            </a:r>
            <a:r>
              <a:rPr lang="en-US" dirty="0"/>
              <a:t>what is meant by online </a:t>
            </a:r>
            <a:r>
              <a:rPr lang="en-US" dirty="0" smtClean="0"/>
              <a:t>readiness</a:t>
            </a:r>
            <a:endParaRPr lang="en-US" dirty="0"/>
          </a:p>
          <a:p>
            <a:pPr lvl="1"/>
            <a:r>
              <a:rPr lang="en-US" dirty="0" smtClean="0"/>
              <a:t>Be </a:t>
            </a:r>
            <a:r>
              <a:rPr lang="en-US" dirty="0"/>
              <a:t>able to access the PARCC Technology </a:t>
            </a:r>
            <a:r>
              <a:rPr lang="en-US" dirty="0" smtClean="0"/>
              <a:t>website </a:t>
            </a:r>
          </a:p>
          <a:p>
            <a:pPr lvl="1"/>
            <a:r>
              <a:rPr lang="en-US" dirty="0" smtClean="0"/>
              <a:t>Understand efforts and resources underway and available intended to ensure </a:t>
            </a:r>
            <a:r>
              <a:rPr lang="en-US" dirty="0"/>
              <a:t>PARCC Technology Readiness </a:t>
            </a:r>
            <a:r>
              <a:rPr lang="en-US" dirty="0" smtClean="0"/>
              <a:t>for all school districts in the Arkansas</a:t>
            </a:r>
            <a:endParaRPr lang="en-US"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a:t>Additional guidance is available at www.parcconline.org/field-test</a:t>
            </a:r>
          </a:p>
          <a:p>
            <a:fld id="{9D508E7F-87BF-448A-BBB4-804AC7F5A934}" type="slidenum">
              <a:rPr lang="en-US" smtClean="0"/>
              <a:t>2</a:t>
            </a:fld>
            <a:endParaRPr lang="en-US" dirty="0"/>
          </a:p>
        </p:txBody>
      </p:sp>
    </p:spTree>
    <p:extLst>
      <p:ext uri="{BB962C8B-B14F-4D97-AF65-F5344CB8AC3E}">
        <p14:creationId xmlns:p14="http://schemas.microsoft.com/office/powerpoint/2010/main" val="1864105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School Bandwidth for Testing </a:t>
            </a:r>
          </a:p>
        </p:txBody>
      </p:sp>
      <p:sp>
        <p:nvSpPr>
          <p:cNvPr id="4" name="Slide Number Placeholder 3"/>
          <p:cNvSpPr>
            <a:spLocks noGrp="1"/>
          </p:cNvSpPr>
          <p:nvPr>
            <p:ph type="sldNum" sz="quarter" idx="12"/>
          </p:nvPr>
        </p:nvSpPr>
        <p:spPr>
          <a:xfrm>
            <a:off x="3657600" y="6172200"/>
            <a:ext cx="5029200" cy="549275"/>
          </a:xfrm>
        </p:spPr>
        <p:txBody>
          <a:bodyPr/>
          <a:lstStyle/>
          <a:p>
            <a:r>
              <a:rPr lang="en-US" sz="1400" dirty="0"/>
              <a:t>Additional guidance is available at www.parcconline.org/field-test</a:t>
            </a:r>
          </a:p>
        </p:txBody>
      </p:sp>
      <p:graphicFrame>
        <p:nvGraphicFramePr>
          <p:cNvPr id="6" name="Table 5"/>
          <p:cNvGraphicFramePr>
            <a:graphicFrameLocks noGrp="1"/>
          </p:cNvGraphicFramePr>
          <p:nvPr>
            <p:extLst>
              <p:ext uri="{D42A27DB-BD31-4B8C-83A1-F6EECF244321}">
                <p14:modId xmlns:p14="http://schemas.microsoft.com/office/powerpoint/2010/main" val="2657671998"/>
              </p:ext>
            </p:extLst>
          </p:nvPr>
        </p:nvGraphicFramePr>
        <p:xfrm>
          <a:off x="304801" y="1447800"/>
          <a:ext cx="8534399" cy="4206240"/>
        </p:xfrm>
        <a:graphic>
          <a:graphicData uri="http://schemas.openxmlformats.org/drawingml/2006/table">
            <a:tbl>
              <a:tblPr firstRow="1" firstCol="1" bandRow="1"/>
              <a:tblGrid>
                <a:gridCol w="2819399"/>
                <a:gridCol w="2590800"/>
                <a:gridCol w="3124200"/>
              </a:tblGrid>
              <a:tr h="0">
                <a:tc>
                  <a:txBody>
                    <a:bodyPr/>
                    <a:lstStyle/>
                    <a:p>
                      <a:pPr marL="0" marR="0">
                        <a:lnSpc>
                          <a:spcPct val="115000"/>
                        </a:lnSpc>
                        <a:spcBef>
                          <a:spcPts val="0"/>
                        </a:spcBef>
                        <a:spcAft>
                          <a:spcPts val="0"/>
                        </a:spcAft>
                      </a:pPr>
                      <a:r>
                        <a:rPr lang="en-US" sz="240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gridSpan="2">
                  <a:txBody>
                    <a:bodyPr/>
                    <a:lstStyle/>
                    <a:p>
                      <a:pPr marL="0" marR="0" algn="ctr">
                        <a:lnSpc>
                          <a:spcPct val="115000"/>
                        </a:lnSpc>
                        <a:spcBef>
                          <a:spcPts val="0"/>
                        </a:spcBef>
                        <a:spcAft>
                          <a:spcPts val="0"/>
                        </a:spcAft>
                      </a:pPr>
                      <a:r>
                        <a:rPr lang="en-US" sz="2400" b="1" dirty="0">
                          <a:effectLst/>
                          <a:latin typeface="Calibri"/>
                          <a:ea typeface="Calibri"/>
                          <a:cs typeface="Times New Roman"/>
                        </a:rPr>
                        <a:t>Minimum Connection Speed </a:t>
                      </a:r>
                      <a:endParaRPr lang="en-US" sz="2400" dirty="0">
                        <a:effectLst/>
                        <a:latin typeface="Calibri"/>
                        <a:ea typeface="Calibri"/>
                        <a:cs typeface="Times New Roman"/>
                      </a:endParaRPr>
                    </a:p>
                    <a:p>
                      <a:pPr marL="0" marR="0" algn="ctr">
                        <a:lnSpc>
                          <a:spcPct val="115000"/>
                        </a:lnSpc>
                        <a:spcBef>
                          <a:spcPts val="0"/>
                        </a:spcBef>
                        <a:spcAft>
                          <a:spcPts val="0"/>
                        </a:spcAft>
                      </a:pPr>
                      <a:r>
                        <a:rPr lang="en-US" sz="2400" b="1" dirty="0">
                          <a:effectLst/>
                          <a:latin typeface="Calibri"/>
                          <a:ea typeface="Calibri"/>
                          <a:cs typeface="Times New Roman"/>
                        </a:rPr>
                        <a:t>(External Connection to the Internet)</a:t>
                      </a:r>
                      <a:endParaRPr lang="en-US"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hMerge="1">
                  <a:txBody>
                    <a:bodyPr/>
                    <a:lstStyle/>
                    <a:p>
                      <a:endParaRPr lang="en-US"/>
                    </a:p>
                  </a:txBody>
                  <a:tcPr/>
                </a:tc>
              </a:tr>
              <a:tr h="0">
                <a:tc>
                  <a:txBody>
                    <a:bodyPr/>
                    <a:lstStyle/>
                    <a:p>
                      <a:pPr marL="0" marR="0">
                        <a:lnSpc>
                          <a:spcPct val="115000"/>
                        </a:lnSpc>
                        <a:spcBef>
                          <a:spcPts val="0"/>
                        </a:spcBef>
                        <a:spcAft>
                          <a:spcPts val="0"/>
                        </a:spcAft>
                      </a:pPr>
                      <a:r>
                        <a:rPr lang="en-US" sz="2400" b="1" dirty="0">
                          <a:effectLst/>
                          <a:latin typeface="Calibri"/>
                          <a:ea typeface="Calibri"/>
                          <a:cs typeface="Times New Roman"/>
                        </a:rPr>
                        <a:t>Simultaneous</a:t>
                      </a:r>
                      <a:endParaRPr lang="en-US" sz="2400" dirty="0">
                        <a:effectLst/>
                        <a:latin typeface="Calibri"/>
                        <a:ea typeface="Calibri"/>
                        <a:cs typeface="Times New Roman"/>
                      </a:endParaRPr>
                    </a:p>
                    <a:p>
                      <a:pPr marL="0" marR="0">
                        <a:lnSpc>
                          <a:spcPct val="115000"/>
                        </a:lnSpc>
                        <a:spcBef>
                          <a:spcPts val="0"/>
                        </a:spcBef>
                        <a:spcAft>
                          <a:spcPts val="0"/>
                        </a:spcAft>
                      </a:pPr>
                      <a:r>
                        <a:rPr lang="en-US" sz="2400" b="1" dirty="0" smtClean="0">
                          <a:effectLst/>
                          <a:latin typeface="Calibri"/>
                          <a:ea typeface="Calibri"/>
                          <a:cs typeface="Times New Roman"/>
                        </a:rPr>
                        <a:t>Test-Takers/Devices</a:t>
                      </a:r>
                      <a:endParaRPr lang="en-US"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nSpc>
                          <a:spcPct val="115000"/>
                        </a:lnSpc>
                        <a:spcBef>
                          <a:spcPts val="0"/>
                        </a:spcBef>
                        <a:spcAft>
                          <a:spcPts val="0"/>
                        </a:spcAft>
                      </a:pPr>
                      <a:r>
                        <a:rPr lang="en-US" sz="2400" dirty="0">
                          <a:effectLst/>
                          <a:latin typeface="Calibri"/>
                          <a:ea typeface="Calibri"/>
                          <a:cs typeface="Times New Roman"/>
                        </a:rPr>
                        <a:t>With Caching</a:t>
                      </a:r>
                    </a:p>
                    <a:p>
                      <a:pPr marL="0" marR="0">
                        <a:lnSpc>
                          <a:spcPct val="115000"/>
                        </a:lnSpc>
                        <a:spcBef>
                          <a:spcPts val="0"/>
                        </a:spcBef>
                        <a:spcAft>
                          <a:spcPts val="0"/>
                        </a:spcAft>
                      </a:pPr>
                      <a:r>
                        <a:rPr lang="en-US" sz="2400" b="1" dirty="0">
                          <a:effectLst/>
                          <a:latin typeface="Calibri"/>
                          <a:ea typeface="Calibri"/>
                          <a:cs typeface="Times New Roman"/>
                        </a:rPr>
                        <a:t>(5 kbps/student)</a:t>
                      </a:r>
                      <a:endParaRPr lang="en-US"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Calibri"/>
                          <a:ea typeface="Calibri"/>
                          <a:cs typeface="Times New Roman"/>
                        </a:rPr>
                        <a:t>Without Caching</a:t>
                      </a:r>
                    </a:p>
                    <a:p>
                      <a:pPr marL="0" marR="0">
                        <a:lnSpc>
                          <a:spcPct val="115000"/>
                        </a:lnSpc>
                        <a:spcBef>
                          <a:spcPts val="0"/>
                        </a:spcBef>
                        <a:spcAft>
                          <a:spcPts val="0"/>
                        </a:spcAft>
                      </a:pPr>
                      <a:r>
                        <a:rPr lang="en-US" sz="2400" b="1" dirty="0">
                          <a:effectLst/>
                          <a:latin typeface="Calibri"/>
                          <a:ea typeface="Calibri"/>
                          <a:cs typeface="Times New Roman"/>
                        </a:rPr>
                        <a:t>(50 kbps/student)</a:t>
                      </a:r>
                      <a:endParaRPr lang="en-US" sz="2400" dirty="0">
                        <a:effectLst/>
                        <a:latin typeface="Calibri"/>
                        <a:ea typeface="Calibri"/>
                        <a:cs typeface="Times New Roman"/>
                      </a:endParaRPr>
                    </a:p>
                    <a:p>
                      <a:pPr marL="0" marR="0">
                        <a:lnSpc>
                          <a:spcPct val="115000"/>
                        </a:lnSpc>
                        <a:spcBef>
                          <a:spcPts val="0"/>
                        </a:spcBef>
                        <a:spcAft>
                          <a:spcPts val="0"/>
                        </a:spcAft>
                      </a:pPr>
                      <a:r>
                        <a:rPr lang="en-US" sz="2400" b="1" dirty="0">
                          <a:effectLst/>
                          <a:latin typeface="Calibri"/>
                          <a:ea typeface="Calibri"/>
                          <a:cs typeface="Times New Roman"/>
                        </a:rPr>
                        <a:t> </a:t>
                      </a:r>
                      <a:endParaRPr lang="en-US"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L="0" marR="0">
                        <a:lnSpc>
                          <a:spcPct val="115000"/>
                        </a:lnSpc>
                        <a:spcBef>
                          <a:spcPts val="0"/>
                        </a:spcBef>
                        <a:spcAft>
                          <a:spcPts val="0"/>
                        </a:spcAft>
                      </a:pPr>
                      <a:r>
                        <a:rPr lang="en-US" sz="2400" dirty="0">
                          <a:effectLst/>
                          <a:latin typeface="Calibri"/>
                          <a:ea typeface="Calibri"/>
                          <a:cs typeface="Times New Roman"/>
                        </a:rPr>
                        <a:t>15 </a:t>
                      </a:r>
                      <a:r>
                        <a:rPr lang="en-US" sz="2400" dirty="0" smtClean="0">
                          <a:effectLst/>
                          <a:latin typeface="Calibri"/>
                          <a:ea typeface="Calibri"/>
                          <a:cs typeface="Times New Roman"/>
                        </a:rPr>
                        <a:t>students/devices</a:t>
                      </a:r>
                      <a:endParaRPr lang="en-US"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Calibri"/>
                          <a:ea typeface="Calibri"/>
                          <a:cs typeface="Times New Roman"/>
                        </a:rPr>
                        <a:t>75 kbps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Calibri"/>
                          <a:ea typeface="Calibri"/>
                          <a:cs typeface="Times New Roman"/>
                        </a:rPr>
                        <a:t>750 kbps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L="0" marR="0">
                        <a:lnSpc>
                          <a:spcPct val="115000"/>
                        </a:lnSpc>
                        <a:spcBef>
                          <a:spcPts val="0"/>
                        </a:spcBef>
                        <a:spcAft>
                          <a:spcPts val="0"/>
                        </a:spcAft>
                      </a:pPr>
                      <a:r>
                        <a:rPr lang="en-US" sz="2400" dirty="0">
                          <a:effectLst/>
                          <a:latin typeface="Calibri"/>
                          <a:ea typeface="Calibri"/>
                          <a:cs typeface="Times New Roman"/>
                        </a:rPr>
                        <a:t>20 </a:t>
                      </a:r>
                      <a:r>
                        <a:rPr lang="en-US" sz="2400" dirty="0" smtClean="0">
                          <a:effectLst/>
                          <a:latin typeface="Calibri"/>
                          <a:ea typeface="Calibri"/>
                          <a:cs typeface="Times New Roman"/>
                        </a:rPr>
                        <a:t>students/devices</a:t>
                      </a:r>
                      <a:endParaRPr lang="en-US"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Calibri"/>
                          <a:ea typeface="Calibri"/>
                          <a:cs typeface="Times New Roman"/>
                        </a:rPr>
                        <a:t>100 kbps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kern="1200" dirty="0">
                          <a:solidFill>
                            <a:schemeClr val="tx1"/>
                          </a:solidFill>
                          <a:effectLst/>
                          <a:latin typeface="Calibri"/>
                          <a:ea typeface="Calibri"/>
                          <a:cs typeface="Times New Roman"/>
                        </a:rPr>
                        <a:t>1000 kbps (1 mbps)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L="0" marR="0">
                        <a:lnSpc>
                          <a:spcPct val="115000"/>
                        </a:lnSpc>
                        <a:spcBef>
                          <a:spcPts val="0"/>
                        </a:spcBef>
                        <a:spcAft>
                          <a:spcPts val="0"/>
                        </a:spcAft>
                      </a:pPr>
                      <a:r>
                        <a:rPr lang="en-US" sz="2400" dirty="0">
                          <a:effectLst/>
                          <a:latin typeface="Calibri"/>
                          <a:ea typeface="Calibri"/>
                          <a:cs typeface="Times New Roman"/>
                        </a:rPr>
                        <a:t>30 </a:t>
                      </a:r>
                      <a:r>
                        <a:rPr lang="en-US" sz="2400" dirty="0" smtClean="0">
                          <a:effectLst/>
                          <a:latin typeface="Calibri"/>
                          <a:ea typeface="Calibri"/>
                          <a:cs typeface="Times New Roman"/>
                        </a:rPr>
                        <a:t>students/devices</a:t>
                      </a:r>
                      <a:endParaRPr lang="en-US"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Calibri"/>
                          <a:ea typeface="Calibri"/>
                          <a:cs typeface="Times New Roman"/>
                        </a:rPr>
                        <a:t>150 kbps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kern="1200" dirty="0">
                          <a:solidFill>
                            <a:schemeClr val="tx1"/>
                          </a:solidFill>
                          <a:effectLst/>
                          <a:latin typeface="Calibri"/>
                          <a:ea typeface="Calibri"/>
                          <a:cs typeface="Times New Roman"/>
                        </a:rPr>
                        <a:t>1500 kbps (1.5 mbps)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L="0" marR="0">
                        <a:lnSpc>
                          <a:spcPct val="115000"/>
                        </a:lnSpc>
                        <a:spcBef>
                          <a:spcPts val="0"/>
                        </a:spcBef>
                        <a:spcAft>
                          <a:spcPts val="0"/>
                        </a:spcAft>
                      </a:pPr>
                      <a:r>
                        <a:rPr lang="en-US" sz="2400" dirty="0">
                          <a:effectLst/>
                          <a:latin typeface="Calibri"/>
                          <a:ea typeface="Calibri"/>
                          <a:cs typeface="Times New Roman"/>
                        </a:rPr>
                        <a:t>60 </a:t>
                      </a:r>
                      <a:r>
                        <a:rPr lang="en-US" sz="2400" dirty="0" smtClean="0">
                          <a:effectLst/>
                          <a:latin typeface="Calibri"/>
                          <a:ea typeface="Calibri"/>
                          <a:cs typeface="Times New Roman"/>
                        </a:rPr>
                        <a:t>students/devices</a:t>
                      </a:r>
                      <a:endParaRPr lang="en-US"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Calibri"/>
                          <a:ea typeface="Calibri"/>
                          <a:cs typeface="Times New Roman"/>
                        </a:rPr>
                        <a:t>300 kbps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kern="1200" dirty="0">
                          <a:solidFill>
                            <a:schemeClr val="tx1"/>
                          </a:solidFill>
                          <a:effectLst/>
                          <a:latin typeface="Calibri"/>
                          <a:ea typeface="Calibri"/>
                          <a:cs typeface="Times New Roman"/>
                        </a:rPr>
                        <a:t>3000 kbps (3 mbps)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L="0" marR="0">
                        <a:lnSpc>
                          <a:spcPct val="115000"/>
                        </a:lnSpc>
                        <a:spcBef>
                          <a:spcPts val="0"/>
                        </a:spcBef>
                        <a:spcAft>
                          <a:spcPts val="0"/>
                        </a:spcAft>
                      </a:pPr>
                      <a:r>
                        <a:rPr lang="en-US" sz="2400" dirty="0">
                          <a:effectLst/>
                          <a:latin typeface="Calibri"/>
                          <a:ea typeface="Calibri"/>
                          <a:cs typeface="Times New Roman"/>
                        </a:rPr>
                        <a:t>90 </a:t>
                      </a:r>
                      <a:r>
                        <a:rPr lang="en-US" sz="2400" dirty="0" smtClean="0">
                          <a:effectLst/>
                          <a:latin typeface="Calibri"/>
                          <a:ea typeface="Calibri"/>
                          <a:cs typeface="Times New Roman"/>
                        </a:rPr>
                        <a:t>students/devices</a:t>
                      </a:r>
                      <a:endParaRPr lang="en-US"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Calibri"/>
                          <a:ea typeface="Calibri"/>
                          <a:cs typeface="Times New Roman"/>
                        </a:rPr>
                        <a:t>450 kbps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kern="1200" dirty="0">
                          <a:solidFill>
                            <a:schemeClr val="tx1"/>
                          </a:solidFill>
                          <a:effectLst/>
                          <a:latin typeface="Calibri"/>
                          <a:ea typeface="Calibri"/>
                          <a:cs typeface="Times New Roman"/>
                        </a:rPr>
                        <a:t>4500 kbps (4.5 mbps)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86113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762000"/>
            <a:ext cx="7772400" cy="1470025"/>
          </a:xfrm>
        </p:spPr>
        <p:txBody>
          <a:bodyPr>
            <a:noAutofit/>
          </a:bodyPr>
          <a:lstStyle/>
          <a:p>
            <a:r>
              <a:rPr lang="en-US" sz="5400" b="1" dirty="0" smtClean="0"/>
              <a:t>PARCC Tech Resources</a:t>
            </a:r>
            <a:r>
              <a:rPr lang="en-US" sz="5400" dirty="0"/>
              <a:t/>
            </a:r>
            <a:br>
              <a:rPr lang="en-US" sz="5400" dirty="0"/>
            </a:br>
            <a:endParaRPr lang="en-US" sz="5400" dirty="0"/>
          </a:p>
        </p:txBody>
      </p:sp>
      <p:sp>
        <p:nvSpPr>
          <p:cNvPr id="6" name="Subtitle 5"/>
          <p:cNvSpPr>
            <a:spLocks noGrp="1"/>
          </p:cNvSpPr>
          <p:nvPr>
            <p:ph type="subTitle" idx="1"/>
          </p:nvPr>
        </p:nvSpPr>
        <p:spPr>
          <a:xfrm>
            <a:off x="1371600" y="1752600"/>
            <a:ext cx="6400800" cy="4572000"/>
          </a:xfrm>
        </p:spPr>
        <p:txBody>
          <a:bodyPr>
            <a:normAutofit/>
          </a:bodyPr>
          <a:lstStyle/>
          <a:p>
            <a:pPr algn="l"/>
            <a:r>
              <a:rPr lang="en-US" sz="2400" dirty="0" smtClean="0">
                <a:solidFill>
                  <a:schemeClr val="tx1"/>
                </a:solidFill>
                <a:hlinkClick r:id="rId2"/>
              </a:rPr>
              <a:t>www.techreadiness.net</a:t>
            </a:r>
            <a:r>
              <a:rPr lang="en-US" sz="2400" dirty="0" smtClean="0">
                <a:solidFill>
                  <a:schemeClr val="tx1"/>
                </a:solidFill>
              </a:rPr>
              <a:t> </a:t>
            </a:r>
          </a:p>
          <a:p>
            <a:pPr marL="800100" lvl="1" indent="-342900" algn="l">
              <a:buFont typeface="Arial" panose="020B0604020202020204" pitchFamily="34" charset="0"/>
              <a:buChar char="•"/>
            </a:pPr>
            <a:r>
              <a:rPr lang="en-US" sz="2000" dirty="0" smtClean="0">
                <a:solidFill>
                  <a:schemeClr val="tx1"/>
                </a:solidFill>
              </a:rPr>
              <a:t>Technology </a:t>
            </a:r>
            <a:r>
              <a:rPr lang="en-US" sz="2000" dirty="0">
                <a:solidFill>
                  <a:schemeClr val="tx1"/>
                </a:solidFill>
              </a:rPr>
              <a:t>Readiness Tool (TRT) </a:t>
            </a:r>
            <a:r>
              <a:rPr lang="en-US" sz="2000" dirty="0" smtClean="0">
                <a:solidFill>
                  <a:schemeClr val="tx1"/>
                </a:solidFill>
              </a:rPr>
              <a:t>Site</a:t>
            </a:r>
            <a:endParaRPr lang="en-US" sz="2000" dirty="0">
              <a:solidFill>
                <a:schemeClr val="tx1"/>
              </a:solidFill>
            </a:endParaRPr>
          </a:p>
          <a:p>
            <a:pPr algn="l"/>
            <a:r>
              <a:rPr lang="en-US" sz="2400" u="sng" dirty="0">
                <a:hlinkClick r:id="rId3"/>
              </a:rPr>
              <a:t>http://www.parcconline.org/technology </a:t>
            </a:r>
            <a:endParaRPr lang="en-US" sz="2400" u="sng" dirty="0" smtClean="0">
              <a:hlinkClick r:id="rId3"/>
            </a:endParaRPr>
          </a:p>
          <a:p>
            <a:pPr marL="800100" lvl="1" indent="-342900" algn="l">
              <a:buFont typeface="Arial" panose="020B0604020202020204" pitchFamily="34" charset="0"/>
              <a:buChar char="•"/>
            </a:pPr>
            <a:r>
              <a:rPr lang="en-US" sz="2000" dirty="0">
                <a:solidFill>
                  <a:schemeClr val="tx1"/>
                </a:solidFill>
              </a:rPr>
              <a:t>PARCC Capacity Planning Tool</a:t>
            </a:r>
          </a:p>
          <a:p>
            <a:pPr algn="l"/>
            <a:r>
              <a:rPr lang="en-US" sz="2400" dirty="0" smtClean="0">
                <a:hlinkClick r:id="rId4"/>
              </a:rPr>
              <a:t>http</a:t>
            </a:r>
            <a:r>
              <a:rPr lang="en-US" sz="2400" dirty="0">
                <a:hlinkClick r:id="rId4"/>
              </a:rPr>
              <a:t>://</a:t>
            </a:r>
            <a:r>
              <a:rPr lang="en-US" sz="2400" dirty="0" smtClean="0">
                <a:hlinkClick r:id="rId4"/>
              </a:rPr>
              <a:t>practice.parcc.testnav.com</a:t>
            </a:r>
            <a:endParaRPr lang="en-US" sz="2400" dirty="0" smtClean="0"/>
          </a:p>
          <a:p>
            <a:pPr marL="800100" lvl="1" indent="-342900" algn="l">
              <a:buFont typeface="Arial" panose="020B0604020202020204" pitchFamily="34" charset="0"/>
              <a:buChar char="•"/>
            </a:pPr>
            <a:r>
              <a:rPr lang="en-US" sz="2000" dirty="0">
                <a:solidFill>
                  <a:schemeClr val="tx1"/>
                </a:solidFill>
              </a:rPr>
              <a:t>System </a:t>
            </a:r>
            <a:r>
              <a:rPr lang="en-US" sz="2000" dirty="0" smtClean="0">
                <a:solidFill>
                  <a:schemeClr val="tx1"/>
                </a:solidFill>
              </a:rPr>
              <a:t>Check Tool</a:t>
            </a:r>
          </a:p>
          <a:p>
            <a:pPr marL="800100" lvl="1" indent="-342900" algn="l">
              <a:buFont typeface="Arial" panose="020B0604020202020204" pitchFamily="34" charset="0"/>
              <a:buChar char="•"/>
            </a:pPr>
            <a:r>
              <a:rPr lang="en-US" sz="2000" dirty="0" smtClean="0">
                <a:solidFill>
                  <a:schemeClr val="tx1"/>
                </a:solidFill>
              </a:rPr>
              <a:t>Proctor Caching Software</a:t>
            </a:r>
          </a:p>
          <a:p>
            <a:pPr marL="800100" lvl="1" indent="-342900" algn="l">
              <a:buFont typeface="Arial" panose="020B0604020202020204" pitchFamily="34" charset="0"/>
              <a:buChar char="•"/>
            </a:pPr>
            <a:r>
              <a:rPr lang="en-US" sz="2000" dirty="0">
                <a:solidFill>
                  <a:schemeClr val="tx1"/>
                </a:solidFill>
              </a:rPr>
              <a:t>PARCC </a:t>
            </a:r>
            <a:r>
              <a:rPr lang="en-US" sz="2000" dirty="0">
                <a:solidFill>
                  <a:schemeClr val="tx1"/>
                </a:solidFill>
              </a:rPr>
              <a:t>Training </a:t>
            </a:r>
            <a:r>
              <a:rPr lang="en-US" sz="2000" dirty="0" smtClean="0">
                <a:solidFill>
                  <a:schemeClr val="tx1"/>
                </a:solidFill>
              </a:rPr>
              <a:t>Modules</a:t>
            </a:r>
          </a:p>
          <a:p>
            <a:pPr marL="1257300" lvl="2" indent="-342900" algn="l">
              <a:buFont typeface="Arial" panose="020B0604020202020204" pitchFamily="34" charset="0"/>
              <a:buChar char="•"/>
            </a:pPr>
            <a:r>
              <a:rPr lang="en-US" sz="1600" dirty="0" smtClean="0">
                <a:solidFill>
                  <a:schemeClr val="tx1"/>
                </a:solidFill>
              </a:rPr>
              <a:t>Technology</a:t>
            </a:r>
          </a:p>
          <a:p>
            <a:pPr marL="1257300" lvl="2" indent="-342900" algn="l">
              <a:buFont typeface="Arial" panose="020B0604020202020204" pitchFamily="34" charset="0"/>
              <a:buChar char="•"/>
            </a:pPr>
            <a:r>
              <a:rPr lang="en-US" sz="1600" dirty="0" smtClean="0">
                <a:solidFill>
                  <a:schemeClr val="tx1"/>
                </a:solidFill>
              </a:rPr>
              <a:t>Test Administration</a:t>
            </a:r>
          </a:p>
          <a:p>
            <a:pPr marL="800100" lvl="1" indent="-342900" algn="l">
              <a:buFont typeface="Arial" panose="020B0604020202020204" pitchFamily="34" charset="0"/>
              <a:buChar char="•"/>
            </a:pPr>
            <a:r>
              <a:rPr lang="en-US" sz="2000" dirty="0" smtClean="0">
                <a:solidFill>
                  <a:schemeClr val="tx1"/>
                </a:solidFill>
              </a:rPr>
              <a:t>Sample Items</a:t>
            </a:r>
            <a:endParaRPr lang="en-US" sz="2000" dirty="0">
              <a:solidFill>
                <a:schemeClr val="tx1"/>
              </a:solidFill>
            </a:endParaRPr>
          </a:p>
          <a:p>
            <a:pPr marL="1257300" lvl="2" indent="-342900" algn="l">
              <a:buFont typeface="Arial" panose="020B0604020202020204" pitchFamily="34" charset="0"/>
              <a:buChar char="•"/>
            </a:pPr>
            <a:endParaRPr lang="en-US" sz="1600" dirty="0" smtClean="0">
              <a:solidFill>
                <a:schemeClr val="tx1"/>
              </a:solidFill>
            </a:endParaRPr>
          </a:p>
          <a:p>
            <a:pPr lvl="2" algn="l"/>
            <a:endParaRPr lang="en-US" sz="1600" dirty="0" smtClean="0">
              <a:solidFill>
                <a:schemeClr val="tx1"/>
              </a:solidFill>
            </a:endParaRPr>
          </a:p>
          <a:p>
            <a:pPr marL="1257300" lvl="2" indent="-342900" algn="l">
              <a:buFont typeface="Arial" panose="020B0604020202020204" pitchFamily="34" charset="0"/>
              <a:buChar char="•"/>
            </a:pPr>
            <a:endParaRPr lang="en-US" sz="1600" dirty="0">
              <a:solidFill>
                <a:schemeClr val="tx1"/>
              </a:solidFill>
            </a:endParaRPr>
          </a:p>
          <a:p>
            <a:pPr marL="342900" indent="-342900" algn="l">
              <a:buFont typeface="Arial" panose="020B0604020202020204" pitchFamily="34" charset="0"/>
              <a:buChar char="•"/>
            </a:pPr>
            <a:endParaRPr lang="en-US" sz="2400" dirty="0" smtClean="0"/>
          </a:p>
          <a:p>
            <a:pPr marL="342900" indent="-342900" algn="l">
              <a:buFont typeface="Arial" panose="020B0604020202020204" pitchFamily="34" charset="0"/>
              <a:buChar char="•"/>
            </a:pPr>
            <a:endParaRPr lang="en-US" sz="2400" dirty="0" smtClean="0"/>
          </a:p>
          <a:p>
            <a:pPr algn="l"/>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9D508E7F-87BF-448A-BBB4-804AC7F5A934}" type="slidenum">
              <a:rPr lang="en-US" smtClean="0"/>
              <a:t>21</a:t>
            </a:fld>
            <a:endParaRPr lang="en-US" dirty="0"/>
          </a:p>
        </p:txBody>
      </p:sp>
    </p:spTree>
    <p:extLst>
      <p:ext uri="{BB962C8B-B14F-4D97-AF65-F5344CB8AC3E}">
        <p14:creationId xmlns:p14="http://schemas.microsoft.com/office/powerpoint/2010/main" val="2455492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990600"/>
            <a:ext cx="7772400" cy="1676400"/>
          </a:xfrm>
        </p:spPr>
        <p:txBody>
          <a:bodyPr>
            <a:noAutofit/>
          </a:bodyPr>
          <a:lstStyle/>
          <a:p>
            <a:r>
              <a:rPr lang="en-US" sz="5400" b="1" dirty="0" smtClean="0"/>
              <a:t>ADE Tech Resources</a:t>
            </a:r>
            <a:r>
              <a:rPr lang="en-US" sz="5400" dirty="0" smtClean="0"/>
              <a:t/>
            </a:r>
            <a:br>
              <a:rPr lang="en-US" sz="5400" dirty="0" smtClean="0"/>
            </a:br>
            <a:endParaRPr lang="en-US" sz="5400" dirty="0"/>
          </a:p>
        </p:txBody>
      </p:sp>
      <p:sp>
        <p:nvSpPr>
          <p:cNvPr id="6" name="Subtitle 5"/>
          <p:cNvSpPr>
            <a:spLocks noGrp="1"/>
          </p:cNvSpPr>
          <p:nvPr>
            <p:ph type="subTitle" idx="1"/>
          </p:nvPr>
        </p:nvSpPr>
        <p:spPr>
          <a:xfrm>
            <a:off x="1295400" y="1828800"/>
            <a:ext cx="7162800" cy="3733800"/>
          </a:xfrm>
        </p:spPr>
        <p:txBody>
          <a:bodyPr>
            <a:normAutofit fontScale="85000" lnSpcReduction="10000"/>
          </a:bodyPr>
          <a:lstStyle/>
          <a:p>
            <a:pPr lvl="2" algn="l"/>
            <a:endParaRPr lang="en-US" sz="1600" dirty="0" smtClean="0">
              <a:solidFill>
                <a:schemeClr val="tx1"/>
              </a:solidFill>
            </a:endParaRPr>
          </a:p>
          <a:p>
            <a:pPr algn="l"/>
            <a:r>
              <a:rPr lang="en-US" sz="2400" dirty="0">
                <a:hlinkClick r:id="rId2"/>
              </a:rPr>
              <a:t>http://</a:t>
            </a:r>
            <a:r>
              <a:rPr lang="en-US" sz="2400" dirty="0" smtClean="0">
                <a:hlinkClick r:id="rId2"/>
              </a:rPr>
              <a:t>ideas.aetn.org/commoncore/assessment</a:t>
            </a:r>
            <a:endParaRPr lang="en-US" sz="2400" dirty="0" smtClean="0"/>
          </a:p>
          <a:p>
            <a:pPr marL="342900" indent="-342900" algn="l">
              <a:buFont typeface="Arial" panose="020B0604020202020204" pitchFamily="34" charset="0"/>
              <a:buChar char="•"/>
            </a:pPr>
            <a:r>
              <a:rPr lang="en-US" sz="2400" dirty="0">
                <a:solidFill>
                  <a:schemeClr val="tx1"/>
                </a:solidFill>
              </a:rPr>
              <a:t>PARCC Field </a:t>
            </a:r>
            <a:r>
              <a:rPr lang="en-US" sz="2400" dirty="0" smtClean="0">
                <a:solidFill>
                  <a:schemeClr val="tx1"/>
                </a:solidFill>
              </a:rPr>
              <a:t>Test Overview</a:t>
            </a:r>
            <a:endParaRPr lang="en-US" sz="2400" dirty="0">
              <a:solidFill>
                <a:schemeClr val="tx1"/>
              </a:solidFill>
            </a:endParaRPr>
          </a:p>
          <a:p>
            <a:pPr marL="342900" indent="-342900" algn="l">
              <a:buFont typeface="Arial" panose="020B0604020202020204" pitchFamily="34" charset="0"/>
              <a:buChar char="•"/>
            </a:pPr>
            <a:r>
              <a:rPr lang="en-US" sz="2400" dirty="0" smtClean="0">
                <a:solidFill>
                  <a:schemeClr val="tx1"/>
                </a:solidFill>
              </a:rPr>
              <a:t>PARCC Technology </a:t>
            </a:r>
            <a:r>
              <a:rPr lang="en-US" sz="2400" dirty="0">
                <a:solidFill>
                  <a:schemeClr val="tx1"/>
                </a:solidFill>
              </a:rPr>
              <a:t>Requirements</a:t>
            </a:r>
          </a:p>
          <a:p>
            <a:pPr marL="342900" indent="-342900" algn="l">
              <a:buFont typeface="Arial" panose="020B0604020202020204" pitchFamily="34" charset="0"/>
              <a:buChar char="•"/>
            </a:pPr>
            <a:r>
              <a:rPr lang="en-US" sz="2400" dirty="0" smtClean="0">
                <a:solidFill>
                  <a:schemeClr val="tx1"/>
                </a:solidFill>
              </a:rPr>
              <a:t>PARCC Assessment Resources</a:t>
            </a:r>
          </a:p>
          <a:p>
            <a:pPr marL="342900" indent="-342900" algn="l">
              <a:buFont typeface="Arial" panose="020B0604020202020204" pitchFamily="34" charset="0"/>
              <a:buChar char="•"/>
            </a:pPr>
            <a:r>
              <a:rPr lang="en-US" sz="2400" dirty="0" smtClean="0">
                <a:solidFill>
                  <a:schemeClr val="tx1"/>
                </a:solidFill>
              </a:rPr>
              <a:t>Technology </a:t>
            </a:r>
            <a:r>
              <a:rPr lang="en-US" sz="2400" dirty="0">
                <a:solidFill>
                  <a:schemeClr val="tx1"/>
                </a:solidFill>
              </a:rPr>
              <a:t>Set Up</a:t>
            </a:r>
          </a:p>
          <a:p>
            <a:pPr marL="342900" indent="-342900" algn="l">
              <a:buFont typeface="Arial" panose="020B0604020202020204" pitchFamily="34" charset="0"/>
              <a:buChar char="•"/>
            </a:pPr>
            <a:r>
              <a:rPr lang="en-US" sz="2400" dirty="0">
                <a:solidFill>
                  <a:schemeClr val="tx1"/>
                </a:solidFill>
              </a:rPr>
              <a:t>Administrator Training</a:t>
            </a:r>
          </a:p>
          <a:p>
            <a:pPr marL="342900" indent="-342900" algn="l">
              <a:buFont typeface="Arial" panose="020B0604020202020204" pitchFamily="34" charset="0"/>
              <a:buChar char="•"/>
            </a:pPr>
            <a:r>
              <a:rPr lang="en-US" sz="2400" dirty="0">
                <a:solidFill>
                  <a:schemeClr val="tx1"/>
                </a:solidFill>
              </a:rPr>
              <a:t>Accessibility Features and Accommodations with Computer-Based </a:t>
            </a:r>
            <a:r>
              <a:rPr lang="en-US" sz="2400" dirty="0" smtClean="0">
                <a:solidFill>
                  <a:schemeClr val="tx1"/>
                </a:solidFill>
              </a:rPr>
              <a:t>Testing</a:t>
            </a:r>
            <a:endParaRPr lang="en-US" sz="2400" dirty="0">
              <a:solidFill>
                <a:schemeClr val="tx1"/>
              </a:solidFill>
            </a:endParaRPr>
          </a:p>
          <a:p>
            <a:pPr marL="342900" indent="-342900" algn="l">
              <a:buFont typeface="Arial" panose="020B0604020202020204" pitchFamily="34" charset="0"/>
              <a:buChar char="•"/>
            </a:pPr>
            <a:r>
              <a:rPr lang="en-US" sz="2400" dirty="0">
                <a:solidFill>
                  <a:schemeClr val="tx1"/>
                </a:solidFill>
              </a:rPr>
              <a:t>PARCC Accessibility Features and Accommodations </a:t>
            </a:r>
            <a:r>
              <a:rPr lang="en-US" sz="2400" dirty="0">
                <a:solidFill>
                  <a:schemeClr val="tx1"/>
                </a:solidFill>
              </a:rPr>
              <a:t>Manual</a:t>
            </a:r>
          </a:p>
          <a:p>
            <a:pPr marL="342900" indent="-342900" algn="l">
              <a:buFont typeface="Arial" panose="020B0604020202020204" pitchFamily="34" charset="0"/>
              <a:buChar char="•"/>
            </a:pPr>
            <a:r>
              <a:rPr lang="en-US" sz="2400" dirty="0">
                <a:solidFill>
                  <a:schemeClr val="tx1"/>
                </a:solidFill>
              </a:rPr>
              <a:t>Student Data Upload Training utilizing </a:t>
            </a:r>
            <a:r>
              <a:rPr lang="en-US" sz="2400" dirty="0" smtClean="0">
                <a:solidFill>
                  <a:schemeClr val="tx1"/>
                </a:solidFill>
              </a:rPr>
              <a:t>COGNOS</a:t>
            </a:r>
          </a:p>
          <a:p>
            <a:pPr marL="342900"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endParaRPr lang="en-US" sz="2400" dirty="0" smtClean="0">
              <a:solidFill>
                <a:schemeClr val="tx1"/>
              </a:solidFill>
            </a:endParaRPr>
          </a:p>
          <a:p>
            <a:pPr marL="342900"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endParaRPr lang="en-US" sz="2400" dirty="0" smtClean="0"/>
          </a:p>
          <a:p>
            <a:pPr marL="342900" indent="-342900" algn="l">
              <a:buFont typeface="Arial" panose="020B0604020202020204" pitchFamily="34" charset="0"/>
              <a:buChar char="•"/>
            </a:pPr>
            <a:endParaRPr lang="en-US" sz="2400" dirty="0" smtClean="0"/>
          </a:p>
          <a:p>
            <a:pPr algn="l"/>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9D508E7F-87BF-448A-BBB4-804AC7F5A934}" type="slidenum">
              <a:rPr lang="en-US" smtClean="0"/>
              <a:t>22</a:t>
            </a:fld>
            <a:endParaRPr lang="en-US" dirty="0"/>
          </a:p>
        </p:txBody>
      </p:sp>
    </p:spTree>
    <p:extLst>
      <p:ext uri="{BB962C8B-B14F-4D97-AF65-F5344CB8AC3E}">
        <p14:creationId xmlns:p14="http://schemas.microsoft.com/office/powerpoint/2010/main" val="4031500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990600"/>
            <a:ext cx="7772400" cy="1676400"/>
          </a:xfrm>
        </p:spPr>
        <p:txBody>
          <a:bodyPr>
            <a:noAutofit/>
          </a:bodyPr>
          <a:lstStyle/>
          <a:p>
            <a:r>
              <a:rPr lang="en-US" sz="5400" b="1" dirty="0" smtClean="0"/>
              <a:t>Combined State Effort</a:t>
            </a:r>
            <a:r>
              <a:rPr lang="en-US" sz="5400" dirty="0" smtClean="0"/>
              <a:t/>
            </a:r>
            <a:br>
              <a:rPr lang="en-US" sz="5400" dirty="0" smtClean="0"/>
            </a:br>
            <a:endParaRPr lang="en-US" sz="5400" dirty="0"/>
          </a:p>
        </p:txBody>
      </p:sp>
      <p:sp>
        <p:nvSpPr>
          <p:cNvPr id="6" name="Subtitle 5"/>
          <p:cNvSpPr>
            <a:spLocks noGrp="1"/>
          </p:cNvSpPr>
          <p:nvPr>
            <p:ph type="subTitle" idx="1"/>
          </p:nvPr>
        </p:nvSpPr>
        <p:spPr>
          <a:xfrm>
            <a:off x="1752600" y="2667000"/>
            <a:ext cx="6705600" cy="2895600"/>
          </a:xfrm>
        </p:spPr>
        <p:txBody>
          <a:bodyPr>
            <a:normAutofit/>
          </a:bodyPr>
          <a:lstStyle/>
          <a:p>
            <a:pPr lvl="2" algn="l"/>
            <a:endParaRPr lang="en-US" sz="1600" dirty="0" smtClean="0">
              <a:solidFill>
                <a:schemeClr val="tx1"/>
              </a:solidFill>
            </a:endParaRPr>
          </a:p>
          <a:p>
            <a:pPr algn="l"/>
            <a:r>
              <a:rPr lang="en-US" sz="2400" b="1" dirty="0" smtClean="0">
                <a:solidFill>
                  <a:schemeClr val="tx1"/>
                </a:solidFill>
              </a:rPr>
              <a:t>K-12 Tech Readiness Team</a:t>
            </a:r>
          </a:p>
          <a:p>
            <a:pPr marL="800100" lvl="1" indent="-342900" algn="l">
              <a:buFont typeface="Arial" panose="020B0604020202020204" pitchFamily="34" charset="0"/>
              <a:buChar char="•"/>
            </a:pPr>
            <a:r>
              <a:rPr lang="en-US" sz="2000" dirty="0">
                <a:solidFill>
                  <a:schemeClr val="tx1"/>
                </a:solidFill>
              </a:rPr>
              <a:t>Division of Information Systems (DIS)</a:t>
            </a:r>
          </a:p>
          <a:p>
            <a:pPr marL="800100" lvl="1" indent="-342900" algn="l">
              <a:buFont typeface="Arial" panose="020B0604020202020204" pitchFamily="34" charset="0"/>
              <a:buChar char="•"/>
            </a:pPr>
            <a:r>
              <a:rPr lang="en-US" sz="2000" dirty="0">
                <a:solidFill>
                  <a:schemeClr val="tx1"/>
                </a:solidFill>
              </a:rPr>
              <a:t>APSCN </a:t>
            </a:r>
            <a:r>
              <a:rPr lang="en-US" sz="2000" dirty="0">
                <a:solidFill>
                  <a:schemeClr val="tx1"/>
                </a:solidFill>
              </a:rPr>
              <a:t>LAN / Remote Field </a:t>
            </a:r>
            <a:r>
              <a:rPr lang="en-US" sz="2000" dirty="0">
                <a:solidFill>
                  <a:schemeClr val="tx1"/>
                </a:solidFill>
              </a:rPr>
              <a:t>Support</a:t>
            </a:r>
          </a:p>
          <a:p>
            <a:pPr marL="800100" lvl="1" indent="-342900" algn="l">
              <a:buFont typeface="Arial" panose="020B0604020202020204" pitchFamily="34" charset="0"/>
              <a:buChar char="•"/>
            </a:pPr>
            <a:r>
              <a:rPr lang="en-US" sz="2000" dirty="0" smtClean="0">
                <a:solidFill>
                  <a:schemeClr val="tx1"/>
                </a:solidFill>
              </a:rPr>
              <a:t>Educational Service COOP Tech Coordinators</a:t>
            </a:r>
          </a:p>
          <a:p>
            <a:pPr lvl="1" algn="l"/>
            <a:endParaRPr lang="en-US" sz="2000" dirty="0">
              <a:solidFill>
                <a:schemeClr val="tx1"/>
              </a:solidFill>
            </a:endParaRPr>
          </a:p>
          <a:p>
            <a:pPr marL="342900" indent="-342900" algn="l">
              <a:buFont typeface="Arial" panose="020B0604020202020204" pitchFamily="34" charset="0"/>
              <a:buChar char="•"/>
            </a:pPr>
            <a:endParaRPr lang="en-US" sz="2400" dirty="0" smtClean="0">
              <a:solidFill>
                <a:schemeClr val="tx1"/>
              </a:solidFill>
            </a:endParaRPr>
          </a:p>
          <a:p>
            <a:pPr marL="342900"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endParaRPr lang="en-US" sz="2400" dirty="0" smtClean="0"/>
          </a:p>
          <a:p>
            <a:pPr marL="342900" indent="-342900" algn="l">
              <a:buFont typeface="Arial" panose="020B0604020202020204" pitchFamily="34" charset="0"/>
              <a:buChar char="•"/>
            </a:pPr>
            <a:endParaRPr lang="en-US" sz="2400" dirty="0" smtClean="0"/>
          </a:p>
          <a:p>
            <a:pPr algn="l"/>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9D508E7F-87BF-448A-BBB4-804AC7F5A934}" type="slidenum">
              <a:rPr lang="en-US" smtClean="0"/>
              <a:t>23</a:t>
            </a:fld>
            <a:endParaRPr lang="en-US" dirty="0"/>
          </a:p>
        </p:txBody>
      </p:sp>
    </p:spTree>
    <p:extLst>
      <p:ext uri="{BB962C8B-B14F-4D97-AF65-F5344CB8AC3E}">
        <p14:creationId xmlns:p14="http://schemas.microsoft.com/office/powerpoint/2010/main" val="22375992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Autofit/>
          </a:bodyPr>
          <a:lstStyle/>
          <a:p>
            <a:r>
              <a:rPr lang="en-US" sz="5400" b="1" dirty="0" smtClean="0"/>
              <a:t>Q&amp;A</a:t>
            </a:r>
            <a:r>
              <a:rPr lang="en-US" sz="5400" dirty="0"/>
              <a:t/>
            </a:r>
            <a:br>
              <a:rPr lang="en-US" sz="5400" dirty="0"/>
            </a:br>
            <a:endParaRPr lang="en-US" sz="5400" dirty="0"/>
          </a:p>
        </p:txBody>
      </p:sp>
      <p:sp>
        <p:nvSpPr>
          <p:cNvPr id="6" name="Subtitle 5"/>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D508E7F-87BF-448A-BBB4-804AC7F5A934}" type="slidenum">
              <a:rPr lang="en-US" smtClean="0"/>
              <a:t>24</a:t>
            </a:fld>
            <a:endParaRPr lang="en-US" dirty="0"/>
          </a:p>
        </p:txBody>
      </p:sp>
    </p:spTree>
    <p:extLst>
      <p:ext uri="{BB962C8B-B14F-4D97-AF65-F5344CB8AC3E}">
        <p14:creationId xmlns:p14="http://schemas.microsoft.com/office/powerpoint/2010/main" val="4121655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u="sng" dirty="0" smtClean="0"/>
              <a:t>Contact Information</a:t>
            </a:r>
            <a:endParaRPr lang="en-US" sz="5400" b="1" u="sng" dirty="0"/>
          </a:p>
        </p:txBody>
      </p:sp>
      <p:sp>
        <p:nvSpPr>
          <p:cNvPr id="3" name="Content Placeholder 2"/>
          <p:cNvSpPr>
            <a:spLocks noGrp="1"/>
          </p:cNvSpPr>
          <p:nvPr>
            <p:ph idx="1"/>
          </p:nvPr>
        </p:nvSpPr>
        <p:spPr/>
        <p:txBody>
          <a:bodyPr>
            <a:normAutofit/>
          </a:bodyPr>
          <a:lstStyle/>
          <a:p>
            <a:pPr marL="0" indent="0" algn="ctr">
              <a:buNone/>
            </a:pPr>
            <a:endParaRPr lang="en-US" sz="800" dirty="0" smtClean="0"/>
          </a:p>
          <a:p>
            <a:pPr marL="0" indent="0" algn="ctr">
              <a:buNone/>
            </a:pPr>
            <a:r>
              <a:rPr lang="en-US" sz="5200" dirty="0" smtClean="0">
                <a:solidFill>
                  <a:srgbClr val="E02727"/>
                </a:solidFill>
                <a:latin typeface="Papyrus"/>
              </a:rPr>
              <a:t>Jimmy Blevins</a:t>
            </a:r>
            <a:endParaRPr lang="en-US" sz="5200" dirty="0" smtClean="0">
              <a:solidFill>
                <a:srgbClr val="E02727"/>
              </a:solidFill>
              <a:latin typeface="Papyrus"/>
            </a:endParaRPr>
          </a:p>
          <a:p>
            <a:pPr marL="0" indent="0" algn="ctr">
              <a:buNone/>
            </a:pPr>
            <a:r>
              <a:rPr lang="en-US" sz="3900" b="1" dirty="0" smtClean="0">
                <a:cs typeface="Papyrus"/>
              </a:rPr>
              <a:t>Assessment Specialist</a:t>
            </a:r>
            <a:endParaRPr lang="en-US" sz="3900" b="1" dirty="0" smtClean="0">
              <a:cs typeface="Papyrus"/>
            </a:endParaRPr>
          </a:p>
          <a:p>
            <a:pPr marL="0" indent="0" algn="ctr">
              <a:buNone/>
            </a:pPr>
            <a:r>
              <a:rPr lang="en-US" sz="3900" b="1" dirty="0" smtClean="0">
                <a:cs typeface="Papyrus"/>
              </a:rPr>
              <a:t>(501) </a:t>
            </a:r>
            <a:r>
              <a:rPr lang="en-US" sz="3900" b="1" dirty="0" smtClean="0">
                <a:cs typeface="Papyrus"/>
              </a:rPr>
              <a:t>682-5752</a:t>
            </a:r>
            <a:endParaRPr lang="en-US" sz="3900" b="1" dirty="0" smtClean="0">
              <a:cs typeface="Papyrus"/>
            </a:endParaRPr>
          </a:p>
          <a:p>
            <a:pPr marL="0" indent="0" algn="ctr">
              <a:buNone/>
            </a:pPr>
            <a:r>
              <a:rPr lang="en-US" sz="3900" b="1" dirty="0" smtClean="0">
                <a:cs typeface="Papyrus"/>
              </a:rPr>
              <a:t>Jimmy.Blevins</a:t>
            </a:r>
            <a:r>
              <a:rPr lang="en-US" sz="3900" b="1" dirty="0" smtClean="0">
                <a:cs typeface="Papyrus"/>
              </a:rPr>
              <a:t>@arkansas.gov</a:t>
            </a:r>
            <a:endParaRPr lang="en-US" sz="3900" b="1" dirty="0">
              <a:cs typeface="Papyrus"/>
            </a:endParaRPr>
          </a:p>
        </p:txBody>
      </p:sp>
      <p:sp>
        <p:nvSpPr>
          <p:cNvPr id="4" name="Slide Number Placeholder 3"/>
          <p:cNvSpPr>
            <a:spLocks noGrp="1"/>
          </p:cNvSpPr>
          <p:nvPr>
            <p:ph type="sldNum" sz="quarter" idx="12"/>
          </p:nvPr>
        </p:nvSpPr>
        <p:spPr/>
        <p:txBody>
          <a:bodyPr/>
          <a:lstStyle/>
          <a:p>
            <a:fld id="{9D508E7F-87BF-448A-BBB4-804AC7F5A934}" type="slidenum">
              <a:rPr lang="en-US" smtClean="0"/>
              <a:t>25</a:t>
            </a:fld>
            <a:endParaRPr lang="en-US" dirty="0"/>
          </a:p>
        </p:txBody>
      </p:sp>
    </p:spTree>
    <p:extLst>
      <p:ext uri="{BB962C8B-B14F-4D97-AF65-F5344CB8AC3E}">
        <p14:creationId xmlns:p14="http://schemas.microsoft.com/office/powerpoint/2010/main" val="653759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b="1" u="sng" dirty="0" smtClean="0"/>
              <a:t>Arkansas and Online Readiness</a:t>
            </a:r>
            <a:endParaRPr lang="en-US" b="1" u="sng" dirty="0"/>
          </a:p>
        </p:txBody>
      </p:sp>
      <p:sp>
        <p:nvSpPr>
          <p:cNvPr id="3" name="Content Placeholder 2"/>
          <p:cNvSpPr>
            <a:spLocks noGrp="1"/>
          </p:cNvSpPr>
          <p:nvPr>
            <p:ph idx="1"/>
          </p:nvPr>
        </p:nvSpPr>
        <p:spPr>
          <a:xfrm>
            <a:off x="457200" y="1600201"/>
            <a:ext cx="8229600" cy="4267200"/>
          </a:xfrm>
        </p:spPr>
        <p:txBody>
          <a:bodyPr>
            <a:normAutofit/>
          </a:bodyPr>
          <a:lstStyle/>
          <a:p>
            <a:r>
              <a:rPr lang="en-US" sz="3600" i="1" dirty="0" smtClean="0"/>
              <a:t>State </a:t>
            </a:r>
            <a:r>
              <a:rPr lang="en-US" sz="3600" i="1" dirty="0"/>
              <a:t>Educational Technology Directors Association</a:t>
            </a:r>
            <a:r>
              <a:rPr lang="en-US" sz="3600" dirty="0"/>
              <a:t> (</a:t>
            </a:r>
            <a:r>
              <a:rPr lang="en-US" sz="3600" i="1" dirty="0"/>
              <a:t>SETDA</a:t>
            </a:r>
            <a:r>
              <a:rPr lang="en-US" sz="3600" dirty="0"/>
              <a:t>) </a:t>
            </a:r>
            <a:r>
              <a:rPr lang="en-US" sz="3600" dirty="0" smtClean="0"/>
              <a:t>recommendations</a:t>
            </a:r>
            <a:endParaRPr lang="en-US" sz="3300" b="1" dirty="0" smtClean="0"/>
          </a:p>
          <a:p>
            <a:pPr marL="914400" lvl="2" indent="0">
              <a:buNone/>
            </a:pPr>
            <a:endParaRPr lang="en-US" sz="2900" b="1" dirty="0" smtClean="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Full </a:t>
            </a:r>
            <a:r>
              <a:rPr lang="en-US" dirty="0"/>
              <a:t>recommendation by SETDA: </a:t>
            </a:r>
            <a:r>
              <a:rPr lang="en-US" dirty="0">
                <a:hlinkClick r:id="rId2"/>
              </a:rPr>
              <a:t>http://www.setda.org/c/document_library/get_file?folderId=353&amp;name=DLFE-1517.pdf</a:t>
            </a:r>
            <a:endParaRPr lang="en-US" dirty="0"/>
          </a:p>
          <a:p>
            <a:fld id="{9D508E7F-87BF-448A-BBB4-804AC7F5A934}" type="slidenum">
              <a:rPr lang="en-US" smtClean="0"/>
              <a:t>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832652"/>
            <a:ext cx="6834891" cy="2867025"/>
          </a:xfrm>
          <a:prstGeom prst="rect">
            <a:avLst/>
          </a:prstGeom>
        </p:spPr>
      </p:pic>
    </p:spTree>
    <p:extLst>
      <p:ext uri="{BB962C8B-B14F-4D97-AF65-F5344CB8AC3E}">
        <p14:creationId xmlns:p14="http://schemas.microsoft.com/office/powerpoint/2010/main" val="1623727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SETDA on Bandwidth</a:t>
            </a:r>
            <a:endParaRPr lang="en-US" u="sng" dirty="0"/>
          </a:p>
        </p:txBody>
      </p:sp>
      <p:sp>
        <p:nvSpPr>
          <p:cNvPr id="3" name="Content Placeholder 2"/>
          <p:cNvSpPr>
            <a:spLocks noGrp="1"/>
          </p:cNvSpPr>
          <p:nvPr>
            <p:ph idx="1"/>
          </p:nvPr>
        </p:nvSpPr>
        <p:spPr>
          <a:xfrm>
            <a:off x="457200" y="1600201"/>
            <a:ext cx="8229600" cy="4267200"/>
          </a:xfrm>
        </p:spPr>
        <p:txBody>
          <a:bodyPr>
            <a:normAutofit/>
          </a:bodyPr>
          <a:lstStyle/>
          <a:p>
            <a:r>
              <a:rPr lang="en-US" dirty="0" smtClean="0"/>
              <a:t>Additional bandwidth wil</a:t>
            </a:r>
            <a:r>
              <a:rPr lang="en-US" dirty="0" smtClean="0"/>
              <a:t>l be required </a:t>
            </a:r>
            <a:r>
              <a:rPr lang="en-US" dirty="0" smtClean="0"/>
              <a:t>for most K-12 districts in the country in order to provide enhanced K-12 teaching and learning and </a:t>
            </a:r>
          </a:p>
          <a:p>
            <a:pPr lvl="1"/>
            <a:r>
              <a:rPr lang="en-US" dirty="0" smtClean="0"/>
              <a:t>Online content</a:t>
            </a:r>
          </a:p>
          <a:p>
            <a:pPr lvl="1"/>
            <a:r>
              <a:rPr lang="en-US" dirty="0" smtClean="0"/>
              <a:t>Applications</a:t>
            </a:r>
          </a:p>
          <a:p>
            <a:pPr lvl="1"/>
            <a:r>
              <a:rPr lang="en-US" dirty="0" smtClean="0"/>
              <a:t>Functionality</a:t>
            </a:r>
          </a:p>
          <a:p>
            <a:pPr lvl="1"/>
            <a:endParaRPr lang="en-US" dirty="0" smtClean="0"/>
          </a:p>
          <a:p>
            <a:endParaRPr lang="en-US"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Additional guidance is available at www.parcconline.org/field-test</a:t>
            </a:r>
          </a:p>
          <a:p>
            <a:fld id="{9D508E7F-87BF-448A-BBB4-804AC7F5A934}" type="slidenum">
              <a:rPr lang="en-US" smtClean="0"/>
              <a:t>4</a:t>
            </a:fld>
            <a:endParaRPr lang="en-US" dirty="0"/>
          </a:p>
        </p:txBody>
      </p:sp>
    </p:spTree>
    <p:extLst>
      <p:ext uri="{BB962C8B-B14F-4D97-AF65-F5344CB8AC3E}">
        <p14:creationId xmlns:p14="http://schemas.microsoft.com/office/powerpoint/2010/main" val="4263570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SETDA Recommendations</a:t>
            </a:r>
            <a:endParaRPr lang="en-US" u="sng" dirty="0"/>
          </a:p>
        </p:txBody>
      </p:sp>
      <p:sp>
        <p:nvSpPr>
          <p:cNvPr id="3" name="Content Placeholder 2"/>
          <p:cNvSpPr>
            <a:spLocks noGrp="1"/>
          </p:cNvSpPr>
          <p:nvPr>
            <p:ph idx="1"/>
          </p:nvPr>
        </p:nvSpPr>
        <p:spPr>
          <a:xfrm>
            <a:off x="457200" y="1600201"/>
            <a:ext cx="8229600" cy="4267200"/>
          </a:xfrm>
        </p:spPr>
        <p:txBody>
          <a:bodyPr>
            <a:normAutofit/>
          </a:bodyPr>
          <a:lstStyle/>
          <a:p>
            <a:pPr marL="514350" indent="-514350">
              <a:buFont typeface="+mj-lt"/>
              <a:buAutoNum type="arabicPeriod"/>
            </a:pPr>
            <a:r>
              <a:rPr lang="en-US" dirty="0" smtClean="0"/>
              <a:t>Address Broadband </a:t>
            </a:r>
            <a:r>
              <a:rPr lang="en-US" dirty="0" smtClean="0"/>
              <a:t>I</a:t>
            </a:r>
            <a:r>
              <a:rPr lang="en-US" dirty="0" smtClean="0"/>
              <a:t>nfrastructure </a:t>
            </a:r>
          </a:p>
          <a:p>
            <a:pPr marL="914400" lvl="1" indent="-514350"/>
            <a:r>
              <a:rPr lang="en-US" dirty="0" smtClean="0"/>
              <a:t>Minimum target by 2017-18 of 1 </a:t>
            </a:r>
            <a:r>
              <a:rPr lang="en-US" dirty="0" smtClean="0"/>
              <a:t>Gbps</a:t>
            </a:r>
            <a:r>
              <a:rPr lang="en-US" dirty="0" smtClean="0"/>
              <a:t> per 1000/students</a:t>
            </a:r>
          </a:p>
          <a:p>
            <a:pPr marL="514350" indent="-514350">
              <a:buFont typeface="+mj-lt"/>
              <a:buAutoNum type="arabicPeriod"/>
            </a:pPr>
            <a:r>
              <a:rPr lang="en-US" dirty="0" smtClean="0"/>
              <a:t>Ensure Universal Broadband Access</a:t>
            </a:r>
          </a:p>
          <a:p>
            <a:pPr marL="514350" indent="-514350">
              <a:buFont typeface="+mj-lt"/>
              <a:buAutoNum type="arabicPeriod"/>
            </a:pPr>
            <a:r>
              <a:rPr lang="en-US" dirty="0" smtClean="0"/>
              <a:t>Build State Leadership</a:t>
            </a:r>
          </a:p>
          <a:p>
            <a:pPr marL="514350" indent="-514350">
              <a:buFont typeface="+mj-lt"/>
              <a:buAutoNum type="arabicPeriod"/>
            </a:pPr>
            <a:r>
              <a:rPr lang="en-US" dirty="0" smtClean="0"/>
              <a:t>Advocate for Federal Funding</a:t>
            </a:r>
          </a:p>
          <a:p>
            <a:pPr marL="914400" lvl="1" indent="-514350"/>
            <a:r>
              <a:rPr lang="en-US" dirty="0" smtClean="0"/>
              <a:t>The U.S. ranks 15</a:t>
            </a:r>
            <a:r>
              <a:rPr lang="en-US" baseline="30000" dirty="0" smtClean="0"/>
              <a:t>th</a:t>
            </a:r>
            <a:r>
              <a:rPr lang="en-US" dirty="0" smtClean="0"/>
              <a:t> among  industrialized countries in access to high-speed internet</a:t>
            </a:r>
          </a:p>
          <a:p>
            <a:pPr lvl="1"/>
            <a:endParaRPr lang="en-US" dirty="0" smtClean="0"/>
          </a:p>
          <a:p>
            <a:endParaRPr lang="en-US"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Additional guidance is available at www.parcconline.org/field-test</a:t>
            </a:r>
          </a:p>
          <a:p>
            <a:fld id="{9D508E7F-87BF-448A-BBB4-804AC7F5A934}" type="slidenum">
              <a:rPr lang="en-US" smtClean="0"/>
              <a:t>5</a:t>
            </a:fld>
            <a:endParaRPr lang="en-US" dirty="0"/>
          </a:p>
        </p:txBody>
      </p:sp>
    </p:spTree>
    <p:extLst>
      <p:ext uri="{BB962C8B-B14F-4D97-AF65-F5344CB8AC3E}">
        <p14:creationId xmlns:p14="http://schemas.microsoft.com/office/powerpoint/2010/main" val="2795610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Digital Readiness</a:t>
            </a:r>
            <a:endParaRPr lang="en-US" u="sng" dirty="0"/>
          </a:p>
        </p:txBody>
      </p:sp>
      <p:sp>
        <p:nvSpPr>
          <p:cNvPr id="3" name="Content Placeholder 2"/>
          <p:cNvSpPr>
            <a:spLocks noGrp="1"/>
          </p:cNvSpPr>
          <p:nvPr>
            <p:ph idx="1"/>
          </p:nvPr>
        </p:nvSpPr>
        <p:spPr>
          <a:xfrm>
            <a:off x="457200" y="1600201"/>
            <a:ext cx="8229600" cy="4267200"/>
          </a:xfrm>
        </p:spPr>
        <p:txBody>
          <a:bodyPr>
            <a:normAutofit/>
          </a:bodyPr>
          <a:lstStyle/>
          <a:p>
            <a:pPr marL="0" indent="0">
              <a:buNone/>
            </a:pPr>
            <a:r>
              <a:rPr lang="en-US" dirty="0" smtClean="0"/>
              <a:t>Includes assessments but is much more:</a:t>
            </a:r>
          </a:p>
          <a:p>
            <a:r>
              <a:rPr lang="en-US" dirty="0" smtClean="0"/>
              <a:t>It </a:t>
            </a:r>
            <a:r>
              <a:rPr lang="en-US" dirty="0"/>
              <a:t>is a multi‐year transition process.</a:t>
            </a:r>
          </a:p>
          <a:p>
            <a:r>
              <a:rPr lang="en-US" dirty="0" smtClean="0"/>
              <a:t>Involves </a:t>
            </a:r>
            <a:r>
              <a:rPr lang="en-US" dirty="0"/>
              <a:t>an in‐depth needs analysis, </a:t>
            </a:r>
            <a:r>
              <a:rPr lang="en-US" dirty="0" smtClean="0"/>
              <a:t>planning,  communication</a:t>
            </a:r>
            <a:r>
              <a:rPr lang="en-US" dirty="0"/>
              <a:t>, involvement of stakeholders, </a:t>
            </a:r>
            <a:r>
              <a:rPr lang="en-US" dirty="0" smtClean="0"/>
              <a:t>as well as, </a:t>
            </a:r>
          </a:p>
          <a:p>
            <a:r>
              <a:rPr lang="en-US" dirty="0" smtClean="0"/>
              <a:t>training </a:t>
            </a:r>
            <a:r>
              <a:rPr lang="en-US" dirty="0"/>
              <a:t>and hands‐on experiences </a:t>
            </a:r>
            <a:r>
              <a:rPr lang="en-US" dirty="0" smtClean="0"/>
              <a:t>for students </a:t>
            </a:r>
            <a:r>
              <a:rPr lang="en-US" dirty="0"/>
              <a:t>and staff.</a:t>
            </a:r>
            <a:endParaRPr lang="en-US"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Additional guidance is available at www.parcconline.org/field-test</a:t>
            </a:r>
          </a:p>
          <a:p>
            <a:fld id="{9D508E7F-87BF-448A-BBB4-804AC7F5A934}" type="slidenum">
              <a:rPr lang="en-US" smtClean="0"/>
              <a:t>6</a:t>
            </a:fld>
            <a:endParaRPr lang="en-US" dirty="0"/>
          </a:p>
        </p:txBody>
      </p:sp>
    </p:spTree>
    <p:extLst>
      <p:ext uri="{BB962C8B-B14F-4D97-AF65-F5344CB8AC3E}">
        <p14:creationId xmlns:p14="http://schemas.microsoft.com/office/powerpoint/2010/main" val="3200052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Student Readiness</a:t>
            </a:r>
            <a:endParaRPr lang="en-US" u="sng" dirty="0"/>
          </a:p>
        </p:txBody>
      </p:sp>
      <p:sp>
        <p:nvSpPr>
          <p:cNvPr id="3" name="Content Placeholder 2"/>
          <p:cNvSpPr>
            <a:spLocks noGrp="1"/>
          </p:cNvSpPr>
          <p:nvPr>
            <p:ph idx="1"/>
          </p:nvPr>
        </p:nvSpPr>
        <p:spPr>
          <a:xfrm>
            <a:off x="457200" y="1600201"/>
            <a:ext cx="8229600" cy="4267200"/>
          </a:xfrm>
        </p:spPr>
        <p:txBody>
          <a:bodyPr>
            <a:normAutofit fontScale="92500" lnSpcReduction="10000"/>
          </a:bodyPr>
          <a:lstStyle/>
          <a:p>
            <a:pPr marL="0" indent="0">
              <a:buNone/>
            </a:pPr>
            <a:r>
              <a:rPr lang="en-US" dirty="0" smtClean="0"/>
              <a:t>= technological </a:t>
            </a:r>
            <a:r>
              <a:rPr lang="en-US" dirty="0"/>
              <a:t>proficiency</a:t>
            </a:r>
          </a:p>
          <a:p>
            <a:r>
              <a:rPr lang="en-US" b="1" dirty="0" smtClean="0"/>
              <a:t>Students </a:t>
            </a:r>
            <a:r>
              <a:rPr lang="en-US" b="1" dirty="0"/>
              <a:t>have necessary skills and </a:t>
            </a:r>
            <a:r>
              <a:rPr lang="en-US" b="1" dirty="0" smtClean="0"/>
              <a:t>experience 	to </a:t>
            </a:r>
            <a:r>
              <a:rPr lang="en-US" b="1" dirty="0"/>
              <a:t>learn and be assessed </a:t>
            </a:r>
            <a:r>
              <a:rPr lang="en-US" b="1" dirty="0" smtClean="0"/>
              <a:t>online.</a:t>
            </a:r>
          </a:p>
          <a:p>
            <a:pPr lvl="1"/>
            <a:r>
              <a:rPr lang="en-US" dirty="0" smtClean="0"/>
              <a:t>To </a:t>
            </a:r>
            <a:r>
              <a:rPr lang="en-US" dirty="0"/>
              <a:t>accomplish this, students use </a:t>
            </a:r>
            <a:r>
              <a:rPr lang="en-US" dirty="0" smtClean="0"/>
              <a:t>educational technology </a:t>
            </a:r>
            <a:r>
              <a:rPr lang="en-US" dirty="0"/>
              <a:t>to actively learn the content and </a:t>
            </a:r>
            <a:r>
              <a:rPr lang="en-US" dirty="0" smtClean="0"/>
              <a:t>to demonstrate </a:t>
            </a:r>
            <a:r>
              <a:rPr lang="en-US" dirty="0"/>
              <a:t>understanding of the </a:t>
            </a:r>
            <a:r>
              <a:rPr lang="en-US" dirty="0" smtClean="0"/>
              <a:t>content.</a:t>
            </a:r>
          </a:p>
          <a:p>
            <a:pPr lvl="1"/>
            <a:r>
              <a:rPr lang="en-US" dirty="0" smtClean="0"/>
              <a:t>It </a:t>
            </a:r>
            <a:r>
              <a:rPr lang="en-US" dirty="0"/>
              <a:t>involves using educational technology to not </a:t>
            </a:r>
            <a:r>
              <a:rPr lang="en-US" dirty="0" smtClean="0"/>
              <a:t>only gather</a:t>
            </a:r>
            <a:r>
              <a:rPr lang="en-US" dirty="0"/>
              <a:t>, remember and understand information but </a:t>
            </a:r>
            <a:r>
              <a:rPr lang="en-US" dirty="0" smtClean="0"/>
              <a:t>to also </a:t>
            </a:r>
            <a:r>
              <a:rPr lang="en-US" dirty="0"/>
              <a:t>analyze, evaluate and create </a:t>
            </a:r>
            <a:r>
              <a:rPr lang="en-US" dirty="0" smtClean="0"/>
              <a:t>information incorporating </a:t>
            </a:r>
            <a:r>
              <a:rPr lang="en-US" dirty="0"/>
              <a:t>what was learned.</a:t>
            </a:r>
            <a:endParaRPr lang="en-US"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Additional guidance is available at www.parcconline.org/field-test</a:t>
            </a:r>
          </a:p>
          <a:p>
            <a:fld id="{9D508E7F-87BF-448A-BBB4-804AC7F5A934}" type="slidenum">
              <a:rPr lang="en-US" smtClean="0"/>
              <a:t>7</a:t>
            </a:fld>
            <a:endParaRPr lang="en-US" dirty="0"/>
          </a:p>
        </p:txBody>
      </p:sp>
    </p:spTree>
    <p:extLst>
      <p:ext uri="{BB962C8B-B14F-4D97-AF65-F5344CB8AC3E}">
        <p14:creationId xmlns:p14="http://schemas.microsoft.com/office/powerpoint/2010/main" val="2539523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Student Readiness</a:t>
            </a:r>
            <a:endParaRPr lang="en-US" u="sng" dirty="0"/>
          </a:p>
        </p:txBody>
      </p:sp>
      <p:sp>
        <p:nvSpPr>
          <p:cNvPr id="3" name="Content Placeholder 2"/>
          <p:cNvSpPr>
            <a:spLocks noGrp="1"/>
          </p:cNvSpPr>
          <p:nvPr>
            <p:ph idx="1"/>
          </p:nvPr>
        </p:nvSpPr>
        <p:spPr>
          <a:xfrm>
            <a:off x="457200" y="1600201"/>
            <a:ext cx="8229600" cy="4267200"/>
          </a:xfrm>
        </p:spPr>
        <p:txBody>
          <a:bodyPr>
            <a:normAutofit/>
          </a:bodyPr>
          <a:lstStyle/>
          <a:p>
            <a:r>
              <a:rPr lang="en-US" dirty="0" smtClean="0"/>
              <a:t>Student are technological proficient.</a:t>
            </a:r>
          </a:p>
          <a:p>
            <a:r>
              <a:rPr lang="en-US" dirty="0"/>
              <a:t>Students have access to educational technology and the Internet</a:t>
            </a:r>
            <a:r>
              <a:rPr lang="en-US" dirty="0" smtClean="0"/>
              <a:t>.</a:t>
            </a:r>
          </a:p>
          <a:p>
            <a:r>
              <a:rPr lang="en-US" dirty="0"/>
              <a:t>Students need experience with online assessments.</a:t>
            </a:r>
          </a:p>
          <a:p>
            <a:endParaRPr lang="en-US" dirty="0" smtClean="0"/>
          </a:p>
          <a:p>
            <a:endParaRPr lang="en-US" dirty="0"/>
          </a:p>
          <a:p>
            <a:endParaRPr lang="en-US"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Additional guidance is available at www.parcconline.org/field-test</a:t>
            </a:r>
          </a:p>
          <a:p>
            <a:fld id="{9D508E7F-87BF-448A-BBB4-804AC7F5A934}" type="slidenum">
              <a:rPr lang="en-US" smtClean="0"/>
              <a:t>8</a:t>
            </a:fld>
            <a:endParaRPr lang="en-US" dirty="0"/>
          </a:p>
        </p:txBody>
      </p:sp>
    </p:spTree>
    <p:extLst>
      <p:ext uri="{BB962C8B-B14F-4D97-AF65-F5344CB8AC3E}">
        <p14:creationId xmlns:p14="http://schemas.microsoft.com/office/powerpoint/2010/main" val="4080389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Teacher Readiness</a:t>
            </a:r>
            <a:endParaRPr lang="en-US" u="sng" dirty="0"/>
          </a:p>
        </p:txBody>
      </p:sp>
      <p:sp>
        <p:nvSpPr>
          <p:cNvPr id="3" name="Content Placeholder 2"/>
          <p:cNvSpPr>
            <a:spLocks noGrp="1"/>
          </p:cNvSpPr>
          <p:nvPr>
            <p:ph idx="1"/>
          </p:nvPr>
        </p:nvSpPr>
        <p:spPr>
          <a:xfrm>
            <a:off x="457200" y="1600201"/>
            <a:ext cx="8229600" cy="4267200"/>
          </a:xfrm>
        </p:spPr>
        <p:txBody>
          <a:bodyPr>
            <a:normAutofit fontScale="85000" lnSpcReduction="20000"/>
          </a:bodyPr>
          <a:lstStyle/>
          <a:p>
            <a:pPr marL="0" indent="0">
              <a:buNone/>
            </a:pPr>
            <a:r>
              <a:rPr lang="en-US" b="1" dirty="0"/>
              <a:t>Teachers have necessary skills and </a:t>
            </a:r>
            <a:r>
              <a:rPr lang="en-US" b="1" dirty="0" smtClean="0"/>
              <a:t>experience.</a:t>
            </a:r>
          </a:p>
          <a:p>
            <a:r>
              <a:rPr lang="en-US" dirty="0" smtClean="0"/>
              <a:t>Use </a:t>
            </a:r>
            <a:r>
              <a:rPr lang="en-US" dirty="0"/>
              <a:t>educational technology so students can </a:t>
            </a:r>
            <a:r>
              <a:rPr lang="en-US" dirty="0" smtClean="0"/>
              <a:t>actively learn </a:t>
            </a:r>
            <a:r>
              <a:rPr lang="en-US" dirty="0"/>
              <a:t>the content and demonstrate understanding </a:t>
            </a:r>
            <a:r>
              <a:rPr lang="en-US" dirty="0" smtClean="0"/>
              <a:t>of the content.</a:t>
            </a:r>
          </a:p>
          <a:p>
            <a:r>
              <a:rPr lang="en-US" dirty="0" smtClean="0"/>
              <a:t>Use </a:t>
            </a:r>
            <a:r>
              <a:rPr lang="en-US" dirty="0"/>
              <a:t>educational technology to assess student </a:t>
            </a:r>
            <a:r>
              <a:rPr lang="en-US" dirty="0" smtClean="0"/>
              <a:t>learning and </a:t>
            </a:r>
            <a:r>
              <a:rPr lang="en-US" dirty="0"/>
              <a:t>to inform </a:t>
            </a:r>
            <a:r>
              <a:rPr lang="en-US" dirty="0" smtClean="0"/>
              <a:t>instruction.</a:t>
            </a:r>
          </a:p>
          <a:p>
            <a:r>
              <a:rPr lang="en-US" dirty="0" smtClean="0"/>
              <a:t>Be </a:t>
            </a:r>
            <a:r>
              <a:rPr lang="en-US" dirty="0"/>
              <a:t>comfortable with a classroom of students </a:t>
            </a:r>
            <a:r>
              <a:rPr lang="en-US" dirty="0" smtClean="0"/>
              <a:t>using devices…includes </a:t>
            </a:r>
            <a:r>
              <a:rPr lang="en-US" dirty="0"/>
              <a:t>ability to assist with </a:t>
            </a:r>
            <a:r>
              <a:rPr lang="en-US" dirty="0" smtClean="0"/>
              <a:t>troubleshooting</a:t>
            </a:r>
          </a:p>
          <a:p>
            <a:r>
              <a:rPr lang="en-US" dirty="0" smtClean="0"/>
              <a:t>Have </a:t>
            </a:r>
            <a:r>
              <a:rPr lang="en-US" dirty="0"/>
              <a:t>technological </a:t>
            </a:r>
            <a:r>
              <a:rPr lang="en-US" dirty="0" smtClean="0"/>
              <a:t>proficiency</a:t>
            </a:r>
          </a:p>
          <a:p>
            <a:r>
              <a:rPr lang="en-US" dirty="0" smtClean="0"/>
              <a:t>Have </a:t>
            </a:r>
            <a:r>
              <a:rPr lang="en-US" dirty="0"/>
              <a:t>access to technology and the </a:t>
            </a:r>
            <a:r>
              <a:rPr lang="en-US" dirty="0" smtClean="0"/>
              <a:t>Internet</a:t>
            </a:r>
          </a:p>
          <a:p>
            <a:r>
              <a:rPr lang="en-US" dirty="0" smtClean="0"/>
              <a:t>Have </a:t>
            </a:r>
            <a:r>
              <a:rPr lang="en-US" dirty="0"/>
              <a:t>experience with online assessments</a:t>
            </a:r>
            <a:endParaRPr lang="en-US" dirty="0"/>
          </a:p>
        </p:txBody>
      </p:sp>
      <p:sp>
        <p:nvSpPr>
          <p:cNvPr id="4" name="Slide Number Placeholder 3"/>
          <p:cNvSpPr>
            <a:spLocks noGrp="1"/>
          </p:cNvSpPr>
          <p:nvPr>
            <p:ph type="sldNum" sz="quarter" idx="12"/>
          </p:nvPr>
        </p:nvSpPr>
        <p:spPr>
          <a:xfrm>
            <a:off x="4114800" y="6019800"/>
            <a:ext cx="4572000" cy="517525"/>
          </a:xfrm>
        </p:spPr>
        <p:txBody>
          <a:bodyPr/>
          <a:lstStyle/>
          <a:p>
            <a:r>
              <a:rPr lang="en-US" dirty="0" smtClean="0"/>
              <a:t>Additional guidance is available at www.parcconline.org/field-test</a:t>
            </a:r>
          </a:p>
          <a:p>
            <a:fld id="{9D508E7F-87BF-448A-BBB4-804AC7F5A934}" type="slidenum">
              <a:rPr lang="en-US" smtClean="0"/>
              <a:t>9</a:t>
            </a:fld>
            <a:endParaRPr lang="en-US" dirty="0"/>
          </a:p>
        </p:txBody>
      </p:sp>
    </p:spTree>
    <p:extLst>
      <p:ext uri="{BB962C8B-B14F-4D97-AF65-F5344CB8AC3E}">
        <p14:creationId xmlns:p14="http://schemas.microsoft.com/office/powerpoint/2010/main" val="1040450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8256</TotalTime>
  <Words>1534</Words>
  <Application>Microsoft Office PowerPoint</Application>
  <PresentationFormat>On-screen Show (4:3)</PresentationFormat>
  <Paragraphs>290</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Technology for Digital Learning &amp; Online Assessments</vt:lpstr>
      <vt:lpstr>Goals and Expected Outcomes</vt:lpstr>
      <vt:lpstr>Arkansas and Online Readiness</vt:lpstr>
      <vt:lpstr>SETDA on Bandwidth</vt:lpstr>
      <vt:lpstr>SETDA Recommendations</vt:lpstr>
      <vt:lpstr>Digital Readiness</vt:lpstr>
      <vt:lpstr>Student Readiness</vt:lpstr>
      <vt:lpstr>Student Readiness</vt:lpstr>
      <vt:lpstr>Teacher Readiness</vt:lpstr>
      <vt:lpstr>Administrator Readiness</vt:lpstr>
      <vt:lpstr>Site Readiness</vt:lpstr>
      <vt:lpstr>Device Readiness</vt:lpstr>
      <vt:lpstr>Bandwidth Readiness</vt:lpstr>
      <vt:lpstr>Bandwidth Readiness</vt:lpstr>
      <vt:lpstr>PARCC Testing Overview</vt:lpstr>
      <vt:lpstr>Resources for PARCC Field Test Technology Readiness </vt:lpstr>
      <vt:lpstr>Technology Readiness for Field Test:  Quick Start Checklist </vt:lpstr>
      <vt:lpstr>General Requirements for Desktop, Laptop, Netbook, and Thin Client/VDI Computers</vt:lpstr>
      <vt:lpstr>General Requirements for Tablets</vt:lpstr>
      <vt:lpstr>School Bandwidth for Testing </vt:lpstr>
      <vt:lpstr>PARCC Tech Resources </vt:lpstr>
      <vt:lpstr>ADE Tech Resources </vt:lpstr>
      <vt:lpstr>Combined State Effort </vt:lpstr>
      <vt:lpstr>Q&amp;A </vt:lpstr>
      <vt:lpstr>Contact Information</vt:lpstr>
    </vt:vector>
  </TitlesOfParts>
  <Company>Arkansas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Cox (ADE)</dc:creator>
  <cp:lastModifiedBy>Jim Blevins</cp:lastModifiedBy>
  <cp:revision>301</cp:revision>
  <cp:lastPrinted>2013-05-06T16:54:08Z</cp:lastPrinted>
  <dcterms:created xsi:type="dcterms:W3CDTF">2013-03-21T12:07:07Z</dcterms:created>
  <dcterms:modified xsi:type="dcterms:W3CDTF">2014-01-21T05:06:04Z</dcterms:modified>
</cp:coreProperties>
</file>