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301" r:id="rId26"/>
    <p:sldId id="282" r:id="rId27"/>
    <p:sldId id="283" r:id="rId28"/>
    <p:sldId id="284" r:id="rId29"/>
    <p:sldId id="285" r:id="rId30"/>
    <p:sldId id="286" r:id="rId31"/>
    <p:sldId id="288" r:id="rId32"/>
    <p:sldId id="287" r:id="rId33"/>
    <p:sldId id="289" r:id="rId34"/>
    <p:sldId id="290" r:id="rId35"/>
    <p:sldId id="291" r:id="rId36"/>
    <p:sldId id="292" r:id="rId37"/>
    <p:sldId id="293" r:id="rId38"/>
    <p:sldId id="294" r:id="rId39"/>
    <p:sldId id="295" r:id="rId40"/>
    <p:sldId id="296" r:id="rId41"/>
    <p:sldId id="297" r:id="rId42"/>
    <p:sldId id="298"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A8F68-9C09-4040-A8DF-F090B3BF11F3}" type="datetimeFigureOut">
              <a:rPr lang="en-US" smtClean="0"/>
              <a:pPr/>
              <a:t>11/8/2014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E6E26-9690-4A23-92F3-505772E152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EEAC899-0BCB-4191-910F-7FFA6701F4E8}" type="datetime1">
              <a:rPr lang="en-US" smtClean="0"/>
              <a:pPr/>
              <a:t>11/8/2014</a:t>
            </a:fld>
            <a:endParaRPr lang="en-US"/>
          </a:p>
        </p:txBody>
      </p:sp>
      <p:sp>
        <p:nvSpPr>
          <p:cNvPr id="17" name="Footer Placeholder 16"/>
          <p:cNvSpPr>
            <a:spLocks noGrp="1"/>
          </p:cNvSpPr>
          <p:nvPr>
            <p:ph type="ftr" sz="quarter" idx="11"/>
          </p:nvPr>
        </p:nvSpPr>
        <p:spPr/>
        <p:txBody>
          <a:bodyPr/>
          <a:lstStyle/>
          <a:p>
            <a:r>
              <a:rPr lang="en-US" smtClean="0"/>
              <a:t>N.A.Khan</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44E3AB-A53A-4801-B512-2AF2B466CCA4}" type="datetime1">
              <a:rPr lang="en-US" smtClean="0"/>
              <a:pPr/>
              <a:t>11/8/2014</a:t>
            </a:fld>
            <a:endParaRPr lang="en-US"/>
          </a:p>
        </p:txBody>
      </p:sp>
      <p:sp>
        <p:nvSpPr>
          <p:cNvPr id="5" name="Footer Placeholder 4"/>
          <p:cNvSpPr>
            <a:spLocks noGrp="1"/>
          </p:cNvSpPr>
          <p:nvPr>
            <p:ph type="ftr" sz="quarter" idx="11"/>
          </p:nvPr>
        </p:nvSpPr>
        <p:spPr/>
        <p:txBody>
          <a:bodyPr/>
          <a:lstStyle/>
          <a:p>
            <a:r>
              <a:rPr lang="en-US" smtClean="0"/>
              <a:t>N.A.Khan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C65C63-5BAA-4CF2-8059-450CE30C704B}" type="datetime1">
              <a:rPr lang="en-US" smtClean="0"/>
              <a:pPr/>
              <a:t>11/8/2014</a:t>
            </a:fld>
            <a:endParaRPr lang="en-US"/>
          </a:p>
        </p:txBody>
      </p:sp>
      <p:sp>
        <p:nvSpPr>
          <p:cNvPr id="5" name="Footer Placeholder 4"/>
          <p:cNvSpPr>
            <a:spLocks noGrp="1"/>
          </p:cNvSpPr>
          <p:nvPr>
            <p:ph type="ftr" sz="quarter" idx="11"/>
          </p:nvPr>
        </p:nvSpPr>
        <p:spPr/>
        <p:txBody>
          <a:bodyPr/>
          <a:lstStyle/>
          <a:p>
            <a:r>
              <a:rPr lang="en-US" smtClean="0"/>
              <a:t>N.A.Khan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A99785-A77B-46A0-A45B-F45E1B25BB28}" type="datetime1">
              <a:rPr lang="en-US" smtClean="0"/>
              <a:pPr/>
              <a:t>11/8/2014</a:t>
            </a:fld>
            <a:endParaRPr lang="en-US"/>
          </a:p>
        </p:txBody>
      </p:sp>
      <p:sp>
        <p:nvSpPr>
          <p:cNvPr id="5" name="Footer Placeholder 4"/>
          <p:cNvSpPr>
            <a:spLocks noGrp="1"/>
          </p:cNvSpPr>
          <p:nvPr>
            <p:ph type="ftr" sz="quarter" idx="11"/>
          </p:nvPr>
        </p:nvSpPr>
        <p:spPr/>
        <p:txBody>
          <a:bodyPr/>
          <a:lstStyle/>
          <a:p>
            <a:r>
              <a:rPr lang="en-US" smtClean="0"/>
              <a:t>N.A.Khan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DBCBC9-7E2B-4B1C-AA7B-0351A019EB33}" type="datetime1">
              <a:rPr lang="en-US" smtClean="0"/>
              <a:pPr/>
              <a:t>11/8/2014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N.A.Khan</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FEEE9CA-A752-42F3-B6E7-846BDD3F69C7}" type="datetime1">
              <a:rPr lang="en-US" smtClean="0"/>
              <a:pPr/>
              <a:t>11/8/2014</a:t>
            </a:fld>
            <a:endParaRPr lang="en-US"/>
          </a:p>
        </p:txBody>
      </p:sp>
      <p:sp>
        <p:nvSpPr>
          <p:cNvPr id="6" name="Footer Placeholder 5"/>
          <p:cNvSpPr>
            <a:spLocks noGrp="1"/>
          </p:cNvSpPr>
          <p:nvPr>
            <p:ph type="ftr" sz="quarter" idx="11"/>
          </p:nvPr>
        </p:nvSpPr>
        <p:spPr/>
        <p:txBody>
          <a:bodyPr/>
          <a:lstStyle/>
          <a:p>
            <a:r>
              <a:rPr lang="en-US" smtClean="0"/>
              <a:t>N.A.Khan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611084C-E9A4-46E4-A4D7-35BE0CF5645B}" type="datetime1">
              <a:rPr lang="en-US" smtClean="0"/>
              <a:pPr/>
              <a:t>11/8/2014</a:t>
            </a:fld>
            <a:endParaRPr lang="en-US"/>
          </a:p>
        </p:txBody>
      </p:sp>
      <p:sp>
        <p:nvSpPr>
          <p:cNvPr id="8" name="Footer Placeholder 7"/>
          <p:cNvSpPr>
            <a:spLocks noGrp="1"/>
          </p:cNvSpPr>
          <p:nvPr>
            <p:ph type="ftr" sz="quarter" idx="11"/>
          </p:nvPr>
        </p:nvSpPr>
        <p:spPr/>
        <p:txBody>
          <a:bodyPr/>
          <a:lstStyle/>
          <a:p>
            <a:r>
              <a:rPr lang="en-US" smtClean="0"/>
              <a:t>N.A.Khan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319D77-E418-4F96-ABA7-A5BD16A74B07}" type="datetime1">
              <a:rPr lang="en-US" smtClean="0"/>
              <a:pPr/>
              <a:t>11/8/2014</a:t>
            </a:fld>
            <a:endParaRPr lang="en-US"/>
          </a:p>
        </p:txBody>
      </p:sp>
      <p:sp>
        <p:nvSpPr>
          <p:cNvPr id="4" name="Footer Placeholder 3"/>
          <p:cNvSpPr>
            <a:spLocks noGrp="1"/>
          </p:cNvSpPr>
          <p:nvPr>
            <p:ph type="ftr" sz="quarter" idx="11"/>
          </p:nvPr>
        </p:nvSpPr>
        <p:spPr/>
        <p:txBody>
          <a:bodyPr/>
          <a:lstStyle/>
          <a:p>
            <a:r>
              <a:rPr lang="en-US" smtClean="0"/>
              <a:t>N.A.Khan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9CAC9-F210-4A03-8CAC-86E29ED8414C}" type="datetime1">
              <a:rPr lang="en-US" smtClean="0"/>
              <a:pPr/>
              <a:t>11/8/2014</a:t>
            </a:fld>
            <a:endParaRPr lang="en-US"/>
          </a:p>
        </p:txBody>
      </p:sp>
      <p:sp>
        <p:nvSpPr>
          <p:cNvPr id="3" name="Footer Placeholder 2"/>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F83E98-DF84-4409-9C1A-50672005F4DD}" type="datetime1">
              <a:rPr lang="en-US" smtClean="0"/>
              <a:pPr/>
              <a:t>11/8/2014</a:t>
            </a:fld>
            <a:endParaRPr lang="en-US"/>
          </a:p>
        </p:txBody>
      </p:sp>
      <p:sp>
        <p:nvSpPr>
          <p:cNvPr id="6" name="Footer Placeholder 5"/>
          <p:cNvSpPr>
            <a:spLocks noGrp="1"/>
          </p:cNvSpPr>
          <p:nvPr>
            <p:ph type="ftr" sz="quarter" idx="11"/>
          </p:nvPr>
        </p:nvSpPr>
        <p:spPr/>
        <p:txBody>
          <a:bodyPr/>
          <a:lstStyle/>
          <a:p>
            <a:r>
              <a:rPr lang="en-US" smtClean="0"/>
              <a:t>N.A.Khan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288DAF-3C11-43C3-B15E-46FE5E84D692}" type="datetime1">
              <a:rPr lang="en-US" smtClean="0"/>
              <a:pPr/>
              <a:t>11/8/2014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N.A.Khan</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91D34B9-76A0-40D9-8EFC-D79CFCE1BE31}" type="datetime1">
              <a:rPr lang="en-US" smtClean="0"/>
              <a:pPr/>
              <a:t>11/8/2014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N.A.Khan</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N.A.Khan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lstStyle/>
          <a:p>
            <a:r>
              <a:rPr lang="en-US" dirty="0" smtClean="0"/>
              <a:t>Designing Methodology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Method</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p:cNvSpPr>
            <a:spLocks noGrp="1"/>
          </p:cNvSpPr>
          <p:nvPr>
            <p:ph sz="quarter" idx="1"/>
          </p:nvPr>
        </p:nvSpPr>
        <p:spPr/>
        <p:txBody>
          <a:bodyPr>
            <a:normAutofit/>
          </a:bodyPr>
          <a:lstStyle/>
          <a:p>
            <a:r>
              <a:rPr lang="en-US" dirty="0" smtClean="0"/>
              <a:t>The unity of all sciences consists alone in its methods, not its material; the man who classifies facts of any kind whatever,</a:t>
            </a:r>
          </a:p>
          <a:p>
            <a:pPr>
              <a:buNone/>
            </a:pPr>
            <a:endParaRPr lang="en-US" dirty="0" smtClean="0"/>
          </a:p>
          <a:p>
            <a:r>
              <a:rPr lang="en-US" dirty="0" smtClean="0"/>
              <a:t> Who sees their mutual relation and describes their sequences, is applying the Scientific method and is a man of science.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process/Methodology</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p:cNvSpPr>
            <a:spLocks noGrp="1"/>
          </p:cNvSpPr>
          <p:nvPr>
            <p:ph sz="quarter" idx="1"/>
          </p:nvPr>
        </p:nvSpPr>
        <p:spPr/>
        <p:txBody>
          <a:bodyPr>
            <a:normAutofit/>
          </a:bodyPr>
          <a:lstStyle/>
          <a:p>
            <a:r>
              <a:rPr lang="en-US" dirty="0" smtClean="0"/>
              <a:t>The following order concerning various steps provides a useful procedural guideline regarding the research process: </a:t>
            </a:r>
          </a:p>
          <a:p>
            <a:r>
              <a:rPr lang="en-US" dirty="0" smtClean="0"/>
              <a:t>(1) formulating the research problem; </a:t>
            </a:r>
          </a:p>
          <a:p>
            <a:r>
              <a:rPr lang="en-US" dirty="0" smtClean="0"/>
              <a:t>(2) extensive literature survey;</a:t>
            </a:r>
          </a:p>
          <a:p>
            <a:r>
              <a:rPr lang="en-US" dirty="0" smtClean="0"/>
              <a:t>(3) developing the hypothesis; </a:t>
            </a:r>
          </a:p>
          <a:p>
            <a:r>
              <a:rPr lang="en-US" dirty="0" smtClean="0"/>
              <a:t>(4) preparing the research design; </a:t>
            </a:r>
          </a:p>
          <a:p>
            <a:r>
              <a:rPr lang="en-US" dirty="0" smtClean="0"/>
              <a:t>(5) determining sample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p:txBody>
          <a:bodyPr>
            <a:normAutofit/>
          </a:bodyPr>
          <a:lstStyle/>
          <a:p>
            <a:r>
              <a:rPr lang="en-US" dirty="0" smtClean="0"/>
              <a:t>(6) collecting the data;</a:t>
            </a:r>
          </a:p>
          <a:p>
            <a:r>
              <a:rPr lang="en-US" dirty="0" smtClean="0"/>
              <a:t> (7) execution of the project;</a:t>
            </a:r>
          </a:p>
          <a:p>
            <a:r>
              <a:rPr lang="en-US" dirty="0" smtClean="0"/>
              <a:t> (8) analysis of data; </a:t>
            </a:r>
          </a:p>
          <a:p>
            <a:r>
              <a:rPr lang="en-US" dirty="0" smtClean="0"/>
              <a:t>(9) hypothesis testing;</a:t>
            </a:r>
          </a:p>
          <a:p>
            <a:r>
              <a:rPr lang="en-US" dirty="0" smtClean="0"/>
              <a:t>(10) generalizations and interpretation, and </a:t>
            </a:r>
          </a:p>
          <a:p>
            <a:r>
              <a:rPr lang="en-US" dirty="0" smtClean="0"/>
              <a:t>(11) preparation of the report or presentation of the results,</a:t>
            </a:r>
          </a:p>
          <a:p>
            <a:r>
              <a:rPr lang="en-US" dirty="0" smtClean="0"/>
              <a:t>i.e., formal write-up of conclusions reached.</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r>
              <a:rPr lang="en-US" dirty="0" smtClean="0"/>
              <a:t>Research methodology/Process in details</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Formulating the research problem</a:t>
            </a:r>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sz="quarter" idx="1"/>
          </p:nvPr>
        </p:nvSpPr>
        <p:spPr/>
        <p:txBody>
          <a:bodyPr/>
          <a:lstStyle/>
          <a:p>
            <a:pPr algn="just"/>
            <a:r>
              <a:rPr lang="en-US" sz="2800" dirty="0" smtClean="0"/>
              <a:t>There are two types of research problems, viz., those which relate to states of nature and those which relate to relationships between variables.</a:t>
            </a:r>
          </a:p>
          <a:p>
            <a:pPr algn="just"/>
            <a:endParaRPr lang="en-US" sz="2800" dirty="0" smtClean="0"/>
          </a:p>
          <a:p>
            <a:pPr algn="just"/>
            <a:r>
              <a:rPr lang="en-US" sz="2800" dirty="0" smtClean="0"/>
              <a:t>Initially the problem may be stated in a broad general way and then the ambiguities, if any, relating to the problem be resolved</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p:cNvSpPr>
            <a:spLocks noGrp="1"/>
          </p:cNvSpPr>
          <p:nvPr>
            <p:ph sz="quarter" idx="1"/>
          </p:nvPr>
        </p:nvSpPr>
        <p:spPr/>
        <p:txBody>
          <a:bodyPr>
            <a:normAutofit/>
          </a:bodyPr>
          <a:lstStyle/>
          <a:p>
            <a:pPr algn="just"/>
            <a:r>
              <a:rPr lang="en-US" sz="2800" dirty="0" smtClean="0"/>
              <a:t>The formulation of a general topic into a specific research problem, thus, constitutes the first step in a scientific enquiry.</a:t>
            </a:r>
          </a:p>
          <a:p>
            <a:pPr algn="just">
              <a:buNone/>
            </a:pPr>
            <a:endParaRPr lang="en-US" sz="2800" dirty="0" smtClean="0"/>
          </a:p>
          <a:p>
            <a:pPr algn="just"/>
            <a:r>
              <a:rPr lang="en-US" sz="2800" dirty="0" smtClean="0"/>
              <a:t> Essentially two steps are involved in formulating the research problem, viz., understanding the problem thoroughly, and rephrasing the same into meaningful terms from an analytical point of view.</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Extensive literature survey</a:t>
            </a:r>
            <a:endParaRPr lang="en-US" sz="3600"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3" name="Content Placeholder 2"/>
          <p:cNvSpPr>
            <a:spLocks noGrp="1"/>
          </p:cNvSpPr>
          <p:nvPr>
            <p:ph sz="quarter" idx="1"/>
          </p:nvPr>
        </p:nvSpPr>
        <p:spPr>
          <a:xfrm>
            <a:off x="457200" y="1143000"/>
            <a:ext cx="8229600" cy="5029200"/>
          </a:xfrm>
        </p:spPr>
        <p:txBody>
          <a:bodyPr>
            <a:noAutofit/>
          </a:bodyPr>
          <a:lstStyle/>
          <a:p>
            <a:pPr algn="just"/>
            <a:r>
              <a:rPr lang="en-US" sz="2800" dirty="0" smtClean="0"/>
              <a:t>Once the problem is formulated, a brief summary of it should be written down. It is compulsory for a research worker.</a:t>
            </a:r>
          </a:p>
          <a:p>
            <a:pPr algn="just">
              <a:buNone/>
            </a:pPr>
            <a:endParaRPr lang="en-US" sz="2800" dirty="0" smtClean="0"/>
          </a:p>
          <a:p>
            <a:pPr algn="just"/>
            <a:r>
              <a:rPr lang="en-US" sz="2800" dirty="0" smtClean="0"/>
              <a:t>For this purpose, the abstracting and indexing journals and published or unpublished bibliographies are the first place to go to.</a:t>
            </a:r>
          </a:p>
          <a:p>
            <a:pPr algn="just">
              <a:buNone/>
            </a:pPr>
            <a:endParaRPr lang="en-US" sz="2800" dirty="0" smtClean="0"/>
          </a:p>
          <a:p>
            <a:pPr algn="just"/>
            <a:r>
              <a:rPr lang="en-US" sz="2800" dirty="0" smtClean="0"/>
              <a:t>Academic journals, conference proceedings, government reports, books etc., must be tapped depending on the nature of the problem.</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sz="quarter" idx="1"/>
          </p:nvPr>
        </p:nvSpPr>
        <p:spPr/>
        <p:txBody>
          <a:bodyPr/>
          <a:lstStyle/>
          <a:p>
            <a:r>
              <a:rPr lang="en-US" dirty="0" smtClean="0"/>
              <a:t>Good library will be a great help to the researcher at this stage.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Development of working hypotheses</a:t>
            </a:r>
            <a:endParaRPr lang="en-US" sz="3600"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3" name="Content Placeholder 2"/>
          <p:cNvSpPr>
            <a:spLocks noGrp="1"/>
          </p:cNvSpPr>
          <p:nvPr>
            <p:ph sz="quarter" idx="1"/>
          </p:nvPr>
        </p:nvSpPr>
        <p:spPr/>
        <p:txBody>
          <a:bodyPr>
            <a:normAutofit lnSpcReduction="10000"/>
          </a:bodyPr>
          <a:lstStyle/>
          <a:p>
            <a:pPr algn="just"/>
            <a:r>
              <a:rPr lang="en-US" sz="3000" dirty="0" smtClean="0"/>
              <a:t>After extensive literature survey, researcher should state in clear terms the working hypothesis or hypotheses.</a:t>
            </a:r>
          </a:p>
          <a:p>
            <a:pPr algn="just">
              <a:buNone/>
            </a:pPr>
            <a:endParaRPr lang="en-US" sz="3000" dirty="0" smtClean="0"/>
          </a:p>
          <a:p>
            <a:pPr algn="just"/>
            <a:r>
              <a:rPr lang="en-US" sz="3000" dirty="0" smtClean="0"/>
              <a:t> Working hypothesis is tentative assumption made in order to draw out and test its logical or empirical consequences.</a:t>
            </a:r>
          </a:p>
          <a:p>
            <a:pPr algn="just">
              <a:buNone/>
            </a:pPr>
            <a:endParaRPr lang="en-US" sz="3000" dirty="0" smtClean="0"/>
          </a:p>
          <a:p>
            <a:pPr algn="just"/>
            <a:r>
              <a:rPr lang="en-US" sz="3000" dirty="0" smtClean="0"/>
              <a:t>In most types of research, the development of working hypothesis plays an important role.</a:t>
            </a:r>
          </a:p>
          <a:p>
            <a:pPr>
              <a:buNone/>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3" name="Content Placeholder 2"/>
          <p:cNvSpPr>
            <a:spLocks noGrp="1"/>
          </p:cNvSpPr>
          <p:nvPr>
            <p:ph sz="quarter" idx="1"/>
          </p:nvPr>
        </p:nvSpPr>
        <p:spPr/>
        <p:txBody>
          <a:bodyPr>
            <a:normAutofit/>
          </a:bodyPr>
          <a:lstStyle/>
          <a:p>
            <a:pPr algn="just"/>
            <a:r>
              <a:rPr lang="en-US" sz="2800" dirty="0" smtClean="0"/>
              <a:t>Hypothesis should be very specific and limited to the piece of research in hand because it has to be tested.</a:t>
            </a:r>
          </a:p>
          <a:p>
            <a:pPr algn="just">
              <a:buNone/>
            </a:pPr>
            <a:endParaRPr lang="en-US" sz="2800" dirty="0" smtClean="0"/>
          </a:p>
          <a:p>
            <a:pPr algn="just"/>
            <a:r>
              <a:rPr lang="en-US" sz="2800" dirty="0" smtClean="0"/>
              <a:t>The role of the hypothesis is to guide the researcher by delimiting the area of research and to keep him on the right track.</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p:cNvSpPr>
            <a:spLocks noGrp="1"/>
          </p:cNvSpPr>
          <p:nvPr>
            <p:ph sz="quarter" idx="1"/>
          </p:nvPr>
        </p:nvSpPr>
        <p:spPr/>
        <p:txBody>
          <a:bodyPr/>
          <a:lstStyle/>
          <a:p>
            <a:r>
              <a:rPr lang="en-US" dirty="0" smtClean="0"/>
              <a:t>Research is the fountain of knowledge for the sake of knowledge and an important source of providing guidelines for solving different business, governmental and social problems.</a:t>
            </a:r>
          </a:p>
          <a:p>
            <a:pPr>
              <a:buNone/>
            </a:pPr>
            <a:endParaRPr lang="en-US" dirty="0" smtClean="0"/>
          </a:p>
          <a:p>
            <a:r>
              <a:rPr lang="en-US" dirty="0" smtClean="0"/>
              <a:t>It is a sort of formal training which enables one to understand the new developments in one’s field in a better way.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develop a Hypothesis</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3" name="Content Placeholder 2"/>
          <p:cNvSpPr>
            <a:spLocks noGrp="1"/>
          </p:cNvSpPr>
          <p:nvPr>
            <p:ph sz="quarter" idx="1"/>
          </p:nvPr>
        </p:nvSpPr>
        <p:spPr/>
        <p:txBody>
          <a:bodyPr>
            <a:normAutofit lnSpcReduction="10000"/>
          </a:bodyPr>
          <a:lstStyle/>
          <a:p>
            <a:pPr marL="514350" indent="-514350" algn="just">
              <a:lnSpc>
                <a:spcPct val="170000"/>
              </a:lnSpc>
              <a:buFont typeface="+mj-lt"/>
              <a:buAutoNum type="alphaLcPeriod"/>
            </a:pPr>
            <a:r>
              <a:rPr lang="en-US" sz="3000" dirty="0" smtClean="0"/>
              <a:t>Discussions with colleagues and experts about the problem, its origin and the objectives in seeking a solution;</a:t>
            </a:r>
          </a:p>
          <a:p>
            <a:pPr marL="514350" indent="-514350" algn="just">
              <a:lnSpc>
                <a:spcPct val="170000"/>
              </a:lnSpc>
              <a:buFont typeface="+mj-lt"/>
              <a:buAutoNum type="alphaLcPeriod"/>
            </a:pPr>
            <a:r>
              <a:rPr lang="en-US" sz="3000" dirty="0" smtClean="0"/>
              <a:t> Examination of data and records, if available, concerning the problem for possible trends</a:t>
            </a:r>
            <a:r>
              <a:rPr lang="en-US" sz="3000" dirty="0" smtClean="0"/>
              <a:t>, peculiarities </a:t>
            </a:r>
            <a:r>
              <a:rPr lang="en-US" sz="3000" dirty="0" smtClean="0"/>
              <a:t>and other clues;</a:t>
            </a:r>
          </a:p>
          <a:p>
            <a:pPr marL="514350" indent="-514350">
              <a:lnSpc>
                <a:spcPct val="170000"/>
              </a:lnSpc>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3" name="Content Placeholder 2"/>
          <p:cNvSpPr>
            <a:spLocks noGrp="1"/>
          </p:cNvSpPr>
          <p:nvPr>
            <p:ph sz="quarter" idx="1"/>
          </p:nvPr>
        </p:nvSpPr>
        <p:spPr/>
        <p:txBody>
          <a:bodyPr>
            <a:normAutofit fontScale="77500" lnSpcReduction="20000"/>
          </a:bodyPr>
          <a:lstStyle/>
          <a:p>
            <a:pPr marL="514350" indent="-514350" algn="just">
              <a:lnSpc>
                <a:spcPct val="170000"/>
              </a:lnSpc>
              <a:buNone/>
            </a:pPr>
            <a:r>
              <a:rPr lang="en-US" dirty="0" smtClean="0"/>
              <a:t>c. </a:t>
            </a:r>
            <a:r>
              <a:rPr lang="en-US" sz="3300" dirty="0" smtClean="0"/>
              <a:t>Review of similar studies in the area or of the studies on similar problems; and</a:t>
            </a:r>
          </a:p>
          <a:p>
            <a:pPr marL="514350" indent="-514350" algn="just">
              <a:lnSpc>
                <a:spcPct val="170000"/>
              </a:lnSpc>
              <a:buNone/>
            </a:pPr>
            <a:r>
              <a:rPr lang="en-US" sz="3300" dirty="0" smtClean="0"/>
              <a:t>d. Exploratory personal investigation which involves original field interviews on a limited scale with interested parties and individuals with a view to secure greater insight into the practical aspects of the problem.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Preparing the research design</a:t>
            </a:r>
            <a:endParaRPr lang="en-US" sz="3600"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3" name="Content Placeholder 2"/>
          <p:cNvSpPr>
            <a:spLocks noGrp="1"/>
          </p:cNvSpPr>
          <p:nvPr>
            <p:ph sz="quarter" idx="1"/>
          </p:nvPr>
        </p:nvSpPr>
        <p:spPr/>
        <p:txBody>
          <a:bodyPr>
            <a:normAutofit/>
          </a:bodyPr>
          <a:lstStyle/>
          <a:p>
            <a:pPr algn="just"/>
            <a:r>
              <a:rPr lang="en-US" sz="2800" dirty="0" smtClean="0"/>
              <a:t>The research problem having been formulated in clear cut terms, the researcher will be required to prepare a research design.</a:t>
            </a:r>
          </a:p>
          <a:p>
            <a:pPr algn="just"/>
            <a:r>
              <a:rPr lang="en-US" sz="2800" dirty="0" smtClean="0"/>
              <a:t>Research purposes may be grouped into four categories, viz., </a:t>
            </a:r>
          </a:p>
          <a:p>
            <a:pPr algn="just"/>
            <a:r>
              <a:rPr lang="en-US" sz="2800" dirty="0" smtClean="0"/>
              <a:t>(</a:t>
            </a:r>
            <a:r>
              <a:rPr lang="en-US" sz="2800" dirty="0" err="1" smtClean="0"/>
              <a:t>i</a:t>
            </a:r>
            <a:r>
              <a:rPr lang="en-US" sz="2800" dirty="0" smtClean="0"/>
              <a:t>) Exploration,</a:t>
            </a:r>
          </a:p>
          <a:p>
            <a:pPr algn="just"/>
            <a:r>
              <a:rPr lang="en-US" sz="2800" dirty="0" smtClean="0"/>
              <a:t> (ii) Description,</a:t>
            </a:r>
          </a:p>
          <a:p>
            <a:pPr algn="just"/>
            <a:r>
              <a:rPr lang="en-US" sz="2800" dirty="0" smtClean="0"/>
              <a:t>(iii) Diagnosis, and</a:t>
            </a:r>
          </a:p>
          <a:p>
            <a:pPr algn="just"/>
            <a:r>
              <a:rPr lang="en-US" sz="2800" dirty="0" smtClean="0"/>
              <a:t> (iv) Experimentation.</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3" name="Content Placeholder 2"/>
          <p:cNvSpPr>
            <a:spLocks noGrp="1"/>
          </p:cNvSpPr>
          <p:nvPr>
            <p:ph sz="quarter" idx="1"/>
          </p:nvPr>
        </p:nvSpPr>
        <p:spPr/>
        <p:txBody>
          <a:bodyPr>
            <a:normAutofit/>
          </a:bodyPr>
          <a:lstStyle/>
          <a:p>
            <a:pPr algn="just"/>
            <a:r>
              <a:rPr lang="en-US" sz="2800" dirty="0" smtClean="0"/>
              <a:t>The preparation of the research design, appropriate for a particular research problem, involves usually the consideration of the following:</a:t>
            </a:r>
          </a:p>
          <a:p>
            <a:pPr algn="just"/>
            <a:r>
              <a:rPr lang="en-US" sz="2800" dirty="0" smtClean="0"/>
              <a:t>(</a:t>
            </a:r>
            <a:r>
              <a:rPr lang="en-US" sz="2800" dirty="0" err="1" smtClean="0"/>
              <a:t>i</a:t>
            </a:r>
            <a:r>
              <a:rPr lang="en-US" sz="2800" dirty="0" smtClean="0"/>
              <a:t>) the means of obtaining the information;</a:t>
            </a:r>
          </a:p>
          <a:p>
            <a:pPr algn="just"/>
            <a:r>
              <a:rPr lang="en-US" sz="2800" dirty="0" smtClean="0"/>
              <a:t>(ii) the availability and skills of the researcher and his staff (if any);</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3" name="Content Placeholder 2"/>
          <p:cNvSpPr>
            <a:spLocks noGrp="1"/>
          </p:cNvSpPr>
          <p:nvPr>
            <p:ph sz="quarter" idx="1"/>
          </p:nvPr>
        </p:nvSpPr>
        <p:spPr/>
        <p:txBody>
          <a:bodyPr/>
          <a:lstStyle/>
          <a:p>
            <a:pPr algn="just">
              <a:lnSpc>
                <a:spcPct val="150000"/>
              </a:lnSpc>
            </a:pPr>
            <a:r>
              <a:rPr lang="en-US" sz="2800" dirty="0" smtClean="0"/>
              <a:t>(iii) explanation of the way in which selected means of obtaining information will be organized and the reasoning leading to the selection;</a:t>
            </a:r>
          </a:p>
          <a:p>
            <a:pPr algn="just">
              <a:lnSpc>
                <a:spcPct val="150000"/>
              </a:lnSpc>
            </a:pPr>
            <a:r>
              <a:rPr lang="en-US" sz="2800" dirty="0" smtClean="0"/>
              <a:t>(iv) the time available for research; and</a:t>
            </a:r>
          </a:p>
          <a:p>
            <a:pPr algn="just">
              <a:lnSpc>
                <a:spcPct val="150000"/>
              </a:lnSpc>
            </a:pPr>
            <a:r>
              <a:rPr lang="en-US" sz="2800" dirty="0" smtClean="0"/>
              <a:t>(v) the cost factor relating to research, i.e., the finance available for the purpose.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3" name="Content Placeholder 2"/>
          <p:cNvSpPr>
            <a:spLocks noGrp="1"/>
          </p:cNvSpPr>
          <p:nvPr>
            <p:ph sz="quarter" idx="1"/>
          </p:nvPr>
        </p:nvSpPr>
        <p:spPr/>
        <p:txBody>
          <a:bodyPr>
            <a:normAutofit/>
          </a:bodyPr>
          <a:lstStyle/>
          <a:p>
            <a:pPr algn="just"/>
            <a:r>
              <a:rPr lang="en-US" dirty="0" smtClean="0"/>
              <a:t>Ethical considerations are important in the experimental researches.</a:t>
            </a:r>
          </a:p>
          <a:p>
            <a:pPr algn="just">
              <a:buNone/>
            </a:pPr>
            <a:endParaRPr lang="en-US" dirty="0" smtClean="0"/>
          </a:p>
          <a:p>
            <a:pPr algn="just"/>
            <a:r>
              <a:rPr lang="en-US" dirty="0" smtClean="0"/>
              <a:t>In animal studies ethical committee approval with the animal house number is important for the research.</a:t>
            </a:r>
          </a:p>
          <a:p>
            <a:pPr algn="just">
              <a:buNone/>
            </a:pPr>
            <a:endParaRPr lang="en-US" dirty="0" smtClean="0"/>
          </a:p>
          <a:p>
            <a:pPr algn="just"/>
            <a:r>
              <a:rPr lang="en-US" dirty="0" smtClean="0"/>
              <a:t>For human subjects ethical committee approval should be availed before conducting the research.</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Determining sample design</a:t>
            </a:r>
            <a:endParaRPr lang="en-US" sz="3600"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3" name="Content Placeholder 2"/>
          <p:cNvSpPr>
            <a:spLocks noGrp="1"/>
          </p:cNvSpPr>
          <p:nvPr>
            <p:ph sz="quarter" idx="1"/>
          </p:nvPr>
        </p:nvSpPr>
        <p:spPr/>
        <p:txBody>
          <a:bodyPr>
            <a:normAutofit/>
          </a:bodyPr>
          <a:lstStyle/>
          <a:p>
            <a:pPr algn="just"/>
            <a:r>
              <a:rPr lang="en-US" sz="2800" dirty="0" smtClean="0"/>
              <a:t>The researcher must decide the way of selecting a sample or what is popularly known as the sample design.</a:t>
            </a:r>
          </a:p>
          <a:p>
            <a:pPr algn="just">
              <a:buNone/>
            </a:pPr>
            <a:endParaRPr lang="en-US" sz="2800" dirty="0" smtClean="0"/>
          </a:p>
          <a:p>
            <a:pPr algn="just"/>
            <a:r>
              <a:rPr lang="en-US" sz="2800" dirty="0" smtClean="0"/>
              <a:t> In other words, a sample design is a definite plan determined before any data are actually collected for obtaining a sample from a given population.</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3" name="Content Placeholder 2"/>
          <p:cNvSpPr>
            <a:spLocks noGrp="1"/>
          </p:cNvSpPr>
          <p:nvPr>
            <p:ph sz="quarter" idx="1"/>
          </p:nvPr>
        </p:nvSpPr>
        <p:spPr/>
        <p:txBody>
          <a:bodyPr>
            <a:normAutofit/>
          </a:bodyPr>
          <a:lstStyle/>
          <a:p>
            <a:pPr algn="just"/>
            <a:r>
              <a:rPr lang="en-US" sz="2800" dirty="0" smtClean="0"/>
              <a:t>Samples can be either probability samples or non-probability samples.</a:t>
            </a:r>
          </a:p>
          <a:p>
            <a:pPr algn="just">
              <a:buNone/>
            </a:pPr>
            <a:endParaRPr lang="en-US" sz="2800" dirty="0" smtClean="0"/>
          </a:p>
          <a:p>
            <a:pPr algn="just"/>
            <a:r>
              <a:rPr lang="en-US" sz="2800" dirty="0" smtClean="0"/>
              <a:t> With probability samples each element has a known probability of being included in the sample but the non-probability samples do not allow the researcher to determine this probability</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3" name="Content Placeholder 2"/>
          <p:cNvSpPr>
            <a:spLocks noGrp="1"/>
          </p:cNvSpPr>
          <p:nvPr>
            <p:ph sz="quarter" idx="1"/>
          </p:nvPr>
        </p:nvSpPr>
        <p:spPr/>
        <p:txBody>
          <a:bodyPr>
            <a:normAutofit/>
          </a:bodyPr>
          <a:lstStyle/>
          <a:p>
            <a:pPr algn="just"/>
            <a:r>
              <a:rPr lang="en-US" dirty="0" smtClean="0"/>
              <a:t>Probability samples are those based on </a:t>
            </a:r>
          </a:p>
          <a:p>
            <a:pPr marL="571500" indent="-571500" algn="just">
              <a:buFont typeface="+mj-lt"/>
              <a:buAutoNum type="romanUcPeriod"/>
            </a:pPr>
            <a:r>
              <a:rPr lang="en-US" dirty="0" smtClean="0"/>
              <a:t>simple random sampling, </a:t>
            </a:r>
          </a:p>
          <a:p>
            <a:pPr marL="571500" indent="-571500" algn="just">
              <a:buFont typeface="+mj-lt"/>
              <a:buAutoNum type="romanUcPeriod"/>
            </a:pPr>
            <a:r>
              <a:rPr lang="en-US" dirty="0" smtClean="0"/>
              <a:t>systematic sampling, </a:t>
            </a:r>
          </a:p>
          <a:p>
            <a:pPr marL="571500" indent="-571500" algn="just">
              <a:buFont typeface="+mj-lt"/>
              <a:buAutoNum type="romanUcPeriod"/>
            </a:pPr>
            <a:r>
              <a:rPr lang="en-US" dirty="0" smtClean="0"/>
              <a:t>stratified sampling, </a:t>
            </a:r>
          </a:p>
          <a:p>
            <a:pPr marL="571500" indent="-571500" algn="just">
              <a:buFont typeface="+mj-lt"/>
              <a:buAutoNum type="romanUcPeriod"/>
            </a:pPr>
            <a:r>
              <a:rPr lang="en-US" dirty="0" smtClean="0"/>
              <a:t>cluster/area sampling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3" name="Content Placeholder 2"/>
          <p:cNvSpPr>
            <a:spLocks noGrp="1"/>
          </p:cNvSpPr>
          <p:nvPr>
            <p:ph sz="quarter" idx="1"/>
          </p:nvPr>
        </p:nvSpPr>
        <p:spPr/>
        <p:txBody>
          <a:bodyPr/>
          <a:lstStyle/>
          <a:p>
            <a:r>
              <a:rPr lang="en-US" dirty="0" smtClean="0"/>
              <a:t>Whereas non-probability samples are those based on</a:t>
            </a:r>
          </a:p>
          <a:p>
            <a:pPr marL="571500" indent="-571500">
              <a:buFont typeface="+mj-lt"/>
              <a:buAutoNum type="romanUcPeriod"/>
            </a:pPr>
            <a:r>
              <a:rPr lang="en-US" dirty="0" smtClean="0"/>
              <a:t>Convenience sampling, </a:t>
            </a:r>
          </a:p>
          <a:p>
            <a:pPr marL="571500" indent="-571500">
              <a:buFont typeface="+mj-lt"/>
              <a:buAutoNum type="romanUcPeriod"/>
            </a:pPr>
            <a:r>
              <a:rPr lang="en-US" dirty="0" smtClean="0"/>
              <a:t>Judgment sampling and </a:t>
            </a:r>
          </a:p>
          <a:p>
            <a:pPr marL="571500" indent="-571500">
              <a:buFont typeface="+mj-lt"/>
              <a:buAutoNum type="romanUcPeriod"/>
            </a:pPr>
            <a:r>
              <a:rPr lang="en-US" dirty="0" smtClean="0"/>
              <a:t>Quota sampling techniques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p:cNvSpPr>
            <a:spLocks noGrp="1"/>
          </p:cNvSpPr>
          <p:nvPr>
            <p:ph sz="quarter" idx="1"/>
          </p:nvPr>
        </p:nvSpPr>
        <p:spPr/>
        <p:txBody>
          <a:bodyPr/>
          <a:lstStyle/>
          <a:p>
            <a:r>
              <a:rPr lang="en-US" dirty="0" smtClean="0"/>
              <a:t>Research methods may be understood as all those methods/techniques that are used for conduction of research.</a:t>
            </a:r>
          </a:p>
          <a:p>
            <a:pPr>
              <a:buNone/>
            </a:pPr>
            <a:endParaRPr lang="en-US" dirty="0" smtClean="0"/>
          </a:p>
          <a:p>
            <a:r>
              <a:rPr lang="en-US" dirty="0" smtClean="0"/>
              <a:t>All those methods which are used by the researcher during the course of studying his research problem are termed as research methods.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the data</a:t>
            </a:r>
            <a:endParaRPr lang="en-US" sz="3600"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3" name="Content Placeholder 2"/>
          <p:cNvSpPr>
            <a:spLocks noGrp="1"/>
          </p:cNvSpPr>
          <p:nvPr>
            <p:ph sz="quarter" idx="1"/>
          </p:nvPr>
        </p:nvSpPr>
        <p:spPr/>
        <p:txBody>
          <a:bodyPr>
            <a:normAutofit/>
          </a:bodyPr>
          <a:lstStyle/>
          <a:p>
            <a:pPr algn="just"/>
            <a:r>
              <a:rPr lang="en-US" sz="2800" dirty="0" smtClean="0"/>
              <a:t>Primary data can be collected either through experiment or through survey.</a:t>
            </a:r>
          </a:p>
          <a:p>
            <a:pPr algn="just">
              <a:buNone/>
            </a:pPr>
            <a:endParaRPr lang="en-US" sz="2800" dirty="0" smtClean="0"/>
          </a:p>
          <a:p>
            <a:pPr algn="just"/>
            <a:r>
              <a:rPr lang="en-US" sz="2800" dirty="0" smtClean="0"/>
              <a:t> If the researcher conducts an experiment, he observes some quantitative measurements, or the data, with the help of which he examines the truth contained in his hypothesis.</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3" name="Content Placeholder 2"/>
          <p:cNvSpPr>
            <a:spLocks noGrp="1"/>
          </p:cNvSpPr>
          <p:nvPr>
            <p:ph sz="quarter" idx="1"/>
          </p:nvPr>
        </p:nvSpPr>
        <p:spPr/>
        <p:txBody>
          <a:bodyPr/>
          <a:lstStyle/>
          <a:p>
            <a:pPr algn="just"/>
            <a:r>
              <a:rPr lang="en-US" sz="2800" dirty="0" smtClean="0"/>
              <a:t>Designing a data collection form and defining some parameters for the experimental or observational data collection is most important.</a:t>
            </a:r>
          </a:p>
          <a:p>
            <a:pPr algn="just">
              <a:buNone/>
            </a:pPr>
            <a:endParaRPr lang="en-US" sz="2800" dirty="0" smtClean="0"/>
          </a:p>
          <a:p>
            <a:pPr algn="just"/>
            <a:r>
              <a:rPr lang="en-US" sz="2800" dirty="0" smtClean="0"/>
              <a:t>The researcher should develop his/her skills in preparing the data collection sheet/form.</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Execution of the project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3" name="Content Placeholder 2"/>
          <p:cNvSpPr>
            <a:spLocks noGrp="1"/>
          </p:cNvSpPr>
          <p:nvPr>
            <p:ph sz="quarter" idx="1"/>
          </p:nvPr>
        </p:nvSpPr>
        <p:spPr/>
        <p:txBody>
          <a:bodyPr>
            <a:normAutofit/>
          </a:bodyPr>
          <a:lstStyle/>
          <a:p>
            <a:pPr algn="just"/>
            <a:r>
              <a:rPr lang="en-US" sz="2800" dirty="0" smtClean="0"/>
              <a:t>Execution of the project is a very important step in the research process.</a:t>
            </a:r>
          </a:p>
          <a:p>
            <a:pPr algn="just">
              <a:buNone/>
            </a:pPr>
            <a:endParaRPr lang="en-US" sz="2800" dirty="0" smtClean="0"/>
          </a:p>
          <a:p>
            <a:pPr algn="just"/>
            <a:r>
              <a:rPr lang="en-US" sz="2800" dirty="0" smtClean="0"/>
              <a:t>The researcher should see that the project is executed in a systematic manner and in time.</a:t>
            </a:r>
          </a:p>
          <a:p>
            <a:pPr algn="just">
              <a:buNone/>
            </a:pPr>
            <a:endParaRPr lang="en-US" sz="2800" dirty="0" smtClean="0"/>
          </a:p>
          <a:p>
            <a:pPr algn="just"/>
            <a:r>
              <a:rPr lang="en-US" sz="2800" dirty="0" smtClean="0"/>
              <a:t>Training to the research people involved in the research for data collection, entry and analysis</a:t>
            </a: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data</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3" name="Content Placeholder 2"/>
          <p:cNvSpPr>
            <a:spLocks noGrp="1"/>
          </p:cNvSpPr>
          <p:nvPr>
            <p:ph sz="quarter" idx="1"/>
          </p:nvPr>
        </p:nvSpPr>
        <p:spPr/>
        <p:txBody>
          <a:bodyPr>
            <a:normAutofit/>
          </a:bodyPr>
          <a:lstStyle/>
          <a:p>
            <a:pPr algn="just"/>
            <a:r>
              <a:rPr lang="en-US" sz="3000" dirty="0" smtClean="0"/>
              <a:t>After the data have been collected, the researcher turns to the task of analyzing them.</a:t>
            </a:r>
          </a:p>
          <a:p>
            <a:pPr algn="just">
              <a:buNone/>
            </a:pPr>
            <a:endParaRPr lang="en-US" sz="3000" dirty="0" smtClean="0"/>
          </a:p>
          <a:p>
            <a:pPr algn="just"/>
            <a:r>
              <a:rPr lang="en-US" sz="3000" dirty="0" smtClean="0"/>
              <a:t>Thus, researcher should classify the raw data into some purposeful and usable categories.</a:t>
            </a:r>
          </a:p>
          <a:p>
            <a:pPr algn="just">
              <a:buNone/>
            </a:pPr>
            <a:endParaRPr lang="en-US" sz="3000" dirty="0" smtClean="0"/>
          </a:p>
          <a:p>
            <a:pPr algn="just"/>
            <a:r>
              <a:rPr lang="en-US" sz="3000" dirty="0" smtClean="0"/>
              <a:t> </a:t>
            </a:r>
            <a:r>
              <a:rPr lang="en-US" sz="3000" i="1" dirty="0" smtClean="0"/>
              <a:t>Coding operation is usually done at this stage through which the </a:t>
            </a:r>
            <a:r>
              <a:rPr lang="en-US" sz="3000" dirty="0" smtClean="0"/>
              <a:t>categories of data are transformed into symbols that may be tabulated and counted.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sz="quarter" idx="1"/>
          </p:nvPr>
        </p:nvSpPr>
        <p:spPr/>
        <p:txBody>
          <a:bodyPr>
            <a:noAutofit/>
          </a:bodyPr>
          <a:lstStyle/>
          <a:p>
            <a:pPr algn="just"/>
            <a:r>
              <a:rPr lang="en-US" sz="2800" i="1" dirty="0" smtClean="0"/>
              <a:t>Tabulation is a part of the technical procedure wherein the classified data are put in the form of </a:t>
            </a:r>
            <a:r>
              <a:rPr lang="en-US" sz="2800" dirty="0" smtClean="0"/>
              <a:t>tables. The mechanical devices can be made use of at this juncture.</a:t>
            </a:r>
          </a:p>
          <a:p>
            <a:pPr algn="just">
              <a:buNone/>
            </a:pPr>
            <a:endParaRPr lang="en-US" sz="2800" dirty="0" smtClean="0"/>
          </a:p>
          <a:p>
            <a:pPr algn="just"/>
            <a:r>
              <a:rPr lang="en-US" sz="2800" dirty="0" smtClean="0"/>
              <a:t>In the process of analysis, relationships or differences supporting or conflicting with original or new hypotheses should be subjected to tests of significance to determine with what validity data can be said to indicate any conclusion(s).</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3" name="Content Placeholder 2"/>
          <p:cNvSpPr>
            <a:spLocks noGrp="1"/>
          </p:cNvSpPr>
          <p:nvPr>
            <p:ph sz="quarter" idx="1"/>
          </p:nvPr>
        </p:nvSpPr>
        <p:spPr/>
        <p:txBody>
          <a:bodyPr>
            <a:normAutofit/>
          </a:bodyPr>
          <a:lstStyle/>
          <a:p>
            <a:pPr algn="just"/>
            <a:r>
              <a:rPr lang="en-US" sz="2800" dirty="0" smtClean="0"/>
              <a:t>The technique of analysis of variance can help us in analyzing whether three or more varieties of seeds grown on certain fields yield significantly different results or not. </a:t>
            </a:r>
          </a:p>
          <a:p>
            <a:pPr algn="just">
              <a:buNone/>
            </a:pPr>
            <a:endParaRPr lang="en-US" sz="2800" dirty="0" smtClean="0"/>
          </a:p>
          <a:p>
            <a:pPr algn="just"/>
            <a:r>
              <a:rPr lang="en-US" sz="2800" dirty="0" smtClean="0"/>
              <a:t>In brief, the researcher can analyze the collected data with the help of various statistical measures.</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smtClean="0"/>
              <a:t>Hypothesis-testing</a:t>
            </a:r>
            <a:endParaRPr lang="en-US" sz="3600"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3" name="Content Placeholder 2"/>
          <p:cNvSpPr>
            <a:spLocks noGrp="1"/>
          </p:cNvSpPr>
          <p:nvPr>
            <p:ph sz="quarter" idx="1"/>
          </p:nvPr>
        </p:nvSpPr>
        <p:spPr>
          <a:xfrm>
            <a:off x="533400" y="1143000"/>
            <a:ext cx="8229600" cy="5029200"/>
          </a:xfrm>
        </p:spPr>
        <p:txBody>
          <a:bodyPr>
            <a:noAutofit/>
          </a:bodyPr>
          <a:lstStyle/>
          <a:p>
            <a:pPr algn="just"/>
            <a:r>
              <a:rPr lang="en-US" sz="2800" dirty="0" smtClean="0"/>
              <a:t>After analyzing the data as stated above, the researcher is in a position to test the hypotheses, if any, he had formulated earlier.</a:t>
            </a:r>
          </a:p>
          <a:p>
            <a:pPr algn="just">
              <a:buNone/>
            </a:pPr>
            <a:endParaRPr lang="en-US" sz="2800" dirty="0" smtClean="0"/>
          </a:p>
          <a:p>
            <a:pPr algn="just"/>
            <a:r>
              <a:rPr lang="en-US" sz="2800" dirty="0" smtClean="0"/>
              <a:t>Do the facts support the hypotheses or they happen to be contrary?</a:t>
            </a:r>
          </a:p>
          <a:p>
            <a:pPr algn="just">
              <a:buNone/>
            </a:pPr>
            <a:endParaRPr lang="en-US" sz="2800" dirty="0" smtClean="0"/>
          </a:p>
          <a:p>
            <a:pPr algn="just"/>
            <a:r>
              <a:rPr lang="en-US" sz="2800" dirty="0" smtClean="0"/>
              <a:t>This is the usual question which should be answered while testing hypotheses. Various tests, such as Chi square test, </a:t>
            </a:r>
            <a:r>
              <a:rPr lang="en-US" sz="2800" i="1" dirty="0" smtClean="0"/>
              <a:t>t-test, F-test, have been developed by statisticians for the </a:t>
            </a:r>
            <a:r>
              <a:rPr lang="en-US" sz="2800" dirty="0" smtClean="0"/>
              <a:t>purpose.</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Generalizations and interpretation</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3" name="Content Placeholder 2"/>
          <p:cNvSpPr>
            <a:spLocks noGrp="1"/>
          </p:cNvSpPr>
          <p:nvPr>
            <p:ph sz="quarter" idx="1"/>
          </p:nvPr>
        </p:nvSpPr>
        <p:spPr/>
        <p:txBody>
          <a:bodyPr/>
          <a:lstStyle/>
          <a:p>
            <a:pPr algn="just"/>
            <a:r>
              <a:rPr lang="en-US" dirty="0" smtClean="0"/>
              <a:t>If a hypothesis is tested and upheld several times, it may be possible for the researcher to arrive at generalization, i.e., to build a theory.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Preparation of the report or the thesis</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3" name="Content Placeholder 2"/>
          <p:cNvSpPr>
            <a:spLocks noGrp="1"/>
          </p:cNvSpPr>
          <p:nvPr>
            <p:ph sz="quarter" idx="1"/>
          </p:nvPr>
        </p:nvSpPr>
        <p:spPr/>
        <p:txBody>
          <a:bodyPr/>
          <a:lstStyle/>
          <a:p>
            <a:pPr algn="just"/>
            <a:r>
              <a:rPr lang="en-US" dirty="0" smtClean="0"/>
              <a:t>Finally, the researcher has to prepare the report of what has been done by him. Writing of report must be done with great care keeping in view the following:</a:t>
            </a:r>
          </a:p>
          <a:p>
            <a:pPr algn="just"/>
            <a:r>
              <a:rPr lang="en-US" dirty="0" smtClean="0"/>
              <a:t>The layout of the report should be as follows;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Title of the research and Participants</a:t>
            </a:r>
          </a:p>
          <a:p>
            <a:r>
              <a:rPr lang="en-US" dirty="0" smtClean="0"/>
              <a:t>Introduction</a:t>
            </a:r>
          </a:p>
          <a:p>
            <a:r>
              <a:rPr lang="en-US" dirty="0" smtClean="0"/>
              <a:t>Aims and objectives</a:t>
            </a:r>
          </a:p>
          <a:p>
            <a:r>
              <a:rPr lang="en-US" dirty="0" smtClean="0"/>
              <a:t>Literature review</a:t>
            </a:r>
          </a:p>
          <a:p>
            <a:r>
              <a:rPr lang="en-US" dirty="0" smtClean="0"/>
              <a:t>Methods</a:t>
            </a:r>
          </a:p>
          <a:p>
            <a:r>
              <a:rPr lang="en-US" dirty="0" smtClean="0"/>
              <a:t>Results</a:t>
            </a:r>
          </a:p>
          <a:p>
            <a:r>
              <a:rPr lang="en-US" dirty="0" smtClean="0"/>
              <a:t>Discussion</a:t>
            </a:r>
          </a:p>
          <a:p>
            <a:r>
              <a:rPr lang="en-US" dirty="0" smtClean="0"/>
              <a:t>Conclusion</a:t>
            </a:r>
          </a:p>
          <a:p>
            <a:r>
              <a:rPr lang="en-US" dirty="0" smtClean="0"/>
              <a:t>Recommendation</a:t>
            </a:r>
          </a:p>
          <a:p>
            <a:r>
              <a:rPr lang="en-US" dirty="0" smtClean="0"/>
              <a:t>References</a:t>
            </a:r>
          </a:p>
          <a:p>
            <a:r>
              <a:rPr lang="en-US" dirty="0" err="1" smtClean="0"/>
              <a:t>Appendix,etc</a:t>
            </a:r>
            <a:r>
              <a:rPr lang="en-US" dirty="0" smtClean="0"/>
              <a:t>……</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p:cNvSpPr>
            <a:spLocks noGrp="1"/>
          </p:cNvSpPr>
          <p:nvPr>
            <p:ph sz="quarter" idx="1"/>
          </p:nvPr>
        </p:nvSpPr>
        <p:spPr/>
        <p:txBody>
          <a:bodyPr/>
          <a:lstStyle/>
          <a:p>
            <a:r>
              <a:rPr lang="en-US" dirty="0" smtClean="0"/>
              <a:t>Research methodology is a way to systematically solve the research problem.</a:t>
            </a:r>
          </a:p>
          <a:p>
            <a:pPr>
              <a:buNone/>
            </a:pPr>
            <a:endParaRPr lang="en-US" dirty="0" smtClean="0"/>
          </a:p>
          <a:p>
            <a:r>
              <a:rPr lang="en-US" dirty="0" smtClean="0"/>
              <a:t>It may be understood as a science of studying how research is done scientifically.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Good Research</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3" name="Content Placeholder 2"/>
          <p:cNvSpPr>
            <a:spLocks noGrp="1"/>
          </p:cNvSpPr>
          <p:nvPr>
            <p:ph sz="quarter" idx="1"/>
          </p:nvPr>
        </p:nvSpPr>
        <p:spPr/>
        <p:txBody>
          <a:bodyPr>
            <a:noAutofit/>
          </a:bodyPr>
          <a:lstStyle/>
          <a:p>
            <a:pPr marL="514350" indent="-514350" algn="just">
              <a:buFont typeface="+mj-lt"/>
              <a:buAutoNum type="arabicPeriod"/>
            </a:pPr>
            <a:r>
              <a:rPr lang="en-US" sz="2800" dirty="0" smtClean="0"/>
              <a:t>The purpose of the research should be clearly defined and common concepts be used.</a:t>
            </a:r>
          </a:p>
          <a:p>
            <a:pPr marL="514350" indent="-514350" algn="just">
              <a:buFont typeface="+mj-lt"/>
              <a:buAutoNum type="arabicPeriod"/>
            </a:pPr>
            <a:r>
              <a:rPr lang="en-US" sz="2800" dirty="0" smtClean="0"/>
              <a:t>The research procedure used should be described in sufficient detail.</a:t>
            </a:r>
          </a:p>
          <a:p>
            <a:pPr marL="514350" indent="-514350" algn="just">
              <a:buFont typeface="+mj-lt"/>
              <a:buAutoNum type="arabicPeriod"/>
            </a:pPr>
            <a:r>
              <a:rPr lang="en-US" sz="2800" dirty="0" smtClean="0"/>
              <a:t>The procedural design of the research should be carefully planned to yield results that are as objective as possible.</a:t>
            </a:r>
          </a:p>
          <a:p>
            <a:pPr marL="514350" indent="-514350" algn="just">
              <a:buFont typeface="+mj-lt"/>
              <a:buAutoNum type="arabicPeriod"/>
            </a:pPr>
            <a:r>
              <a:rPr lang="en-US" sz="2800" dirty="0" smtClean="0"/>
              <a:t> The researcher should report with complete frankness, flaws in procedural design and estimate their effects upon the findings.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3" name="Content Placeholder 2"/>
          <p:cNvSpPr>
            <a:spLocks noGrp="1"/>
          </p:cNvSpPr>
          <p:nvPr>
            <p:ph sz="quarter" idx="1"/>
          </p:nvPr>
        </p:nvSpPr>
        <p:spPr/>
        <p:txBody>
          <a:bodyPr>
            <a:normAutofit fontScale="92500" lnSpcReduction="20000"/>
          </a:bodyPr>
          <a:lstStyle/>
          <a:p>
            <a:pPr algn="just">
              <a:buNone/>
            </a:pPr>
            <a:r>
              <a:rPr lang="en-US" dirty="0" smtClean="0"/>
              <a:t>5. </a:t>
            </a:r>
            <a:r>
              <a:rPr lang="en-US" sz="3000" dirty="0" smtClean="0"/>
              <a:t>The analysis of data should be sufficiently adequate to reveal its significance and the methods of analysis used should be appropriate.</a:t>
            </a:r>
          </a:p>
          <a:p>
            <a:pPr algn="just">
              <a:buNone/>
            </a:pPr>
            <a:endParaRPr lang="en-US" sz="3000" dirty="0" smtClean="0"/>
          </a:p>
          <a:p>
            <a:pPr algn="just">
              <a:buNone/>
            </a:pPr>
            <a:r>
              <a:rPr lang="en-US" sz="3000" dirty="0" smtClean="0"/>
              <a:t>6. Conclusions should be confined to those justified by the data of the research and limited to those for which the data provide an adequate basis.</a:t>
            </a:r>
          </a:p>
          <a:p>
            <a:pPr algn="just">
              <a:buNone/>
            </a:pPr>
            <a:endParaRPr lang="en-US" sz="3000" dirty="0" smtClean="0"/>
          </a:p>
          <a:p>
            <a:pPr algn="just">
              <a:buNone/>
            </a:pPr>
            <a:r>
              <a:rPr lang="en-US" sz="3000" dirty="0" smtClean="0"/>
              <a:t>7. Greater confidence in research is warranted if the researcher is experienced, has a good reputation in research and is a person of integrity.</a:t>
            </a:r>
            <a:endParaRPr lang="en-US" sz="3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3" name="Content Placeholder 2"/>
          <p:cNvSpPr>
            <a:spLocks noGrp="1"/>
          </p:cNvSpPr>
          <p:nvPr>
            <p:ph sz="quarter" idx="1"/>
          </p:nvPr>
        </p:nvSpPr>
        <p:spPr/>
        <p:txBody>
          <a:bodyPr>
            <a:normAutofit/>
          </a:bodyPr>
          <a:lstStyle/>
          <a:p>
            <a:pPr algn="just"/>
            <a:r>
              <a:rPr lang="en-US" sz="2800" dirty="0" smtClean="0"/>
              <a:t>Designing research methodology is the important task in the research.</a:t>
            </a:r>
          </a:p>
          <a:p>
            <a:pPr algn="just">
              <a:buNone/>
            </a:pPr>
            <a:endParaRPr lang="en-US" sz="2800" dirty="0" smtClean="0"/>
          </a:p>
          <a:p>
            <a:pPr algn="just"/>
            <a:r>
              <a:rPr lang="en-US" sz="2800" dirty="0" smtClean="0"/>
              <a:t>Extensive literature survey will guide the researcher with knowledge and skills in the research</a:t>
            </a:r>
          </a:p>
          <a:p>
            <a:pPr algn="just">
              <a:buNone/>
            </a:pPr>
            <a:endParaRPr lang="en-US" sz="2800" dirty="0" smtClean="0"/>
          </a:p>
          <a:p>
            <a:pPr algn="just"/>
            <a:r>
              <a:rPr lang="en-US" sz="2800" dirty="0" smtClean="0"/>
              <a:t>Preparation of final report needs scientific writing skills for the researcher. </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3" name="Content Placeholder 2"/>
          <p:cNvSpPr>
            <a:spLocks noGrp="1"/>
          </p:cNvSpPr>
          <p:nvPr>
            <p:ph sz="quarter" idx="1"/>
          </p:nvPr>
        </p:nvSpPr>
        <p:spPr/>
        <p:txBody>
          <a:bodyPr/>
          <a:lstStyle/>
          <a:p>
            <a:pPr algn="just"/>
            <a:r>
              <a:rPr lang="en-US" dirty="0" smtClean="0"/>
              <a:t>Research methodology-methods and techniques-by </a:t>
            </a:r>
            <a:r>
              <a:rPr lang="en-US" dirty="0" err="1" smtClean="0"/>
              <a:t>C.R.Kothari</a:t>
            </a:r>
            <a:r>
              <a:rPr lang="en-US" dirty="0" smtClean="0"/>
              <a:t>-Second edition.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p:cNvSpPr>
            <a:spLocks noGrp="1"/>
          </p:cNvSpPr>
          <p:nvPr>
            <p:ph sz="quarter" idx="1"/>
          </p:nvPr>
        </p:nvSpPr>
        <p:spPr/>
        <p:txBody>
          <a:bodyPr>
            <a:normAutofit/>
          </a:bodyPr>
          <a:lstStyle/>
          <a:p>
            <a:pPr algn="just"/>
            <a:r>
              <a:rPr lang="en-US" dirty="0" smtClean="0"/>
              <a:t>It is necessary for the researcher to know not only the research methods/techniques but also the methodology. </a:t>
            </a:r>
          </a:p>
          <a:p>
            <a:pPr algn="just">
              <a:buNone/>
            </a:pPr>
            <a:endParaRPr lang="en-US" dirty="0" smtClean="0"/>
          </a:p>
          <a:p>
            <a:pPr algn="just"/>
            <a:r>
              <a:rPr lang="en-US" dirty="0" smtClean="0"/>
              <a:t>Researchers not only need to know how to develop certain indices or tests, how to calculate the mean, the mode, the median or the standard deviation or chi-square, how to apply particular research techniques, but they also need to know which of these methods or techniques, are relevant and which are not, and what would they mean and indicate and why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p:cNvSpPr>
            <a:spLocks noGrp="1"/>
          </p:cNvSpPr>
          <p:nvPr>
            <p:ph sz="quarter" idx="1"/>
          </p:nvPr>
        </p:nvSpPr>
        <p:spPr/>
        <p:txBody>
          <a:bodyPr>
            <a:normAutofit/>
          </a:bodyPr>
          <a:lstStyle/>
          <a:p>
            <a:pPr algn="just"/>
            <a:r>
              <a:rPr lang="en-US" dirty="0" smtClean="0"/>
              <a:t>All this means that it is necessary for the researcher to design his methodology for his problem as the same may differ from problem to problem.</a:t>
            </a:r>
          </a:p>
          <a:p>
            <a:pPr algn="just">
              <a:buNone/>
            </a:pPr>
            <a:endParaRPr lang="en-US" dirty="0" smtClean="0"/>
          </a:p>
          <a:p>
            <a:pPr algn="just"/>
            <a:r>
              <a:rPr lang="en-US" dirty="0" smtClean="0"/>
              <a:t>In research the scientist has to expose the research decisions to evaluation before they are implemented. He has to specify very clearly and precisely what decisions he selects and why he selects them so that they can be evaluated by others also.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p:cNvSpPr>
            <a:spLocks noGrp="1"/>
          </p:cNvSpPr>
          <p:nvPr>
            <p:ph sz="quarter" idx="1"/>
          </p:nvPr>
        </p:nvSpPr>
        <p:spPr/>
        <p:txBody>
          <a:bodyPr>
            <a:normAutofit/>
          </a:bodyPr>
          <a:lstStyle/>
          <a:p>
            <a:pPr algn="just"/>
            <a:r>
              <a:rPr lang="en-US" dirty="0" smtClean="0"/>
              <a:t>The scope of research methodology is wider than that of research methods.</a:t>
            </a:r>
          </a:p>
          <a:p>
            <a:pPr algn="just">
              <a:buNone/>
            </a:pPr>
            <a:endParaRPr lang="en-US" dirty="0" smtClean="0"/>
          </a:p>
          <a:p>
            <a:pPr algn="just"/>
            <a:r>
              <a:rPr lang="en-US" dirty="0" smtClean="0"/>
              <a:t>Thus, when we talk of research methodology we not only talk of the research methods but also consider the logic behind the methods we use in the context of our research study and explain why we are using a particular method or technique and why we are not using others so that research results are capable of being evaluated either by the researcher himself or by others.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smtClean="0"/>
              <a:t>Why a research study has been undertaken,</a:t>
            </a:r>
          </a:p>
          <a:p>
            <a:pPr>
              <a:buNone/>
            </a:pPr>
            <a:endParaRPr lang="en-US" dirty="0" smtClean="0"/>
          </a:p>
          <a:p>
            <a:r>
              <a:rPr lang="en-US" dirty="0" smtClean="0"/>
              <a:t>How the research problem has been defined, in what way and why the hypothesis has been formulated.</a:t>
            </a:r>
          </a:p>
          <a:p>
            <a:pPr>
              <a:buNone/>
            </a:pPr>
            <a:endParaRPr lang="en-US" dirty="0" smtClean="0"/>
          </a:p>
          <a:p>
            <a:r>
              <a:rPr lang="en-US" dirty="0" smtClean="0"/>
              <a:t>What data have been collected and what particular method has been adopted, why particular technique of analyzing data has been used and a host of similar other questions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and Scientific Method</a:t>
            </a:r>
            <a:endParaRPr lang="en-US" dirty="0"/>
          </a:p>
        </p:txBody>
      </p:sp>
      <p:sp>
        <p:nvSpPr>
          <p:cNvPr id="5" name="Footer Placeholder 4"/>
          <p:cNvSpPr>
            <a:spLocks noGrp="1"/>
          </p:cNvSpPr>
          <p:nvPr>
            <p:ph type="ftr" sz="quarter" idx="11"/>
          </p:nvPr>
        </p:nvSpPr>
        <p:spPr/>
        <p:txBody>
          <a:bodyPr/>
          <a:lstStyle/>
          <a:p>
            <a:r>
              <a:rPr lang="en-US" smtClean="0"/>
              <a:t>N.A.Khan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sz="quarter" idx="1"/>
          </p:nvPr>
        </p:nvSpPr>
        <p:spPr/>
        <p:txBody>
          <a:bodyPr/>
          <a:lstStyle/>
          <a:p>
            <a:pPr algn="just"/>
            <a:r>
              <a:rPr lang="en-US" dirty="0" smtClean="0"/>
              <a:t>Research, as we have already stated, can be termed as “an inquiry into the nature of, the reasons for, and the consequences of any particular set of circumstances, whether these circumstances are experimentally controlled or recorded just as they occur.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116</TotalTime>
  <Words>2170</Words>
  <Application>Microsoft Office PowerPoint</Application>
  <PresentationFormat>On-screen Show (4:3)</PresentationFormat>
  <Paragraphs>281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Designing Methodology</vt:lpstr>
      <vt:lpstr>Introduction</vt:lpstr>
      <vt:lpstr>Cont..</vt:lpstr>
      <vt:lpstr>Cont..</vt:lpstr>
      <vt:lpstr>Cont..</vt:lpstr>
      <vt:lpstr>Cont..</vt:lpstr>
      <vt:lpstr>Methodology</vt:lpstr>
      <vt:lpstr>Why??</vt:lpstr>
      <vt:lpstr>Research and Scientific Method</vt:lpstr>
      <vt:lpstr>Scientific Method</vt:lpstr>
      <vt:lpstr>Research process/Methodology</vt:lpstr>
      <vt:lpstr>Cont..</vt:lpstr>
      <vt:lpstr>Research methodology/Process in details</vt:lpstr>
      <vt:lpstr>Formulating the research problem</vt:lpstr>
      <vt:lpstr>Cont..</vt:lpstr>
      <vt:lpstr>Extensive literature survey</vt:lpstr>
      <vt:lpstr>Cont..</vt:lpstr>
      <vt:lpstr>Development of working hypotheses</vt:lpstr>
      <vt:lpstr>Cont..</vt:lpstr>
      <vt:lpstr>How to develop a Hypothesis</vt:lpstr>
      <vt:lpstr>Cont..</vt:lpstr>
      <vt:lpstr>Preparing the research design</vt:lpstr>
      <vt:lpstr>Cont..</vt:lpstr>
      <vt:lpstr>Cont..</vt:lpstr>
      <vt:lpstr>Ethics</vt:lpstr>
      <vt:lpstr>Determining sample design</vt:lpstr>
      <vt:lpstr>Cont…</vt:lpstr>
      <vt:lpstr>Cont..</vt:lpstr>
      <vt:lpstr>Cont..</vt:lpstr>
      <vt:lpstr>Collecting the data</vt:lpstr>
      <vt:lpstr>Cont..</vt:lpstr>
      <vt:lpstr>Execution of the project</vt:lpstr>
      <vt:lpstr>Analysis of data</vt:lpstr>
      <vt:lpstr>Cont..</vt:lpstr>
      <vt:lpstr>Cont..</vt:lpstr>
      <vt:lpstr>Hypothesis-testing</vt:lpstr>
      <vt:lpstr>Generalizations and interpretation</vt:lpstr>
      <vt:lpstr>Preparation of the report or the thesis</vt:lpstr>
      <vt:lpstr>Cont…</vt:lpstr>
      <vt:lpstr>Criteria of Good Research</vt:lpstr>
      <vt:lpstr>Cont…</vt:lpstr>
      <vt:lpstr>Conclusion </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Methodology</dc:title>
  <dc:creator>usaer</dc:creator>
  <cp:lastModifiedBy>usaer</cp:lastModifiedBy>
  <cp:revision>72</cp:revision>
  <dcterms:created xsi:type="dcterms:W3CDTF">2006-08-16T00:00:00Z</dcterms:created>
  <dcterms:modified xsi:type="dcterms:W3CDTF">2014-11-08T18:25:00Z</dcterms:modified>
</cp:coreProperties>
</file>