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49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owadot.gov/erl/current/GS/content/2301.htm#Section230104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825" y="657922"/>
            <a:ext cx="10363200" cy="4427034"/>
          </a:xfrm>
        </p:spPr>
        <p:txBody>
          <a:bodyPr/>
          <a:lstStyle/>
          <a:p>
            <a:r>
              <a:rPr lang="en-US" sz="8800" dirty="0"/>
              <a:t>Material </a:t>
            </a:r>
            <a:br>
              <a:rPr lang="en-US" sz="8800" dirty="0"/>
            </a:br>
            <a:r>
              <a:rPr lang="en-US" sz="8800" dirty="0"/>
              <a:t>Acceptance </a:t>
            </a:r>
            <a:br>
              <a:rPr lang="en-US" sz="8800" dirty="0"/>
            </a:br>
            <a:r>
              <a:rPr lang="en-US" sz="8800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95E14-94A0-42B5-9E7A-6D6D9702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9" y="1598216"/>
            <a:ext cx="12197539" cy="4451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0" y="1598216"/>
            <a:ext cx="7024530" cy="4203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8907830" y="1598216"/>
            <a:ext cx="3284170" cy="403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FA229-05AA-4FEC-B94B-AD1F95D5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98" y="2240583"/>
            <a:ext cx="12330731" cy="2355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1" y="2240583"/>
            <a:ext cx="12262648" cy="868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0" y="4226829"/>
            <a:ext cx="2846146" cy="331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F8197-9B7B-4ADE-8BC1-897ADB95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95" y="1206948"/>
            <a:ext cx="12181775" cy="4481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10225" y="1206948"/>
            <a:ext cx="7024530" cy="868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5721D-5EF7-49B5-AA40-0ECA9CBAAE4D}"/>
              </a:ext>
            </a:extLst>
          </p:cNvPr>
          <p:cNvSpPr/>
          <p:nvPr/>
        </p:nvSpPr>
        <p:spPr>
          <a:xfrm>
            <a:off x="10225" y="3412778"/>
            <a:ext cx="7024530" cy="868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8913886" y="1264687"/>
            <a:ext cx="3233706" cy="4167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BD412-1538-4E9D-A539-C5D7EE1C948A}"/>
              </a:ext>
            </a:extLst>
          </p:cNvPr>
          <p:cNvSpPr/>
          <p:nvPr/>
        </p:nvSpPr>
        <p:spPr>
          <a:xfrm>
            <a:off x="4037" y="3179205"/>
            <a:ext cx="2636217" cy="268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6A1568-BC53-41BE-AE60-FFD5C217A12B}"/>
              </a:ext>
            </a:extLst>
          </p:cNvPr>
          <p:cNvSpPr/>
          <p:nvPr/>
        </p:nvSpPr>
        <p:spPr>
          <a:xfrm>
            <a:off x="4037" y="5420155"/>
            <a:ext cx="2636217" cy="268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0FEF37-2175-4804-87EE-D8D02D34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880"/>
            <a:ext cx="12209841" cy="5283931"/>
          </a:xfrm>
          <a:prstGeom prst="rect">
            <a:avLst/>
          </a:prstGeom>
        </p:spPr>
      </p:pic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0" y="1369880"/>
            <a:ext cx="7024530" cy="868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5721D-5EF7-49B5-AA40-0ECA9CBAAE4D}"/>
              </a:ext>
            </a:extLst>
          </p:cNvPr>
          <p:cNvSpPr/>
          <p:nvPr/>
        </p:nvSpPr>
        <p:spPr>
          <a:xfrm>
            <a:off x="0" y="3876328"/>
            <a:ext cx="7024530" cy="868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8894836" y="1394676"/>
            <a:ext cx="3233706" cy="190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BD412-1538-4E9D-A539-C5D7EE1C948A}"/>
              </a:ext>
            </a:extLst>
          </p:cNvPr>
          <p:cNvSpPr/>
          <p:nvPr/>
        </p:nvSpPr>
        <p:spPr>
          <a:xfrm>
            <a:off x="4037" y="3328274"/>
            <a:ext cx="12124505" cy="548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6A1568-BC53-41BE-AE60-FFD5C217A12B}"/>
              </a:ext>
            </a:extLst>
          </p:cNvPr>
          <p:cNvSpPr/>
          <p:nvPr/>
        </p:nvSpPr>
        <p:spPr>
          <a:xfrm>
            <a:off x="0" y="6055155"/>
            <a:ext cx="12128542" cy="598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A63C7-1673-4C95-8333-27688D619104}"/>
              </a:ext>
            </a:extLst>
          </p:cNvPr>
          <p:cNvSpPr/>
          <p:nvPr/>
        </p:nvSpPr>
        <p:spPr>
          <a:xfrm>
            <a:off x="8894836" y="3908952"/>
            <a:ext cx="3233706" cy="190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9F6B9-F9DA-418A-805D-43630DA9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84" y="1891621"/>
            <a:ext cx="12241090" cy="30782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-31484" y="1891621"/>
            <a:ext cx="7024530" cy="868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5721D-5EF7-49B5-AA40-0ECA9CBAAE4D}"/>
              </a:ext>
            </a:extLst>
          </p:cNvPr>
          <p:cNvSpPr/>
          <p:nvPr/>
        </p:nvSpPr>
        <p:spPr>
          <a:xfrm>
            <a:off x="6993046" y="1891621"/>
            <a:ext cx="5198954" cy="2519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A37EB-D728-44EE-81A6-3ED01075142F}"/>
              </a:ext>
            </a:extLst>
          </p:cNvPr>
          <p:cNvSpPr/>
          <p:nvPr/>
        </p:nvSpPr>
        <p:spPr>
          <a:xfrm>
            <a:off x="0" y="4391335"/>
            <a:ext cx="12128542" cy="598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D099-2007-442C-9462-AAB8456E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" y="3043347"/>
            <a:ext cx="12229543" cy="7747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5296B6-C113-4CC7-B251-56D362459864}"/>
              </a:ext>
            </a:extLst>
          </p:cNvPr>
          <p:cNvSpPr/>
          <p:nvPr/>
        </p:nvSpPr>
        <p:spPr>
          <a:xfrm>
            <a:off x="1047022" y="3099188"/>
            <a:ext cx="2317411" cy="718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77E9-2ADD-4445-BAC5-7FB612E8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06" y="1019101"/>
            <a:ext cx="11912794" cy="55282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cap="all" dirty="0"/>
              <a:t>2301.04   METHOD OF MEASUREMENT.</a:t>
            </a:r>
          </a:p>
          <a:p>
            <a:pPr marL="0" indent="0">
              <a:buNone/>
            </a:pPr>
            <a:r>
              <a:rPr lang="en-US" sz="2600" dirty="0"/>
              <a:t>	 </a:t>
            </a:r>
            <a:r>
              <a:rPr lang="en-US" sz="2800" dirty="0"/>
              <a:t>Measurement will be as follows:</a:t>
            </a:r>
          </a:p>
          <a:p>
            <a:pPr marL="0" indent="0">
              <a:buNone/>
            </a:pPr>
            <a:r>
              <a:rPr lang="en-US" sz="2800" b="1" dirty="0"/>
              <a:t>       G.  Portland Cement Concrete Pavement Samples.</a:t>
            </a:r>
          </a:p>
          <a:p>
            <a:pPr marL="0" indent="0">
              <a:buNone/>
            </a:pPr>
            <a:r>
              <a:rPr lang="en-US" sz="2600" dirty="0"/>
              <a:t>	  Not individually counted for payment when furnished according to </a:t>
            </a:r>
            <a:r>
              <a:rPr lang="en-US" sz="2600" u="sng" dirty="0">
                <a:hlinkClick r:id="rId2"/>
              </a:rPr>
              <a:t>Article 2301.04, A</a:t>
            </a:r>
            <a:r>
              <a:rPr lang="en-US" sz="2600" dirty="0"/>
              <a:t>, </a:t>
            </a:r>
          </a:p>
          <a:p>
            <a:pPr marL="0" indent="0">
              <a:buNone/>
            </a:pPr>
            <a:r>
              <a:rPr lang="en-US" sz="2600" dirty="0"/>
              <a:t>	  or when required in the contract documents.</a:t>
            </a:r>
          </a:p>
          <a:p>
            <a:pPr marL="0" indent="0">
              <a:buNone/>
            </a:pPr>
            <a:r>
              <a:rPr lang="en-US" sz="3000" b="1" cap="all" dirty="0"/>
              <a:t>2301.05   BASIS OF PAYMENT.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 Payment will be as follows:</a:t>
            </a:r>
          </a:p>
          <a:p>
            <a:pPr marL="0" indent="0">
              <a:buNone/>
            </a:pPr>
            <a:r>
              <a:rPr lang="en-US" sz="2800" b="1" dirty="0"/>
              <a:t>       G.  Portland Cement Concrete Pavement Samples.</a:t>
            </a:r>
            <a:endParaRPr lang="en-US" sz="2800" dirty="0"/>
          </a:p>
          <a:p>
            <a:pPr marL="0" indent="0">
              <a:buNone/>
            </a:pPr>
            <a:r>
              <a:rPr lang="en-US" b="1" dirty="0"/>
              <a:t>	  </a:t>
            </a:r>
            <a:r>
              <a:rPr lang="en-US" sz="2600" b="1" dirty="0"/>
              <a:t>1.  </a:t>
            </a:r>
            <a:r>
              <a:rPr lang="en-US" sz="2600" dirty="0"/>
              <a:t>Lump sum contract price for furnishing samples of finished pavement or other</a:t>
            </a:r>
          </a:p>
          <a:p>
            <a:pPr marL="0" indent="0">
              <a:buNone/>
            </a:pPr>
            <a:r>
              <a:rPr lang="en-US" sz="2600" dirty="0"/>
              <a:t>	       course according to </a:t>
            </a:r>
            <a:r>
              <a:rPr lang="en-US" sz="2600" u="sng" dirty="0">
                <a:hlinkClick r:id="rId2"/>
              </a:rPr>
              <a:t>Article 2301.04, A</a:t>
            </a:r>
            <a:r>
              <a:rPr lang="en-US" sz="2600" dirty="0"/>
              <a:t>, or when required in the contract</a:t>
            </a:r>
          </a:p>
          <a:p>
            <a:pPr marL="0" indent="0">
              <a:buNone/>
            </a:pPr>
            <a:r>
              <a:rPr lang="en-US" sz="2600" dirty="0"/>
              <a:t>	       documents.</a:t>
            </a:r>
          </a:p>
          <a:p>
            <a:pPr marL="0" indent="0">
              <a:buNone/>
            </a:pPr>
            <a:r>
              <a:rPr lang="en-US" sz="2600" b="1" dirty="0"/>
              <a:t>	  2.</a:t>
            </a:r>
            <a:r>
              <a:rPr lang="en-US" sz="2600" dirty="0"/>
              <a:t>  Payment is full compensation for furnishing all such samples for all courses or</a:t>
            </a:r>
          </a:p>
          <a:p>
            <a:pPr marL="0" indent="0">
              <a:buNone/>
            </a:pPr>
            <a:r>
              <a:rPr lang="en-US" sz="2600" dirty="0"/>
              <a:t>	       items of work.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8B748A0B-72A9-4F86-9936-7A45E7E8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7251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</p:spTree>
    <p:extLst>
      <p:ext uri="{BB962C8B-B14F-4D97-AF65-F5344CB8AC3E}">
        <p14:creationId xmlns:p14="http://schemas.microsoft.com/office/powerpoint/2010/main" val="30368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0337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Generated by the Office of Materials and is distributed for every contract by the District Materials Office</a:t>
            </a: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Unique to every contract and the items that will be used on the project site</a:t>
            </a: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Shows information for all materials that may be incorporated into each individual item on the contract </a:t>
            </a:r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CB04C-AC7A-419D-8003-333B2F07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265"/>
            <a:ext cx="12262947" cy="53069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39510" y="2365023"/>
            <a:ext cx="12152489" cy="1382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39509" y="3747911"/>
            <a:ext cx="12152489" cy="273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E32853-43F4-44D6-AEBF-12F5E197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" y="1798522"/>
            <a:ext cx="12174008" cy="32639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25403" y="1713743"/>
            <a:ext cx="12116134" cy="733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25403" y="2532300"/>
            <a:ext cx="12116134" cy="2530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74DB0-8D0E-47B6-AA59-79EDB239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80" y="1920920"/>
            <a:ext cx="12211780" cy="2663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-19780" y="2095248"/>
            <a:ext cx="12200635" cy="1065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-19780" y="4305553"/>
            <a:ext cx="4994837" cy="357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250E9-9649-4E89-A917-32393ED940D7}"/>
              </a:ext>
            </a:extLst>
          </p:cNvPr>
          <p:cNvSpPr/>
          <p:nvPr/>
        </p:nvSpPr>
        <p:spPr>
          <a:xfrm>
            <a:off x="6921342" y="3161038"/>
            <a:ext cx="5252853" cy="1108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 animBg="1"/>
      <p:bldP spid="9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70EBC-40F8-4597-9E92-AC5935802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866"/>
            <a:ext cx="12180668" cy="44338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31155" y="1518866"/>
            <a:ext cx="12149513" cy="2011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31155" y="3735773"/>
            <a:ext cx="12098270" cy="2216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8721C-1D7E-4A34-BE42-CD4EE0D6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" y="2376221"/>
            <a:ext cx="12149726" cy="22381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42487" y="4216048"/>
            <a:ext cx="12098270" cy="398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6921584" y="2376221"/>
            <a:ext cx="5153341" cy="881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32141-9AE5-4200-BAC1-5D8659ED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2" y="2143693"/>
            <a:ext cx="12195722" cy="25675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0" y="2143693"/>
            <a:ext cx="12192000" cy="1453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0" y="4312938"/>
            <a:ext cx="8459714" cy="398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63F45B1-BE30-4E2C-B9CA-7E85177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214489"/>
            <a:ext cx="10972800" cy="992459"/>
          </a:xfrm>
        </p:spPr>
        <p:txBody>
          <a:bodyPr/>
          <a:lstStyle/>
          <a:p>
            <a:r>
              <a:rPr lang="en-US" dirty="0"/>
              <a:t>Material Acceptance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D0F66-5468-4FB0-B3E4-1AA7C3C0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" y="1664139"/>
            <a:ext cx="12236801" cy="5021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2E473-1F7D-42F1-8064-4D5586F8040D}"/>
              </a:ext>
            </a:extLst>
          </p:cNvPr>
          <p:cNvSpPr/>
          <p:nvPr/>
        </p:nvSpPr>
        <p:spPr>
          <a:xfrm>
            <a:off x="35472" y="1664139"/>
            <a:ext cx="6928502" cy="1151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6BAF-8A34-4178-ADF5-C00BCD8C60F6}"/>
              </a:ext>
            </a:extLst>
          </p:cNvPr>
          <p:cNvSpPr/>
          <p:nvPr/>
        </p:nvSpPr>
        <p:spPr>
          <a:xfrm>
            <a:off x="7030583" y="1664139"/>
            <a:ext cx="5161415" cy="2207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F6C2D-3237-4F4B-941E-503B4FA52A0D}"/>
              </a:ext>
            </a:extLst>
          </p:cNvPr>
          <p:cNvSpPr/>
          <p:nvPr/>
        </p:nvSpPr>
        <p:spPr>
          <a:xfrm>
            <a:off x="29848" y="4174777"/>
            <a:ext cx="6928502" cy="1151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B1AB9-0B06-4FA9-9F72-ECFBA0147F0C}"/>
              </a:ext>
            </a:extLst>
          </p:cNvPr>
          <p:cNvSpPr/>
          <p:nvPr/>
        </p:nvSpPr>
        <p:spPr>
          <a:xfrm>
            <a:off x="7030584" y="4174777"/>
            <a:ext cx="5161415" cy="2207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CAF55-6863-4FA8-92F1-0C1E0DF3FC31}"/>
              </a:ext>
            </a:extLst>
          </p:cNvPr>
          <p:cNvSpPr/>
          <p:nvPr/>
        </p:nvSpPr>
        <p:spPr>
          <a:xfrm>
            <a:off x="29848" y="3871995"/>
            <a:ext cx="10288944" cy="302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C42FE-53F1-4D4A-8697-15D17A6864D4}"/>
              </a:ext>
            </a:extLst>
          </p:cNvPr>
          <p:cNvSpPr/>
          <p:nvPr/>
        </p:nvSpPr>
        <p:spPr>
          <a:xfrm>
            <a:off x="29848" y="6382633"/>
            <a:ext cx="10288944" cy="302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9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7" grpId="0" animBg="1"/>
      <p:bldP spid="7" grpId="1" animBg="1"/>
      <p:bldP spid="11" grpId="0" animBg="1"/>
      <p:bldP spid="11" grpId="1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158</TotalTime>
  <Words>99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Palatino Linotype</vt:lpstr>
      <vt:lpstr>Seashore design template</vt:lpstr>
      <vt:lpstr>Material  Acceptance 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  <vt:lpstr>Material Acceptance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 Acceptance  Report</dc:title>
  <dc:creator>Boell, Brenda</dc:creator>
  <cp:lastModifiedBy>Boell, Brenda</cp:lastModifiedBy>
  <cp:revision>13</cp:revision>
  <dcterms:created xsi:type="dcterms:W3CDTF">2018-03-04T21:34:40Z</dcterms:created>
  <dcterms:modified xsi:type="dcterms:W3CDTF">2019-02-20T14:49:53Z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