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1650" cy="9174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3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9048" cy="4587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1016" y="0"/>
            <a:ext cx="2969048" cy="4587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6B46F-CE24-4956-BA8D-7F6D993EFBC8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13863"/>
            <a:ext cx="2969048" cy="4587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1016" y="8713863"/>
            <a:ext cx="2969048" cy="4587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8A2F7-30C6-4B02-863C-B65D524FD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40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D12-9C04-4FF7-B613-3DBFCC9A3D11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94C-B652-405C-9045-A5F3A05163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D12-9C04-4FF7-B613-3DBFCC9A3D11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94C-B652-405C-9045-A5F3A05163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D12-9C04-4FF7-B613-3DBFCC9A3D11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94C-B652-405C-9045-A5F3A05163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D12-9C04-4FF7-B613-3DBFCC9A3D11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94C-B652-405C-9045-A5F3A05163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D12-9C04-4FF7-B613-3DBFCC9A3D11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94C-B652-405C-9045-A5F3A05163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D12-9C04-4FF7-B613-3DBFCC9A3D11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94C-B652-405C-9045-A5F3A05163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D12-9C04-4FF7-B613-3DBFCC9A3D11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94C-B652-405C-9045-A5F3A05163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D12-9C04-4FF7-B613-3DBFCC9A3D11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94C-B652-405C-9045-A5F3A05163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D12-9C04-4FF7-B613-3DBFCC9A3D11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94C-B652-405C-9045-A5F3A05163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D12-9C04-4FF7-B613-3DBFCC9A3D11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94C-B652-405C-9045-A5F3A05163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D12-9C04-4FF7-B613-3DBFCC9A3D11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E94C-B652-405C-9045-A5F3A05163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91D12-9C04-4FF7-B613-3DBFCC9A3D11}" type="datetimeFigureOut">
              <a:rPr lang="en-US" smtClean="0"/>
              <a:t>11/6/2012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7E94C-B652-405C-9045-A5F3A051633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mallbuck.com/nashvillewebdesign/wp-content/uploads/2010/06/facebook_like_button_big.jpg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hyperlink" Target="http://www.graphicsfactory.com/Clip_Art/Holidays/Anniversaries/FHH0151_142569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lassroomclipart.com/clipart-view/Clipart/Money/money-green-dollars5_jpg.ht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graph.com/illustration/dart-and-dartboard-targeted-marketing-successful-campaign-gg58340573.html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lassroomclipart.com/clipart-view/Clipart/States/North_Carolina/north_carolina_state_map_jpg.htm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hyperlink" Target="http://classroomclipart.com/clipart-view/Clipart/Weather/gray_clouds_lightning_jpg.htm" TargetMode="Externa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47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SEM1 3.01</a:t>
            </a:r>
            <a:br>
              <a:rPr lang="en-US" b="1" dirty="0" smtClean="0">
                <a:solidFill>
                  <a:srgbClr val="FFC000"/>
                </a:solidFill>
              </a:rPr>
            </a:br>
            <a:r>
              <a:rPr lang="en-US" b="1" dirty="0" smtClean="0">
                <a:solidFill>
                  <a:srgbClr val="FFC000"/>
                </a:solidFill>
              </a:rPr>
              <a:t>A - Market Planning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76400"/>
            <a:ext cx="8305800" cy="4876800"/>
          </a:xfrm>
        </p:spPr>
        <p:txBody>
          <a:bodyPr>
            <a:normAutofit/>
          </a:bodyPr>
          <a:lstStyle/>
          <a:p>
            <a:pPr algn="l"/>
            <a:endParaRPr lang="en-US" sz="3600" b="1" dirty="0" smtClean="0">
              <a:solidFill>
                <a:schemeClr val="tx1"/>
              </a:solidFill>
            </a:endParaRPr>
          </a:p>
          <a:p>
            <a:r>
              <a:rPr lang="en-US" sz="3600" b="1" dirty="0" smtClean="0">
                <a:solidFill>
                  <a:schemeClr val="tx1"/>
                </a:solidFill>
              </a:rPr>
              <a:t>PE – Select target market appropriate for product/business to obtain the best return on marketing investment</a:t>
            </a:r>
          </a:p>
          <a:p>
            <a:endParaRPr lang="en-US" sz="3600" b="1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0000"/>
                </a:solidFill>
              </a:rPr>
              <a:t> PI – Describe the nature of target marketing in sport/event marketing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Psychographic Market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/>
          <a:lstStyle/>
          <a:p>
            <a:r>
              <a:rPr lang="en-US" dirty="0" smtClean="0"/>
              <a:t>Activities </a:t>
            </a:r>
          </a:p>
          <a:p>
            <a:r>
              <a:rPr lang="en-US" dirty="0" smtClean="0"/>
              <a:t>Interests</a:t>
            </a:r>
          </a:p>
          <a:p>
            <a:r>
              <a:rPr lang="en-US" dirty="0" smtClean="0"/>
              <a:t>Opinions</a:t>
            </a:r>
          </a:p>
          <a:p>
            <a:r>
              <a:rPr lang="en-US" dirty="0" smtClean="0"/>
              <a:t>Attitudes</a:t>
            </a:r>
          </a:p>
          <a:p>
            <a:r>
              <a:rPr lang="en-US" dirty="0" smtClean="0"/>
              <a:t>Values</a:t>
            </a:r>
          </a:p>
          <a:p>
            <a:r>
              <a:rPr lang="en-US" dirty="0" smtClean="0"/>
              <a:t>Lifestyles</a:t>
            </a:r>
          </a:p>
          <a:p>
            <a:r>
              <a:rPr lang="en-US" dirty="0" smtClean="0"/>
              <a:t>What a person likes to do</a:t>
            </a:r>
          </a:p>
        </p:txBody>
      </p:sp>
      <p:pic>
        <p:nvPicPr>
          <p:cNvPr id="22530" name="Picture 2" descr="http://cdn6.fotosearch.com/bthumb/CSP/CSP825/k82566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447800"/>
            <a:ext cx="3124200" cy="2590800"/>
          </a:xfrm>
          <a:prstGeom prst="rect">
            <a:avLst/>
          </a:prstGeom>
          <a:noFill/>
        </p:spPr>
      </p:pic>
      <p:pic>
        <p:nvPicPr>
          <p:cNvPr id="22534" name="Picture 6" descr="http://smallbuck.com/nashvillewebdesign/wp-content/uploads/2010/06/facebook_like_button_big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4343400"/>
            <a:ext cx="3886200" cy="2076450"/>
          </a:xfrm>
          <a:prstGeom prst="rect">
            <a:avLst/>
          </a:prstGeom>
          <a:noFill/>
        </p:spPr>
      </p:pic>
      <p:pic>
        <p:nvPicPr>
          <p:cNvPr id="7" name="Picture 2" descr="http://www.clipartheaven.com/clipart/sports/cartoons_(d_-_q)/football_-_bully_2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5600" y="1295400"/>
            <a:ext cx="18288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Behavioral Market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543800" cy="4495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Behavior towards a product</a:t>
            </a:r>
          </a:p>
          <a:p>
            <a:r>
              <a:rPr lang="en-US" dirty="0" smtClean="0"/>
              <a:t>Benefits sought by the customer</a:t>
            </a:r>
          </a:p>
          <a:p>
            <a:r>
              <a:rPr lang="en-US" dirty="0" smtClean="0"/>
              <a:t>Usage Rate – how often do they purchase?</a:t>
            </a:r>
          </a:p>
          <a:p>
            <a:r>
              <a:rPr lang="en-US" dirty="0" smtClean="0"/>
              <a:t>Brand Loyalty – they expect something</a:t>
            </a:r>
          </a:p>
          <a:p>
            <a:r>
              <a:rPr lang="en-US" dirty="0" smtClean="0"/>
              <a:t>User status – potential, first-time or regular</a:t>
            </a:r>
          </a:p>
          <a:p>
            <a:r>
              <a:rPr lang="en-US" dirty="0" smtClean="0"/>
              <a:t>Readiness to buy – urgency</a:t>
            </a:r>
          </a:p>
          <a:p>
            <a:r>
              <a:rPr lang="en-US" dirty="0" smtClean="0"/>
              <a:t>Occasions like holidays, birthdays &amp; events that stimulate purchases</a:t>
            </a:r>
            <a:endParaRPr lang="en-US" dirty="0"/>
          </a:p>
        </p:txBody>
      </p:sp>
      <p:pic>
        <p:nvPicPr>
          <p:cNvPr id="23556" name="Picture 4" descr="teddy bear holding a birthday cake with candles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029200"/>
            <a:ext cx="1371600" cy="1524001"/>
          </a:xfrm>
          <a:prstGeom prst="rect">
            <a:avLst/>
          </a:prstGeom>
          <a:noFill/>
        </p:spPr>
      </p:pic>
      <p:pic>
        <p:nvPicPr>
          <p:cNvPr id="23558" name="Picture 6" descr="Trusted brand stamp -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914400"/>
            <a:ext cx="1828800" cy="152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Market – includes the group of all </a:t>
            </a:r>
            <a:r>
              <a:rPr lang="en-US" u="sng" dirty="0" smtClean="0">
                <a:solidFill>
                  <a:srgbClr val="FF0000"/>
                </a:solidFill>
              </a:rPr>
              <a:t>potential</a:t>
            </a:r>
            <a:r>
              <a:rPr lang="en-US" dirty="0" smtClean="0"/>
              <a:t> customers who share common needs </a:t>
            </a:r>
          </a:p>
          <a:p>
            <a:r>
              <a:rPr lang="en-US" dirty="0" smtClean="0"/>
              <a:t>Target market – group of very specific customers that a company </a:t>
            </a:r>
            <a:r>
              <a:rPr lang="en-US" dirty="0" smtClean="0">
                <a:solidFill>
                  <a:srgbClr val="FF0000"/>
                </a:solidFill>
              </a:rPr>
              <a:t>desires</a:t>
            </a:r>
            <a:r>
              <a:rPr lang="en-US" dirty="0" smtClean="0"/>
              <a:t> to have as consumers</a:t>
            </a:r>
          </a:p>
          <a:p>
            <a:r>
              <a:rPr lang="en-US" dirty="0" smtClean="0"/>
              <a:t>Mass marketing – </a:t>
            </a:r>
            <a:r>
              <a:rPr lang="en-US" dirty="0" smtClean="0">
                <a:solidFill>
                  <a:srgbClr val="FF0000"/>
                </a:solidFill>
              </a:rPr>
              <a:t>single marketing plan </a:t>
            </a:r>
            <a:r>
              <a:rPr lang="en-US" dirty="0" smtClean="0"/>
              <a:t>to reach all consumers – Ex: bottled water </a:t>
            </a:r>
          </a:p>
          <a:p>
            <a:r>
              <a:rPr lang="en-US" dirty="0" smtClean="0"/>
              <a:t>Marketing segments – groups of </a:t>
            </a:r>
            <a:r>
              <a:rPr lang="en-US" dirty="0" smtClean="0">
                <a:solidFill>
                  <a:srgbClr val="FF0000"/>
                </a:solidFill>
              </a:rPr>
              <a:t>unique</a:t>
            </a:r>
            <a:r>
              <a:rPr lang="en-US" dirty="0" smtClean="0"/>
              <a:t> individuals that share common characteristics</a:t>
            </a:r>
          </a:p>
          <a:p>
            <a:r>
              <a:rPr lang="en-US" dirty="0" smtClean="0"/>
              <a:t>Market segmentation – </a:t>
            </a:r>
            <a:r>
              <a:rPr lang="en-US" dirty="0" smtClean="0">
                <a:solidFill>
                  <a:srgbClr val="FF0000"/>
                </a:solidFill>
              </a:rPr>
              <a:t>dividing</a:t>
            </a:r>
            <a:r>
              <a:rPr lang="en-US" dirty="0" smtClean="0"/>
              <a:t> the entire market into smaller groups that share common characteristics &amp; to create a target market – </a:t>
            </a:r>
            <a:r>
              <a:rPr lang="en-US" b="1" dirty="0" smtClean="0">
                <a:solidFill>
                  <a:srgbClr val="FF0000"/>
                </a:solidFill>
              </a:rPr>
              <a:t>niche market </a:t>
            </a:r>
            <a:r>
              <a:rPr lang="en-US" dirty="0" smtClean="0"/>
              <a:t>would be an example</a:t>
            </a:r>
            <a:r>
              <a:rPr lang="en-US" b="1" dirty="0" smtClean="0">
                <a:solidFill>
                  <a:srgbClr val="FF0000"/>
                </a:solidFill>
              </a:rPr>
              <a:t>                    </a:t>
            </a:r>
          </a:p>
          <a:p>
            <a:pPr>
              <a:buNone/>
            </a:pP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cdn6.fotosearch.com/bthumb/CSP/CSP625/k625828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0"/>
            <a:ext cx="1104900" cy="1619251"/>
          </a:xfrm>
          <a:prstGeom prst="rect">
            <a:avLst/>
          </a:prstGeom>
          <a:noFill/>
        </p:spPr>
      </p:pic>
      <p:pic>
        <p:nvPicPr>
          <p:cNvPr id="1028" name="Picture 4" descr="http://cdn5.fotosearch.com/bthumb/CSP/CSP478/k47835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8600"/>
            <a:ext cx="2133600" cy="1085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importance of target markets to SEM &amp; why is it increasing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Provides them with a group of potential or existing customers in which to communicate</a:t>
            </a:r>
          </a:p>
          <a:p>
            <a:pPr lvl="1"/>
            <a:r>
              <a:rPr lang="en-US" sz="3200" dirty="0" smtClean="0"/>
              <a:t>About their good or service to match, understand &amp; satisfy customer needs – (leads to customer retention too!)</a:t>
            </a:r>
          </a:p>
          <a:p>
            <a:pPr lvl="1"/>
            <a:r>
              <a:rPr lang="en-US" sz="3200" dirty="0" smtClean="0"/>
              <a:t>Who is buying, what do they buy and why do they buy – the more you know the better your product can satisfy those specific needs</a:t>
            </a:r>
          </a:p>
        </p:txBody>
      </p:sp>
      <p:pic>
        <p:nvPicPr>
          <p:cNvPr id="16386" name="Picture 2" descr="smiley face -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5105400"/>
            <a:ext cx="1428750" cy="1428750"/>
          </a:xfrm>
          <a:prstGeom prst="rect">
            <a:avLst/>
          </a:prstGeom>
          <a:noFill/>
        </p:spPr>
      </p:pic>
      <p:pic>
        <p:nvPicPr>
          <p:cNvPr id="16388" name="Picture 4" descr="Customer Is King -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429250"/>
            <a:ext cx="1362075" cy="1428750"/>
          </a:xfrm>
          <a:prstGeom prst="rect">
            <a:avLst/>
          </a:prstGeom>
          <a:noFill/>
        </p:spPr>
      </p:pic>
      <p:pic>
        <p:nvPicPr>
          <p:cNvPr id="16390" name="Picture 6" descr="Customer lifecycle business diagram -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5181600"/>
            <a:ext cx="1428750" cy="1400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importance of target markets to SEM &amp; why is it increasing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 a specific, targeted marketing mix </a:t>
            </a:r>
          </a:p>
          <a:p>
            <a:pPr lvl="1"/>
            <a:r>
              <a:rPr lang="en-US" sz="3200" dirty="0" smtClean="0"/>
              <a:t>Reflect differences in customer tastes &amp; their needs</a:t>
            </a:r>
          </a:p>
          <a:p>
            <a:pPr lvl="1"/>
            <a:r>
              <a:rPr lang="en-US" sz="3200" dirty="0" smtClean="0"/>
              <a:t>Increased sales &amp; profits from each targeted market &amp; more opportunities for growth</a:t>
            </a:r>
          </a:p>
          <a:p>
            <a:pPr lvl="1"/>
            <a:r>
              <a:rPr lang="en-US" sz="3200" dirty="0" smtClean="0"/>
              <a:t>Make sure the customers you are targeting have the willingness and ability (disposable income) to purchase</a:t>
            </a:r>
          </a:p>
          <a:p>
            <a:endParaRPr lang="en-US" dirty="0"/>
          </a:p>
        </p:txBody>
      </p:sp>
      <p:pic>
        <p:nvPicPr>
          <p:cNvPr id="19458" name="Picture 2" descr="http://cdn7.fotosearch.com/bthumb/CSP/CSP990/k988385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5257800"/>
            <a:ext cx="1543050" cy="1390651"/>
          </a:xfrm>
          <a:prstGeom prst="rect">
            <a:avLst/>
          </a:prstGeom>
          <a:noFill/>
        </p:spPr>
      </p:pic>
      <p:pic>
        <p:nvPicPr>
          <p:cNvPr id="19460" name="Picture 4" descr="Click to view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5181600"/>
            <a:ext cx="1619250" cy="14192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Describe advantages &amp; disadvantages of using Market </a:t>
            </a:r>
            <a:r>
              <a:rPr lang="en-US" dirty="0"/>
              <a:t>S</a:t>
            </a:r>
            <a:r>
              <a:rPr lang="en-US" dirty="0" smtClean="0"/>
              <a:t>egments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799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Advantages</a:t>
            </a:r>
          </a:p>
          <a:p>
            <a:r>
              <a:rPr lang="en-US" dirty="0" smtClean="0"/>
              <a:t>Distinctive/Identifiable</a:t>
            </a:r>
          </a:p>
          <a:p>
            <a:r>
              <a:rPr lang="en-US" dirty="0" smtClean="0"/>
              <a:t>Accessible/Actionable</a:t>
            </a:r>
          </a:p>
          <a:p>
            <a:pPr lvl="1"/>
            <a:r>
              <a:rPr lang="en-US" dirty="0" smtClean="0"/>
              <a:t>Easy to get to</a:t>
            </a:r>
          </a:p>
          <a:p>
            <a:r>
              <a:rPr lang="en-US" dirty="0" smtClean="0"/>
              <a:t>Measurable/Definable</a:t>
            </a:r>
          </a:p>
          <a:p>
            <a:r>
              <a:rPr lang="en-US" dirty="0" smtClean="0"/>
              <a:t>Substantial </a:t>
            </a:r>
          </a:p>
          <a:p>
            <a:pPr lvl="1"/>
            <a:r>
              <a:rPr lang="en-US" dirty="0" smtClean="0"/>
              <a:t>Large enough to make a difference</a:t>
            </a:r>
          </a:p>
          <a:p>
            <a:r>
              <a:rPr lang="en-US" dirty="0" smtClean="0"/>
              <a:t>Stable </a:t>
            </a:r>
          </a:p>
          <a:p>
            <a:pPr lvl="1"/>
            <a:r>
              <a:rPr lang="en-US" dirty="0" smtClean="0"/>
              <a:t>Will be around long enough for marketing to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373380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Disadvantages</a:t>
            </a:r>
          </a:p>
          <a:p>
            <a:r>
              <a:rPr lang="en-US" dirty="0" smtClean="0"/>
              <a:t>Wrong market</a:t>
            </a:r>
          </a:p>
          <a:p>
            <a:r>
              <a:rPr lang="en-US" dirty="0" smtClean="0"/>
              <a:t>Can’t reach them</a:t>
            </a:r>
          </a:p>
          <a:p>
            <a:r>
              <a:rPr lang="en-US" dirty="0" smtClean="0"/>
              <a:t>No real data</a:t>
            </a:r>
          </a:p>
          <a:p>
            <a:r>
              <a:rPr lang="en-US" dirty="0" smtClean="0"/>
              <a:t>Bad forecasts or information</a:t>
            </a:r>
          </a:p>
          <a:p>
            <a:r>
              <a:rPr lang="en-US" dirty="0" smtClean="0"/>
              <a:t>Fads </a:t>
            </a:r>
          </a:p>
          <a:p>
            <a:endParaRPr lang="en-US" dirty="0"/>
          </a:p>
        </p:txBody>
      </p:sp>
      <p:pic>
        <p:nvPicPr>
          <p:cNvPr id="15362" name="Picture 2" descr="http://cdn6.fotosearch.com/bthumb/CSP/CSP739/k739837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4724400"/>
            <a:ext cx="2590800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Describe advantages &amp; disadvantages of Mass Marketing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4525963"/>
          </a:xfrm>
        </p:spPr>
        <p:txBody>
          <a:bodyPr/>
          <a:lstStyle/>
          <a:p>
            <a:r>
              <a:rPr lang="en-US" u="sng" dirty="0" smtClean="0"/>
              <a:t>Advantages  </a:t>
            </a:r>
            <a:endParaRPr lang="en-US" dirty="0" smtClean="0"/>
          </a:p>
          <a:p>
            <a:r>
              <a:rPr lang="en-US" dirty="0" smtClean="0"/>
              <a:t>Less confusion </a:t>
            </a:r>
          </a:p>
          <a:p>
            <a:pPr lvl="1"/>
            <a:r>
              <a:rPr lang="en-US" dirty="0" smtClean="0"/>
              <a:t>To implement</a:t>
            </a:r>
          </a:p>
          <a:p>
            <a:pPr lvl="1"/>
            <a:r>
              <a:rPr lang="en-US" dirty="0" smtClean="0"/>
              <a:t>To customers</a:t>
            </a:r>
          </a:p>
          <a:p>
            <a:r>
              <a:rPr lang="en-US" dirty="0" smtClean="0"/>
              <a:t>Less promotional cost</a:t>
            </a:r>
          </a:p>
          <a:p>
            <a:r>
              <a:rPr lang="en-US" dirty="0" smtClean="0"/>
              <a:t>Less work </a:t>
            </a:r>
          </a:p>
          <a:p>
            <a:pPr lvl="1"/>
            <a:r>
              <a:rPr lang="en-US" dirty="0" smtClean="0"/>
              <a:t>Strategic thinking</a:t>
            </a:r>
          </a:p>
          <a:p>
            <a:pPr lvl="1"/>
            <a:r>
              <a:rPr lang="en-US" dirty="0" smtClean="0"/>
              <a:t>Manual hours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4525963"/>
          </a:xfrm>
        </p:spPr>
        <p:txBody>
          <a:bodyPr/>
          <a:lstStyle/>
          <a:p>
            <a:r>
              <a:rPr lang="en-US" u="sng" dirty="0" smtClean="0"/>
              <a:t>Disadvantages </a:t>
            </a:r>
            <a:endParaRPr lang="en-US" dirty="0" smtClean="0"/>
          </a:p>
          <a:p>
            <a:r>
              <a:rPr lang="en-US" dirty="0" smtClean="0"/>
              <a:t>Single message may not reach enough customers</a:t>
            </a:r>
          </a:p>
          <a:p>
            <a:pPr lvl="1"/>
            <a:r>
              <a:rPr lang="en-US" dirty="0" smtClean="0"/>
              <a:t>May not keep pace with new trends</a:t>
            </a:r>
          </a:p>
          <a:p>
            <a:r>
              <a:rPr lang="en-US" dirty="0" smtClean="0"/>
              <a:t>Lost sales opportunities</a:t>
            </a:r>
          </a:p>
          <a:p>
            <a:pPr lvl="1"/>
            <a:r>
              <a:rPr lang="en-US" dirty="0" smtClean="0"/>
              <a:t>Harder and more costly to gain a new customer than to retain an old one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to smaller market segments</a:t>
            </a:r>
            <a:endParaRPr lang="en-US" dirty="0"/>
          </a:p>
        </p:txBody>
      </p:sp>
      <p:pic>
        <p:nvPicPr>
          <p:cNvPr id="17410" name="Picture 2" descr="Walmart_Logo.jpg image by napolian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1905000" cy="457200"/>
          </a:xfrm>
          <a:prstGeom prst="rect">
            <a:avLst/>
          </a:prstGeom>
          <a:noFill/>
        </p:spPr>
      </p:pic>
      <p:pic>
        <p:nvPicPr>
          <p:cNvPr id="17412" name="Picture 4" descr="toys-r-us-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43200"/>
            <a:ext cx="2209800" cy="1905000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81200" y="1600200"/>
            <a:ext cx="52578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1950’s - Mass Marketing</a:t>
            </a:r>
          </a:p>
          <a:p>
            <a:pPr algn="ctr">
              <a:buNone/>
            </a:pPr>
            <a:r>
              <a:rPr lang="en-US" dirty="0" smtClean="0"/>
              <a:t>1960’s Market Segments</a:t>
            </a:r>
          </a:p>
          <a:p>
            <a:pPr algn="ctr">
              <a:buNone/>
            </a:pPr>
            <a:r>
              <a:rPr lang="en-US" dirty="0" smtClean="0"/>
              <a:t>1970’s Niche Marketing</a:t>
            </a:r>
          </a:p>
          <a:p>
            <a:pPr algn="ctr">
              <a:buNone/>
            </a:pPr>
            <a:r>
              <a:rPr lang="en-US" dirty="0" smtClean="0"/>
              <a:t>1980’s Mass Customization</a:t>
            </a:r>
          </a:p>
          <a:p>
            <a:pPr algn="ctr">
              <a:buNone/>
            </a:pPr>
            <a:r>
              <a:rPr lang="en-US" dirty="0" smtClean="0"/>
              <a:t>1990’s Micro-Marketing</a:t>
            </a:r>
          </a:p>
          <a:p>
            <a:pPr algn="ctr">
              <a:buNone/>
            </a:pPr>
            <a:r>
              <a:rPr lang="en-US" dirty="0" smtClean="0"/>
              <a:t>2000’s E-Marketing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7416" name="Picture 8" descr="'Ebay'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4267200"/>
            <a:ext cx="1295400" cy="1219200"/>
          </a:xfrm>
          <a:prstGeom prst="rect">
            <a:avLst/>
          </a:prstGeom>
          <a:noFill/>
        </p:spPr>
      </p:pic>
      <p:pic>
        <p:nvPicPr>
          <p:cNvPr id="17418" name="Picture 10" descr="Niche Marketing Team of Customers with Unique Needs -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5200" y="2590800"/>
            <a:ext cx="1428750" cy="1362075"/>
          </a:xfrm>
          <a:prstGeom prst="rect">
            <a:avLst/>
          </a:prstGeom>
          <a:noFill/>
        </p:spPr>
      </p:pic>
      <p:pic>
        <p:nvPicPr>
          <p:cNvPr id="17420" name="Picture 12" descr="Dart and Dartboard Targeted Marketing Successful Campaign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4572000"/>
            <a:ext cx="2590800" cy="2000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Demographic Market </a:t>
            </a:r>
            <a:r>
              <a:rPr lang="en-US" dirty="0"/>
              <a:t>S</a:t>
            </a:r>
            <a:r>
              <a:rPr lang="en-US" dirty="0" smtClean="0"/>
              <a:t>egmentation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600201"/>
            <a:ext cx="41910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Age</a:t>
            </a:r>
          </a:p>
          <a:p>
            <a:r>
              <a:rPr lang="en-US" dirty="0" smtClean="0"/>
              <a:t>Generation</a:t>
            </a:r>
          </a:p>
          <a:p>
            <a:pPr lvl="1"/>
            <a:r>
              <a:rPr lang="en-US" dirty="0" smtClean="0"/>
              <a:t>Baby-boomers (‘46 – ’64)</a:t>
            </a:r>
          </a:p>
          <a:p>
            <a:pPr lvl="1"/>
            <a:r>
              <a:rPr lang="en-US" dirty="0" smtClean="0"/>
              <a:t>X  (‘65 – ’76)</a:t>
            </a:r>
          </a:p>
          <a:p>
            <a:pPr lvl="1"/>
            <a:r>
              <a:rPr lang="en-US" dirty="0" smtClean="0"/>
              <a:t>Y  (‘77 – ’93)</a:t>
            </a:r>
          </a:p>
          <a:p>
            <a:pPr lvl="1"/>
            <a:r>
              <a:rPr lang="en-US" dirty="0" smtClean="0"/>
              <a:t>Z  (‘94 – ’04) techies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Family size</a:t>
            </a:r>
          </a:p>
          <a:p>
            <a:r>
              <a:rPr lang="en-US" dirty="0" smtClean="0"/>
              <a:t>Family life cycle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20482" name="Picture 2" descr="Multi generation family -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143000"/>
            <a:ext cx="1981200" cy="1276351"/>
          </a:xfrm>
          <a:prstGeom prst="rect">
            <a:avLst/>
          </a:prstGeom>
          <a:noFill/>
        </p:spPr>
      </p:pic>
      <p:pic>
        <p:nvPicPr>
          <p:cNvPr id="20484" name="Picture 4" descr="http://cdn6.fotosearch.com/bthumb/CSP/CSP527/k527816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429000"/>
            <a:ext cx="2076450" cy="1219200"/>
          </a:xfrm>
          <a:prstGeom prst="rect">
            <a:avLst/>
          </a:prstGeom>
          <a:noFill/>
        </p:spPr>
      </p:pic>
      <p:pic>
        <p:nvPicPr>
          <p:cNvPr id="20486" name="Picture 6" descr="http://cdn5.fotosearch.com/bthumb/CSP/CSP583/k583649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4953000"/>
            <a:ext cx="1619250" cy="1228726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Income</a:t>
            </a:r>
          </a:p>
          <a:p>
            <a:pPr lvl="1"/>
            <a:r>
              <a:rPr lang="en-US" dirty="0" smtClean="0"/>
              <a:t>Disposable &amp; Discretionary </a:t>
            </a:r>
          </a:p>
          <a:p>
            <a:r>
              <a:rPr lang="en-US" dirty="0" smtClean="0"/>
              <a:t>Occupation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Ethnicity</a:t>
            </a:r>
          </a:p>
          <a:p>
            <a:r>
              <a:rPr lang="en-US" dirty="0" smtClean="0"/>
              <a:t>Nationality</a:t>
            </a:r>
          </a:p>
          <a:p>
            <a:r>
              <a:rPr lang="en-US" dirty="0" smtClean="0"/>
              <a:t>Religion</a:t>
            </a:r>
          </a:p>
          <a:p>
            <a:r>
              <a:rPr lang="en-US" dirty="0" smtClean="0"/>
              <a:t>Social Class</a:t>
            </a:r>
            <a:endParaRPr lang="en-US" dirty="0"/>
          </a:p>
        </p:txBody>
      </p:sp>
      <p:pic>
        <p:nvPicPr>
          <p:cNvPr id="20490" name="Picture 10" descr="http://cdn7.fotosearch.com/bthumb/CSP/CSP355/k355933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5200" y="1066800"/>
            <a:ext cx="1619250" cy="139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Geographic Market Segmentation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4191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Region: by continent, country, state, city, neighborhood or street</a:t>
            </a:r>
          </a:p>
          <a:p>
            <a:r>
              <a:rPr lang="en-US" dirty="0" smtClean="0"/>
              <a:t>Size of metropolitan area: segmented according to size of population</a:t>
            </a:r>
          </a:p>
          <a:p>
            <a:r>
              <a:rPr lang="en-US" dirty="0" smtClean="0"/>
              <a:t>Population density: often classified as urban, suburban or rural</a:t>
            </a:r>
          </a:p>
          <a:p>
            <a:r>
              <a:rPr lang="en-US" dirty="0" smtClean="0"/>
              <a:t>Climate: according to weather patterns common to certain geographic regions</a:t>
            </a:r>
            <a:endParaRPr lang="en-US" dirty="0"/>
          </a:p>
        </p:txBody>
      </p:sp>
      <p:pic>
        <p:nvPicPr>
          <p:cNvPr id="21506" name="Picture 2" descr="http://cdn6.fotosearch.com/bthumb/CSP/CSP425/k425545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2438400"/>
            <a:ext cx="1619250" cy="1181101"/>
          </a:xfrm>
          <a:prstGeom prst="rect">
            <a:avLst/>
          </a:prstGeom>
          <a:noFill/>
        </p:spPr>
      </p:pic>
      <p:pic>
        <p:nvPicPr>
          <p:cNvPr id="21508" name="Picture 4" descr="Click to view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5362575"/>
            <a:ext cx="1752600" cy="1495425"/>
          </a:xfrm>
          <a:prstGeom prst="rect">
            <a:avLst/>
          </a:prstGeom>
          <a:noFill/>
        </p:spPr>
      </p:pic>
      <p:pic>
        <p:nvPicPr>
          <p:cNvPr id="21510" name="Picture 6" descr="Click to view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28800" y="5486400"/>
            <a:ext cx="2019300" cy="137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532</Words>
  <Application>Microsoft Office PowerPoint</Application>
  <PresentationFormat>On-screen Show (4:3)</PresentationFormat>
  <Paragraphs>98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SEM1 3.01 A - Market Planning</vt:lpstr>
      <vt:lpstr>Terms</vt:lpstr>
      <vt:lpstr>The importance of target markets to SEM &amp; why is it increasing</vt:lpstr>
      <vt:lpstr>The importance of target markets to SEM &amp; why is it increasing</vt:lpstr>
      <vt:lpstr>Describe advantages &amp; disadvantages of using Market Segments</vt:lpstr>
      <vt:lpstr>Describe advantages &amp; disadvantages of Mass Marketing </vt:lpstr>
      <vt:lpstr>Trends to smaller market segments</vt:lpstr>
      <vt:lpstr>Demographic Market Segmentation</vt:lpstr>
      <vt:lpstr>Geographic Market Segmentation</vt:lpstr>
      <vt:lpstr>Psychographic Market Segmentation</vt:lpstr>
      <vt:lpstr>Behavioral Market Segmentation</vt:lpstr>
    </vt:vector>
  </TitlesOfParts>
  <Company>Charlotte-Mecklenburg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SEM1 3.01 A - Market Planning</dc:title>
  <dc:creator>robert.bove</dc:creator>
  <cp:lastModifiedBy>Werner, Andrew P</cp:lastModifiedBy>
  <cp:revision>22</cp:revision>
  <dcterms:created xsi:type="dcterms:W3CDTF">2012-09-13T19:46:49Z</dcterms:created>
  <dcterms:modified xsi:type="dcterms:W3CDTF">2012-11-06T15:43:07Z</dcterms:modified>
</cp:coreProperties>
</file>