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9" r:id="rId33"/>
    <p:sldId id="288"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7" r:id="rId47"/>
    <p:sldId id="302" r:id="rId48"/>
    <p:sldId id="303" r:id="rId49"/>
    <p:sldId id="304" r:id="rId50"/>
    <p:sldId id="305" r:id="rId51"/>
    <p:sldId id="306" r:id="rId52"/>
    <p:sldId id="308"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iqvs9+X02IwZM65KnXU0QXu/cP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A7FAF-1179-4834-89F6-459553FB1F65}">
  <a:tblStyle styleId="{4C9A7FAF-1179-4834-89F6-459553FB1F6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75758" autoAdjust="0"/>
  </p:normalViewPr>
  <p:slideViewPr>
    <p:cSldViewPr snapToGrid="0">
      <p:cViewPr varScale="1">
        <p:scale>
          <a:sx n="86" d="100"/>
          <a:sy n="86" d="100"/>
        </p:scale>
        <p:origin x="2334" y="120"/>
      </p:cViewPr>
      <p:guideLst>
        <p:guide orient="horz" pos="2160"/>
        <p:guide pos="2880"/>
      </p:guideLst>
    </p:cSldViewPr>
  </p:slideViewPr>
  <p:outlineViewPr>
    <p:cViewPr>
      <p:scale>
        <a:sx n="33" d="100"/>
        <a:sy n="33" d="100"/>
      </p:scale>
      <p:origin x="0" y="-47082"/>
    </p:cViewPr>
  </p:outlineViewPr>
  <p:notesTextViewPr>
    <p:cViewPr>
      <p:scale>
        <a:sx n="1" d="1"/>
        <a:sy n="1" d="1"/>
      </p:scale>
      <p:origin x="0" y="0"/>
    </p:cViewPr>
  </p:notesTextViewPr>
  <p:sorterViewPr>
    <p:cViewPr>
      <p:scale>
        <a:sx n="100" d="100"/>
        <a:sy n="100" d="100"/>
      </p:scale>
      <p:origin x="0" y="-4194"/>
    </p:cViewPr>
  </p:sorterViewPr>
  <p:notesViewPr>
    <p:cSldViewPr snapToGrid="0">
      <p:cViewPr varScale="1">
        <p:scale>
          <a:sx n="87" d="100"/>
          <a:sy n="87" d="100"/>
        </p:scale>
        <p:origin x="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apta.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asha.org/public/speech/Early-Interven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dec-sped.org/dec-recommended-practic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eclkc.ohs.acf.hhs.gov/children-disabilities/specialquest-multimedia-training-library/session-4-building-effective-team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journals.lww.com/iycjournal/Fulltext/2009/07000/The_Application_of_a_Transdisciplinary_Model_for.6.aspx"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s://brookespublishing.com/wp-content/uploads/2021/07/Family-Centered-EI_Excerpt.pdf" TargetMode="External"/><Relationship Id="rId4" Type="http://schemas.openxmlformats.org/officeDocument/2006/relationships/hyperlink" Target="https://eric.ed.gov/?q=teams&amp;ff1=pubERIC+Publications&amp;id=ED302971"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cde.state.co.us/resultsmatter/RMVideoSeries_JustBeingKids.htm#top"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ites.ed.gov/idea/about-idea/"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ollab.osepideasthatwork.org/system/files/what_is_the_purpose_and_philosophy_of_idea_part_b_section_619_0.pdf#:~:text=The%20IDEA%20Part%20B%20provisions%20and%20requirements%20apply,support%20children%20with%20disabilities%20ages%20three%20through%20fiv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Facilitator may choose to click on link on slide to explore the EI/ECSE standards and components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https://www.dec-sped.org/copy-of-pps-home </a:t>
            </a:r>
            <a:endParaRPr dirty="0"/>
          </a:p>
        </p:txBody>
      </p:sp>
      <p:sp>
        <p:nvSpPr>
          <p:cNvPr id="119" name="Google Shape;11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Facilitators may choose to explore resources for and about early childhood educators at the NAEYC site:</a:t>
            </a:r>
            <a:endParaRPr dirty="0"/>
          </a:p>
          <a:p>
            <a:pPr marL="0" lvl="0" indent="0" algn="l" rtl="0">
              <a:spcBef>
                <a:spcPts val="0"/>
              </a:spcBef>
              <a:spcAft>
                <a:spcPts val="0"/>
              </a:spcAft>
              <a:buNone/>
            </a:pPr>
            <a:r>
              <a:rPr lang="en-US" dirty="0"/>
              <a:t>https://www.naeyc.org/</a:t>
            </a:r>
            <a:endParaRPr dirty="0"/>
          </a:p>
          <a:p>
            <a:pPr marL="0" lvl="0" indent="0" algn="l" rtl="0">
              <a:spcBef>
                <a:spcPts val="0"/>
              </a:spcBef>
              <a:spcAft>
                <a:spcPts val="0"/>
              </a:spcAft>
              <a:buNone/>
            </a:pPr>
            <a:endParaRPr dirty="0"/>
          </a:p>
        </p:txBody>
      </p:sp>
      <p:sp>
        <p:nvSpPr>
          <p:cNvPr id="126" name="Google Shape;12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u="none" strike="noStrike" dirty="0">
                <a:solidFill>
                  <a:schemeClr val="dk1"/>
                </a:solidFill>
                <a:latin typeface="Calibri"/>
                <a:ea typeface="Calibri"/>
                <a:cs typeface="Calibri"/>
                <a:sym typeface="Calibri"/>
              </a:rPr>
              <a:t>Facilitators may choose to have the group explore the AOTA website for OT practice resources for children in early intervention – early childhood</a:t>
            </a:r>
            <a:endParaRPr sz="1200" b="1" dirty="0">
              <a:solidFill>
                <a:schemeClr val="dk1"/>
              </a:solidFill>
              <a:latin typeface="Calibri"/>
              <a:ea typeface="Calibri"/>
              <a:cs typeface="Calibri"/>
              <a:sym typeface="Calibri"/>
            </a:endParaRPr>
          </a:p>
          <a:p>
            <a:pPr marL="0" lvl="0" indent="0" algn="l" rtl="0">
              <a:spcBef>
                <a:spcPts val="0"/>
              </a:spcBef>
              <a:spcAft>
                <a:spcPts val="0"/>
              </a:spcAft>
              <a:buNone/>
            </a:pPr>
            <a:r>
              <a:rPr lang="en-US" dirty="0"/>
              <a:t>https://www.aota.org/Practice/Children-Youth/Early-Intervention.aspx</a:t>
            </a:r>
            <a:endParaRPr dirty="0"/>
          </a:p>
        </p:txBody>
      </p:sp>
      <p:sp>
        <p:nvSpPr>
          <p:cNvPr id="133" name="Google Shape;13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dirty="0">
                <a:solidFill>
                  <a:schemeClr val="hlink"/>
                </a:solidFill>
                <a:hlinkClick r:id="rId3"/>
              </a:rPr>
              <a:t>American Physical Therapy Association | APTA</a:t>
            </a:r>
            <a:endParaRPr lang="en-US" u="sng" dirty="0">
              <a:solidFill>
                <a:schemeClr val="hlink"/>
              </a:solidFill>
            </a:endParaRPr>
          </a:p>
          <a:p>
            <a:pPr marL="0" lvl="0" indent="0" algn="l" rtl="0">
              <a:spcBef>
                <a:spcPts val="0"/>
              </a:spcBef>
              <a:spcAft>
                <a:spcPts val="0"/>
              </a:spcAft>
              <a:buNone/>
            </a:pPr>
            <a:r>
              <a:rPr lang="en-US" dirty="0"/>
              <a:t>https://www.apta.org/</a:t>
            </a:r>
            <a:endParaRPr dirty="0"/>
          </a:p>
        </p:txBody>
      </p:sp>
      <p:sp>
        <p:nvSpPr>
          <p:cNvPr id="140" name="Google Shape;14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dirty="0">
                <a:solidFill>
                  <a:schemeClr val="dk1"/>
                </a:solidFill>
                <a:hlinkClick r:id="rId3">
                  <a:extLst>
                    <a:ext uri="{A12FA001-AC4F-418D-AE19-62706E023703}">
                      <ahyp:hlinkClr xmlns:ahyp="http://schemas.microsoft.com/office/drawing/2018/hyperlinkcolor" val="tx"/>
                    </a:ext>
                  </a:extLst>
                </a:hlinkClick>
              </a:rPr>
              <a:t>Facilitators may choose to have the group explore resources about and for SLPs in the link on the slide:</a:t>
            </a:r>
            <a:endParaRPr u="sng" dirty="0">
              <a:solidFill>
                <a:schemeClr val="dk1"/>
              </a:solid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u="sng" dirty="0">
              <a:solidFill>
                <a:schemeClr val="hlink"/>
              </a:solidFill>
              <a:hlinkClick r:id="rId3"/>
            </a:endParaRPr>
          </a:p>
          <a:p>
            <a:pPr marL="0" lvl="0" indent="0" algn="l" rtl="0">
              <a:spcBef>
                <a:spcPts val="0"/>
              </a:spcBef>
              <a:spcAft>
                <a:spcPts val="0"/>
              </a:spcAft>
              <a:buNone/>
            </a:pPr>
            <a:endParaRPr u="sng" dirty="0">
              <a:solidFill>
                <a:schemeClr val="hlink"/>
              </a:solidFill>
              <a:hlinkClick r:id="rId3"/>
            </a:endParaRPr>
          </a:p>
          <a:p>
            <a:pPr marL="0" lvl="0" indent="0" algn="l" rtl="0">
              <a:spcBef>
                <a:spcPts val="0"/>
              </a:spcBef>
              <a:spcAft>
                <a:spcPts val="0"/>
              </a:spcAft>
              <a:buNone/>
            </a:pPr>
            <a:r>
              <a:rPr lang="en-US" u="sng" dirty="0">
                <a:solidFill>
                  <a:schemeClr val="hlink"/>
                </a:solidFill>
                <a:hlinkClick r:id="rId3"/>
              </a:rPr>
              <a:t>Early Intervention (asha.org)</a:t>
            </a:r>
            <a:r>
              <a:rPr lang="en-US" u="sng" baseline="0" dirty="0">
                <a:solidFill>
                  <a:schemeClr val="hlink"/>
                </a:solidFill>
              </a:rPr>
              <a:t> </a:t>
            </a:r>
          </a:p>
          <a:p>
            <a:pPr marL="0" lvl="0" indent="0" algn="l" rtl="0">
              <a:spcBef>
                <a:spcPts val="0"/>
              </a:spcBef>
              <a:spcAft>
                <a:spcPts val="0"/>
              </a:spcAft>
              <a:buNone/>
            </a:pPr>
            <a:r>
              <a:rPr lang="en-US" u="sng" baseline="0" dirty="0">
                <a:solidFill>
                  <a:schemeClr val="hlink"/>
                </a:solidFill>
              </a:rPr>
              <a:t>https://www.asha.org/practice-portal/professional-issues/early-intervention/</a:t>
            </a:r>
            <a:endParaRPr lang="en-US" u="sng" dirty="0">
              <a:solidFill>
                <a:schemeClr val="hlink"/>
              </a:solidFill>
            </a:endParaRPr>
          </a:p>
        </p:txBody>
      </p:sp>
      <p:sp>
        <p:nvSpPr>
          <p:cNvPr id="147" name="Google Shape;14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Facilitator can create breakout groups to explore the resources at each link and report out on possible usefulness for EI/ECSE practices with families.</a:t>
            </a:r>
            <a:endParaRPr dirty="0"/>
          </a:p>
          <a:p>
            <a:pPr marL="0" marR="0" lvl="0" indent="0" algn="l" rtl="0">
              <a:lnSpc>
                <a:spcPct val="100000"/>
              </a:lnSpc>
              <a:spcBef>
                <a:spcPts val="0"/>
              </a:spcBef>
              <a:spcAft>
                <a:spcPts val="0"/>
              </a:spcAft>
              <a:buClr>
                <a:schemeClr val="dk1"/>
              </a:buClr>
              <a:buSzPts val="1200"/>
              <a:buFont typeface="Calibri"/>
              <a:buNone/>
            </a:pPr>
            <a:r>
              <a:rPr lang="en-US" dirty="0"/>
              <a:t>EDHI:  https://www.cdc.gov/ncbddd/hearingloss/ehdi-programs.html</a:t>
            </a:r>
            <a:endParaRPr dirty="0"/>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dirty="0"/>
              <a:t>https://www.feedingmatters.org/</a:t>
            </a:r>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AFB: https://www.afb.org/blindness-and-low-vision</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ASN: https://nutrition.org/</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Family Connect: https://familyconnect.org/education/expanded-core-curriculum/orientation-and-mobility/</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lvl="0" indent="0" algn="l" rtl="0">
              <a:spcBef>
                <a:spcPts val="0"/>
              </a:spcBef>
              <a:spcAft>
                <a:spcPts val="0"/>
              </a:spcAft>
              <a:buNone/>
            </a:pPr>
            <a:endParaRPr dirty="0"/>
          </a:p>
        </p:txBody>
      </p:sp>
      <p:sp>
        <p:nvSpPr>
          <p:cNvPr id="154" name="Google Shape;15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Within your scope of practice, here are additional roles and responsibilities of all team members</a:t>
            </a:r>
            <a:endParaRPr/>
          </a:p>
        </p:txBody>
      </p:sp>
      <p:sp>
        <p:nvSpPr>
          <p:cNvPr id="161" name="Google Shape;16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Within your scope of practice, here are additional roles and responsibilities of all team members</a:t>
            </a:r>
            <a:endParaRPr/>
          </a:p>
          <a:p>
            <a:pPr marL="0" lvl="0" indent="0" algn="l" rtl="0">
              <a:spcBef>
                <a:spcPts val="0"/>
              </a:spcBef>
              <a:spcAft>
                <a:spcPts val="0"/>
              </a:spcAft>
              <a:buNone/>
            </a:pPr>
            <a:endParaRPr/>
          </a:p>
        </p:txBody>
      </p:sp>
      <p:sp>
        <p:nvSpPr>
          <p:cNvPr id="168" name="Google Shape;16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Within your scope of practice, here are additional roles and responsibilities of all team members</a:t>
            </a:r>
            <a:endParaRPr/>
          </a:p>
          <a:p>
            <a:pPr marL="0" lvl="0" indent="0" algn="l" rtl="0">
              <a:spcBef>
                <a:spcPts val="0"/>
              </a:spcBef>
              <a:spcAft>
                <a:spcPts val="0"/>
              </a:spcAft>
              <a:buNone/>
            </a:pPr>
            <a:endParaRPr/>
          </a:p>
        </p:txBody>
      </p:sp>
      <p:sp>
        <p:nvSpPr>
          <p:cNvPr id="175" name="Google Shape;17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Within your scope of practice, here are additional roles and responsibilities of all team members</a:t>
            </a:r>
            <a:endParaRPr/>
          </a:p>
          <a:p>
            <a:pPr marL="0" lvl="0" indent="0" algn="l" rtl="0">
              <a:spcBef>
                <a:spcPts val="0"/>
              </a:spcBef>
              <a:spcAft>
                <a:spcPts val="0"/>
              </a:spcAft>
              <a:buNone/>
            </a:pPr>
            <a:endParaRPr/>
          </a:p>
        </p:txBody>
      </p:sp>
      <p:sp>
        <p:nvSpPr>
          <p:cNvPr id="182" name="Google Shape;18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table shows how each model, listed on the top line, performs assessment, includes families, develops, takes responsibility for, and implements the service plan, indicated by the title on the far right column in blue. On the bottom row, you can see how each service model uses communication to provide the service. </a:t>
            </a:r>
            <a:endParaRPr dirty="0"/>
          </a:p>
          <a:p>
            <a:pPr marL="0" lvl="0" indent="0" algn="l" rtl="0">
              <a:spcBef>
                <a:spcPts val="0"/>
              </a:spcBef>
              <a:spcAft>
                <a:spcPts val="0"/>
              </a:spcAft>
              <a:buNone/>
            </a:pPr>
            <a:r>
              <a:rPr lang="en-US" dirty="0"/>
              <a:t>Facilitator explains each service delivery model, and making sure to explain that, in the transdisciplinary model, specific disciplines share specific information with the primary service provider with the family related to their section so that the primary can integrate those strategies with the family and in early childhood education settings.  The primary provider can change based on the ongoing needs of the child and family as supported by authentic assessment.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This visual is available as a document that can be accessed on the materials tab for this component and printed out.</a:t>
            </a:r>
            <a:endParaRPr dirty="0"/>
          </a:p>
        </p:txBody>
      </p:sp>
      <p:sp>
        <p:nvSpPr>
          <p:cNvPr id="226" name="Google Shape;22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Give partners or groups 10 minutes to discuss these questions – provide a copy of the service delivery model handout (reviewed on previous slide)</a:t>
            </a:r>
            <a:endParaRPr/>
          </a:p>
          <a:p>
            <a:pPr marL="0" lvl="0" indent="0" algn="l" rtl="0">
              <a:spcBef>
                <a:spcPts val="0"/>
              </a:spcBef>
              <a:spcAft>
                <a:spcPts val="0"/>
              </a:spcAft>
              <a:buNone/>
            </a:pPr>
            <a:r>
              <a:rPr lang="en-US"/>
              <a:t>Support discussion around the reality that many programs use some of each approach – and there is most likely work to be done to make sure that service delivery is maximally collaborative and family-centered – as the transdisciplinary model has been demonstrated to do well.</a:t>
            </a:r>
            <a:endParaRPr/>
          </a:p>
        </p:txBody>
      </p:sp>
      <p:sp>
        <p:nvSpPr>
          <p:cNvPr id="233" name="Google Shape;233;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Refers to interactive relationships who work together to achieve mutually agreed upon outcomes/goals</a:t>
            </a:r>
            <a:endParaRPr/>
          </a:p>
          <a:p>
            <a:pPr marL="0" lvl="0" indent="0" algn="l" rtl="0">
              <a:spcBef>
                <a:spcPts val="0"/>
              </a:spcBef>
              <a:spcAft>
                <a:spcPts val="0"/>
              </a:spcAft>
              <a:buNone/>
            </a:pPr>
            <a:endParaRPr/>
          </a:p>
        </p:txBody>
      </p:sp>
      <p:sp>
        <p:nvSpPr>
          <p:cNvPr id="246" name="Google Shape;246;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a:t>DEC defines a team as a group of practitioners and family members who come together to support desired outcomes of the child and family</a:t>
            </a:r>
            <a:endParaRPr dirty="0"/>
          </a:p>
          <a:p>
            <a:pPr marL="0" marR="0" lvl="0" indent="0" algn="l" rtl="0">
              <a:lnSpc>
                <a:spcPct val="100000"/>
              </a:lnSpc>
              <a:spcBef>
                <a:spcPts val="0"/>
              </a:spcBef>
              <a:spcAft>
                <a:spcPts val="0"/>
              </a:spcAft>
              <a:buClr>
                <a:schemeClr val="dk1"/>
              </a:buClr>
              <a:buSzPts val="1200"/>
              <a:buFont typeface="Calibri"/>
              <a:buNone/>
            </a:pPr>
            <a:r>
              <a:rPr lang="en-US" sz="1200" u="sng" dirty="0">
                <a:solidFill>
                  <a:schemeClr val="hlink"/>
                </a:solidFill>
                <a:hlinkClick r:id="rId3"/>
              </a:rPr>
              <a:t>RPs - DEC Recommended Practices Home | DEC (dec-sped.org)</a:t>
            </a:r>
            <a:r>
              <a:rPr lang="en-US" sz="1200" u="sng" dirty="0">
                <a:solidFill>
                  <a:schemeClr val="hlink"/>
                </a:solidFill>
              </a:rPr>
              <a:t> </a:t>
            </a:r>
            <a:r>
              <a:rPr lang="en-US" sz="1200" u="none" dirty="0">
                <a:solidFill>
                  <a:schemeClr val="hlink"/>
                </a:solidFill>
              </a:rPr>
              <a:t>https://www.dec-sped.org/dec-recommended-practices</a:t>
            </a:r>
            <a:endParaRPr sz="1200" u="none" dirty="0"/>
          </a:p>
          <a:p>
            <a:pPr marL="0" lvl="0" indent="0" algn="l" rtl="0">
              <a:spcBef>
                <a:spcPts val="0"/>
              </a:spcBef>
              <a:spcAft>
                <a:spcPts val="0"/>
              </a:spcAft>
              <a:buNone/>
            </a:pPr>
            <a:endParaRPr u="none" dirty="0"/>
          </a:p>
        </p:txBody>
      </p:sp>
      <p:sp>
        <p:nvSpPr>
          <p:cNvPr id="253" name="Google Shape;253;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1200"/>
              <a:t>Remain curious about different perspectives of other disciplines </a:t>
            </a:r>
            <a:endParaRPr/>
          </a:p>
          <a:p>
            <a:pPr marL="0" lvl="0" indent="0" algn="l" rtl="0">
              <a:lnSpc>
                <a:spcPct val="150000"/>
              </a:lnSpc>
              <a:spcBef>
                <a:spcPts val="0"/>
              </a:spcBef>
              <a:spcAft>
                <a:spcPts val="0"/>
              </a:spcAft>
              <a:buNone/>
            </a:pPr>
            <a:r>
              <a:rPr lang="en-US" sz="1200"/>
              <a:t>Use open-ended questions and slow down the pace so that decisions aren’t being made by one (perhaps dominant) person, and so that there is time for the family to process and respond when they are a part of the discussion. </a:t>
            </a:r>
            <a:endParaRPr/>
          </a:p>
          <a:p>
            <a:pPr marL="0" lvl="0" indent="0" algn="l" rtl="0">
              <a:lnSpc>
                <a:spcPct val="150000"/>
              </a:lnSpc>
              <a:spcBef>
                <a:spcPts val="0"/>
              </a:spcBef>
              <a:spcAft>
                <a:spcPts val="0"/>
              </a:spcAft>
              <a:buNone/>
            </a:pPr>
            <a:r>
              <a:rPr lang="en-US" sz="1200"/>
              <a:t>Agree on and obtain consents for as necessary how you will share data – will you use written logs, data forms, video samples?</a:t>
            </a:r>
            <a:endParaRPr sz="1200"/>
          </a:p>
          <a:p>
            <a:pPr marL="0" lvl="0" indent="0" algn="l" rtl="0">
              <a:lnSpc>
                <a:spcPct val="150000"/>
              </a:lnSpc>
              <a:spcBef>
                <a:spcPts val="0"/>
              </a:spcBef>
              <a:spcAft>
                <a:spcPts val="0"/>
              </a:spcAft>
              <a:buNone/>
            </a:pPr>
            <a:r>
              <a:rPr lang="en-US" sz="1200"/>
              <a:t>Be conscious of body language </a:t>
            </a:r>
            <a:endParaRPr/>
          </a:p>
          <a:p>
            <a:pPr marL="0" lvl="0" indent="0" algn="l" rtl="0">
              <a:lnSpc>
                <a:spcPct val="150000"/>
              </a:lnSpc>
              <a:spcBef>
                <a:spcPts val="0"/>
              </a:spcBef>
              <a:spcAft>
                <a:spcPts val="0"/>
              </a:spcAft>
              <a:buNone/>
            </a:pPr>
            <a:r>
              <a:rPr lang="en-US" sz="1200"/>
              <a:t>Remain aware of how your own cultural perspective may be different than others team members</a:t>
            </a:r>
            <a:endParaRPr/>
          </a:p>
          <a:p>
            <a:pPr marL="0" lvl="0" indent="0" algn="l" rtl="0">
              <a:spcBef>
                <a:spcPts val="0"/>
              </a:spcBef>
              <a:spcAft>
                <a:spcPts val="0"/>
              </a:spcAft>
              <a:buNone/>
            </a:pPr>
            <a:endParaRPr/>
          </a:p>
        </p:txBody>
      </p:sp>
      <p:sp>
        <p:nvSpPr>
          <p:cNvPr id="278" name="Google Shape;278;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During the discussion – make sure the need for obtaining written consent for video recording is clarified, and how the sharing of video is handled in their state/agency/program.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https://youtu.be/Z2vizJo8Hxc</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92" name="Google Shape;292;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https://www.youtube.com/watch?v=Z2vizJo8Hxc</a:t>
            </a:r>
          </a:p>
          <a:p>
            <a:pPr marL="0" lvl="0" indent="0" algn="l" rtl="0">
              <a:spcBef>
                <a:spcPts val="0"/>
              </a:spcBef>
              <a:spcAft>
                <a:spcPts val="0"/>
              </a:spcAft>
              <a:buNone/>
            </a:pPr>
            <a:endParaRPr dirty="0"/>
          </a:p>
          <a:p>
            <a:pPr marL="0" lvl="0" indent="0" algn="l" rtl="0">
              <a:spcBef>
                <a:spcPts val="0"/>
              </a:spcBef>
              <a:spcAft>
                <a:spcPts val="0"/>
              </a:spcAft>
              <a:buNone/>
            </a:pPr>
            <a:r>
              <a:rPr lang="en-US" dirty="0"/>
              <a:t>During the discussion – make sure the need for obtaining written consent for video recording is clarified, and how the sharing of video is handled in their state/agency/program.</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85" name="Google Shape;285;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Home visitors can use video conferencing. This might not replace in-vivo visits, but supplement to enable co-visits or consultation/coaching sessions</a:t>
            </a:r>
            <a:endParaRPr/>
          </a:p>
          <a:p>
            <a:pPr marL="171450" lvl="0" indent="-171450" algn="l" rtl="0">
              <a:spcBef>
                <a:spcPts val="0"/>
              </a:spcBef>
              <a:spcAft>
                <a:spcPts val="0"/>
              </a:spcAft>
              <a:buClr>
                <a:schemeClr val="dk1"/>
              </a:buClr>
              <a:buSzPts val="1200"/>
              <a:buFont typeface="Arial"/>
              <a:buChar char="•"/>
            </a:pPr>
            <a:r>
              <a:rPr lang="en-US"/>
              <a:t>Coaches, TA specialists, PD specialists, and consultants to deliver professional development, technical assistance, and coaching</a:t>
            </a:r>
            <a:endParaRPr/>
          </a:p>
          <a:p>
            <a:pPr marL="171450" lvl="0" indent="-95250" algn="l" rtl="0">
              <a:spcBef>
                <a:spcPts val="0"/>
              </a:spcBef>
              <a:spcAft>
                <a:spcPts val="0"/>
              </a:spcAft>
              <a:buClr>
                <a:schemeClr val="dk1"/>
              </a:buClr>
              <a:buSzPts val="1200"/>
              <a:buFont typeface="Arial"/>
              <a:buNone/>
            </a:pPr>
            <a:endParaRPr/>
          </a:p>
        </p:txBody>
      </p:sp>
      <p:sp>
        <p:nvSpPr>
          <p:cNvPr id="311" name="Google Shape;311;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Ohio Developmental Disabilities Council   </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Video Series: Use of Technology with Evidence Based Early Intervention</a:t>
            </a:r>
            <a:endParaRPr dirty="0"/>
          </a:p>
          <a:p>
            <a:pPr marL="0" lvl="0" indent="0" algn="l" rtl="0">
              <a:spcBef>
                <a:spcPts val="0"/>
              </a:spcBef>
              <a:spcAft>
                <a:spcPts val="0"/>
              </a:spcAft>
              <a:buNone/>
            </a:pPr>
            <a:r>
              <a:rPr lang="en-US" sz="1200" b="0" i="0" dirty="0">
                <a:solidFill>
                  <a:srgbClr val="C00000"/>
                </a:solidFill>
                <a:latin typeface="Calibri"/>
                <a:ea typeface="Calibri"/>
                <a:cs typeface="Calibri"/>
                <a:sym typeface="Calibri"/>
              </a:rPr>
              <a:t>https://ddc.ohio.gov/video-ei-series</a:t>
            </a:r>
            <a:endParaRPr dirty="0">
              <a:solidFill>
                <a:srgbClr val="C00000"/>
              </a:solidFill>
            </a:endParaRPr>
          </a:p>
          <a:p>
            <a:pPr marL="0" lvl="0" indent="0" algn="l" rtl="0">
              <a:spcBef>
                <a:spcPts val="0"/>
              </a:spcBef>
              <a:spcAft>
                <a:spcPts val="0"/>
              </a:spcAft>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Facilitator supports discussion around video conferencing technology to not only increase access to EI, but to increase access to services like SLP or PT that are not always available in rural or inner-city communities. </a:t>
            </a: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325" name="Google Shape;325;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https://youtu.be/NBcZEY8COtM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Ohio Developmental Disabilities Council   </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Video Series: Use of Technology with Evidence Based Early Intervention</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https://ddc.ohio.gov/video-ei-series</a:t>
            </a:r>
            <a:endParaRPr dirty="0"/>
          </a:p>
          <a:p>
            <a:pPr marL="0" lvl="0" indent="0" algn="l" rtl="0">
              <a:spcBef>
                <a:spcPts val="0"/>
              </a:spcBef>
              <a:spcAft>
                <a:spcPts val="0"/>
              </a:spcAft>
              <a:buNone/>
            </a:pP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Facilitator supports discussion around video conferencing technology to not only increase access to EI, but to increase access to services like SLP or PT that are not always available in rural or inner-city communities. </a:t>
            </a:r>
            <a:endParaRPr sz="1200" b="0" i="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318" name="Google Shape;318;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Groups may agree to disagree – focus on the targeted group outcome as the primary group process </a:t>
            </a:r>
            <a:endParaRPr/>
          </a:p>
          <a:p>
            <a:pPr marL="171450" lvl="0" indent="-171450" algn="l" rtl="0">
              <a:spcBef>
                <a:spcPts val="0"/>
              </a:spcBef>
              <a:spcAft>
                <a:spcPts val="0"/>
              </a:spcAft>
              <a:buClr>
                <a:schemeClr val="dk1"/>
              </a:buClr>
              <a:buSzPts val="1200"/>
              <a:buFont typeface="Arial"/>
              <a:buChar char="•"/>
            </a:pPr>
            <a:r>
              <a:rPr lang="en-US"/>
              <a:t>Groups share leadership roles, generate change, and superb coordination and high-quality system of care</a:t>
            </a:r>
            <a:endParaRPr/>
          </a:p>
          <a:p>
            <a:pPr marL="171450" lvl="0" indent="-95250" algn="l" rtl="0">
              <a:spcBef>
                <a:spcPts val="0"/>
              </a:spcBef>
              <a:spcAft>
                <a:spcPts val="0"/>
              </a:spcAft>
              <a:buClr>
                <a:schemeClr val="dk1"/>
              </a:buClr>
              <a:buSzPts val="1200"/>
              <a:buFont typeface="Arial"/>
              <a:buNone/>
            </a:pPr>
            <a:endParaRPr/>
          </a:p>
        </p:txBody>
      </p:sp>
      <p:sp>
        <p:nvSpPr>
          <p:cNvPr id="346" name="Google Shape;346;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2" name="Google Shape;352;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If desired, Facilitator can ask groups to explore the resources at ECTA so that they can come back and report out on the function of a state ICC: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https://ectacenter.org/topics/intercoord/intercoord.asp</a:t>
            </a:r>
            <a:endParaRPr dirty="0"/>
          </a:p>
        </p:txBody>
      </p:sp>
      <p:sp>
        <p:nvSpPr>
          <p:cNvPr id="359" name="Google Shape;359;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6" name="Google Shape;36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https://eclkc.ohs.acf.hhs.gov/children-disabilities/specialquest-multimedia-training-library/session-4-building-effective-teams</a:t>
            </a:r>
            <a:endParaRPr dirty="0"/>
          </a:p>
        </p:txBody>
      </p:sp>
      <p:sp>
        <p:nvSpPr>
          <p:cNvPr id="372" name="Google Shape;372;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Session 4: Building Effective Teams | ECLKC (hhs.gov)</a:t>
            </a:r>
            <a:endParaRPr lang="en-US" dirty="0"/>
          </a:p>
          <a:p>
            <a:r>
              <a:rPr lang="en-US" dirty="0"/>
              <a:t>https://eclkc.ohs.acf.hhs.gov/children-disabilities/specialquest-multimedia-training-library/session-4-building-effective-teams</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6786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hlinkClick r:id="rId3"/>
              </a:rPr>
              <a:t>The Application of a Transdisciplinary Model for Early Inter... : Infants &amp; Young Children (lww.com)</a:t>
            </a:r>
            <a:endParaRPr lang="en-US" dirty="0"/>
          </a:p>
          <a:p>
            <a:pPr marL="0" lvl="0" indent="0" algn="l" rtl="0">
              <a:spcBef>
                <a:spcPts val="0"/>
              </a:spcBef>
              <a:spcAft>
                <a:spcPts val="0"/>
              </a:spcAft>
              <a:buNone/>
            </a:pPr>
            <a:r>
              <a:rPr lang="en-US" dirty="0"/>
              <a:t>https://journals.lww.com/iycjournal/Fulltext/2009/07000/The_Application_of_a_Transdisciplinary_Model_for.6.aspx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hlinkClick r:id="rId4"/>
              </a:rPr>
              <a:t>ERIC - ED302971 - Early Intervention Team Approaches: The Transdisciplinary Model., 1988</a:t>
            </a:r>
            <a:r>
              <a:rPr lang="en-US" dirty="0"/>
              <a:t> </a:t>
            </a:r>
          </a:p>
          <a:p>
            <a:pPr marL="0" lvl="0" indent="0" algn="l" rtl="0">
              <a:spcBef>
                <a:spcPts val="0"/>
              </a:spcBef>
              <a:spcAft>
                <a:spcPts val="0"/>
              </a:spcAft>
              <a:buNone/>
            </a:pPr>
            <a:r>
              <a:rPr lang="en-US" dirty="0"/>
              <a:t>https://eric.ed.gov/?q=teams&amp;ff1=pubERIC+Publications&amp;id=ED302971</a:t>
            </a:r>
          </a:p>
          <a:p>
            <a:pPr marL="0" lvl="0" indent="0" algn="l" rtl="0">
              <a:spcBef>
                <a:spcPts val="0"/>
              </a:spcBef>
              <a:spcAft>
                <a:spcPts val="0"/>
              </a:spcAft>
              <a:buNone/>
            </a:pPr>
            <a:r>
              <a:rPr lang="en-US" dirty="0"/>
              <a:t>	EI</a:t>
            </a:r>
            <a:r>
              <a:rPr lang="en-US" baseline="0" dirty="0"/>
              <a:t> Team Approaches PDF version = https://files.eric.ed.gov/fulltext/ED302971.pdf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hlinkClick r:id="rId5"/>
              </a:rPr>
              <a:t>Family-Centered-EI_Excerpt.pdf (brookespublishing.com)</a:t>
            </a:r>
            <a:endParaRPr lang="en-US" dirty="0"/>
          </a:p>
          <a:p>
            <a:pPr marL="0" lvl="0" indent="0" algn="l" rtl="0">
              <a:spcBef>
                <a:spcPts val="0"/>
              </a:spcBef>
              <a:spcAft>
                <a:spcPts val="0"/>
              </a:spcAft>
              <a:buNone/>
            </a:pPr>
            <a:r>
              <a:rPr lang="en-US" dirty="0"/>
              <a:t>https://brookespublishing.com/wp-content/uploads/2021/07/Family-Centered-EI_Excerpt.pdf</a:t>
            </a:r>
            <a:endParaRPr dirty="0"/>
          </a:p>
        </p:txBody>
      </p:sp>
      <p:sp>
        <p:nvSpPr>
          <p:cNvPr id="378" name="Google Shape;378;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hlinkClick r:id="rId3"/>
              </a:rPr>
              <a:t>Results Matter Video Library - Just Being Kids | CDE (state.co.us)</a:t>
            </a:r>
            <a:endParaRPr lang="en-US" dirty="0"/>
          </a:p>
          <a:p>
            <a:pPr marL="0" lvl="0" indent="0" algn="l" rtl="0">
              <a:spcBef>
                <a:spcPts val="0"/>
              </a:spcBef>
              <a:spcAft>
                <a:spcPts val="0"/>
              </a:spcAft>
              <a:buNone/>
            </a:pPr>
            <a:r>
              <a:rPr lang="en-US" dirty="0"/>
              <a:t>http://www.cde.state.co.us/resultsmatter/RMVideoSeries_JustBeingKids.htm#top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https://www.youtube.com/watch?v=Z2vizJo8Hxc</a:t>
            </a:r>
          </a:p>
          <a:p>
            <a:pPr marL="0" lvl="0" indent="0" algn="l" rtl="0">
              <a:spcBef>
                <a:spcPts val="0"/>
              </a:spcBef>
              <a:spcAft>
                <a:spcPts val="0"/>
              </a:spcAft>
              <a:buNone/>
            </a:pPr>
            <a:r>
              <a:rPr lang="en-US" dirty="0"/>
              <a:t>https://ectacenter.org/topics/intercoord/intercoord.asp</a:t>
            </a:r>
          </a:p>
          <a:p>
            <a:pPr marL="0" lvl="0" indent="0" algn="l" rtl="0">
              <a:spcBef>
                <a:spcPts val="0"/>
              </a:spcBef>
              <a:spcAft>
                <a:spcPts val="0"/>
              </a:spcAft>
              <a:buNone/>
            </a:pPr>
            <a:r>
              <a:rPr lang="en-US" dirty="0"/>
              <a:t>https://www.seedsofpartnership.org/pdf/interagencyCollaboration.pdf</a:t>
            </a:r>
            <a:endParaRPr dirty="0"/>
          </a:p>
        </p:txBody>
      </p:sp>
      <p:sp>
        <p:nvSpPr>
          <p:cNvPr id="384" name="Google Shape;384;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https://eclkc.ohs.acf.hhs.gov/children-disabilities/specialquest-multimedia-training-library/session-4-building-effective-teams</a:t>
            </a:r>
          </a:p>
          <a:p>
            <a:pPr marL="0" lvl="0" indent="0" algn="l" rtl="0">
              <a:spcBef>
                <a:spcPts val="0"/>
              </a:spcBef>
              <a:spcAft>
                <a:spcPts val="0"/>
              </a:spcAft>
              <a:buNone/>
            </a:pPr>
            <a:r>
              <a:rPr lang="en-US" dirty="0"/>
              <a:t>https://www.childwelfare.gov/pubs/acloserlook/interagency/</a:t>
            </a:r>
          </a:p>
          <a:p>
            <a:pPr marL="0" lvl="0" indent="0" algn="l" rtl="0">
              <a:spcBef>
                <a:spcPts val="0"/>
              </a:spcBef>
              <a:spcAft>
                <a:spcPts val="0"/>
              </a:spcAft>
              <a:buNone/>
            </a:pPr>
            <a:endParaRPr dirty="0"/>
          </a:p>
        </p:txBody>
      </p:sp>
      <p:sp>
        <p:nvSpPr>
          <p:cNvPr id="390" name="Google Shape;390;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https://ddc.ohio.gov/video-ei-series</a:t>
            </a:r>
          </a:p>
          <a:p>
            <a:pPr marL="0" lvl="0" indent="0" algn="l" rtl="0">
              <a:spcBef>
                <a:spcPts val="0"/>
              </a:spcBef>
              <a:spcAft>
                <a:spcPts val="0"/>
              </a:spcAft>
              <a:buNone/>
            </a:pPr>
            <a:r>
              <a:rPr lang="en-US" dirty="0"/>
              <a:t>https://sites.ed.gov/idea/</a:t>
            </a:r>
          </a:p>
          <a:p>
            <a:pPr marL="0" lvl="0" indent="0" algn="l" rtl="0">
              <a:spcBef>
                <a:spcPts val="0"/>
              </a:spcBef>
              <a:spcAft>
                <a:spcPts val="0"/>
              </a:spcAft>
              <a:buNone/>
            </a:pPr>
            <a:r>
              <a:rPr lang="en-US" dirty="0"/>
              <a:t>https://ectacenter.org/~pdfs/topics/disaster/Video_Conferencing_101.pdf</a:t>
            </a:r>
            <a:endParaRPr dirty="0"/>
          </a:p>
        </p:txBody>
      </p:sp>
      <p:sp>
        <p:nvSpPr>
          <p:cNvPr id="396" name="Google Shape;396;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https://www.apta.org/</a:t>
            </a:r>
          </a:p>
          <a:p>
            <a:pPr marL="0" lvl="0" indent="0" algn="l" rtl="0">
              <a:spcBef>
                <a:spcPts val="0"/>
              </a:spcBef>
              <a:spcAft>
                <a:spcPts val="0"/>
              </a:spcAft>
              <a:buNone/>
            </a:pPr>
            <a:r>
              <a:rPr lang="en-US" dirty="0"/>
              <a:t>https://www.asha.org/</a:t>
            </a:r>
          </a:p>
          <a:p>
            <a:pPr marL="0" lvl="0" indent="0" algn="l" rtl="0">
              <a:spcBef>
                <a:spcPts val="0"/>
              </a:spcBef>
              <a:spcAft>
                <a:spcPts val="0"/>
              </a:spcAft>
              <a:buNone/>
            </a:pPr>
            <a:r>
              <a:rPr lang="en-US" dirty="0"/>
              <a:t>https://www.asha.org/public/speech/Early-Intervention/</a:t>
            </a:r>
          </a:p>
          <a:p>
            <a:pPr marL="0" lvl="0" indent="0" algn="l" rtl="0">
              <a:spcBef>
                <a:spcPts val="0"/>
              </a:spcBef>
              <a:spcAft>
                <a:spcPts val="0"/>
              </a:spcAft>
              <a:buNone/>
            </a:pPr>
            <a:r>
              <a:rPr lang="en-US" dirty="0"/>
              <a:t>https://www.ideainfanttoddler.org/coordinator-resources.php</a:t>
            </a:r>
          </a:p>
          <a:p>
            <a:pPr marL="0" lvl="0" indent="0" algn="l" rtl="0">
              <a:spcBef>
                <a:spcPts val="0"/>
              </a:spcBef>
              <a:spcAft>
                <a:spcPts val="0"/>
              </a:spcAft>
              <a:buNone/>
            </a:pPr>
            <a:r>
              <a:rPr lang="en-US"/>
              <a:t>https://www.naeyc.org/</a:t>
            </a:r>
            <a:endParaRPr dirty="0"/>
          </a:p>
        </p:txBody>
      </p:sp>
      <p:sp>
        <p:nvSpPr>
          <p:cNvPr id="402" name="Google Shape;402;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hlinkClick r:id="rId3"/>
              </a:rPr>
              <a:t>About IDEA - Individuals with Disabilities Education Act</a:t>
            </a:r>
            <a:r>
              <a:rPr lang="en-US" dirty="0"/>
              <a:t> https://sites.ed.gov/idea/about-idea/</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43C47"/>
                </a:solidFill>
                <a:effectLst/>
                <a:latin typeface="Oswald" panose="02000303000000000000" pitchFamily="2" charset="0"/>
              </a:rPr>
              <a:t>Sec. 303.511 Methods to ensure the provision of, and financial responsibility for, Part C services https://sites.ed.gov/idea/regs/c/f/303.511</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IDEA Part B, Section 619: </a:t>
            </a:r>
            <a:r>
              <a:rPr lang="en-US" dirty="0">
                <a:hlinkClick r:id="rId4"/>
              </a:rPr>
              <a:t>what_is_the_purpose_and_philosophy_of_idea_part_b_section_619_0.pdf (osepideasthatwork.org)</a:t>
            </a:r>
            <a:r>
              <a:rPr lang="en-US" dirty="0"/>
              <a:t> https://collab.osepideasthatwork.org/system/files/what_is_the_purpose_and_philosophy_of_idea_part_b_section_619_0.pdf#:~:text=The%20IDEA%20Part%20B%20provisions%20and%20requirements%20apply,support%20children%20with%20disabilities%20ages%20three%20through%20five</a:t>
            </a:r>
          </a:p>
          <a:p>
            <a:pPr marL="0" lvl="0" indent="0" algn="l" rtl="0">
              <a:spcBef>
                <a:spcPts val="0"/>
              </a:spcBef>
              <a:spcAft>
                <a:spcPts val="0"/>
              </a:spcAft>
              <a:buNone/>
            </a:pPr>
            <a:endParaRPr lang="en-US" dirty="0"/>
          </a:p>
          <a:p>
            <a:pPr fontAlgn="base"/>
            <a:r>
              <a:rPr lang="en-US" dirty="0">
                <a:effectLst/>
                <a:latin typeface="inherit"/>
              </a:rPr>
              <a:t>In the law, Congress states:</a:t>
            </a:r>
          </a:p>
          <a:p>
            <a:pPr algn="l" fontAlgn="base"/>
            <a:r>
              <a:rPr lang="en-US" dirty="0">
                <a:effectLst/>
                <a:latin typeface="inherit"/>
              </a:rPr>
              <a:t>Disability is a natural part of the human experience and in no way diminishes the right of individuals to participate in or contribute to society. Improving educational results for children with disabilities is an essential element of our national policy of ensuring equality of opportunity, full participation, independent living, and economic self-sufficiency for individuals with disabilities.</a:t>
            </a:r>
          </a:p>
          <a:p>
            <a:pPr algn="r" fontAlgn="base"/>
            <a:r>
              <a:rPr lang="en-US" b="0" i="0" dirty="0">
                <a:solidFill>
                  <a:srgbClr val="343C47"/>
                </a:solidFill>
                <a:effectLst/>
                <a:latin typeface="Open Sans" panose="020B0606030504020204" pitchFamily="34" charset="0"/>
              </a:rPr>
              <a:t>Expand All</a:t>
            </a:r>
          </a:p>
          <a:p>
            <a:br>
              <a:rPr lang="en-US" b="1" i="0" dirty="0">
                <a:solidFill>
                  <a:srgbClr val="333333"/>
                </a:solidFill>
                <a:effectLst/>
                <a:latin typeface="inherit"/>
              </a:rPr>
            </a:br>
            <a:endParaRPr dirty="0"/>
          </a:p>
        </p:txBody>
      </p:sp>
      <p:sp>
        <p:nvSpPr>
          <p:cNvPr id="92" name="Google Shape;9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Note: Others could also include a service / profession unique to the needs of the child and family that is not included in allied health professionals. </a:t>
            </a:r>
            <a:endParaRPr dirty="0"/>
          </a:p>
        </p:txBody>
      </p:sp>
      <p:sp>
        <p:nvSpPr>
          <p:cNvPr id="98" name="Google Shape;9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Facilitator may choose to explore resources for Part C Service Coordinators at the ITCA site, linked on the slide:</a:t>
            </a:r>
            <a:endParaRPr dirty="0"/>
          </a:p>
          <a:p>
            <a:pPr marL="0" lvl="0" indent="0" algn="l" rtl="0">
              <a:spcBef>
                <a:spcPts val="0"/>
              </a:spcBef>
              <a:spcAft>
                <a:spcPts val="0"/>
              </a:spcAft>
              <a:buNone/>
            </a:pPr>
            <a:r>
              <a:rPr lang="en-US" dirty="0"/>
              <a:t>https://www.ideainfanttoddler.org/coordinator-resources.php</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12" name="Google Shape;11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lstStyle>
            <a:lvl1pPr algn="ctr">
              <a:defRPr sz="6000" b="1">
                <a:solidFill>
                  <a:srgbClr val="121F88"/>
                </a:solidFill>
                <a:latin typeface="+mn-lt"/>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2555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b="1">
                <a:solidFill>
                  <a:srgbClr val="121F88"/>
                </a:solidFill>
                <a:latin typeface="+mn-lt"/>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726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90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E09F6-985B-094C-9604-A3B45E92B5D3}"/>
              </a:ext>
            </a:extLst>
          </p:cNvPr>
          <p:cNvSpPr txBox="1"/>
          <p:nvPr userDrawn="1"/>
        </p:nvSpPr>
        <p:spPr>
          <a:xfrm>
            <a:off x="442128" y="4896085"/>
            <a:ext cx="8259746" cy="1049524"/>
          </a:xfrm>
          <a:prstGeom prst="rect">
            <a:avLst/>
          </a:prstGeom>
          <a:noFill/>
        </p:spPr>
        <p:txBody>
          <a:bodyPr wrap="square" rtlCol="0">
            <a:spAutoFit/>
          </a:bodyPr>
          <a:lstStyle/>
          <a:p>
            <a:pPr algn="ctr"/>
            <a:r>
              <a:rPr lang="en-US" sz="1400" dirty="0"/>
              <a:t>This is a product of the Early Childhood Personnel Center (ECPC) and was made possible by Cooperative Agreement #H325B170008 which is funded by the U.S. Department of Education, Office of Special Education Programs. However, those contents do not necessarily represent the policy of the Department of Education, and you should not assume endorsement by the Federal Government.</a:t>
            </a:r>
          </a:p>
        </p:txBody>
      </p:sp>
    </p:spTree>
    <p:extLst>
      <p:ext uri="{BB962C8B-B14F-4D97-AF65-F5344CB8AC3E}">
        <p14:creationId xmlns:p14="http://schemas.microsoft.com/office/powerpoint/2010/main" val="401733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121F88"/>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029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b="1">
                <a:solidFill>
                  <a:srgbClr val="121F88"/>
                </a:solidFill>
                <a:latin typeface="+mn-lt"/>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7328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121F88"/>
                </a:solidFill>
                <a:latin typeface="+mn-lt"/>
              </a:defRPr>
            </a:lvl1pPr>
          </a:lstStyle>
          <a:p>
            <a:r>
              <a:rPr lang="en-US"/>
              <a:t>Click to edit Master title style</a:t>
            </a:r>
            <a:endParaRPr lang="en-US" dirty="0"/>
          </a:p>
        </p:txBody>
      </p:sp>
      <p:sp>
        <p:nvSpPr>
          <p:cNvPr id="3" name="Content Placeholder 2"/>
          <p:cNvSpPr>
            <a:spLocks noGrp="1"/>
          </p:cNvSpPr>
          <p:nvPr>
            <p:ph sz="half" idx="1"/>
          </p:nvPr>
        </p:nvSpPr>
        <p:spPr>
          <a:xfrm>
            <a:off x="628650" y="2743199"/>
            <a:ext cx="3886200" cy="3433763"/>
          </a:xfrm>
          <a:solidFill>
            <a:srgbClr val="8FAFCF"/>
          </a:solidFill>
        </p:spPr>
        <p:txBody>
          <a:bodyPr/>
          <a:lstStyle>
            <a:lvl1pPr>
              <a:defRPr sz="2400"/>
            </a:lvl1pPr>
            <a:lvl2pPr>
              <a:defRPr sz="2000"/>
            </a:lvl2pPr>
            <a:lvl3pPr>
              <a:defRPr sz="1800"/>
            </a:lvl3pPr>
            <a:lvl4pPr>
              <a:defRPr sz="1600"/>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hasCustomPrompt="1"/>
          </p:nvPr>
        </p:nvSpPr>
        <p:spPr>
          <a:xfrm>
            <a:off x="628650" y="1998955"/>
            <a:ext cx="3886200" cy="628836"/>
          </a:xfrm>
          <a:solidFill>
            <a:srgbClr val="1B2246"/>
          </a:solidFill>
          <a:ln w="38100">
            <a:solidFill>
              <a:srgbClr val="8FAFCF"/>
            </a:solidFill>
          </a:ln>
        </p:spPr>
        <p:txBody>
          <a:bodyPr anchor="ctr">
            <a:normAutofit/>
          </a:bodyPr>
          <a:lstStyle>
            <a:lvl1pPr marL="0" indent="0">
              <a:buNone/>
              <a:defRPr sz="2400" b="1">
                <a:solidFill>
                  <a:schemeClr val="bg1"/>
                </a:solidFill>
              </a:defRPr>
            </a:lvl1pPr>
          </a:lstStyle>
          <a:p>
            <a:pPr lvl="0"/>
            <a:r>
              <a:rPr lang="en-US" dirty="0"/>
              <a:t>EDIT MASTER TEXT STYLES</a:t>
            </a:r>
          </a:p>
        </p:txBody>
      </p:sp>
      <p:sp>
        <p:nvSpPr>
          <p:cNvPr id="6" name="Content Placeholder 2"/>
          <p:cNvSpPr>
            <a:spLocks noGrp="1"/>
          </p:cNvSpPr>
          <p:nvPr>
            <p:ph sz="half" idx="11"/>
          </p:nvPr>
        </p:nvSpPr>
        <p:spPr>
          <a:xfrm>
            <a:off x="4629150" y="2743199"/>
            <a:ext cx="3886200" cy="3433763"/>
          </a:xfrm>
          <a:solidFill>
            <a:srgbClr val="FF9797"/>
          </a:solidFill>
        </p:spPr>
        <p:txBody>
          <a:bodyPr/>
          <a:lstStyle>
            <a:lvl1pPr>
              <a:defRPr sz="2400"/>
            </a:lvl1pPr>
            <a:lvl2pPr>
              <a:defRPr sz="2000"/>
            </a:lvl2pPr>
            <a:lvl3pPr>
              <a:defRPr sz="1800"/>
            </a:lvl3pPr>
            <a:lvl4pPr>
              <a:defRPr sz="1600"/>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hasCustomPrompt="1"/>
          </p:nvPr>
        </p:nvSpPr>
        <p:spPr>
          <a:xfrm>
            <a:off x="4629150" y="1998955"/>
            <a:ext cx="3886200" cy="628836"/>
          </a:xfrm>
          <a:solidFill>
            <a:srgbClr val="C00000"/>
          </a:solidFill>
          <a:ln w="38100">
            <a:solidFill>
              <a:srgbClr val="FF9797"/>
            </a:solidFill>
          </a:ln>
        </p:spPr>
        <p:txBody>
          <a:bodyPr anchor="ctr">
            <a:normAutofit/>
          </a:bodyPr>
          <a:lstStyle>
            <a:lvl1pPr marL="0" indent="0">
              <a:buNone/>
              <a:defRPr sz="2400" b="1">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160524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121F88"/>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9454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7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b="1">
                <a:solidFill>
                  <a:srgbClr val="121F88"/>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924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b="1">
                <a:solidFill>
                  <a:srgbClr val="002060"/>
                </a:solidFill>
                <a:latin typeface="+mn-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7354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121F88"/>
                </a:solidFill>
                <a:latin typeface="+mn-lt"/>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37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p:cNvGrpSpPr/>
          <p:nvPr userDrawn="1"/>
        </p:nvGrpSpPr>
        <p:grpSpPr>
          <a:xfrm>
            <a:off x="0" y="6421043"/>
            <a:ext cx="9144000" cy="2"/>
            <a:chOff x="0" y="6475411"/>
            <a:chExt cx="9144000" cy="2"/>
          </a:xfrm>
        </p:grpSpPr>
        <p:cxnSp>
          <p:nvCxnSpPr>
            <p:cNvPr id="8" name="AutoShape 2"/>
            <p:cNvCxnSpPr>
              <a:cxnSpLocks noChangeShapeType="1"/>
            </p:cNvCxnSpPr>
            <p:nvPr userDrawn="1"/>
          </p:nvCxnSpPr>
          <p:spPr bwMode="auto">
            <a:xfrm>
              <a:off x="0" y="6475413"/>
              <a:ext cx="9144000" cy="0"/>
            </a:xfrm>
            <a:prstGeom prst="straightConnector1">
              <a:avLst/>
            </a:prstGeom>
            <a:noFill/>
            <a:ln w="57150" cmpd="sng">
              <a:solidFill>
                <a:srgbClr val="121F88"/>
              </a:solidFill>
              <a:round/>
              <a:headEnd type="none" w="med" len="med"/>
              <a:tailEnd type="none" w="med" len="med"/>
            </a:ln>
            <a:extLst>
              <a:ext uri="{909E8E84-426E-40DD-AFC4-6F175D3DCCD1}">
                <a14:hiddenFill xmlns:a14="http://schemas.microsoft.com/office/drawing/2010/main">
                  <a:noFill/>
                </a14:hiddenFill>
              </a:ext>
            </a:extLst>
          </p:spPr>
        </p:cxnSp>
        <p:cxnSp>
          <p:nvCxnSpPr>
            <p:cNvPr id="13" name="AutoShape 2"/>
            <p:cNvCxnSpPr>
              <a:cxnSpLocks noChangeShapeType="1"/>
            </p:cNvCxnSpPr>
            <p:nvPr userDrawn="1"/>
          </p:nvCxnSpPr>
          <p:spPr bwMode="auto">
            <a:xfrm>
              <a:off x="3888581" y="6475411"/>
              <a:ext cx="1519238" cy="0"/>
            </a:xfrm>
            <a:prstGeom prst="straightConnector1">
              <a:avLst/>
            </a:prstGeom>
            <a:noFill/>
            <a:ln w="57150" cmpd="sng">
              <a:solidFill>
                <a:schemeClr val="bg1"/>
              </a:solidFill>
              <a:round/>
              <a:headEnd type="none" w="med" len="med"/>
              <a:tailEnd type="none" w="med" len="med"/>
            </a:ln>
            <a:extLst>
              <a:ext uri="{909E8E84-426E-40DD-AFC4-6F175D3DCCD1}">
                <a14:hiddenFill xmlns:a14="http://schemas.microsoft.com/office/drawing/2010/main">
                  <a:noFill/>
                </a14:hiddenFill>
              </a:ext>
            </a:extLst>
          </p:spPr>
        </p:cxnSp>
      </p:grpSp>
      <p:pic>
        <p:nvPicPr>
          <p:cNvPr id="10"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3969426" y="6027457"/>
            <a:ext cx="1369001" cy="78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041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b="1" kern="1200">
          <a:solidFill>
            <a:srgbClr val="121F8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c-sped.org/ei-ecse-standar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aeyc.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ota.org/Practice/Children-Youth/Early-Intervention.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pta.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sha.org/practice-portal/professional-issues/early-interven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dc.gov/ncbddd/hearingloss/ehdi-program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amilyconnect.org/education/expanded-core-curriculum/orientation-and-mobility/" TargetMode="External"/><Relationship Id="rId4" Type="http://schemas.openxmlformats.org/officeDocument/2006/relationships/hyperlink" Target="https://www.feedingmatters.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youtu.be/Z2vizJo8Hxc"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Z2vizJo8Hxc"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youtu.be/NBcZEY8COt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youtu.be/NBcZEY8COt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ctacenter.org/topics/intercoord/intercoord.as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clkc.ohs.acf.hhs.gov/children-disabilities/specialquest-multimedia-training-library/session-4-building-effective-team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clkc.ohs.acf.hhs.gov/children-disabilities/specialquest-multimedia-training-library/session-4-building-effective-team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hyperlink" Target="https://journals.lww.com/iycjournal/Fulltext/2009/07000/The_Application_of_a_Transdisciplinary_Model_for.6.aspx"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https://brookespublishing.com/wp-content/uploads/2021/07/Family-Centered-EI_Excerpt.pdf" TargetMode="External"/><Relationship Id="rId4" Type="http://schemas.openxmlformats.org/officeDocument/2006/relationships/hyperlink" Target="https://files.eric.ed.gov/fulltext/ED302971.pdf"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youtu.be/Z2vizJo8Hxc"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s://www.seedsofpartnership.org/pdf/interagencyCollaboration.pdf" TargetMode="External"/><Relationship Id="rId4" Type="http://schemas.openxmlformats.org/officeDocument/2006/relationships/hyperlink" Target="https://ectacenter.org/topics/intercoord/intercoord.asp"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eclkc.ohs.acf.hhs.gov/children-disabilities/specialquest-multimedia-training-library/session-4-building-effective-team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www.childwelfare.gov/pubPDFs/interagency.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dc.ohio.gov/video-ei-serie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hyperlink" Target="https://ectacenter.org/~pdfs/topics/disaster/Video_Conferencing_101.pdf" TargetMode="External"/><Relationship Id="rId4" Type="http://schemas.openxmlformats.org/officeDocument/2006/relationships/hyperlink" Target="https://sites.ed.gov/idea/"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apta.org/" TargetMode="External"/><Relationship Id="rId7" Type="http://schemas.openxmlformats.org/officeDocument/2006/relationships/hyperlink" Target="https://www.naeyc.org/"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www.ideainfanttoddler.org/coordinator-resources.php" TargetMode="External"/><Relationship Id="rId5" Type="http://schemas.openxmlformats.org/officeDocument/2006/relationships/hyperlink" Target="https://www.asha.org/public/speech/Early-Intervention/" TargetMode="External"/><Relationship Id="rId4" Type="http://schemas.openxmlformats.org/officeDocument/2006/relationships/hyperlink" Target="https://www.asha.or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deainfanttoddler.org/coordinator-resources.ph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Calibri"/>
              <a:buNone/>
            </a:pPr>
            <a:r>
              <a:rPr lang="en-US" sz="3600" dirty="0"/>
              <a:t>Standard 3: </a:t>
            </a:r>
            <a:br>
              <a:rPr lang="en-US" sz="3600" dirty="0"/>
            </a:br>
            <a:r>
              <a:rPr lang="en-US" sz="3600" dirty="0"/>
              <a:t>Collaboration and Teaming</a:t>
            </a:r>
            <a:endParaRPr sz="3600" dirty="0"/>
          </a:p>
        </p:txBody>
      </p:sp>
      <p:sp>
        <p:nvSpPr>
          <p:cNvPr id="64" name="Google Shape;64;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Initial Practice Based Professional Standards for Early Interventionists/Early Childhood Special Educators (EI/ECSE) </a:t>
            </a:r>
            <a:endParaRPr/>
          </a:p>
          <a:p>
            <a:pPr marL="0" lvl="0" indent="0" algn="ctr" rtl="0">
              <a:lnSpc>
                <a:spcPct val="90000"/>
              </a:lnSpc>
              <a:spcBef>
                <a:spcPts val="1000"/>
              </a:spcBef>
              <a:spcAft>
                <a:spcPts val="0"/>
              </a:spcAft>
              <a:buClr>
                <a:schemeClr val="dk1"/>
              </a:buClr>
              <a:buSzPts val="2400"/>
              <a:buNone/>
            </a:pPr>
            <a:r>
              <a:rPr lang="en-US"/>
              <a:t>3.1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688610" y="0"/>
            <a:ext cx="7886700" cy="1325563"/>
          </a:xfrm>
          <a:prstGeom prst="rect">
            <a:avLst/>
          </a:prstGeom>
          <a:noFill/>
          <a:ln>
            <a:noFill/>
          </a:ln>
        </p:spPr>
        <p:txBody>
          <a:bodyPr spcFirstLastPara="1" wrap="square" lIns="91425" tIns="45700" rIns="91425" bIns="45700" anchor="ctr" anchorCtr="0">
            <a:normAutofit/>
          </a:bodyPr>
          <a:lstStyle/>
          <a:p>
            <a:pPr lvl="0" algn="ctr">
              <a:lnSpc>
                <a:spcPct val="160000"/>
              </a:lnSpc>
              <a:buSzPts val="3600"/>
            </a:pPr>
            <a:r>
              <a:rPr lang="en-US" sz="3600" dirty="0"/>
              <a:t>IDEA – Members of a Team</a:t>
            </a:r>
            <a:endParaRPr sz="3600" dirty="0"/>
          </a:p>
        </p:txBody>
      </p:sp>
      <p:sp>
        <p:nvSpPr>
          <p:cNvPr id="122" name="Google Shape;122;p10"/>
          <p:cNvSpPr txBox="1">
            <a:spLocks noGrp="1"/>
          </p:cNvSpPr>
          <p:nvPr>
            <p:ph idx="1"/>
          </p:nvPr>
        </p:nvSpPr>
        <p:spPr>
          <a:xfrm>
            <a:off x="429322" y="1325563"/>
            <a:ext cx="8285355" cy="5034318"/>
          </a:xfrm>
          <a:prstGeom prst="rect">
            <a:avLst/>
          </a:prstGeom>
          <a:noFill/>
          <a:ln>
            <a:noFill/>
          </a:ln>
        </p:spPr>
        <p:txBody>
          <a:bodyPr spcFirstLastPara="1" wrap="square" lIns="91425" tIns="45700" rIns="91425" bIns="45700" anchor="t" anchorCtr="0">
            <a:noAutofit/>
          </a:bodyPr>
          <a:lstStyle/>
          <a:p>
            <a:pPr marL="228600" lvl="0" indent="-216217" algn="l" rtl="0">
              <a:lnSpc>
                <a:spcPct val="160000"/>
              </a:lnSpc>
              <a:spcBef>
                <a:spcPts val="0"/>
              </a:spcBef>
              <a:spcAft>
                <a:spcPts val="0"/>
              </a:spcAft>
              <a:buClr>
                <a:schemeClr val="dk1"/>
              </a:buClr>
              <a:buSzPct val="100000"/>
              <a:buChar char="•"/>
            </a:pPr>
            <a:r>
              <a:rPr lang="en-US" sz="1800" dirty="0"/>
              <a:t>Early Childhood Special Educators (ECSE)</a:t>
            </a:r>
            <a:endParaRPr sz="1800" dirty="0"/>
          </a:p>
          <a:p>
            <a:pPr marL="685800" lvl="1" indent="-216217" algn="l" rtl="0">
              <a:lnSpc>
                <a:spcPct val="160000"/>
              </a:lnSpc>
              <a:spcBef>
                <a:spcPts val="500"/>
              </a:spcBef>
              <a:spcAft>
                <a:spcPts val="0"/>
              </a:spcAft>
              <a:buClr>
                <a:schemeClr val="dk1"/>
              </a:buClr>
              <a:buSzPct val="100000"/>
              <a:buChar char="•"/>
            </a:pPr>
            <a:r>
              <a:rPr lang="en-US" sz="1800" dirty="0"/>
              <a:t>Refers to EI and ECSE educators who hold a state license/certificate to deliver early intervention services to young children with delays/disabilities</a:t>
            </a:r>
            <a:endParaRPr sz="1800" dirty="0"/>
          </a:p>
          <a:p>
            <a:pPr marL="1143000" lvl="2" indent="-216217" algn="l" rtl="0">
              <a:lnSpc>
                <a:spcPct val="160000"/>
              </a:lnSpc>
              <a:spcBef>
                <a:spcPts val="500"/>
              </a:spcBef>
              <a:spcAft>
                <a:spcPts val="0"/>
              </a:spcAft>
              <a:buClr>
                <a:schemeClr val="dk1"/>
              </a:buClr>
              <a:buSzPct val="100000"/>
              <a:buChar char="•"/>
            </a:pPr>
            <a:r>
              <a:rPr lang="en-US" sz="1800" dirty="0"/>
              <a:t>State requirements differ, sometimes called “child development specialists” or “developmental therapists.”</a:t>
            </a:r>
            <a:endParaRPr sz="1800" dirty="0"/>
          </a:p>
          <a:p>
            <a:pPr marL="685800" lvl="1" indent="-216217" algn="l" rtl="0">
              <a:lnSpc>
                <a:spcPct val="160000"/>
              </a:lnSpc>
              <a:spcBef>
                <a:spcPts val="500"/>
              </a:spcBef>
              <a:spcAft>
                <a:spcPts val="0"/>
              </a:spcAft>
              <a:buClr>
                <a:schemeClr val="dk1"/>
              </a:buClr>
              <a:buSzPct val="100000"/>
              <a:buChar char="•"/>
            </a:pPr>
            <a:r>
              <a:rPr lang="en-US" sz="1800" dirty="0"/>
              <a:t>Not always prepared the same way - training ideally guided by </a:t>
            </a:r>
            <a:r>
              <a:rPr lang="en-US" sz="1800" u="sng" dirty="0">
                <a:solidFill>
                  <a:schemeClr val="hlink"/>
                </a:solidFill>
                <a:hlinkClick r:id="rId3"/>
              </a:rPr>
              <a:t>EI/ECSE Personnel Preparation Standards</a:t>
            </a:r>
            <a:endParaRPr sz="1800" dirty="0"/>
          </a:p>
          <a:p>
            <a:pPr marL="685800" lvl="1" indent="-216217" algn="l" rtl="0">
              <a:lnSpc>
                <a:spcPct val="160000"/>
              </a:lnSpc>
              <a:spcBef>
                <a:spcPts val="500"/>
              </a:spcBef>
              <a:spcAft>
                <a:spcPts val="0"/>
              </a:spcAft>
              <a:buClr>
                <a:schemeClr val="dk1"/>
              </a:buClr>
              <a:buSzPct val="100000"/>
              <a:buChar char="•"/>
            </a:pPr>
            <a:r>
              <a:rPr lang="en-US" sz="1800" dirty="0"/>
              <a:t>Work in Part C or in Part B/619, Kindergarten, Grades 1,2,3</a:t>
            </a:r>
            <a:endParaRPr sz="1800" dirty="0"/>
          </a:p>
          <a:p>
            <a:pPr marL="685800" lvl="1" indent="-216217" algn="l" rtl="0">
              <a:lnSpc>
                <a:spcPct val="160000"/>
              </a:lnSpc>
              <a:spcBef>
                <a:spcPts val="500"/>
              </a:spcBef>
              <a:spcAft>
                <a:spcPts val="0"/>
              </a:spcAft>
              <a:buClr>
                <a:schemeClr val="dk1"/>
              </a:buClr>
              <a:buSzPct val="100000"/>
              <a:buChar char="•"/>
            </a:pPr>
            <a:r>
              <a:rPr lang="en-US" sz="1800" dirty="0"/>
              <a:t>Range of roles and responsibilities across a wide variety of settings and services</a:t>
            </a:r>
            <a:endParaRPr sz="1800" dirty="0"/>
          </a:p>
          <a:p>
            <a:pPr marL="457200" lvl="1" indent="0" algn="l" rtl="0">
              <a:lnSpc>
                <a:spcPct val="160000"/>
              </a:lnSpc>
              <a:spcBef>
                <a:spcPts val="500"/>
              </a:spcBef>
              <a:spcAft>
                <a:spcPts val="0"/>
              </a:spcAft>
              <a:buClr>
                <a:schemeClr val="dk1"/>
              </a:buClr>
              <a:buSzPct val="100000"/>
              <a:buNone/>
            </a:pPr>
            <a:endParaRPr sz="1800" dirty="0"/>
          </a:p>
          <a:p>
            <a:pPr marL="685800" lvl="1" indent="-121919" algn="l" rtl="0">
              <a:lnSpc>
                <a:spcPct val="160000"/>
              </a:lnSpc>
              <a:spcBef>
                <a:spcPts val="500"/>
              </a:spcBef>
              <a:spcAft>
                <a:spcPts val="0"/>
              </a:spcAft>
              <a:buClr>
                <a:schemeClr val="dk1"/>
              </a:buClr>
              <a:buSzPct val="100000"/>
              <a:buNone/>
            </a:pPr>
            <a:endParaRPr sz="1800" dirty="0"/>
          </a:p>
          <a:p>
            <a:pPr marL="685800" lvl="1" indent="-121919" algn="l" rtl="0">
              <a:lnSpc>
                <a:spcPct val="160000"/>
              </a:lnSpc>
              <a:spcBef>
                <a:spcPts val="500"/>
              </a:spcBef>
              <a:spcAft>
                <a:spcPts val="0"/>
              </a:spcAft>
              <a:buClr>
                <a:schemeClr val="dk1"/>
              </a:buClr>
              <a:buSzPct val="100000"/>
              <a:buNone/>
            </a:pP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lnSpc>
                <a:spcPct val="160000"/>
              </a:lnSpc>
              <a:buSzPts val="3600"/>
            </a:pPr>
            <a:r>
              <a:rPr lang="en-US" sz="3600" dirty="0"/>
              <a:t>IDEA – Members of a Team</a:t>
            </a:r>
            <a:endParaRPr dirty="0"/>
          </a:p>
        </p:txBody>
      </p:sp>
      <p:sp>
        <p:nvSpPr>
          <p:cNvPr id="129" name="Google Shape;129;p11"/>
          <p:cNvSpPr txBox="1">
            <a:spLocks noGrp="1"/>
          </p:cNvSpPr>
          <p:nvPr>
            <p:ph idx="1"/>
          </p:nvPr>
        </p:nvSpPr>
        <p:spPr>
          <a:xfrm>
            <a:off x="628650" y="1453896"/>
            <a:ext cx="7886700" cy="4723067"/>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60000"/>
              </a:lnSpc>
              <a:spcBef>
                <a:spcPts val="0"/>
              </a:spcBef>
              <a:spcAft>
                <a:spcPts val="0"/>
              </a:spcAft>
              <a:buClr>
                <a:schemeClr val="dk1"/>
              </a:buClr>
              <a:buSzPct val="100000"/>
              <a:buChar char="•"/>
            </a:pPr>
            <a:r>
              <a:rPr lang="en-US" u="sng" dirty="0">
                <a:solidFill>
                  <a:schemeClr val="hlink"/>
                </a:solidFill>
                <a:hlinkClick r:id="rId3"/>
              </a:rPr>
              <a:t>Early Childhood Educators</a:t>
            </a:r>
            <a:endParaRPr dirty="0"/>
          </a:p>
          <a:p>
            <a:pPr marL="685800" lvl="1" indent="-228600" algn="l" rtl="0">
              <a:lnSpc>
                <a:spcPct val="160000"/>
              </a:lnSpc>
              <a:spcBef>
                <a:spcPts val="500"/>
              </a:spcBef>
              <a:spcAft>
                <a:spcPts val="0"/>
              </a:spcAft>
              <a:buClr>
                <a:schemeClr val="dk1"/>
              </a:buClr>
              <a:buSzPct val="100000"/>
              <a:buChar char="•"/>
            </a:pPr>
            <a:r>
              <a:rPr lang="en-US" dirty="0"/>
              <a:t>Knowledge of children birth to 8-years old </a:t>
            </a:r>
            <a:endParaRPr dirty="0"/>
          </a:p>
          <a:p>
            <a:pPr marL="685800" lvl="1" indent="-228600" algn="l" rtl="0">
              <a:lnSpc>
                <a:spcPct val="160000"/>
              </a:lnSpc>
              <a:spcBef>
                <a:spcPts val="500"/>
              </a:spcBef>
              <a:spcAft>
                <a:spcPts val="0"/>
              </a:spcAft>
              <a:buClr>
                <a:schemeClr val="dk1"/>
              </a:buClr>
              <a:buSzPct val="100000"/>
              <a:buChar char="•"/>
            </a:pPr>
            <a:r>
              <a:rPr lang="en-US" dirty="0"/>
              <a:t>Work in early childhood education settings, and/or home-based settings (e.g., Early Head Start, family childcare providers)</a:t>
            </a:r>
            <a:endParaRPr dirty="0"/>
          </a:p>
          <a:p>
            <a:pPr marL="685800" lvl="1" indent="-228600" algn="l" rtl="0">
              <a:lnSpc>
                <a:spcPct val="160000"/>
              </a:lnSpc>
              <a:spcBef>
                <a:spcPts val="500"/>
              </a:spcBef>
              <a:spcAft>
                <a:spcPts val="0"/>
              </a:spcAft>
              <a:buClr>
                <a:schemeClr val="dk1"/>
              </a:buClr>
              <a:buSzPct val="100000"/>
              <a:buChar char="•"/>
            </a:pPr>
            <a:r>
              <a:rPr lang="en-US" dirty="0"/>
              <a:t>Develop, plan and implement curriculum for children of all abilities, and design early childhood education environments </a:t>
            </a:r>
            <a:endParaRPr dirty="0"/>
          </a:p>
          <a:p>
            <a:pPr marL="457200" lvl="1" indent="0" algn="l" rtl="0">
              <a:lnSpc>
                <a:spcPct val="160000"/>
              </a:lnSpc>
              <a:spcBef>
                <a:spcPts val="500"/>
              </a:spcBef>
              <a:spcAft>
                <a:spcPts val="0"/>
              </a:spcAft>
              <a:buClr>
                <a:schemeClr val="dk1"/>
              </a:buClr>
              <a:buSzPct val="1000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lnSpc>
                <a:spcPct val="160000"/>
              </a:lnSpc>
              <a:buSzPts val="3600"/>
            </a:pPr>
            <a:r>
              <a:rPr lang="en-US" sz="3600" dirty="0"/>
              <a:t>IDEA – Members of a Team</a:t>
            </a:r>
            <a:endParaRPr dirty="0"/>
          </a:p>
        </p:txBody>
      </p:sp>
      <p:sp>
        <p:nvSpPr>
          <p:cNvPr id="136" name="Google Shape;136;p12"/>
          <p:cNvSpPr txBox="1">
            <a:spLocks noGrp="1"/>
          </p:cNvSpPr>
          <p:nvPr>
            <p:ph idx="1"/>
          </p:nvPr>
        </p:nvSpPr>
        <p:spPr>
          <a:xfrm>
            <a:off x="628650" y="1690689"/>
            <a:ext cx="7886700" cy="4486274"/>
          </a:xfrm>
          <a:prstGeom prst="rect">
            <a:avLst/>
          </a:prstGeom>
          <a:noFill/>
          <a:ln>
            <a:noFill/>
          </a:ln>
        </p:spPr>
        <p:txBody>
          <a:bodyPr spcFirstLastPara="1" wrap="square" lIns="91425" tIns="45700" rIns="91425" bIns="45700" anchor="t" anchorCtr="0">
            <a:normAutofit/>
          </a:bodyPr>
          <a:lstStyle/>
          <a:p>
            <a:pPr marL="228600" lvl="0" indent="-228600" algn="l" rtl="0">
              <a:lnSpc>
                <a:spcPct val="160000"/>
              </a:lnSpc>
              <a:spcBef>
                <a:spcPts val="0"/>
              </a:spcBef>
              <a:spcAft>
                <a:spcPts val="0"/>
              </a:spcAft>
              <a:buClr>
                <a:schemeClr val="dk1"/>
              </a:buClr>
              <a:buSzPts val="2800"/>
              <a:buChar char="•"/>
            </a:pPr>
            <a:r>
              <a:rPr lang="en-US" u="sng" dirty="0">
                <a:solidFill>
                  <a:schemeClr val="hlink"/>
                </a:solidFill>
                <a:hlinkClick r:id="rId3"/>
              </a:rPr>
              <a:t>Occupational Therapists </a:t>
            </a:r>
            <a:r>
              <a:rPr lang="en-US" dirty="0"/>
              <a:t>(OT)</a:t>
            </a:r>
            <a:endParaRPr dirty="0"/>
          </a:p>
          <a:p>
            <a:pPr marL="685800" lvl="1" indent="-228600" algn="l" rtl="0">
              <a:lnSpc>
                <a:spcPct val="160000"/>
              </a:lnSpc>
              <a:spcBef>
                <a:spcPts val="500"/>
              </a:spcBef>
              <a:spcAft>
                <a:spcPts val="0"/>
              </a:spcAft>
              <a:buClr>
                <a:schemeClr val="dk1"/>
              </a:buClr>
              <a:buSzPts val="2400"/>
              <a:buChar char="•"/>
            </a:pPr>
            <a:r>
              <a:rPr lang="en-US" dirty="0"/>
              <a:t>Address motor, cognitive, sensory processing, communication, and play skills</a:t>
            </a:r>
            <a:endParaRPr dirty="0"/>
          </a:p>
          <a:p>
            <a:pPr marL="685800" lvl="1" indent="-228600" algn="l" rtl="0">
              <a:lnSpc>
                <a:spcPct val="160000"/>
              </a:lnSpc>
              <a:spcBef>
                <a:spcPts val="500"/>
              </a:spcBef>
              <a:spcAft>
                <a:spcPts val="0"/>
              </a:spcAft>
              <a:buClr>
                <a:schemeClr val="dk1"/>
              </a:buClr>
              <a:buSzPts val="2400"/>
              <a:buChar char="•"/>
            </a:pPr>
            <a:r>
              <a:rPr lang="en-US" dirty="0"/>
              <a:t>Trained to support dyadic relationships as foundational to development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lnSpc>
                <a:spcPct val="160000"/>
              </a:lnSpc>
              <a:buSzPts val="3600"/>
            </a:pPr>
            <a:r>
              <a:rPr lang="en-US" sz="3600" dirty="0"/>
              <a:t>IDEA – Members of a Team</a:t>
            </a:r>
            <a:endParaRPr dirty="0"/>
          </a:p>
        </p:txBody>
      </p:sp>
      <p:sp>
        <p:nvSpPr>
          <p:cNvPr id="143" name="Google Shape;143;p13"/>
          <p:cNvSpPr txBox="1">
            <a:spLocks noGrp="1"/>
          </p:cNvSpPr>
          <p:nvPr>
            <p:ph idx="1"/>
          </p:nvPr>
        </p:nvSpPr>
        <p:spPr>
          <a:xfrm>
            <a:off x="628650" y="1572768"/>
            <a:ext cx="7886700" cy="4604195"/>
          </a:xfrm>
          <a:prstGeom prst="rect">
            <a:avLst/>
          </a:prstGeom>
          <a:noFill/>
          <a:ln>
            <a:noFill/>
          </a:ln>
        </p:spPr>
        <p:txBody>
          <a:bodyPr spcFirstLastPara="1" wrap="square" lIns="91425" tIns="45700" rIns="91425" bIns="45700" anchor="t" anchorCtr="0">
            <a:normAutofit/>
          </a:bodyPr>
          <a:lstStyle/>
          <a:p>
            <a:pPr marL="228600" lvl="0" indent="-228600" algn="l" rtl="0">
              <a:lnSpc>
                <a:spcPct val="160000"/>
              </a:lnSpc>
              <a:spcBef>
                <a:spcPts val="0"/>
              </a:spcBef>
              <a:spcAft>
                <a:spcPts val="0"/>
              </a:spcAft>
              <a:buClr>
                <a:schemeClr val="dk1"/>
              </a:buClr>
              <a:buSzPts val="2800"/>
              <a:buChar char="•"/>
            </a:pPr>
            <a:r>
              <a:rPr lang="en-US" u="sng" dirty="0">
                <a:solidFill>
                  <a:schemeClr val="hlink"/>
                </a:solidFill>
                <a:hlinkClick r:id="rId3"/>
              </a:rPr>
              <a:t>Physical Therapists </a:t>
            </a:r>
            <a:r>
              <a:rPr lang="en-US" dirty="0"/>
              <a:t>(PT)</a:t>
            </a:r>
            <a:endParaRPr dirty="0"/>
          </a:p>
          <a:p>
            <a:pPr marL="685800" lvl="1" indent="-228600" algn="l" rtl="0">
              <a:lnSpc>
                <a:spcPct val="160000"/>
              </a:lnSpc>
              <a:spcBef>
                <a:spcPts val="500"/>
              </a:spcBef>
              <a:spcAft>
                <a:spcPts val="0"/>
              </a:spcAft>
              <a:buClr>
                <a:schemeClr val="dk1"/>
              </a:buClr>
              <a:buSzPts val="2400"/>
              <a:buChar char="•"/>
            </a:pPr>
            <a:r>
              <a:rPr lang="en-US" dirty="0"/>
              <a:t>Help families with child’s motor development and ability to participate in age-appropriate and meaningful activities</a:t>
            </a:r>
            <a:endParaRPr dirty="0"/>
          </a:p>
          <a:p>
            <a:pPr marL="685800" lvl="1" indent="-228600" algn="l" rtl="0">
              <a:lnSpc>
                <a:spcPct val="160000"/>
              </a:lnSpc>
              <a:spcBef>
                <a:spcPts val="500"/>
              </a:spcBef>
              <a:spcAft>
                <a:spcPts val="0"/>
              </a:spcAft>
              <a:buClr>
                <a:schemeClr val="dk1"/>
              </a:buClr>
              <a:buSzPts val="2400"/>
              <a:buChar char="•"/>
            </a:pPr>
            <a:r>
              <a:rPr lang="en-US" dirty="0"/>
              <a:t>Use knowledge and skills related to motor and self-care skills, assistive technology, and medical/healthcare science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lnSpc>
                <a:spcPct val="160000"/>
              </a:lnSpc>
              <a:buSzPts val="3600"/>
            </a:pPr>
            <a:r>
              <a:rPr lang="en-US" sz="3600" dirty="0"/>
              <a:t>IDEA – Members of a Team</a:t>
            </a:r>
            <a:endParaRPr dirty="0"/>
          </a:p>
        </p:txBody>
      </p:sp>
      <p:sp>
        <p:nvSpPr>
          <p:cNvPr id="150" name="Google Shape;150;p14"/>
          <p:cNvSpPr txBox="1">
            <a:spLocks noGrp="1"/>
          </p:cNvSpPr>
          <p:nvPr>
            <p:ph idx="1"/>
          </p:nvPr>
        </p:nvSpPr>
        <p:spPr>
          <a:xfrm>
            <a:off x="628650" y="1690689"/>
            <a:ext cx="7886700" cy="4486274"/>
          </a:xfrm>
          <a:prstGeom prst="rect">
            <a:avLst/>
          </a:prstGeom>
          <a:noFill/>
          <a:ln>
            <a:noFill/>
          </a:ln>
        </p:spPr>
        <p:txBody>
          <a:bodyPr spcFirstLastPara="1" wrap="square" lIns="91425" tIns="45700" rIns="91425" bIns="45700" anchor="t" anchorCtr="0">
            <a:normAutofit/>
          </a:bodyPr>
          <a:lstStyle/>
          <a:p>
            <a:pPr marL="228600" lvl="0" indent="-228600" algn="l" rtl="0">
              <a:lnSpc>
                <a:spcPct val="160000"/>
              </a:lnSpc>
              <a:spcBef>
                <a:spcPts val="0"/>
              </a:spcBef>
              <a:spcAft>
                <a:spcPts val="0"/>
              </a:spcAft>
              <a:buClr>
                <a:schemeClr val="dk1"/>
              </a:buClr>
              <a:buSzPts val="2800"/>
              <a:buChar char="•"/>
            </a:pPr>
            <a:r>
              <a:rPr lang="en-US" u="sng" dirty="0">
                <a:solidFill>
                  <a:schemeClr val="hlink"/>
                </a:solidFill>
                <a:hlinkClick r:id="rId3"/>
              </a:rPr>
              <a:t>Speech-Language Pathologists</a:t>
            </a:r>
            <a:r>
              <a:rPr lang="en-US" dirty="0"/>
              <a:t> (SLP)</a:t>
            </a:r>
            <a:endParaRPr dirty="0"/>
          </a:p>
          <a:p>
            <a:pPr marL="685800" lvl="1" indent="-228600" algn="l" rtl="0">
              <a:lnSpc>
                <a:spcPct val="160000"/>
              </a:lnSpc>
              <a:spcBef>
                <a:spcPts val="500"/>
              </a:spcBef>
              <a:spcAft>
                <a:spcPts val="0"/>
              </a:spcAft>
              <a:buClr>
                <a:schemeClr val="dk1"/>
              </a:buClr>
              <a:buSzPts val="2400"/>
              <a:buChar char="•"/>
            </a:pPr>
            <a:r>
              <a:rPr lang="en-US" dirty="0"/>
              <a:t>Address cognitive, communication, physical and sensory, social-emotional, and adaptive skills</a:t>
            </a:r>
            <a:endParaRPr dirty="0"/>
          </a:p>
          <a:p>
            <a:pPr marL="685800" lvl="1" indent="-228600" algn="l" rtl="0">
              <a:lnSpc>
                <a:spcPct val="160000"/>
              </a:lnSpc>
              <a:spcBef>
                <a:spcPts val="500"/>
              </a:spcBef>
              <a:spcAft>
                <a:spcPts val="0"/>
              </a:spcAft>
              <a:buClr>
                <a:schemeClr val="dk1"/>
              </a:buClr>
              <a:buSzPts val="2400"/>
              <a:buChar char="•"/>
            </a:pPr>
            <a:r>
              <a:rPr lang="en-US" dirty="0"/>
              <a:t>Provide services to families and their children to support communication, speech, language, cognition, emergent literacy, and/or feeding and swallowing</a:t>
            </a:r>
            <a:endParaRPr dirty="0"/>
          </a:p>
          <a:p>
            <a:pPr marL="685800" lvl="1" indent="-76200" algn="l" rtl="0">
              <a:lnSpc>
                <a:spcPct val="160000"/>
              </a:lnSpc>
              <a:spcBef>
                <a:spcPts val="500"/>
              </a:spcBef>
              <a:spcAft>
                <a:spcPts val="0"/>
              </a:spcAft>
              <a:buClr>
                <a:schemeClr val="dk1"/>
              </a:buClr>
              <a:buSzPts val="2400"/>
              <a:buNone/>
            </a:pPr>
            <a:endParaRPr dirty="0"/>
          </a:p>
          <a:p>
            <a:pPr marL="685800" lvl="1" indent="-76200" algn="l" rtl="0">
              <a:lnSpc>
                <a:spcPct val="160000"/>
              </a:lnSpc>
              <a:spcBef>
                <a:spcPts val="500"/>
              </a:spcBef>
              <a:spcAft>
                <a:spcPts val="0"/>
              </a:spcAft>
              <a:buClr>
                <a:schemeClr val="dk1"/>
              </a:buClr>
              <a:buSzPts val="24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Related Allied Health Professions</a:t>
            </a:r>
            <a:endParaRPr dirty="0"/>
          </a:p>
        </p:txBody>
      </p:sp>
      <p:sp>
        <p:nvSpPr>
          <p:cNvPr id="157" name="Google Shape;157;p15"/>
          <p:cNvSpPr txBox="1">
            <a:spLocks noGrp="1"/>
          </p:cNvSpPr>
          <p:nvPr>
            <p:ph idx="1"/>
          </p:nvPr>
        </p:nvSpPr>
        <p:spPr>
          <a:xfrm>
            <a:off x="628650" y="1435608"/>
            <a:ext cx="7886700" cy="474135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b="1" dirty="0"/>
              <a:t>Audiology</a:t>
            </a:r>
            <a:r>
              <a:rPr lang="en-US" sz="2400" dirty="0"/>
              <a:t>: </a:t>
            </a:r>
            <a:r>
              <a:rPr lang="en-US" sz="2400" u="sng" dirty="0">
                <a:solidFill>
                  <a:schemeClr val="hlink"/>
                </a:solidFill>
                <a:hlinkClick r:id="rId3"/>
              </a:rPr>
              <a:t>Early Hearing Detection and Intervention Action Center (EDHI)</a:t>
            </a:r>
            <a:endParaRPr sz="2400" dirty="0"/>
          </a:p>
          <a:p>
            <a:pPr marL="228600" lvl="0" indent="-228600" algn="l" rtl="0">
              <a:lnSpc>
                <a:spcPct val="150000"/>
              </a:lnSpc>
              <a:spcBef>
                <a:spcPts val="1000"/>
              </a:spcBef>
              <a:spcAft>
                <a:spcPts val="0"/>
              </a:spcAft>
              <a:buClr>
                <a:schemeClr val="dk1"/>
              </a:buClr>
              <a:buSzPts val="2400"/>
              <a:buChar char="•"/>
            </a:pPr>
            <a:r>
              <a:rPr lang="en-US" sz="2400" b="1" dirty="0"/>
              <a:t>Nutrition</a:t>
            </a:r>
            <a:r>
              <a:rPr lang="en-US" sz="2400" dirty="0"/>
              <a:t>: </a:t>
            </a:r>
            <a:r>
              <a:rPr lang="en-US" sz="2400" u="sng" dirty="0">
                <a:solidFill>
                  <a:schemeClr val="hlink"/>
                </a:solidFill>
                <a:hlinkClick r:id="rId4"/>
              </a:rPr>
              <a:t>Feeding Matters</a:t>
            </a:r>
            <a:r>
              <a:rPr lang="en-US" sz="2400" dirty="0"/>
              <a:t> </a:t>
            </a:r>
            <a:endParaRPr dirty="0"/>
          </a:p>
          <a:p>
            <a:pPr marL="685800" lvl="1" indent="-228600" algn="l" rtl="0">
              <a:lnSpc>
                <a:spcPct val="150000"/>
              </a:lnSpc>
              <a:spcBef>
                <a:spcPts val="500"/>
              </a:spcBef>
              <a:spcAft>
                <a:spcPts val="0"/>
              </a:spcAft>
              <a:buClr>
                <a:schemeClr val="dk1"/>
              </a:buClr>
              <a:buSzPts val="2000"/>
              <a:buChar char="•"/>
            </a:pPr>
            <a:r>
              <a:rPr lang="en-US" sz="2000" dirty="0"/>
              <a:t>Both audiology and nutrition/feeding disorders are sub-specialties under Association for Speech-Language-Hearing Association (ASHA)</a:t>
            </a:r>
            <a:endParaRPr dirty="0"/>
          </a:p>
          <a:p>
            <a:pPr marL="228600" lvl="0" indent="-228600" algn="l" rtl="0">
              <a:lnSpc>
                <a:spcPct val="150000"/>
              </a:lnSpc>
              <a:spcBef>
                <a:spcPts val="1000"/>
              </a:spcBef>
              <a:spcAft>
                <a:spcPts val="0"/>
              </a:spcAft>
              <a:buClr>
                <a:schemeClr val="dk1"/>
              </a:buClr>
              <a:buSzPts val="2400"/>
              <a:buChar char="•"/>
            </a:pPr>
            <a:r>
              <a:rPr lang="en-US" sz="2400" b="1" dirty="0"/>
              <a:t>Vision Impairment </a:t>
            </a:r>
            <a:r>
              <a:rPr lang="en-US" sz="2400" dirty="0"/>
              <a:t>(VI) and </a:t>
            </a:r>
            <a:r>
              <a:rPr lang="en-US" sz="2400" b="1" dirty="0"/>
              <a:t>Orientation and Mobility </a:t>
            </a:r>
            <a:r>
              <a:rPr lang="en-US" sz="2400" dirty="0"/>
              <a:t>(OM): </a:t>
            </a:r>
            <a:r>
              <a:rPr lang="en-US" sz="2400" u="sng" dirty="0">
                <a:solidFill>
                  <a:schemeClr val="hlink"/>
                </a:solidFill>
                <a:hlinkClick r:id="rId5"/>
              </a:rPr>
              <a:t>Family Connect</a:t>
            </a:r>
            <a:endParaRPr sz="2400" dirty="0"/>
          </a:p>
          <a:p>
            <a:pPr marL="0" lvl="0" indent="0" algn="l" rtl="0">
              <a:lnSpc>
                <a:spcPct val="150000"/>
              </a:lnSpc>
              <a:spcBef>
                <a:spcPts val="1000"/>
              </a:spcBef>
              <a:spcAft>
                <a:spcPts val="0"/>
              </a:spcAft>
              <a:buClr>
                <a:schemeClr val="dk1"/>
              </a:buClr>
              <a:buSzPts val="2400"/>
              <a:buNone/>
            </a:pP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EI/ECSE Professional Team Members</a:t>
            </a:r>
            <a:endParaRPr dirty="0"/>
          </a:p>
        </p:txBody>
      </p:sp>
      <p:sp>
        <p:nvSpPr>
          <p:cNvPr id="164" name="Google Shape;164;p16"/>
          <p:cNvSpPr txBox="1">
            <a:spLocks noGrp="1"/>
          </p:cNvSpPr>
          <p:nvPr>
            <p:ph idx="1"/>
          </p:nvPr>
        </p:nvSpPr>
        <p:spPr>
          <a:xfrm>
            <a:off x="628650" y="1472184"/>
            <a:ext cx="7886700" cy="4704779"/>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Demonstrate knowledge of typical developmental norms from birth to age 5 </a:t>
            </a:r>
            <a:endParaRPr dirty="0"/>
          </a:p>
          <a:p>
            <a:pPr marL="228600" lvl="0" indent="-228600" algn="l" rtl="0">
              <a:lnSpc>
                <a:spcPct val="150000"/>
              </a:lnSpc>
              <a:spcBef>
                <a:spcPts val="1000"/>
              </a:spcBef>
              <a:spcAft>
                <a:spcPts val="0"/>
              </a:spcAft>
              <a:buClr>
                <a:schemeClr val="dk1"/>
              </a:buClr>
              <a:buSzPts val="2800"/>
              <a:buChar char="•"/>
            </a:pPr>
            <a:r>
              <a:rPr lang="en-US" dirty="0"/>
              <a:t>Engage in prevention and early identification </a:t>
            </a:r>
            <a:endParaRPr dirty="0"/>
          </a:p>
          <a:p>
            <a:pPr marL="228600" lvl="0" indent="-228600" algn="l" rtl="0">
              <a:lnSpc>
                <a:spcPct val="150000"/>
              </a:lnSpc>
              <a:spcBef>
                <a:spcPts val="1000"/>
              </a:spcBef>
              <a:spcAft>
                <a:spcPts val="0"/>
              </a:spcAft>
              <a:buClr>
                <a:schemeClr val="dk1"/>
              </a:buClr>
              <a:buSzPts val="2800"/>
              <a:buChar char="•"/>
            </a:pPr>
            <a:r>
              <a:rPr lang="en-US" dirty="0"/>
              <a:t>Understand federal, state, agency, and professional practices and procedures related to screening, evaluating, and assessing</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buSzPts val="3600"/>
            </a:pPr>
            <a:r>
              <a:rPr lang="en-US" sz="3600" dirty="0"/>
              <a:t>IDEA – Members of a Team</a:t>
            </a:r>
            <a:endParaRPr dirty="0"/>
          </a:p>
        </p:txBody>
      </p:sp>
      <p:sp>
        <p:nvSpPr>
          <p:cNvPr id="171" name="Google Shape;171;p17"/>
          <p:cNvSpPr txBox="1">
            <a:spLocks noGrp="1"/>
          </p:cNvSpPr>
          <p:nvPr>
            <p:ph idx="1"/>
          </p:nvPr>
        </p:nvSpPr>
        <p:spPr>
          <a:xfrm>
            <a:off x="483682" y="1814474"/>
            <a:ext cx="8370385"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Guide the development of an intervention plan</a:t>
            </a:r>
            <a:endParaRPr dirty="0"/>
          </a:p>
          <a:p>
            <a:pPr marL="228600" lvl="0" indent="-228600" algn="l" rtl="0">
              <a:lnSpc>
                <a:spcPct val="150000"/>
              </a:lnSpc>
              <a:spcBef>
                <a:spcPts val="1000"/>
              </a:spcBef>
              <a:spcAft>
                <a:spcPts val="0"/>
              </a:spcAft>
              <a:buClr>
                <a:schemeClr val="dk1"/>
              </a:buClr>
              <a:buSzPts val="2800"/>
              <a:buChar char="•"/>
            </a:pPr>
            <a:r>
              <a:rPr lang="en-US" dirty="0"/>
              <a:t>Make referrals (as needed and qualified)</a:t>
            </a:r>
            <a:endParaRPr dirty="0"/>
          </a:p>
          <a:p>
            <a:pPr marL="228600" lvl="0" indent="-228600" algn="l" rtl="0">
              <a:lnSpc>
                <a:spcPct val="150000"/>
              </a:lnSpc>
              <a:spcBef>
                <a:spcPts val="1000"/>
              </a:spcBef>
              <a:spcAft>
                <a:spcPts val="0"/>
              </a:spcAft>
              <a:buClr>
                <a:schemeClr val="dk1"/>
              </a:buClr>
              <a:buSzPts val="2800"/>
              <a:buChar char="•"/>
            </a:pPr>
            <a:r>
              <a:rPr lang="en-US" dirty="0"/>
              <a:t>Develop a plan for implementing services and supports</a:t>
            </a:r>
            <a:endParaRPr dirty="0"/>
          </a:p>
          <a:p>
            <a:pPr marL="228600" lvl="0" indent="-228600" algn="l" rtl="0">
              <a:lnSpc>
                <a:spcPct val="150000"/>
              </a:lnSpc>
              <a:spcBef>
                <a:spcPts val="1000"/>
              </a:spcBef>
              <a:spcAft>
                <a:spcPts val="0"/>
              </a:spcAft>
              <a:buClr>
                <a:schemeClr val="dk1"/>
              </a:buClr>
              <a:buSzPts val="2800"/>
              <a:buChar char="•"/>
            </a:pPr>
            <a:r>
              <a:rPr lang="en-US" dirty="0"/>
              <a:t>Gather and report treatment outcomes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buSzPts val="3600"/>
            </a:pPr>
            <a:r>
              <a:rPr lang="en-US" sz="3600" dirty="0"/>
              <a:t>IDEA – Members of a Team</a:t>
            </a:r>
            <a:endParaRPr dirty="0"/>
          </a:p>
        </p:txBody>
      </p:sp>
      <p:sp>
        <p:nvSpPr>
          <p:cNvPr id="178" name="Google Shape;178;p18"/>
          <p:cNvSpPr txBox="1">
            <a:spLocks noGrp="1"/>
          </p:cNvSpPr>
          <p:nvPr>
            <p:ph idx="1"/>
          </p:nvPr>
        </p:nvSpPr>
        <p:spPr>
          <a:xfrm>
            <a:off x="439079" y="1490472"/>
            <a:ext cx="8314627" cy="468649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Revise plans and determine discharge criteria</a:t>
            </a:r>
            <a:endParaRPr dirty="0"/>
          </a:p>
          <a:p>
            <a:pPr marL="228600" lvl="0" indent="-228600" algn="l" rtl="0">
              <a:lnSpc>
                <a:spcPct val="150000"/>
              </a:lnSpc>
              <a:spcBef>
                <a:spcPts val="1000"/>
              </a:spcBef>
              <a:spcAft>
                <a:spcPts val="0"/>
              </a:spcAft>
              <a:buClr>
                <a:schemeClr val="dk1"/>
              </a:buClr>
              <a:buSzPts val="2800"/>
              <a:buChar char="•"/>
            </a:pPr>
            <a:r>
              <a:rPr lang="en-US" dirty="0"/>
              <a:t>Collaborate with families, caregivers, and other professionals</a:t>
            </a:r>
            <a:endParaRPr dirty="0"/>
          </a:p>
          <a:p>
            <a:pPr marL="228600" lvl="0" indent="-228600" algn="l" rtl="0">
              <a:lnSpc>
                <a:spcPct val="150000"/>
              </a:lnSpc>
              <a:spcBef>
                <a:spcPts val="1000"/>
              </a:spcBef>
              <a:spcAft>
                <a:spcPts val="0"/>
              </a:spcAft>
              <a:buClr>
                <a:schemeClr val="dk1"/>
              </a:buClr>
              <a:buSzPts val="2800"/>
              <a:buChar char="•"/>
            </a:pPr>
            <a:r>
              <a:rPr lang="en-US" dirty="0"/>
              <a:t>Support family interactions and relationships</a:t>
            </a:r>
            <a:endParaRPr dirty="0"/>
          </a:p>
          <a:p>
            <a:pPr marL="228600" lvl="0" indent="-228600" algn="l" rtl="0">
              <a:lnSpc>
                <a:spcPct val="90000"/>
              </a:lnSpc>
              <a:spcBef>
                <a:spcPts val="1000"/>
              </a:spcBef>
              <a:spcAft>
                <a:spcPts val="0"/>
              </a:spcAft>
              <a:buClr>
                <a:schemeClr val="dk1"/>
              </a:buClr>
              <a:buSzPts val="2800"/>
              <a:buChar char="•"/>
            </a:pPr>
            <a:r>
              <a:rPr lang="en-US" dirty="0"/>
              <a:t>Coordinate services and implement based on the team agreement</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buSzPts val="3600"/>
            </a:pPr>
            <a:r>
              <a:rPr lang="en-US" sz="3600" dirty="0"/>
              <a:t>IDEA – Members of a Team</a:t>
            </a:r>
            <a:endParaRPr dirty="0"/>
          </a:p>
        </p:txBody>
      </p:sp>
      <p:sp>
        <p:nvSpPr>
          <p:cNvPr id="185" name="Google Shape;185;p19"/>
          <p:cNvSpPr txBox="1">
            <a:spLocks noGrp="1"/>
          </p:cNvSpPr>
          <p:nvPr>
            <p:ph idx="1"/>
          </p:nvPr>
        </p:nvSpPr>
        <p:spPr>
          <a:xfrm>
            <a:off x="628650" y="1690689"/>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Participate in transition planning to ensure timely access to services</a:t>
            </a:r>
            <a:endParaRPr dirty="0"/>
          </a:p>
          <a:p>
            <a:pPr marL="228600" lvl="0" indent="-228600" algn="l" rtl="0">
              <a:lnSpc>
                <a:spcPct val="150000"/>
              </a:lnSpc>
              <a:spcBef>
                <a:spcPts val="1000"/>
              </a:spcBef>
              <a:spcAft>
                <a:spcPts val="0"/>
              </a:spcAft>
              <a:buClr>
                <a:schemeClr val="dk1"/>
              </a:buClr>
              <a:buSzPts val="2800"/>
              <a:buChar char="•"/>
            </a:pPr>
            <a:r>
              <a:rPr lang="en-US" dirty="0"/>
              <a:t>Advocate at the local, state, and national levels</a:t>
            </a:r>
            <a:endParaRPr dirty="0"/>
          </a:p>
          <a:p>
            <a:pPr marL="228600" lvl="0" indent="-228600" algn="l" rtl="0">
              <a:lnSpc>
                <a:spcPct val="150000"/>
              </a:lnSpc>
              <a:spcBef>
                <a:spcPts val="1000"/>
              </a:spcBef>
              <a:spcAft>
                <a:spcPts val="0"/>
              </a:spcAft>
              <a:buClr>
                <a:schemeClr val="dk1"/>
              </a:buClr>
              <a:buSzPts val="2800"/>
              <a:buChar char="•"/>
            </a:pPr>
            <a:r>
              <a:rPr lang="en-US" dirty="0"/>
              <a:t>Raise awareness about the importance of EI</a:t>
            </a:r>
            <a:endParaRPr dirty="0"/>
          </a:p>
          <a:p>
            <a:pPr marL="228600" lvl="0" indent="-228600" algn="l" rtl="0">
              <a:lnSpc>
                <a:spcPct val="150000"/>
              </a:lnSpc>
              <a:spcBef>
                <a:spcPts val="1000"/>
              </a:spcBef>
              <a:spcAft>
                <a:spcPts val="0"/>
              </a:spcAft>
              <a:buClr>
                <a:schemeClr val="dk1"/>
              </a:buClr>
              <a:buSzPts val="2800"/>
              <a:buChar char="•"/>
            </a:pPr>
            <a:r>
              <a:rPr lang="en-US" dirty="0"/>
              <a:t>Remain up-to-date with current research and evidence-based practices</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628650" y="274815"/>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Standard 3</a:t>
            </a:r>
            <a:endParaRPr dirty="0"/>
          </a:p>
        </p:txBody>
      </p:sp>
      <p:sp>
        <p:nvSpPr>
          <p:cNvPr id="70" name="Google Shape;70;p2"/>
          <p:cNvSpPr txBox="1">
            <a:spLocks noGrp="1"/>
          </p:cNvSpPr>
          <p:nvPr>
            <p:ph idx="1"/>
          </p:nvPr>
        </p:nvSpPr>
        <p:spPr>
          <a:xfrm>
            <a:off x="628650" y="1343152"/>
            <a:ext cx="7886700" cy="4732211"/>
          </a:xfrm>
          <a:prstGeom prst="rect">
            <a:avLst/>
          </a:prstGeom>
          <a:noFill/>
          <a:ln>
            <a:noFill/>
          </a:ln>
        </p:spPr>
        <p:txBody>
          <a:bodyPr spcFirstLastPara="1" wrap="square" lIns="91425" tIns="45700" rIns="91425" bIns="45700" anchor="t" anchorCtr="0">
            <a:normAutofit fontScale="92500" lnSpcReduction="20000"/>
          </a:bodyPr>
          <a:lstStyle/>
          <a:p>
            <a:pPr marL="0" lvl="0" indent="0" rtl="0">
              <a:lnSpc>
                <a:spcPct val="150000"/>
              </a:lnSpc>
              <a:spcBef>
                <a:spcPts val="0"/>
              </a:spcBef>
              <a:spcAft>
                <a:spcPts val="0"/>
              </a:spcAft>
              <a:buClr>
                <a:schemeClr val="dk1"/>
              </a:buClr>
              <a:buSzPct val="100000"/>
              <a:buNone/>
            </a:pPr>
            <a:r>
              <a:rPr lang="en-US" dirty="0"/>
              <a:t>Candidates apply models, skills, and processes of teaming when collaborating and communicating with families and professionals, using culturally and linguistically responsive and affirming practices. In partnership with families and other professionals, candidates develop and implement individualized plans and successful transitions that occur across the age span. Candidates use a variety of collaborative strategies while working with and supporting other adults.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a:t>Team Models in EI</a:t>
            </a:r>
            <a:endParaRPr/>
          </a:p>
        </p:txBody>
      </p:sp>
      <p:sp>
        <p:nvSpPr>
          <p:cNvPr id="192" name="Google Shape;192;p20"/>
          <p:cNvSpPr txBox="1">
            <a:spLocks noGrp="1"/>
          </p:cNvSpPr>
          <p:nvPr>
            <p:ph idx="1"/>
          </p:nvPr>
        </p:nvSpPr>
        <p:spPr>
          <a:xfrm>
            <a:off x="628650" y="1604907"/>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grpSp>
        <p:nvGrpSpPr>
          <p:cNvPr id="193" name="Google Shape;193;p20"/>
          <p:cNvGrpSpPr/>
          <p:nvPr/>
        </p:nvGrpSpPr>
        <p:grpSpPr>
          <a:xfrm>
            <a:off x="770102" y="1956851"/>
            <a:ext cx="7289851" cy="3262304"/>
            <a:chOff x="5054" y="596427"/>
            <a:chExt cx="7289851" cy="3262304"/>
          </a:xfrm>
        </p:grpSpPr>
        <p:sp>
          <p:nvSpPr>
            <p:cNvPr id="194" name="Google Shape;194;p20"/>
            <p:cNvSpPr/>
            <p:nvPr/>
          </p:nvSpPr>
          <p:spPr>
            <a:xfrm rot="5400000">
              <a:off x="457807" y="1384897"/>
              <a:ext cx="1363761" cy="2269267"/>
            </a:xfrm>
            <a:prstGeom prst="corner">
              <a:avLst>
                <a:gd name="adj1" fmla="val 16120"/>
                <a:gd name="adj2" fmla="val 16110"/>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230161" y="2062919"/>
              <a:ext cx="2048707" cy="17958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txBox="1"/>
            <p:nvPr/>
          </p:nvSpPr>
          <p:spPr>
            <a:xfrm>
              <a:off x="230161" y="2062919"/>
              <a:ext cx="2048707" cy="1795812"/>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en-US" sz="2100" b="0" i="0" u="none" strike="noStrike" cap="none">
                  <a:solidFill>
                    <a:schemeClr val="dk1"/>
                  </a:solidFill>
                  <a:latin typeface="Calibri"/>
                  <a:ea typeface="Calibri"/>
                  <a:cs typeface="Calibri"/>
                  <a:sym typeface="Calibri"/>
                </a:rPr>
                <a:t>Multidisciplinary</a:t>
              </a:r>
              <a:endParaRPr/>
            </a:p>
          </p:txBody>
        </p:sp>
        <p:sp>
          <p:nvSpPr>
            <p:cNvPr id="197" name="Google Shape;197;p20"/>
            <p:cNvSpPr/>
            <p:nvPr/>
          </p:nvSpPr>
          <p:spPr>
            <a:xfrm>
              <a:off x="1892320" y="1217831"/>
              <a:ext cx="386548" cy="386548"/>
            </a:xfrm>
            <a:prstGeom prst="triangle">
              <a:avLst>
                <a:gd name="adj" fmla="val 10000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rot="5400000">
              <a:off x="2965825" y="764286"/>
              <a:ext cx="1363761" cy="2269267"/>
            </a:xfrm>
            <a:prstGeom prst="corner">
              <a:avLst>
                <a:gd name="adj1" fmla="val 16120"/>
                <a:gd name="adj2" fmla="val 16110"/>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2738180" y="1442308"/>
              <a:ext cx="2048707" cy="17958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txBox="1"/>
            <p:nvPr/>
          </p:nvSpPr>
          <p:spPr>
            <a:xfrm>
              <a:off x="2738180" y="1442308"/>
              <a:ext cx="2048707" cy="1795812"/>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en-US" sz="2100" b="0" i="0" u="none" strike="noStrike" cap="none">
                  <a:solidFill>
                    <a:schemeClr val="dk1"/>
                  </a:solidFill>
                  <a:latin typeface="Calibri"/>
                  <a:ea typeface="Calibri"/>
                  <a:cs typeface="Calibri"/>
                  <a:sym typeface="Calibri"/>
                </a:rPr>
                <a:t>Interdisciplinary</a:t>
              </a:r>
              <a:endParaRPr/>
            </a:p>
          </p:txBody>
        </p:sp>
        <p:sp>
          <p:nvSpPr>
            <p:cNvPr id="201" name="Google Shape;201;p20"/>
            <p:cNvSpPr/>
            <p:nvPr/>
          </p:nvSpPr>
          <p:spPr>
            <a:xfrm>
              <a:off x="4400339" y="597220"/>
              <a:ext cx="386548" cy="386548"/>
            </a:xfrm>
            <a:prstGeom prst="triangle">
              <a:avLst>
                <a:gd name="adj" fmla="val 10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5400000">
              <a:off x="5473843" y="143674"/>
              <a:ext cx="1363761" cy="2269267"/>
            </a:xfrm>
            <a:prstGeom prst="corner">
              <a:avLst>
                <a:gd name="adj1" fmla="val 16120"/>
                <a:gd name="adj2" fmla="val 16110"/>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5246198" y="821696"/>
              <a:ext cx="2048707" cy="17958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txBox="1"/>
            <p:nvPr/>
          </p:nvSpPr>
          <p:spPr>
            <a:xfrm>
              <a:off x="5246198" y="821696"/>
              <a:ext cx="2048707" cy="1795812"/>
            </a:xfrm>
            <a:prstGeom prst="rect">
              <a:avLst/>
            </a:prstGeom>
            <a:noFill/>
            <a:ln>
              <a:noFill/>
            </a:ln>
          </p:spPr>
          <p:txBody>
            <a:bodyPr spcFirstLastPara="1" wrap="square" lIns="80000" tIns="80000" rIns="80000" bIns="80000" anchor="t" anchorCtr="0">
              <a:noAutofit/>
            </a:bodyPr>
            <a:lstStyle/>
            <a:p>
              <a:pPr marL="0" marR="0" lvl="0" indent="0" algn="l" rtl="0">
                <a:lnSpc>
                  <a:spcPct val="90000"/>
                </a:lnSpc>
                <a:spcBef>
                  <a:spcPts val="0"/>
                </a:spcBef>
                <a:spcAft>
                  <a:spcPts val="0"/>
                </a:spcAft>
                <a:buClr>
                  <a:schemeClr val="dk1"/>
                </a:buClr>
                <a:buSzPts val="2100"/>
                <a:buFont typeface="Calibri"/>
                <a:buNone/>
              </a:pPr>
              <a:r>
                <a:rPr lang="en-US" sz="2100" b="0" i="0" u="none" strike="noStrike" cap="none">
                  <a:solidFill>
                    <a:schemeClr val="dk1"/>
                  </a:solidFill>
                  <a:latin typeface="Calibri"/>
                  <a:ea typeface="Calibri"/>
                  <a:cs typeface="Calibri"/>
                  <a:sym typeface="Calibri"/>
                </a:rPr>
                <a:t>Transdisciplinary</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Multidisciplinary Teaming</a:t>
            </a:r>
            <a:endParaRPr dirty="0"/>
          </a:p>
        </p:txBody>
      </p:sp>
      <p:sp>
        <p:nvSpPr>
          <p:cNvPr id="210" name="Google Shape;210;p2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dirty="0"/>
              <a:t>Multidisciplinary</a:t>
            </a:r>
            <a:endParaRPr dirty="0"/>
          </a:p>
          <a:p>
            <a:pPr marL="685800" lvl="1" indent="-228600" algn="l" rtl="0">
              <a:lnSpc>
                <a:spcPct val="150000"/>
              </a:lnSpc>
              <a:spcBef>
                <a:spcPts val="500"/>
              </a:spcBef>
              <a:spcAft>
                <a:spcPts val="0"/>
              </a:spcAft>
              <a:buClr>
                <a:schemeClr val="dk1"/>
              </a:buClr>
              <a:buSzPts val="2400"/>
              <a:buChar char="•"/>
            </a:pPr>
            <a:r>
              <a:rPr lang="en-US" dirty="0"/>
              <a:t>Provide services in the area that are clearly defined and agreed upon between disciplines</a:t>
            </a:r>
            <a:endParaRPr dirty="0"/>
          </a:p>
          <a:p>
            <a:pPr marL="685800" lvl="1" indent="-228600" algn="l" rtl="0">
              <a:lnSpc>
                <a:spcPct val="150000"/>
              </a:lnSpc>
              <a:spcBef>
                <a:spcPts val="500"/>
              </a:spcBef>
              <a:spcAft>
                <a:spcPts val="0"/>
              </a:spcAft>
              <a:buClr>
                <a:schemeClr val="dk1"/>
              </a:buClr>
              <a:buSzPts val="2400"/>
              <a:buChar char="•"/>
            </a:pPr>
            <a:r>
              <a:rPr lang="en-US" dirty="0"/>
              <a:t>Does not take into account the range of skills each person brings to the table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Interdisciplinary Teaming </a:t>
            </a:r>
            <a:endParaRPr dirty="0"/>
          </a:p>
        </p:txBody>
      </p:sp>
      <p:sp>
        <p:nvSpPr>
          <p:cNvPr id="216" name="Google Shape;216;p2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dirty="0"/>
              <a:t>Interdisciplinary</a:t>
            </a:r>
            <a:endParaRPr dirty="0"/>
          </a:p>
          <a:p>
            <a:pPr marL="685800" lvl="1" indent="-228600" algn="l" rtl="0">
              <a:lnSpc>
                <a:spcPct val="150000"/>
              </a:lnSpc>
              <a:spcBef>
                <a:spcPts val="500"/>
              </a:spcBef>
              <a:spcAft>
                <a:spcPts val="0"/>
              </a:spcAft>
              <a:buClr>
                <a:schemeClr val="dk1"/>
              </a:buClr>
              <a:buSzPts val="2400"/>
              <a:buChar char="•"/>
            </a:pPr>
            <a:r>
              <a:rPr lang="en-US" dirty="0"/>
              <a:t>The role of the team is defined by the child and family</a:t>
            </a:r>
            <a:endParaRPr dirty="0"/>
          </a:p>
          <a:p>
            <a:pPr marL="685800" lvl="1" indent="-228600" algn="l" rtl="0">
              <a:lnSpc>
                <a:spcPct val="150000"/>
              </a:lnSpc>
              <a:spcBef>
                <a:spcPts val="500"/>
              </a:spcBef>
              <a:spcAft>
                <a:spcPts val="0"/>
              </a:spcAft>
              <a:buClr>
                <a:schemeClr val="dk1"/>
              </a:buClr>
              <a:buSzPts val="2400"/>
              <a:buChar char="•"/>
            </a:pPr>
            <a:r>
              <a:rPr lang="en-US" dirty="0"/>
              <a:t>Requires mutual trust and respect of professional competency; knowledge in their field and awareness of the limitations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Transdisciplinary Teaming</a:t>
            </a:r>
            <a:r>
              <a:rPr lang="en-US" b="1" dirty="0"/>
              <a:t> </a:t>
            </a:r>
            <a:endParaRPr dirty="0"/>
          </a:p>
        </p:txBody>
      </p:sp>
      <p:sp>
        <p:nvSpPr>
          <p:cNvPr id="222" name="Google Shape;222;p2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dirty="0"/>
              <a:t>Transdisciplinary</a:t>
            </a:r>
            <a:endParaRPr dirty="0"/>
          </a:p>
          <a:p>
            <a:pPr marL="685800" lvl="1" indent="-228600" algn="l" rtl="0">
              <a:lnSpc>
                <a:spcPct val="150000"/>
              </a:lnSpc>
              <a:spcBef>
                <a:spcPts val="500"/>
              </a:spcBef>
              <a:spcAft>
                <a:spcPts val="0"/>
              </a:spcAft>
              <a:buClr>
                <a:schemeClr val="dk1"/>
              </a:buClr>
              <a:buSzPts val="2400"/>
              <a:buChar char="•"/>
            </a:pPr>
            <a:r>
              <a:rPr lang="en-US" dirty="0"/>
              <a:t>Crossing of discipline borders</a:t>
            </a:r>
            <a:endParaRPr dirty="0"/>
          </a:p>
          <a:p>
            <a:pPr marL="685800" lvl="1" indent="-228600" algn="l" rtl="0">
              <a:lnSpc>
                <a:spcPct val="150000"/>
              </a:lnSpc>
              <a:spcBef>
                <a:spcPts val="500"/>
              </a:spcBef>
              <a:spcAft>
                <a:spcPts val="0"/>
              </a:spcAft>
              <a:buClr>
                <a:schemeClr val="dk1"/>
              </a:buClr>
              <a:buSzPts val="2400"/>
              <a:buChar char="•"/>
            </a:pPr>
            <a:r>
              <a:rPr lang="en-US" dirty="0"/>
              <a:t>Incorporation of skills developed in other fields into one’s practice</a:t>
            </a:r>
            <a:endParaRPr dirty="0"/>
          </a:p>
          <a:p>
            <a:pPr marL="685800" lvl="1" indent="-228600" algn="l" rtl="0">
              <a:lnSpc>
                <a:spcPct val="150000"/>
              </a:lnSpc>
              <a:spcBef>
                <a:spcPts val="500"/>
              </a:spcBef>
              <a:spcAft>
                <a:spcPts val="0"/>
              </a:spcAft>
              <a:buClr>
                <a:schemeClr val="dk1"/>
              </a:buClr>
              <a:buSzPts val="2400"/>
              <a:buChar char="•"/>
            </a:pPr>
            <a:r>
              <a:rPr lang="en-US" dirty="0"/>
              <a:t>Makes use of a Primary Service Provider as the central point of contact and implementation with families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aphicFrame>
        <p:nvGraphicFramePr>
          <p:cNvPr id="228" name="Google Shape;228;p24"/>
          <p:cNvGraphicFramePr/>
          <p:nvPr/>
        </p:nvGraphicFramePr>
        <p:xfrm>
          <a:off x="851730" y="310897"/>
          <a:ext cx="7440500" cy="5577850"/>
        </p:xfrm>
        <a:graphic>
          <a:graphicData uri="http://schemas.openxmlformats.org/drawingml/2006/table">
            <a:tbl>
              <a:tblPr firstRow="1" firstCol="1" bandRow="1">
                <a:noFill/>
                <a:tableStyleId>{4C9A7FAF-1179-4834-89F6-459553FB1F65}</a:tableStyleId>
              </a:tblPr>
              <a:tblGrid>
                <a:gridCol w="1860125">
                  <a:extLst>
                    <a:ext uri="{9D8B030D-6E8A-4147-A177-3AD203B41FA5}">
                      <a16:colId xmlns:a16="http://schemas.microsoft.com/office/drawing/2014/main" val="20000"/>
                    </a:ext>
                  </a:extLst>
                </a:gridCol>
                <a:gridCol w="1860125">
                  <a:extLst>
                    <a:ext uri="{9D8B030D-6E8A-4147-A177-3AD203B41FA5}">
                      <a16:colId xmlns:a16="http://schemas.microsoft.com/office/drawing/2014/main" val="20001"/>
                    </a:ext>
                  </a:extLst>
                </a:gridCol>
                <a:gridCol w="1860125">
                  <a:extLst>
                    <a:ext uri="{9D8B030D-6E8A-4147-A177-3AD203B41FA5}">
                      <a16:colId xmlns:a16="http://schemas.microsoft.com/office/drawing/2014/main" val="20002"/>
                    </a:ext>
                  </a:extLst>
                </a:gridCol>
                <a:gridCol w="1860125">
                  <a:extLst>
                    <a:ext uri="{9D8B030D-6E8A-4147-A177-3AD203B41FA5}">
                      <a16:colId xmlns:a16="http://schemas.microsoft.com/office/drawing/2014/main" val="20003"/>
                    </a:ext>
                  </a:extLst>
                </a:gridCol>
              </a:tblGrid>
              <a:tr h="219575">
                <a:tc>
                  <a:txBody>
                    <a:bodyPr/>
                    <a:lstStyle/>
                    <a:p>
                      <a:pPr marL="0" marR="0" lvl="0" indent="0" algn="ctr" rtl="0">
                        <a:lnSpc>
                          <a:spcPct val="107000"/>
                        </a:lnSpc>
                        <a:spcBef>
                          <a:spcPts val="0"/>
                        </a:spcBef>
                        <a:spcAft>
                          <a:spcPts val="0"/>
                        </a:spcAft>
                        <a:buNone/>
                      </a:pPr>
                      <a:r>
                        <a:rPr lang="en-US" sz="1100" u="none" strike="noStrike" cap="none">
                          <a:solidFill>
                            <a:schemeClr val="dk1"/>
                          </a:solidFill>
                        </a:rPr>
                        <a:t> </a:t>
                      </a:r>
                      <a:endParaRPr sz="10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ctr" rtl="0">
                        <a:lnSpc>
                          <a:spcPct val="107000"/>
                        </a:lnSpc>
                        <a:spcBef>
                          <a:spcPts val="0"/>
                        </a:spcBef>
                        <a:spcAft>
                          <a:spcPts val="0"/>
                        </a:spcAft>
                        <a:buNone/>
                      </a:pPr>
                      <a:r>
                        <a:rPr lang="en-US" sz="1100" u="none" strike="noStrike" cap="none">
                          <a:solidFill>
                            <a:schemeClr val="dk1"/>
                          </a:solidFill>
                        </a:rPr>
                        <a:t>Multidisciplinary</a:t>
                      </a:r>
                      <a:endParaRPr sz="10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ctr" rtl="0">
                        <a:lnSpc>
                          <a:spcPct val="107000"/>
                        </a:lnSpc>
                        <a:spcBef>
                          <a:spcPts val="0"/>
                        </a:spcBef>
                        <a:spcAft>
                          <a:spcPts val="0"/>
                        </a:spcAft>
                        <a:buNone/>
                      </a:pPr>
                      <a:r>
                        <a:rPr lang="en-US" sz="1100" u="none" strike="noStrike" cap="none">
                          <a:solidFill>
                            <a:schemeClr val="dk1"/>
                          </a:solidFill>
                        </a:rPr>
                        <a:t>Interdisciplinary</a:t>
                      </a:r>
                      <a:endParaRPr sz="10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ctr" rtl="0">
                        <a:lnSpc>
                          <a:spcPct val="107000"/>
                        </a:lnSpc>
                        <a:spcBef>
                          <a:spcPts val="0"/>
                        </a:spcBef>
                        <a:spcAft>
                          <a:spcPts val="0"/>
                        </a:spcAft>
                        <a:buNone/>
                      </a:pPr>
                      <a:r>
                        <a:rPr lang="en-US" sz="1100" u="none" strike="noStrike" cap="none">
                          <a:solidFill>
                            <a:schemeClr val="dk1"/>
                          </a:solidFill>
                        </a:rPr>
                        <a:t>Transdisciplinary</a:t>
                      </a:r>
                      <a:endParaRPr sz="1000" u="none" strike="noStrike" cap="none">
                        <a:solidFill>
                          <a:schemeClr val="dk1"/>
                        </a:solidFill>
                        <a:latin typeface="Calibri"/>
                        <a:ea typeface="Calibri"/>
                        <a:cs typeface="Calibri"/>
                        <a:sym typeface="Calibri"/>
                      </a:endParaRPr>
                    </a:p>
                  </a:txBody>
                  <a:tcPr marL="64700" marR="64700" marT="0" marB="0"/>
                </a:tc>
                <a:extLst>
                  <a:ext uri="{0D108BD9-81ED-4DB2-BD59-A6C34878D82A}">
                    <a16:rowId xmlns:a16="http://schemas.microsoft.com/office/drawing/2014/main" val="10000"/>
                  </a:ext>
                </a:extLst>
              </a:tr>
              <a:tr h="707925">
                <a:tc>
                  <a:txBody>
                    <a:bodyPr/>
                    <a:lstStyle/>
                    <a:p>
                      <a:pPr marL="0" marR="0" lvl="0" indent="0" algn="l" rtl="0">
                        <a:lnSpc>
                          <a:spcPct val="115000"/>
                        </a:lnSpc>
                        <a:spcBef>
                          <a:spcPts val="0"/>
                        </a:spcBef>
                        <a:spcAft>
                          <a:spcPts val="0"/>
                        </a:spcAft>
                        <a:buNone/>
                      </a:pPr>
                      <a:r>
                        <a:rPr lang="en-US" sz="1200" u="none" strike="noStrike" cap="none">
                          <a:solidFill>
                            <a:schemeClr val="dk1"/>
                          </a:solidFill>
                        </a:rPr>
                        <a:t>Assessment</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Separate </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Separate </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Team members and family engage in comprehensive assessment together</a:t>
                      </a:r>
                      <a:endParaRPr sz="1200" u="none" strike="noStrike" cap="none">
                        <a:solidFill>
                          <a:schemeClr val="dk1"/>
                        </a:solidFill>
                        <a:latin typeface="Calibri"/>
                        <a:ea typeface="Calibri"/>
                        <a:cs typeface="Calibri"/>
                        <a:sym typeface="Calibri"/>
                      </a:endParaRPr>
                    </a:p>
                  </a:txBody>
                  <a:tcPr marL="64700" marR="64700" marT="0" marB="0"/>
                </a:tc>
                <a:extLst>
                  <a:ext uri="{0D108BD9-81ED-4DB2-BD59-A6C34878D82A}">
                    <a16:rowId xmlns:a16="http://schemas.microsoft.com/office/drawing/2014/main" val="10001"/>
                  </a:ext>
                </a:extLst>
              </a:tr>
              <a:tr h="471950">
                <a:tc>
                  <a:txBody>
                    <a:bodyPr/>
                    <a:lstStyle/>
                    <a:p>
                      <a:pPr marL="0" marR="0" lvl="0" indent="0" algn="l" rtl="0">
                        <a:lnSpc>
                          <a:spcPct val="115000"/>
                        </a:lnSpc>
                        <a:spcBef>
                          <a:spcPts val="0"/>
                        </a:spcBef>
                        <a:spcAft>
                          <a:spcPts val="0"/>
                        </a:spcAft>
                        <a:buNone/>
                      </a:pPr>
                      <a:r>
                        <a:rPr lang="en-US" sz="1200" u="none" strike="noStrike" cap="none">
                          <a:solidFill>
                            <a:schemeClr val="dk1"/>
                          </a:solidFill>
                        </a:rPr>
                        <a:t>Family participation</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Meet w/individual disciplines</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Meet with team or team rep</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Full and active members of team</a:t>
                      </a:r>
                      <a:endParaRPr sz="1200" u="none" strike="noStrike" cap="none">
                        <a:solidFill>
                          <a:schemeClr val="dk1"/>
                        </a:solidFill>
                        <a:latin typeface="Calibri"/>
                        <a:ea typeface="Calibri"/>
                        <a:cs typeface="Calibri"/>
                        <a:sym typeface="Calibri"/>
                      </a:endParaRPr>
                    </a:p>
                  </a:txBody>
                  <a:tcPr marL="64700" marR="64700" marT="0" marB="0"/>
                </a:tc>
                <a:extLst>
                  <a:ext uri="{0D108BD9-81ED-4DB2-BD59-A6C34878D82A}">
                    <a16:rowId xmlns:a16="http://schemas.microsoft.com/office/drawing/2014/main" val="10002"/>
                  </a:ext>
                </a:extLst>
              </a:tr>
              <a:tr h="707925">
                <a:tc>
                  <a:txBody>
                    <a:bodyPr/>
                    <a:lstStyle/>
                    <a:p>
                      <a:pPr marL="0" marR="0" lvl="0" indent="0" algn="l" rtl="0">
                        <a:lnSpc>
                          <a:spcPct val="115000"/>
                        </a:lnSpc>
                        <a:spcBef>
                          <a:spcPts val="0"/>
                        </a:spcBef>
                        <a:spcAft>
                          <a:spcPts val="0"/>
                        </a:spcAft>
                        <a:buNone/>
                      </a:pPr>
                      <a:r>
                        <a:rPr lang="en-US" sz="1200" u="none" strike="noStrike" cap="none">
                          <a:solidFill>
                            <a:schemeClr val="dk1"/>
                          </a:solidFill>
                        </a:rPr>
                        <a:t>Service plan development</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Separate plans by discipline</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Share separate plans with one another</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Team and family develop together based on family priorities, needs</a:t>
                      </a:r>
                      <a:endParaRPr sz="1200" u="none" strike="noStrike" cap="none">
                        <a:solidFill>
                          <a:schemeClr val="dk1"/>
                        </a:solidFill>
                        <a:latin typeface="Calibri"/>
                        <a:ea typeface="Calibri"/>
                        <a:cs typeface="Calibri"/>
                        <a:sym typeface="Calibri"/>
                      </a:endParaRPr>
                    </a:p>
                  </a:txBody>
                  <a:tcPr marL="64700" marR="64700" marT="0" marB="0"/>
                </a:tc>
                <a:extLst>
                  <a:ext uri="{0D108BD9-81ED-4DB2-BD59-A6C34878D82A}">
                    <a16:rowId xmlns:a16="http://schemas.microsoft.com/office/drawing/2014/main" val="10003"/>
                  </a:ext>
                </a:extLst>
              </a:tr>
              <a:tr h="943875">
                <a:tc>
                  <a:txBody>
                    <a:bodyPr/>
                    <a:lstStyle/>
                    <a:p>
                      <a:pPr marL="0" marR="0" lvl="0" indent="0" algn="l" rtl="0">
                        <a:lnSpc>
                          <a:spcPct val="115000"/>
                        </a:lnSpc>
                        <a:spcBef>
                          <a:spcPts val="0"/>
                        </a:spcBef>
                        <a:spcAft>
                          <a:spcPts val="0"/>
                        </a:spcAft>
                        <a:buNone/>
                      </a:pPr>
                      <a:r>
                        <a:rPr lang="en-US" sz="1200" u="none" strike="noStrike" cap="none">
                          <a:solidFill>
                            <a:schemeClr val="dk1"/>
                          </a:solidFill>
                        </a:rPr>
                        <a:t>Service plan responsibility</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Responsible for their section</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Responsible for sharing information as well as implementation of their section</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Team responsible for how primary service provider implements every section of the plan</a:t>
                      </a:r>
                      <a:endParaRPr sz="1200" u="none" strike="noStrike" cap="none">
                        <a:solidFill>
                          <a:schemeClr val="dk1"/>
                        </a:solidFill>
                        <a:latin typeface="Calibri"/>
                        <a:ea typeface="Calibri"/>
                        <a:cs typeface="Calibri"/>
                        <a:sym typeface="Calibri"/>
                      </a:endParaRPr>
                    </a:p>
                  </a:txBody>
                  <a:tcPr marL="64700" marR="64700" marT="0" marB="0"/>
                </a:tc>
                <a:extLst>
                  <a:ext uri="{0D108BD9-81ED-4DB2-BD59-A6C34878D82A}">
                    <a16:rowId xmlns:a16="http://schemas.microsoft.com/office/drawing/2014/main" val="10004"/>
                  </a:ext>
                </a:extLst>
              </a:tr>
              <a:tr h="1468675">
                <a:tc>
                  <a:txBody>
                    <a:bodyPr/>
                    <a:lstStyle/>
                    <a:p>
                      <a:pPr marL="0" marR="0" lvl="0" indent="0" algn="l" rtl="0">
                        <a:lnSpc>
                          <a:spcPct val="115000"/>
                        </a:lnSpc>
                        <a:spcBef>
                          <a:spcPts val="0"/>
                        </a:spcBef>
                        <a:spcAft>
                          <a:spcPts val="0"/>
                        </a:spcAft>
                        <a:buNone/>
                      </a:pPr>
                      <a:r>
                        <a:rPr lang="en-US" sz="1200" u="none" strike="noStrike" cap="none">
                          <a:solidFill>
                            <a:schemeClr val="dk1"/>
                          </a:solidFill>
                        </a:rPr>
                        <a:t>Service plan implementation</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Implement discipline-specific section of the plan individually</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Team members implement their section of the plan individually and incorporate other sections where possible</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b="1" u="none" strike="noStrike" cap="none">
                          <a:solidFill>
                            <a:schemeClr val="dk1"/>
                          </a:solidFill>
                        </a:rPr>
                        <a:t>A primary service provider </a:t>
                      </a:r>
                      <a:r>
                        <a:rPr lang="en-US" sz="1200" u="none" strike="noStrike" cap="none">
                          <a:solidFill>
                            <a:schemeClr val="dk1"/>
                          </a:solidFill>
                        </a:rPr>
                        <a:t>(can change over time) is assigned to implement plan with family: need for disciplines </a:t>
                      </a:r>
                      <a:r>
                        <a:rPr lang="en-US" sz="1200" b="1" u="none" strike="noStrike" cap="none">
                          <a:solidFill>
                            <a:schemeClr val="dk1"/>
                          </a:solidFill>
                        </a:rPr>
                        <a:t>to share their knowledge with others </a:t>
                      </a:r>
                      <a:r>
                        <a:rPr lang="en-US" sz="1200" u="none" strike="noStrike" cap="none">
                          <a:solidFill>
                            <a:schemeClr val="dk1"/>
                          </a:solidFill>
                        </a:rPr>
                        <a:t>to ensure full implementation</a:t>
                      </a:r>
                      <a:endParaRPr sz="1200" u="none" strike="noStrike" cap="none">
                        <a:solidFill>
                          <a:schemeClr val="dk1"/>
                        </a:solidFill>
                        <a:latin typeface="Calibri"/>
                        <a:ea typeface="Calibri"/>
                        <a:cs typeface="Calibri"/>
                        <a:sym typeface="Calibri"/>
                      </a:endParaRPr>
                    </a:p>
                  </a:txBody>
                  <a:tcPr marL="64700" marR="64700" marT="0" marB="0"/>
                </a:tc>
                <a:extLst>
                  <a:ext uri="{0D108BD9-81ED-4DB2-BD59-A6C34878D82A}">
                    <a16:rowId xmlns:a16="http://schemas.microsoft.com/office/drawing/2014/main" val="10005"/>
                  </a:ext>
                </a:extLst>
              </a:tr>
              <a:tr h="1057925">
                <a:tc>
                  <a:txBody>
                    <a:bodyPr/>
                    <a:lstStyle/>
                    <a:p>
                      <a:pPr marL="0" marR="0" lvl="0" indent="0" algn="l" rtl="0">
                        <a:lnSpc>
                          <a:spcPct val="115000"/>
                        </a:lnSpc>
                        <a:spcBef>
                          <a:spcPts val="0"/>
                        </a:spcBef>
                        <a:spcAft>
                          <a:spcPts val="0"/>
                        </a:spcAft>
                        <a:buNone/>
                      </a:pPr>
                      <a:r>
                        <a:rPr lang="en-US" sz="1200" u="none" strike="noStrike" cap="none">
                          <a:solidFill>
                            <a:schemeClr val="dk1"/>
                          </a:solidFill>
                        </a:rPr>
                        <a:t>Lines of communication</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Informal lines</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Periodic case-specific meetings</a:t>
                      </a:r>
                      <a:endParaRPr sz="1200" u="none" strike="noStrike" cap="none">
                        <a:solidFill>
                          <a:schemeClr val="dk1"/>
                        </a:solidFill>
                        <a:latin typeface="Calibri"/>
                        <a:ea typeface="Calibri"/>
                        <a:cs typeface="Calibri"/>
                        <a:sym typeface="Calibri"/>
                      </a:endParaRPr>
                    </a:p>
                  </a:txBody>
                  <a:tcPr marL="64700" marR="64700" marT="0" marB="0"/>
                </a:tc>
                <a:tc>
                  <a:txBody>
                    <a:bodyPr/>
                    <a:lstStyle/>
                    <a:p>
                      <a:pPr marL="0" marR="0" lvl="0" indent="0" algn="l" rtl="0">
                        <a:lnSpc>
                          <a:spcPct val="115000"/>
                        </a:lnSpc>
                        <a:spcBef>
                          <a:spcPts val="0"/>
                        </a:spcBef>
                        <a:spcAft>
                          <a:spcPts val="0"/>
                        </a:spcAft>
                        <a:buNone/>
                      </a:pPr>
                      <a:r>
                        <a:rPr lang="en-US" sz="1200" u="none" strike="noStrike" cap="none">
                          <a:solidFill>
                            <a:schemeClr val="dk1"/>
                          </a:solidFill>
                        </a:rPr>
                        <a:t>Regular team meetings where continuous transfer of information occurs between all members of the team</a:t>
                      </a:r>
                      <a:endParaRPr sz="1200" u="none" strike="noStrike" cap="none">
                        <a:solidFill>
                          <a:schemeClr val="dk1"/>
                        </a:solidFill>
                        <a:latin typeface="Calibri"/>
                        <a:ea typeface="Calibri"/>
                        <a:cs typeface="Calibri"/>
                        <a:sym typeface="Calibri"/>
                      </a:endParaRPr>
                    </a:p>
                  </a:txBody>
                  <a:tcPr marL="64700" marR="64700" marT="0" marB="0"/>
                </a:tc>
                <a:extLst>
                  <a:ext uri="{0D108BD9-81ED-4DB2-BD59-A6C34878D82A}">
                    <a16:rowId xmlns:a16="http://schemas.microsoft.com/office/drawing/2014/main" val="10006"/>
                  </a:ext>
                </a:extLst>
              </a:tr>
            </a:tbl>
          </a:graphicData>
        </a:graphic>
      </p:graphicFrame>
      <p:sp>
        <p:nvSpPr>
          <p:cNvPr id="229" name="Google Shape;229;p24"/>
          <p:cNvSpPr/>
          <p:nvPr/>
        </p:nvSpPr>
        <p:spPr>
          <a:xfrm flipH="1">
            <a:off x="795528" y="5359057"/>
            <a:ext cx="439826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600">
              <a:solidFill>
                <a:srgbClr val="000000"/>
              </a:solidFill>
              <a:latin typeface="Arial"/>
              <a:ea typeface="Arial"/>
              <a:cs typeface="Arial"/>
              <a:sym typeface="Arial"/>
            </a:endParaRPr>
          </a:p>
          <a:p>
            <a:pPr marL="0" marR="0" lvl="0" indent="0" algn="l" rtl="0">
              <a:spcBef>
                <a:spcPts val="0"/>
              </a:spcBef>
              <a:spcAft>
                <a:spcPts val="0"/>
              </a:spcAft>
              <a:buNone/>
            </a:pPr>
            <a:r>
              <a:rPr lang="en-US" sz="800">
                <a:solidFill>
                  <a:schemeClr val="dk1"/>
                </a:solidFill>
                <a:latin typeface="Arial"/>
                <a:ea typeface="Arial"/>
                <a:cs typeface="Arial"/>
                <a:sym typeface="Arial"/>
              </a:rPr>
              <a:t>Adapted from: Woodruff, G. &amp; Hanson, C. (1987)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600" dirty="0"/>
              <a:t>Activity</a:t>
            </a:r>
            <a:endParaRPr sz="3600" dirty="0"/>
          </a:p>
        </p:txBody>
      </p:sp>
      <p:sp>
        <p:nvSpPr>
          <p:cNvPr id="236" name="Google Shape;236;p25"/>
          <p:cNvSpPr txBox="1">
            <a:spLocks noGrp="1"/>
          </p:cNvSpPr>
          <p:nvPr>
            <p:ph idx="1"/>
          </p:nvPr>
        </p:nvSpPr>
        <p:spPr>
          <a:xfrm>
            <a:off x="628650" y="1316436"/>
            <a:ext cx="7886700" cy="469563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800"/>
              <a:buChar char="•"/>
            </a:pPr>
            <a:r>
              <a:rPr lang="en-US" dirty="0"/>
              <a:t>Which team model best describes your program/state?</a:t>
            </a:r>
            <a:endParaRPr dirty="0"/>
          </a:p>
          <a:p>
            <a:pPr marL="228600" lvl="0" indent="-228600" algn="l" rtl="0">
              <a:lnSpc>
                <a:spcPct val="150000"/>
              </a:lnSpc>
              <a:spcBef>
                <a:spcPts val="1000"/>
              </a:spcBef>
              <a:spcAft>
                <a:spcPts val="0"/>
              </a:spcAft>
              <a:buClr>
                <a:schemeClr val="dk1"/>
              </a:buClr>
              <a:buSzPts val="2800"/>
              <a:buChar char="•"/>
            </a:pPr>
            <a:r>
              <a:rPr lang="en-US" dirty="0"/>
              <a:t>Is there overlap across categories? How so?</a:t>
            </a:r>
            <a:endParaRPr dirty="0"/>
          </a:p>
          <a:p>
            <a:pPr marL="228600" lvl="0" indent="-228600" algn="l" rtl="0">
              <a:lnSpc>
                <a:spcPct val="150000"/>
              </a:lnSpc>
              <a:spcBef>
                <a:spcPts val="1000"/>
              </a:spcBef>
              <a:spcAft>
                <a:spcPts val="0"/>
              </a:spcAft>
              <a:buClr>
                <a:schemeClr val="dk1"/>
              </a:buClr>
              <a:buSzPts val="2800"/>
              <a:buChar char="•"/>
            </a:pPr>
            <a:r>
              <a:rPr lang="en-US" dirty="0"/>
              <a:t>In your opinion, is there room for enhancement of how services are delivered in your community?</a:t>
            </a:r>
            <a:endParaRPr dirty="0"/>
          </a:p>
          <a:p>
            <a:pPr marL="228600" lvl="0" indent="-228600" algn="l" rtl="0">
              <a:lnSpc>
                <a:spcPct val="150000"/>
              </a:lnSpc>
              <a:spcBef>
                <a:spcPts val="1000"/>
              </a:spcBef>
              <a:spcAft>
                <a:spcPts val="0"/>
              </a:spcAft>
              <a:buClr>
                <a:schemeClr val="dk1"/>
              </a:buClr>
              <a:buSzPts val="2800"/>
              <a:buChar char="•"/>
            </a:pPr>
            <a:r>
              <a:rPr lang="en-US" dirty="0"/>
              <a:t>What barriers currently exist to full implementation of the transdisciplinary model?</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Collaboration</a:t>
            </a:r>
            <a:r>
              <a:rPr lang="en-US" b="1" dirty="0"/>
              <a:t> </a:t>
            </a:r>
            <a:endParaRPr dirty="0"/>
          </a:p>
        </p:txBody>
      </p:sp>
      <p:sp>
        <p:nvSpPr>
          <p:cNvPr id="249" name="Google Shape;249;p27"/>
          <p:cNvSpPr txBox="1">
            <a:spLocks noGrp="1"/>
          </p:cNvSpPr>
          <p:nvPr>
            <p:ph idx="1"/>
          </p:nvPr>
        </p:nvSpPr>
        <p:spPr>
          <a:xfrm>
            <a:off x="628650" y="1499616"/>
            <a:ext cx="7886700" cy="4677347"/>
          </a:xfrm>
          <a:prstGeom prst="rect">
            <a:avLst/>
          </a:prstGeom>
          <a:noFill/>
          <a:ln>
            <a:noFill/>
          </a:ln>
        </p:spPr>
        <p:txBody>
          <a:bodyPr spcFirstLastPara="1" wrap="square" lIns="91425" tIns="45700" rIns="91425" bIns="45700" anchor="t" anchorCtr="0">
            <a:normAutofit/>
          </a:bodyPr>
          <a:lstStyle/>
          <a:p>
            <a:pPr marL="0" lvl="0" indent="0" algn="ctr" rtl="0">
              <a:lnSpc>
                <a:spcPct val="150000"/>
              </a:lnSpc>
              <a:spcBef>
                <a:spcPts val="0"/>
              </a:spcBef>
              <a:spcAft>
                <a:spcPts val="0"/>
              </a:spcAft>
              <a:buClr>
                <a:schemeClr val="dk1"/>
              </a:buClr>
              <a:buSzPts val="2800"/>
              <a:buNone/>
            </a:pPr>
            <a:r>
              <a:rPr lang="en-US" sz="3000" dirty="0"/>
              <a:t>"Collaboration presumes that no individual team member has complete knowledge of either the challenges or solutions the team hopes to address. Successful resolution is then only achieved through contributions of all members of the team." (DEC)</a:t>
            </a:r>
            <a:endParaRPr sz="3000" dirty="0"/>
          </a:p>
          <a:p>
            <a:pPr marL="228600" lvl="0" indent="-50800" algn="l" rtl="0">
              <a:lnSpc>
                <a:spcPct val="90000"/>
              </a:lnSpc>
              <a:spcBef>
                <a:spcPts val="1000"/>
              </a:spcBef>
              <a:spcAft>
                <a:spcPts val="0"/>
              </a:spcAft>
              <a:buClr>
                <a:schemeClr val="dk1"/>
              </a:buClr>
              <a:buSzPts val="2800"/>
              <a:buNone/>
            </a:pPr>
            <a:endParaRPr sz="3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Teaming and Collaboration</a:t>
            </a:r>
            <a:endParaRPr dirty="0"/>
          </a:p>
        </p:txBody>
      </p:sp>
      <p:sp>
        <p:nvSpPr>
          <p:cNvPr id="256" name="Google Shape;256;p2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70000"/>
              </a:lnSpc>
              <a:spcBef>
                <a:spcPts val="0"/>
              </a:spcBef>
              <a:spcAft>
                <a:spcPts val="0"/>
              </a:spcAft>
              <a:buClr>
                <a:schemeClr val="dk1"/>
              </a:buClr>
              <a:buSzPts val="2800"/>
              <a:buChar char="•"/>
            </a:pPr>
            <a:r>
              <a:rPr lang="en-US" dirty="0"/>
              <a:t>Practices that promote and sustain collaborative adult partnerships, relationships, and ongoing interactions to ensure that programs and services achieve desired child and family outcomes and goals (DEC 2014)</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Developing Effective Teams</a:t>
            </a:r>
            <a:endParaRPr dirty="0"/>
          </a:p>
        </p:txBody>
      </p:sp>
      <p:sp>
        <p:nvSpPr>
          <p:cNvPr id="262" name="Google Shape;262;p29"/>
          <p:cNvSpPr txBox="1">
            <a:spLocks noGrp="1"/>
          </p:cNvSpPr>
          <p:nvPr>
            <p:ph idx="1"/>
          </p:nvPr>
        </p:nvSpPr>
        <p:spPr>
          <a:xfrm>
            <a:off x="628650" y="1463040"/>
            <a:ext cx="7886700" cy="4713923"/>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50000"/>
              </a:lnSpc>
              <a:spcBef>
                <a:spcPts val="0"/>
              </a:spcBef>
              <a:spcAft>
                <a:spcPts val="0"/>
              </a:spcAft>
              <a:buClr>
                <a:schemeClr val="dk1"/>
              </a:buClr>
              <a:buSzPct val="100000"/>
              <a:buChar char="•"/>
            </a:pPr>
            <a:r>
              <a:rPr lang="en-US" dirty="0"/>
              <a:t>Begin with families – What are their concerns and priorities? Who needs to be present?</a:t>
            </a:r>
            <a:endParaRPr dirty="0"/>
          </a:p>
          <a:p>
            <a:pPr marL="228600" lvl="0" indent="-228600" algn="l" rtl="0">
              <a:lnSpc>
                <a:spcPct val="150000"/>
              </a:lnSpc>
              <a:spcBef>
                <a:spcPts val="1000"/>
              </a:spcBef>
              <a:spcAft>
                <a:spcPts val="0"/>
              </a:spcAft>
              <a:buClr>
                <a:schemeClr val="dk1"/>
              </a:buClr>
              <a:buSzPct val="100000"/>
              <a:buChar char="•"/>
            </a:pPr>
            <a:r>
              <a:rPr lang="en-US" dirty="0"/>
              <a:t>Who takes the lead?</a:t>
            </a:r>
            <a:endParaRPr dirty="0"/>
          </a:p>
          <a:p>
            <a:pPr marL="685800" lvl="1" indent="-228600" algn="l" rtl="0">
              <a:lnSpc>
                <a:spcPct val="150000"/>
              </a:lnSpc>
              <a:spcBef>
                <a:spcPts val="500"/>
              </a:spcBef>
              <a:spcAft>
                <a:spcPts val="0"/>
              </a:spcAft>
              <a:buClr>
                <a:schemeClr val="dk1"/>
              </a:buClr>
              <a:buSzPct val="100000"/>
              <a:buChar char="•"/>
            </a:pPr>
            <a:r>
              <a:rPr lang="en-US" dirty="0"/>
              <a:t>In collaboration with families, deciding on primary provider</a:t>
            </a:r>
            <a:endParaRPr dirty="0"/>
          </a:p>
          <a:p>
            <a:pPr marL="685800" lvl="1" indent="-228600" algn="l" rtl="0">
              <a:lnSpc>
                <a:spcPct val="150000"/>
              </a:lnSpc>
              <a:spcBef>
                <a:spcPts val="500"/>
              </a:spcBef>
              <a:spcAft>
                <a:spcPts val="0"/>
              </a:spcAft>
              <a:buClr>
                <a:schemeClr val="dk1"/>
              </a:buClr>
              <a:buSzPct val="100000"/>
              <a:buChar char="•"/>
            </a:pPr>
            <a:r>
              <a:rPr lang="en-US" dirty="0"/>
              <a:t>Protecting the central role of the family</a:t>
            </a:r>
            <a:endParaRPr dirty="0"/>
          </a:p>
          <a:p>
            <a:pPr marL="685800" lvl="1" indent="-228600" algn="l" rtl="0">
              <a:lnSpc>
                <a:spcPct val="150000"/>
              </a:lnSpc>
              <a:spcBef>
                <a:spcPts val="500"/>
              </a:spcBef>
              <a:spcAft>
                <a:spcPts val="0"/>
              </a:spcAft>
              <a:buClr>
                <a:schemeClr val="dk1"/>
              </a:buClr>
              <a:buSzPct val="100000"/>
              <a:buChar char="•"/>
            </a:pPr>
            <a:r>
              <a:rPr lang="en-US" dirty="0"/>
              <a:t>Presenting information clearly and simply at each step</a:t>
            </a:r>
            <a:endParaRPr dirty="0"/>
          </a:p>
          <a:p>
            <a:pPr marL="228600" lvl="0" indent="-228600" algn="l" rtl="0">
              <a:lnSpc>
                <a:spcPct val="150000"/>
              </a:lnSpc>
              <a:spcBef>
                <a:spcPts val="1000"/>
              </a:spcBef>
              <a:spcAft>
                <a:spcPts val="0"/>
              </a:spcAft>
              <a:buClr>
                <a:schemeClr val="dk1"/>
              </a:buClr>
              <a:buSzPct val="100000"/>
              <a:buChar char="•"/>
            </a:pPr>
            <a:r>
              <a:rPr lang="en-US" dirty="0"/>
              <a:t>What roles will each person assume?</a:t>
            </a:r>
            <a:endParaRPr dirty="0"/>
          </a:p>
          <a:p>
            <a:pPr marL="457200" lvl="1" indent="0" algn="l" rtl="0">
              <a:lnSpc>
                <a:spcPct val="90000"/>
              </a:lnSpc>
              <a:spcBef>
                <a:spcPts val="500"/>
              </a:spcBef>
              <a:spcAft>
                <a:spcPts val="0"/>
              </a:spcAft>
              <a:buClr>
                <a:schemeClr val="dk1"/>
              </a:buClr>
              <a:buSzPct val="100000"/>
              <a:buNone/>
            </a:pPr>
            <a:endParaRPr dirty="0"/>
          </a:p>
          <a:p>
            <a:pPr marL="457200" lvl="1" indent="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Family-Centered Collaboration and Teaming: Role-Sharing</a:t>
            </a:r>
            <a:endParaRPr dirty="0"/>
          </a:p>
        </p:txBody>
      </p:sp>
      <p:sp>
        <p:nvSpPr>
          <p:cNvPr id="268" name="Google Shape;268;p30"/>
          <p:cNvSpPr txBox="1">
            <a:spLocks noGrp="1"/>
          </p:cNvSpPr>
          <p:nvPr>
            <p:ph idx="1"/>
          </p:nvPr>
        </p:nvSpPr>
        <p:spPr>
          <a:xfrm>
            <a:off x="628650" y="1618488"/>
            <a:ext cx="7886700" cy="455847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chemeClr val="dk1"/>
              </a:buClr>
              <a:buSzPct val="100000"/>
              <a:buChar char="•"/>
            </a:pPr>
            <a:r>
              <a:rPr lang="en-US" dirty="0"/>
              <a:t>Aligning goals and expectations with those of the family in ways that each practitioner can address and share</a:t>
            </a:r>
            <a:endParaRPr dirty="0"/>
          </a:p>
          <a:p>
            <a:pPr marL="228600" lvl="0" indent="-228600" algn="l" rtl="0">
              <a:lnSpc>
                <a:spcPct val="150000"/>
              </a:lnSpc>
              <a:spcBef>
                <a:spcPts val="1000"/>
              </a:spcBef>
              <a:spcAft>
                <a:spcPts val="0"/>
              </a:spcAft>
              <a:buClr>
                <a:schemeClr val="dk1"/>
              </a:buClr>
              <a:buSzPct val="100000"/>
              <a:buChar char="•"/>
            </a:pPr>
            <a:r>
              <a:rPr lang="en-US" dirty="0"/>
              <a:t>Young children develop skills globally and need all domains to be simultaneously supported – all skills interconnected</a:t>
            </a:r>
            <a:endParaRPr dirty="0"/>
          </a:p>
          <a:p>
            <a:pPr marL="228600" lvl="0" indent="-228600" algn="l" rtl="0">
              <a:lnSpc>
                <a:spcPct val="150000"/>
              </a:lnSpc>
              <a:spcBef>
                <a:spcPts val="1000"/>
              </a:spcBef>
              <a:spcAft>
                <a:spcPts val="0"/>
              </a:spcAft>
              <a:buClr>
                <a:schemeClr val="dk1"/>
              </a:buClr>
              <a:buSzPct val="100000"/>
              <a:buChar char="•"/>
            </a:pPr>
            <a:r>
              <a:rPr lang="en-US" dirty="0"/>
              <a:t>When goals and strategies do not align, the effectiveness of an intervention is compromised, and families are overwhelmed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Component: 3.1</a:t>
            </a:r>
            <a:endParaRPr dirty="0"/>
          </a:p>
        </p:txBody>
      </p:sp>
      <p:sp>
        <p:nvSpPr>
          <p:cNvPr id="76" name="Google Shape;7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Candidates apply teaming models, skills, and processes, including appropriate uses of technology, when collaborating and communicating with families; professionals representing multiple disciplines, skills, expertise, and roles; and community partners and agencies.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buSzPts val="3600"/>
            </a:pPr>
            <a:r>
              <a:rPr lang="en-US" sz="3600" dirty="0"/>
              <a:t>Communication Strategies for Effective and Family-Centered Collaboration</a:t>
            </a:r>
            <a:endParaRPr dirty="0"/>
          </a:p>
        </p:txBody>
      </p:sp>
      <p:sp>
        <p:nvSpPr>
          <p:cNvPr id="274" name="Google Shape;274;p31"/>
          <p:cNvSpPr txBox="1">
            <a:spLocks noGrp="1"/>
          </p:cNvSpPr>
          <p:nvPr>
            <p:ph idx="1"/>
          </p:nvPr>
        </p:nvSpPr>
        <p:spPr>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50000"/>
              </a:lnSpc>
              <a:spcBef>
                <a:spcPts val="0"/>
              </a:spcBef>
              <a:spcAft>
                <a:spcPts val="0"/>
              </a:spcAft>
              <a:buClr>
                <a:schemeClr val="dk1"/>
              </a:buClr>
              <a:buSzPct val="100000"/>
              <a:buChar char="•"/>
            </a:pPr>
            <a:r>
              <a:rPr lang="en-US" dirty="0"/>
              <a:t>Clarify preferred mode of communication of team members</a:t>
            </a:r>
            <a:endParaRPr dirty="0"/>
          </a:p>
          <a:p>
            <a:pPr marL="228600" lvl="0" indent="-228600" algn="l" rtl="0">
              <a:lnSpc>
                <a:spcPct val="150000"/>
              </a:lnSpc>
              <a:spcBef>
                <a:spcPts val="1000"/>
              </a:spcBef>
              <a:spcAft>
                <a:spcPts val="0"/>
              </a:spcAft>
              <a:buClr>
                <a:schemeClr val="dk1"/>
              </a:buClr>
              <a:buSzPct val="100000"/>
              <a:buChar char="•"/>
            </a:pPr>
            <a:r>
              <a:rPr lang="en-US" dirty="0"/>
              <a:t>Obtain consents from family to share contact information as needed</a:t>
            </a:r>
            <a:endParaRPr dirty="0"/>
          </a:p>
          <a:p>
            <a:pPr marL="228600" lvl="0" indent="-228600" algn="l" rtl="0">
              <a:lnSpc>
                <a:spcPct val="150000"/>
              </a:lnSpc>
              <a:spcBef>
                <a:spcPts val="1000"/>
              </a:spcBef>
              <a:spcAft>
                <a:spcPts val="0"/>
              </a:spcAft>
              <a:buClr>
                <a:schemeClr val="dk1"/>
              </a:buClr>
              <a:buSzPct val="100000"/>
              <a:buChar char="•"/>
            </a:pPr>
            <a:r>
              <a:rPr lang="en-US" dirty="0"/>
              <a:t>Establish a schedule of communication between members, especially family</a:t>
            </a:r>
            <a:endParaRPr dirty="0"/>
          </a:p>
          <a:p>
            <a:pPr marL="228600" lvl="0" indent="-228600" algn="l" rtl="0">
              <a:lnSpc>
                <a:spcPct val="150000"/>
              </a:lnSpc>
              <a:spcBef>
                <a:spcPts val="1000"/>
              </a:spcBef>
              <a:spcAft>
                <a:spcPts val="0"/>
              </a:spcAft>
              <a:buClr>
                <a:schemeClr val="dk1"/>
              </a:buClr>
              <a:buSzPct val="100000"/>
              <a:buChar char="•"/>
            </a:pPr>
            <a:r>
              <a:rPr lang="en-US" dirty="0"/>
              <a:t>Schedule team meetings at places (or virtual modalities) and times that work for everyone</a:t>
            </a:r>
            <a:endParaRPr dirty="0"/>
          </a:p>
          <a:p>
            <a:pPr marL="228600" lvl="0" indent="-228600" algn="l" rtl="0">
              <a:lnSpc>
                <a:spcPct val="150000"/>
              </a:lnSpc>
              <a:spcBef>
                <a:spcPts val="1000"/>
              </a:spcBef>
              <a:spcAft>
                <a:spcPts val="0"/>
              </a:spcAft>
              <a:buClr>
                <a:schemeClr val="dk1"/>
              </a:buClr>
              <a:buSzPct val="100000"/>
              <a:buChar char="•"/>
            </a:pPr>
            <a:r>
              <a:rPr lang="en-US" dirty="0"/>
              <a:t>Use language that everyone can understand</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Communication Strategies, Continued</a:t>
            </a:r>
            <a:endParaRPr dirty="0"/>
          </a:p>
        </p:txBody>
      </p:sp>
      <p:sp>
        <p:nvSpPr>
          <p:cNvPr id="281" name="Google Shape;281;p32"/>
          <p:cNvSpPr txBox="1">
            <a:spLocks noGrp="1"/>
          </p:cNvSpPr>
          <p:nvPr>
            <p:ph idx="1"/>
          </p:nvPr>
        </p:nvSpPr>
        <p:spPr>
          <a:xfrm>
            <a:off x="628650" y="1316736"/>
            <a:ext cx="7886700" cy="441655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dirty="0"/>
              <a:t>Use interpreters when language barriers exist</a:t>
            </a:r>
            <a:endParaRPr dirty="0"/>
          </a:p>
          <a:p>
            <a:pPr marL="228600" lvl="0" indent="-228600" algn="l" rtl="0">
              <a:lnSpc>
                <a:spcPct val="150000"/>
              </a:lnSpc>
              <a:spcBef>
                <a:spcPts val="1000"/>
              </a:spcBef>
              <a:spcAft>
                <a:spcPts val="0"/>
              </a:spcAft>
              <a:buClr>
                <a:schemeClr val="dk1"/>
              </a:buClr>
              <a:buSzPts val="2400"/>
              <a:buChar char="•"/>
            </a:pPr>
            <a:r>
              <a:rPr lang="en-US" sz="2400" dirty="0"/>
              <a:t>Use open-ended questions and listen – slow down the pace!</a:t>
            </a:r>
            <a:endParaRPr dirty="0"/>
          </a:p>
          <a:p>
            <a:pPr marL="228600" lvl="0" indent="-228600" algn="l" rtl="0">
              <a:lnSpc>
                <a:spcPct val="150000"/>
              </a:lnSpc>
              <a:spcBef>
                <a:spcPts val="1000"/>
              </a:spcBef>
              <a:spcAft>
                <a:spcPts val="0"/>
              </a:spcAft>
              <a:buClr>
                <a:schemeClr val="dk1"/>
              </a:buClr>
              <a:buSzPts val="2400"/>
              <a:buChar char="•"/>
            </a:pPr>
            <a:r>
              <a:rPr lang="en-US" sz="2400" dirty="0"/>
              <a:t>Remain conscious of body language </a:t>
            </a:r>
            <a:endParaRPr dirty="0"/>
          </a:p>
          <a:p>
            <a:pPr marL="228600" lvl="0" indent="-228600" algn="l" rtl="0">
              <a:lnSpc>
                <a:spcPct val="150000"/>
              </a:lnSpc>
              <a:spcBef>
                <a:spcPts val="1000"/>
              </a:spcBef>
              <a:spcAft>
                <a:spcPts val="0"/>
              </a:spcAft>
              <a:buClr>
                <a:schemeClr val="dk1"/>
              </a:buClr>
              <a:buSzPts val="2400"/>
              <a:buChar char="•"/>
            </a:pPr>
            <a:r>
              <a:rPr lang="en-US" sz="2400" dirty="0"/>
              <a:t>Be intentional: awareness of personal cultural assumptions</a:t>
            </a:r>
            <a:endParaRPr dirty="0"/>
          </a:p>
          <a:p>
            <a:pPr marL="228600" lvl="0" indent="-228600" algn="l" rtl="0">
              <a:lnSpc>
                <a:spcPct val="150000"/>
              </a:lnSpc>
              <a:spcBef>
                <a:spcPts val="1000"/>
              </a:spcBef>
              <a:spcAft>
                <a:spcPts val="0"/>
              </a:spcAft>
              <a:buClr>
                <a:schemeClr val="dk1"/>
              </a:buClr>
              <a:buSzPts val="2400"/>
              <a:buChar char="•"/>
            </a:pPr>
            <a:r>
              <a:rPr lang="en-US" sz="2400" dirty="0"/>
              <a:t>Discuss/formalize use of communication logs, data forms, video samples, etc. for coordinated progress monitoring </a:t>
            </a:r>
            <a:endParaRPr dirty="0"/>
          </a:p>
          <a:p>
            <a:pPr marL="0" lvl="0" indent="0" algn="l" rtl="0">
              <a:lnSpc>
                <a:spcPct val="150000"/>
              </a:lnSpc>
              <a:spcBef>
                <a:spcPts val="1000"/>
              </a:spcBef>
              <a:spcAft>
                <a:spcPts val="0"/>
              </a:spcAft>
              <a:buClr>
                <a:schemeClr val="dk1"/>
              </a:buClr>
              <a:buSzPts val="2400"/>
              <a:buNone/>
            </a:pPr>
            <a:endParaRPr sz="2400" dirty="0"/>
          </a:p>
          <a:p>
            <a:pPr marL="0" lvl="0" indent="0" algn="l" rtl="0">
              <a:lnSpc>
                <a:spcPct val="150000"/>
              </a:lnSpc>
              <a:spcBef>
                <a:spcPts val="1000"/>
              </a:spcBef>
              <a:spcAft>
                <a:spcPts val="0"/>
              </a:spcAft>
              <a:buClr>
                <a:schemeClr val="dk1"/>
              </a:buClr>
              <a:buSzPts val="2400"/>
              <a:buNone/>
            </a:pPr>
            <a:endParaRPr sz="2400" dirty="0"/>
          </a:p>
          <a:p>
            <a:pPr marL="228600" lvl="0" indent="-76200" algn="l" rtl="0">
              <a:lnSpc>
                <a:spcPct val="150000"/>
              </a:lnSpc>
              <a:spcBef>
                <a:spcPts val="1000"/>
              </a:spcBef>
              <a:spcAft>
                <a:spcPts val="0"/>
              </a:spcAft>
              <a:buClr>
                <a:schemeClr val="dk1"/>
              </a:buClr>
              <a:buSzPts val="2400"/>
              <a:buNone/>
            </a:pPr>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Activity</a:t>
            </a:r>
            <a:br>
              <a:rPr lang="en-US" sz="1700" b="1" dirty="0"/>
            </a:br>
            <a:r>
              <a:rPr lang="en-US" sz="2000" dirty="0"/>
              <a:t>Collaborating between disciplines to support program planning </a:t>
            </a:r>
            <a:endParaRPr dirty="0"/>
          </a:p>
        </p:txBody>
      </p:sp>
      <p:sp>
        <p:nvSpPr>
          <p:cNvPr id="295" name="Google Shape;295;p34"/>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50000"/>
              </a:lnSpc>
              <a:spcBef>
                <a:spcPts val="0"/>
              </a:spcBef>
              <a:spcAft>
                <a:spcPts val="0"/>
              </a:spcAft>
              <a:buClr>
                <a:schemeClr val="dk1"/>
              </a:buClr>
              <a:buSzPct val="100000"/>
              <a:buNone/>
            </a:pPr>
            <a:r>
              <a:rPr lang="en-US" dirty="0"/>
              <a:t>Watch </a:t>
            </a:r>
            <a:r>
              <a:rPr lang="en-US" dirty="0">
                <a:hlinkClick r:id="rId3"/>
              </a:rPr>
              <a:t>Janella’s Story </a:t>
            </a:r>
            <a:r>
              <a:rPr lang="en-US" dirty="0"/>
              <a:t>on the next slide before discussing the following questions; </a:t>
            </a:r>
          </a:p>
          <a:p>
            <a:pPr marL="228600" lvl="0" indent="-228600" algn="l" rtl="0">
              <a:lnSpc>
                <a:spcPct val="150000"/>
              </a:lnSpc>
              <a:spcBef>
                <a:spcPts val="0"/>
              </a:spcBef>
              <a:spcAft>
                <a:spcPts val="0"/>
              </a:spcAft>
              <a:buClr>
                <a:schemeClr val="dk1"/>
              </a:buClr>
              <a:buSzPct val="100000"/>
              <a:buChar char="•"/>
            </a:pPr>
            <a:r>
              <a:rPr lang="en-US" dirty="0"/>
              <a:t>Identify the ways this primary service provider shared information with other members of the team</a:t>
            </a:r>
            <a:endParaRPr dirty="0"/>
          </a:p>
          <a:p>
            <a:pPr marL="228600" lvl="0" indent="-228600" algn="l" rtl="0">
              <a:lnSpc>
                <a:spcPct val="150000"/>
              </a:lnSpc>
              <a:spcBef>
                <a:spcPts val="1000"/>
              </a:spcBef>
              <a:spcAft>
                <a:spcPts val="0"/>
              </a:spcAft>
              <a:buClr>
                <a:schemeClr val="dk1"/>
              </a:buClr>
              <a:buSzPct val="100000"/>
              <a:buChar char="•"/>
            </a:pPr>
            <a:r>
              <a:rPr lang="en-US" dirty="0"/>
              <a:t>How did the primary service provider include the ideas and preferences of the family?</a:t>
            </a:r>
            <a:endParaRPr dirty="0"/>
          </a:p>
          <a:p>
            <a:pPr marL="228600" lvl="0" indent="-228600" algn="l" rtl="0">
              <a:lnSpc>
                <a:spcPct val="150000"/>
              </a:lnSpc>
              <a:spcBef>
                <a:spcPts val="1000"/>
              </a:spcBef>
              <a:spcAft>
                <a:spcPts val="0"/>
              </a:spcAft>
              <a:buClr>
                <a:schemeClr val="dk1"/>
              </a:buClr>
              <a:buSzPct val="100000"/>
              <a:buChar char="•"/>
            </a:pPr>
            <a:r>
              <a:rPr lang="en-US" dirty="0"/>
              <a:t>How did </a:t>
            </a:r>
            <a:r>
              <a:rPr lang="en-US" dirty="0" err="1"/>
              <a:t>Janella</a:t>
            </a:r>
            <a:r>
              <a:rPr lang="en-US" dirty="0"/>
              <a:t> and her family benefit from this way of delivering services?</a:t>
            </a:r>
            <a:endParaRPr dirty="0"/>
          </a:p>
          <a:p>
            <a:pPr marL="228600" lvl="0" indent="-64135"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Activity</a:t>
            </a:r>
            <a:br>
              <a:rPr lang="en-US" sz="1700" b="1" dirty="0"/>
            </a:br>
            <a:r>
              <a:rPr lang="en-US" sz="2000" dirty="0"/>
              <a:t>Collaborating between disciplines to support program planning </a:t>
            </a:r>
            <a:endParaRPr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0800" y="1826993"/>
            <a:ext cx="6502400" cy="3657600"/>
          </a:xfrm>
          <a:prstGeom prst="rect">
            <a:avLst/>
          </a:prstGeom>
        </p:spPr>
      </p:pic>
      <p:sp>
        <p:nvSpPr>
          <p:cNvPr id="5" name="Rectangle 4"/>
          <p:cNvSpPr/>
          <p:nvPr/>
        </p:nvSpPr>
        <p:spPr>
          <a:xfrm>
            <a:off x="3190852" y="5687806"/>
            <a:ext cx="2762295" cy="246221"/>
          </a:xfrm>
          <a:prstGeom prst="rect">
            <a:avLst/>
          </a:prstGeom>
        </p:spPr>
        <p:txBody>
          <a:bodyPr wrap="none">
            <a:spAutoFit/>
          </a:bodyPr>
          <a:lstStyle/>
          <a:p>
            <a:pPr lvl="0" algn="ctr"/>
            <a:r>
              <a:rPr lang="en-US" sz="1000" dirty="0">
                <a:latin typeface="+mn-lt"/>
              </a:rPr>
              <a:t>https://www.youtube.com/watch?v=Z2vizJo8Hxc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spcBef>
                <a:spcPts val="0"/>
              </a:spcBef>
              <a:buClr>
                <a:schemeClr val="dk1"/>
              </a:buClr>
              <a:buSzPts val="3600"/>
            </a:pPr>
            <a:r>
              <a:rPr lang="en-US" sz="3600" dirty="0"/>
              <a:t>Using Technology To Enhance Teaming and Collaboration</a:t>
            </a:r>
            <a:endParaRPr dirty="0"/>
          </a:p>
        </p:txBody>
      </p:sp>
      <p:sp>
        <p:nvSpPr>
          <p:cNvPr id="301" name="Google Shape;301;p35"/>
          <p:cNvSpPr txBox="1">
            <a:spLocks noGrp="1"/>
          </p:cNvSpPr>
          <p:nvPr>
            <p:ph idx="1"/>
          </p:nvPr>
        </p:nvSpPr>
        <p:spPr>
          <a:xfrm>
            <a:off x="628650" y="1572768"/>
            <a:ext cx="7886700" cy="460419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chemeClr val="dk1"/>
              </a:buClr>
              <a:buSzPct val="100000"/>
              <a:buChar char="•"/>
            </a:pPr>
            <a:r>
              <a:rPr lang="en-US" dirty="0"/>
              <a:t>Use of video can promote coordination of multiple disciplines to:</a:t>
            </a:r>
            <a:endParaRPr dirty="0"/>
          </a:p>
          <a:p>
            <a:pPr marL="685800" lvl="1" indent="-228600" algn="l" rtl="0">
              <a:lnSpc>
                <a:spcPct val="150000"/>
              </a:lnSpc>
              <a:spcBef>
                <a:spcPts val="500"/>
              </a:spcBef>
              <a:spcAft>
                <a:spcPts val="0"/>
              </a:spcAft>
              <a:buClr>
                <a:schemeClr val="dk1"/>
              </a:buClr>
              <a:buSzPct val="100000"/>
              <a:buChar char="•"/>
            </a:pPr>
            <a:r>
              <a:rPr lang="en-US" sz="2800" dirty="0"/>
              <a:t>Collaboratively review child and adult performance, make recommendations, track progress</a:t>
            </a:r>
            <a:endParaRPr dirty="0"/>
          </a:p>
          <a:p>
            <a:pPr marL="685800" lvl="1" indent="-228600" algn="l" rtl="0">
              <a:lnSpc>
                <a:spcPct val="150000"/>
              </a:lnSpc>
              <a:spcBef>
                <a:spcPts val="500"/>
              </a:spcBef>
              <a:spcAft>
                <a:spcPts val="0"/>
              </a:spcAft>
              <a:buClr>
                <a:schemeClr val="dk1"/>
              </a:buClr>
              <a:buSzPct val="100000"/>
              <a:buChar char="•"/>
            </a:pPr>
            <a:r>
              <a:rPr lang="en-US" sz="2800" dirty="0"/>
              <a:t>Collaboratively provide reflective and constructive feedback to families</a:t>
            </a:r>
            <a:endParaRPr dirty="0"/>
          </a:p>
          <a:p>
            <a:pPr marL="685800" lvl="1" indent="-228600" algn="l" rtl="0">
              <a:lnSpc>
                <a:spcPct val="150000"/>
              </a:lnSpc>
              <a:spcBef>
                <a:spcPts val="500"/>
              </a:spcBef>
              <a:spcAft>
                <a:spcPts val="0"/>
              </a:spcAft>
              <a:buClr>
                <a:schemeClr val="dk1"/>
              </a:buClr>
              <a:buSzPct val="100000"/>
              <a:buChar char="•"/>
            </a:pPr>
            <a:r>
              <a:rPr lang="en-US" sz="2800" dirty="0"/>
              <a:t>Support a comprehensive way to make decisions about program goals across disciplines with the family as primary decision-makers</a:t>
            </a:r>
            <a:endParaRPr dirty="0"/>
          </a:p>
          <a:p>
            <a:pPr marL="0" lvl="0" indent="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Video Conferencing</a:t>
            </a:r>
            <a:endParaRPr dirty="0"/>
          </a:p>
        </p:txBody>
      </p:sp>
      <p:sp>
        <p:nvSpPr>
          <p:cNvPr id="307" name="Google Shape;307;p36"/>
          <p:cNvSpPr txBox="1">
            <a:spLocks noGrp="1"/>
          </p:cNvSpPr>
          <p:nvPr>
            <p:ph idx="1"/>
          </p:nvPr>
        </p:nvSpPr>
        <p:spPr>
          <a:xfrm>
            <a:off x="628650" y="1668192"/>
            <a:ext cx="7886700" cy="4351338"/>
          </a:xfrm>
          <a:prstGeom prst="rect">
            <a:avLst/>
          </a:prstGeom>
          <a:noFill/>
          <a:ln>
            <a:noFill/>
          </a:ln>
        </p:spPr>
        <p:txBody>
          <a:bodyPr spcFirstLastPara="1" wrap="square" lIns="91425" tIns="45700" rIns="91425" bIns="45700" anchor="t" anchorCtr="0">
            <a:normAutofit lnSpcReduction="10000"/>
          </a:bodyPr>
          <a:lstStyle/>
          <a:p>
            <a:pPr marL="0" lvl="0" indent="0" rtl="0">
              <a:lnSpc>
                <a:spcPct val="150000"/>
              </a:lnSpc>
              <a:spcBef>
                <a:spcPts val="0"/>
              </a:spcBef>
              <a:spcAft>
                <a:spcPts val="0"/>
              </a:spcAft>
              <a:buClr>
                <a:schemeClr val="dk1"/>
              </a:buClr>
              <a:buSzPts val="2800"/>
              <a:buNone/>
            </a:pPr>
            <a:r>
              <a:rPr lang="en-US" dirty="0"/>
              <a:t>U.S Department of Health and Human Services and the U.S. Department of Education’s Office of Special Education and Rehabilitation announced that compliance with HIPAA, IDEA, Section 504 of the Rehabilitation Act, and Title II of the Americans with Disabilities Act are </a:t>
            </a:r>
            <a:r>
              <a:rPr lang="en-US" b="1" dirty="0"/>
              <a:t>NOT</a:t>
            </a:r>
            <a:r>
              <a:rPr lang="en-US" dirty="0"/>
              <a:t> barriers to using video conferencing</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a:t>Video Conferencing </a:t>
            </a:r>
            <a:endParaRPr/>
          </a:p>
        </p:txBody>
      </p:sp>
      <p:sp>
        <p:nvSpPr>
          <p:cNvPr id="314" name="Google Shape;314;p37"/>
          <p:cNvSpPr txBox="1">
            <a:spLocks noGrp="1"/>
          </p:cNvSpPr>
          <p:nvPr>
            <p:ph idx="1"/>
          </p:nvPr>
        </p:nvSpPr>
        <p:spPr>
          <a:xfrm>
            <a:off x="628650" y="1472184"/>
            <a:ext cx="7886700" cy="4569843"/>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Can be used:</a:t>
            </a:r>
            <a:endParaRPr dirty="0"/>
          </a:p>
          <a:p>
            <a:pPr marL="685800" lvl="1" indent="-228600" algn="l" rtl="0">
              <a:lnSpc>
                <a:spcPct val="150000"/>
              </a:lnSpc>
              <a:spcBef>
                <a:spcPts val="500"/>
              </a:spcBef>
              <a:spcAft>
                <a:spcPts val="0"/>
              </a:spcAft>
              <a:buClr>
                <a:schemeClr val="dk1"/>
              </a:buClr>
              <a:buSzPts val="2400"/>
              <a:buChar char="•"/>
            </a:pPr>
            <a:r>
              <a:rPr lang="en-US" dirty="0"/>
              <a:t>Home visits and co-visits</a:t>
            </a:r>
            <a:endParaRPr dirty="0"/>
          </a:p>
          <a:p>
            <a:pPr marL="685800" lvl="1" indent="-228600" algn="l" rtl="0">
              <a:lnSpc>
                <a:spcPct val="150000"/>
              </a:lnSpc>
              <a:spcBef>
                <a:spcPts val="500"/>
              </a:spcBef>
              <a:spcAft>
                <a:spcPts val="0"/>
              </a:spcAft>
              <a:buClr>
                <a:schemeClr val="dk1"/>
              </a:buClr>
              <a:buSzPts val="2400"/>
              <a:buChar char="•"/>
            </a:pPr>
            <a:r>
              <a:rPr lang="en-US" dirty="0"/>
              <a:t>Professional development, technical assistance, and coaching</a:t>
            </a:r>
            <a:endParaRPr dirty="0"/>
          </a:p>
          <a:p>
            <a:pPr marL="685800" lvl="1" indent="-228600" algn="l" rtl="0">
              <a:lnSpc>
                <a:spcPct val="150000"/>
              </a:lnSpc>
              <a:spcBef>
                <a:spcPts val="500"/>
              </a:spcBef>
              <a:spcAft>
                <a:spcPts val="0"/>
              </a:spcAft>
              <a:buClr>
                <a:schemeClr val="dk1"/>
              </a:buClr>
              <a:buSzPts val="2400"/>
              <a:buChar char="•"/>
            </a:pPr>
            <a:r>
              <a:rPr lang="en-US" dirty="0"/>
              <a:t>EI teams</a:t>
            </a:r>
            <a:endParaRPr dirty="0"/>
          </a:p>
          <a:p>
            <a:pPr marL="685800" lvl="1" indent="-228600" algn="l" rtl="0">
              <a:lnSpc>
                <a:spcPct val="150000"/>
              </a:lnSpc>
              <a:spcBef>
                <a:spcPts val="500"/>
              </a:spcBef>
              <a:spcAft>
                <a:spcPts val="0"/>
              </a:spcAft>
              <a:buClr>
                <a:schemeClr val="dk1"/>
              </a:buClr>
              <a:buSzPts val="2400"/>
              <a:buChar char="•"/>
            </a:pPr>
            <a:r>
              <a:rPr lang="en-US" dirty="0"/>
              <a:t>Reflective supervision</a:t>
            </a:r>
            <a:endParaRPr dirty="0"/>
          </a:p>
          <a:p>
            <a:pPr marL="685800" lvl="1" indent="-228600" algn="l" rtl="0">
              <a:lnSpc>
                <a:spcPct val="150000"/>
              </a:lnSpc>
              <a:spcBef>
                <a:spcPts val="500"/>
              </a:spcBef>
              <a:spcAft>
                <a:spcPts val="0"/>
              </a:spcAft>
              <a:buClr>
                <a:schemeClr val="dk1"/>
              </a:buClr>
              <a:buSzPts val="2400"/>
              <a:buChar char="•"/>
            </a:pPr>
            <a:r>
              <a:rPr lang="en-US" dirty="0"/>
              <a:t>Family support</a:t>
            </a:r>
            <a:endParaRPr dirty="0"/>
          </a:p>
          <a:p>
            <a:pPr marL="685800" lvl="1" indent="-76200" algn="l" rtl="0">
              <a:lnSpc>
                <a:spcPct val="150000"/>
              </a:lnSpc>
              <a:spcBef>
                <a:spcPts val="500"/>
              </a:spcBef>
              <a:spcAft>
                <a:spcPts val="0"/>
              </a:spcAft>
              <a:buClr>
                <a:schemeClr val="dk1"/>
              </a:buClr>
              <a:buSzPts val="2400"/>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Activity</a:t>
            </a:r>
            <a:br>
              <a:rPr lang="en-US" b="1" dirty="0"/>
            </a:br>
            <a:r>
              <a:rPr lang="en-US" sz="1900" b="1" dirty="0"/>
              <a:t>Using Technology to Support Families in Early Intervention</a:t>
            </a:r>
            <a:endParaRPr dirty="0"/>
          </a:p>
        </p:txBody>
      </p:sp>
      <p:sp>
        <p:nvSpPr>
          <p:cNvPr id="328" name="Google Shape;328;p39"/>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50000"/>
              </a:lnSpc>
              <a:spcBef>
                <a:spcPts val="0"/>
              </a:spcBef>
              <a:spcAft>
                <a:spcPts val="0"/>
              </a:spcAft>
              <a:buClr>
                <a:schemeClr val="dk1"/>
              </a:buClr>
              <a:buSzPts val="2800"/>
              <a:buNone/>
            </a:pPr>
            <a:r>
              <a:rPr lang="en-US" dirty="0"/>
              <a:t>Refer to the ‘</a:t>
            </a:r>
            <a:r>
              <a:rPr lang="en-US" dirty="0">
                <a:hlinkClick r:id="rId3"/>
              </a:rPr>
              <a:t>Use of Technology with Evidence Based EI</a:t>
            </a:r>
            <a:r>
              <a:rPr lang="en-US" dirty="0"/>
              <a:t>’ video on the next slide, before discussing the following questions; </a:t>
            </a:r>
          </a:p>
          <a:p>
            <a:pPr marL="228600" lvl="0" indent="-228600" algn="l" rtl="0">
              <a:lnSpc>
                <a:spcPct val="150000"/>
              </a:lnSpc>
              <a:spcBef>
                <a:spcPts val="0"/>
              </a:spcBef>
              <a:spcAft>
                <a:spcPts val="0"/>
              </a:spcAft>
              <a:buClr>
                <a:schemeClr val="dk1"/>
              </a:buClr>
              <a:buSzPts val="2800"/>
              <a:buChar char="•"/>
            </a:pPr>
            <a:r>
              <a:rPr lang="en-US" dirty="0"/>
              <a:t>How can the use of technology increase families’ access to early intervention services?</a:t>
            </a:r>
            <a:endParaRPr dirty="0"/>
          </a:p>
          <a:p>
            <a:pPr marL="228600" lvl="0" indent="-228600" algn="l" rtl="0">
              <a:lnSpc>
                <a:spcPct val="150000"/>
              </a:lnSpc>
              <a:spcBef>
                <a:spcPts val="1000"/>
              </a:spcBef>
              <a:spcAft>
                <a:spcPts val="0"/>
              </a:spcAft>
              <a:buClr>
                <a:schemeClr val="dk1"/>
              </a:buClr>
              <a:buSzPts val="2800"/>
              <a:buChar char="•"/>
            </a:pPr>
            <a:r>
              <a:rPr lang="en-US" dirty="0"/>
              <a:t>How can technology support meaningful collaboration across disciplines?</a:t>
            </a:r>
            <a:endParaRPr dirty="0"/>
          </a:p>
          <a:p>
            <a:pPr marL="228600" lvl="0" indent="-228600" algn="l" rtl="0">
              <a:lnSpc>
                <a:spcPct val="150000"/>
              </a:lnSpc>
              <a:spcBef>
                <a:spcPts val="1000"/>
              </a:spcBef>
              <a:spcAft>
                <a:spcPts val="0"/>
              </a:spcAft>
              <a:buClr>
                <a:schemeClr val="dk1"/>
              </a:buClr>
              <a:buSzPts val="2800"/>
              <a:buChar char="•"/>
            </a:pPr>
            <a:r>
              <a:rPr lang="en-US" dirty="0"/>
              <a:t>What barriers may exist for families when services depend on video meetings?</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0" y="0"/>
            <a:ext cx="9144000" cy="16906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3600" dirty="0"/>
              <a:t>Activity Video</a:t>
            </a:r>
            <a:br>
              <a:rPr lang="en-US" sz="3600" b="1" dirty="0"/>
            </a:br>
            <a:r>
              <a:rPr lang="en-US" sz="3600" b="1" dirty="0"/>
              <a:t>Using Technology to Support Families in Early Intervention</a:t>
            </a:r>
            <a:endParaRPr sz="3600"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0799" y="1893498"/>
            <a:ext cx="6502400" cy="3657600"/>
          </a:xfrm>
          <a:prstGeom prst="rect">
            <a:avLst/>
          </a:prstGeom>
        </p:spPr>
      </p:pic>
      <p:sp>
        <p:nvSpPr>
          <p:cNvPr id="5" name="Rectangle 4"/>
          <p:cNvSpPr/>
          <p:nvPr/>
        </p:nvSpPr>
        <p:spPr>
          <a:xfrm>
            <a:off x="3637288" y="5753908"/>
            <a:ext cx="1869423" cy="246221"/>
          </a:xfrm>
          <a:prstGeom prst="rect">
            <a:avLst/>
          </a:prstGeom>
        </p:spPr>
        <p:txBody>
          <a:bodyPr wrap="none">
            <a:spAutoFit/>
          </a:bodyPr>
          <a:lstStyle/>
          <a:p>
            <a:pPr lvl="0" algn="ctr"/>
            <a:r>
              <a:rPr lang="en-US" sz="1000" dirty="0">
                <a:latin typeface="+mn-lt"/>
              </a:rPr>
              <a:t>https://youtu.be/NBcZEY8COtM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Interagency Collaboration</a:t>
            </a:r>
            <a:endParaRPr dirty="0"/>
          </a:p>
        </p:txBody>
      </p:sp>
      <p:sp>
        <p:nvSpPr>
          <p:cNvPr id="335" name="Google Shape;335;p4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Working together to develop and connect comprehensive systems of care and services for individuals with disabilities</a:t>
            </a:r>
            <a:endParaRPr dirty="0"/>
          </a:p>
          <a:p>
            <a:pPr marL="228600" lvl="0" indent="-228600" algn="l" rtl="0">
              <a:lnSpc>
                <a:spcPct val="150000"/>
              </a:lnSpc>
              <a:spcBef>
                <a:spcPts val="1000"/>
              </a:spcBef>
              <a:spcAft>
                <a:spcPts val="0"/>
              </a:spcAft>
              <a:buClr>
                <a:schemeClr val="dk1"/>
              </a:buClr>
              <a:buSzPts val="2800"/>
              <a:buChar char="•"/>
            </a:pPr>
            <a:r>
              <a:rPr lang="en-US" dirty="0"/>
              <a:t>Federal and state levels encourage a collaborative, comprehensive approach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Objectives</a:t>
            </a:r>
            <a:endParaRPr dirty="0"/>
          </a:p>
        </p:txBody>
      </p:sp>
      <p:sp>
        <p:nvSpPr>
          <p:cNvPr id="82" name="Google Shape;82;p4"/>
          <p:cNvSpPr txBox="1">
            <a:spLocks noGrp="1"/>
          </p:cNvSpPr>
          <p:nvPr>
            <p:ph idx="1"/>
          </p:nvPr>
        </p:nvSpPr>
        <p:spPr>
          <a:xfrm>
            <a:off x="628650" y="1417320"/>
            <a:ext cx="7886700" cy="4759643"/>
          </a:xfrm>
          <a:prstGeom prst="rect">
            <a:avLst/>
          </a:prstGeom>
          <a:noFill/>
          <a:ln>
            <a:noFill/>
          </a:ln>
        </p:spPr>
        <p:txBody>
          <a:bodyPr spcFirstLastPara="1" wrap="square" lIns="91425" tIns="45700" rIns="91425" bIns="45700" anchor="t" anchorCtr="0">
            <a:normAutofit/>
          </a:bodyPr>
          <a:lstStyle/>
          <a:p>
            <a:pPr marL="228600" lvl="0" indent="-228600" algn="l" rtl="0">
              <a:lnSpc>
                <a:spcPct val="160000"/>
              </a:lnSpc>
              <a:spcBef>
                <a:spcPts val="0"/>
              </a:spcBef>
              <a:spcAft>
                <a:spcPts val="0"/>
              </a:spcAft>
              <a:buClr>
                <a:schemeClr val="dk1"/>
              </a:buClr>
              <a:buSzPts val="2800"/>
              <a:buChar char="•"/>
            </a:pPr>
            <a:r>
              <a:rPr lang="en-US" dirty="0"/>
              <a:t>Describe the background and roles of professional disciplines in Part C and Part B (619) of IDEA.</a:t>
            </a:r>
            <a:endParaRPr dirty="0"/>
          </a:p>
          <a:p>
            <a:pPr marL="228600" lvl="0" indent="-228600" algn="l" rtl="0">
              <a:lnSpc>
                <a:spcPct val="160000"/>
              </a:lnSpc>
              <a:spcBef>
                <a:spcPts val="1000"/>
              </a:spcBef>
              <a:spcAft>
                <a:spcPts val="0"/>
              </a:spcAft>
              <a:buClr>
                <a:schemeClr val="dk1"/>
              </a:buClr>
              <a:buSzPts val="2800"/>
              <a:buChar char="•"/>
            </a:pPr>
            <a:r>
              <a:rPr lang="en-US" dirty="0"/>
              <a:t>Identify types of team models used in EI/ECSE, and application of each during the delivery of EI/ECSE.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a:t>Interagency Collaboration Cont.</a:t>
            </a:r>
            <a:endParaRPr/>
          </a:p>
        </p:txBody>
      </p:sp>
      <p:sp>
        <p:nvSpPr>
          <p:cNvPr id="342" name="Google Shape;342;p4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Under Part C – states are required to develop “statewide, comprehensive, coordinated, multidisciplinary interagency systems” of services (20U.S.C., 143 (b)(1) (NECTAC 2005)</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Interagency Collaboration: A Process</a:t>
            </a:r>
            <a:endParaRPr dirty="0"/>
          </a:p>
        </p:txBody>
      </p:sp>
      <p:sp>
        <p:nvSpPr>
          <p:cNvPr id="349" name="Google Shape;349;p42"/>
          <p:cNvSpPr txBox="1">
            <a:spLocks noGrp="1"/>
          </p:cNvSpPr>
          <p:nvPr>
            <p:ph idx="1"/>
          </p:nvPr>
        </p:nvSpPr>
        <p:spPr>
          <a:xfrm>
            <a:off x="628649" y="1825625"/>
            <a:ext cx="812505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Interagency collaboration is a process where representatives of a variety of agencies come together to identify and work toward a common goal</a:t>
            </a:r>
            <a:endParaRPr dirty="0"/>
          </a:p>
          <a:p>
            <a:pPr marL="228600" lvl="0" indent="-228600" algn="l" rtl="0">
              <a:lnSpc>
                <a:spcPct val="150000"/>
              </a:lnSpc>
              <a:spcBef>
                <a:spcPts val="1000"/>
              </a:spcBef>
              <a:spcAft>
                <a:spcPts val="0"/>
              </a:spcAft>
              <a:buClr>
                <a:schemeClr val="dk1"/>
              </a:buClr>
              <a:buSzPts val="2800"/>
              <a:buChar char="•"/>
            </a:pPr>
            <a:r>
              <a:rPr lang="en-US" dirty="0"/>
              <a:t>Blends funding sources, training, personal, and program philosophy to optimize service delivery </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Elements of Interagency Collaboration</a:t>
            </a:r>
            <a:endParaRPr dirty="0"/>
          </a:p>
        </p:txBody>
      </p:sp>
      <p:sp>
        <p:nvSpPr>
          <p:cNvPr id="355" name="Google Shape;355;p43"/>
          <p:cNvSpPr txBox="1">
            <a:spLocks noGrp="1"/>
          </p:cNvSpPr>
          <p:nvPr>
            <p:ph idx="1"/>
          </p:nvPr>
        </p:nvSpPr>
        <p:spPr>
          <a:xfrm>
            <a:off x="628650" y="1444752"/>
            <a:ext cx="7886700" cy="4732211"/>
          </a:xfrm>
          <a:prstGeom prst="rect">
            <a:avLst/>
          </a:prstGeom>
          <a:noFill/>
          <a:ln>
            <a:noFill/>
          </a:ln>
        </p:spPr>
        <p:txBody>
          <a:bodyPr spcFirstLastPara="1" wrap="square" lIns="91425" tIns="45700" rIns="91425" bIns="45700" anchor="t" anchorCtr="0">
            <a:normAutofit fontScale="77500" lnSpcReduction="20000"/>
          </a:bodyPr>
          <a:lstStyle/>
          <a:p>
            <a:pPr marL="685800" lvl="1" indent="-228631" algn="l" rtl="0">
              <a:lnSpc>
                <a:spcPct val="150000"/>
              </a:lnSpc>
              <a:spcBef>
                <a:spcPts val="0"/>
              </a:spcBef>
              <a:spcAft>
                <a:spcPts val="0"/>
              </a:spcAft>
              <a:buClr>
                <a:schemeClr val="dk1"/>
              </a:buClr>
              <a:buSzPct val="100000"/>
              <a:buChar char="•"/>
            </a:pPr>
            <a:r>
              <a:rPr lang="en-US" sz="2900" dirty="0"/>
              <a:t>Overlap in service-delivery systems</a:t>
            </a:r>
            <a:endParaRPr dirty="0"/>
          </a:p>
          <a:p>
            <a:pPr marL="685800" lvl="1" indent="-228631" algn="l" rtl="0">
              <a:lnSpc>
                <a:spcPct val="150000"/>
              </a:lnSpc>
              <a:spcBef>
                <a:spcPts val="500"/>
              </a:spcBef>
              <a:spcAft>
                <a:spcPts val="0"/>
              </a:spcAft>
              <a:buClr>
                <a:schemeClr val="dk1"/>
              </a:buClr>
              <a:buSzPct val="100000"/>
              <a:buChar char="•"/>
            </a:pPr>
            <a:r>
              <a:rPr lang="en-US" sz="2900" dirty="0"/>
              <a:t>Identification of common goals and challenges</a:t>
            </a:r>
            <a:endParaRPr dirty="0"/>
          </a:p>
          <a:p>
            <a:pPr marL="685800" lvl="1" indent="-228631" algn="l" rtl="0">
              <a:lnSpc>
                <a:spcPct val="150000"/>
              </a:lnSpc>
              <a:spcBef>
                <a:spcPts val="500"/>
              </a:spcBef>
              <a:spcAft>
                <a:spcPts val="0"/>
              </a:spcAft>
              <a:buClr>
                <a:schemeClr val="dk1"/>
              </a:buClr>
              <a:buSzPct val="100000"/>
              <a:buChar char="•"/>
            </a:pPr>
            <a:r>
              <a:rPr lang="en-US" sz="2900" dirty="0"/>
              <a:t>Commitment of collective staff time</a:t>
            </a:r>
            <a:endParaRPr dirty="0"/>
          </a:p>
          <a:p>
            <a:pPr marL="685800" lvl="1" indent="-228631" algn="l" rtl="0">
              <a:lnSpc>
                <a:spcPct val="150000"/>
              </a:lnSpc>
              <a:spcBef>
                <a:spcPts val="500"/>
              </a:spcBef>
              <a:spcAft>
                <a:spcPts val="0"/>
              </a:spcAft>
              <a:buClr>
                <a:schemeClr val="dk1"/>
              </a:buClr>
              <a:buSzPct val="100000"/>
              <a:buChar char="•"/>
            </a:pPr>
            <a:r>
              <a:rPr lang="en-US" sz="2900" dirty="0"/>
              <a:t>Increased knowledge about interdisciplinary roles and agency philosophies</a:t>
            </a:r>
            <a:endParaRPr dirty="0"/>
          </a:p>
          <a:p>
            <a:pPr marL="685800" lvl="1" indent="-228631" algn="l" rtl="0">
              <a:lnSpc>
                <a:spcPct val="150000"/>
              </a:lnSpc>
              <a:spcBef>
                <a:spcPts val="500"/>
              </a:spcBef>
              <a:spcAft>
                <a:spcPts val="0"/>
              </a:spcAft>
              <a:buClr>
                <a:schemeClr val="dk1"/>
              </a:buClr>
              <a:buSzPct val="100000"/>
              <a:buChar char="•"/>
            </a:pPr>
            <a:r>
              <a:rPr lang="en-US" sz="2900" dirty="0"/>
              <a:t>Joint problem solving </a:t>
            </a:r>
            <a:endParaRPr dirty="0"/>
          </a:p>
          <a:p>
            <a:pPr marL="685800" lvl="1" indent="-228631" algn="l" rtl="0">
              <a:lnSpc>
                <a:spcPct val="150000"/>
              </a:lnSpc>
              <a:spcBef>
                <a:spcPts val="500"/>
              </a:spcBef>
              <a:spcAft>
                <a:spcPts val="0"/>
              </a:spcAft>
              <a:buClr>
                <a:schemeClr val="dk1"/>
              </a:buClr>
              <a:buSzPct val="100000"/>
              <a:buChar char="•"/>
            </a:pPr>
            <a:r>
              <a:rPr lang="en-US" sz="2900" dirty="0"/>
              <a:t>Shared responsibility for systems change</a:t>
            </a:r>
            <a:endParaRPr dirty="0"/>
          </a:p>
          <a:p>
            <a:pPr marL="685800" lvl="1" indent="-228631" algn="l" rtl="0">
              <a:lnSpc>
                <a:spcPct val="150000"/>
              </a:lnSpc>
              <a:spcBef>
                <a:spcPts val="500"/>
              </a:spcBef>
              <a:spcAft>
                <a:spcPts val="0"/>
              </a:spcAft>
              <a:buClr>
                <a:schemeClr val="dk1"/>
              </a:buClr>
              <a:buSzPct val="100000"/>
              <a:buChar char="•"/>
            </a:pPr>
            <a:r>
              <a:rPr lang="en-US" sz="2900" dirty="0"/>
              <a:t>Group process and group action planning</a:t>
            </a:r>
            <a:endParaRPr dirty="0"/>
          </a:p>
          <a:p>
            <a:pPr marL="685800" lvl="1" indent="-228631" algn="l" rtl="0">
              <a:lnSpc>
                <a:spcPct val="150000"/>
              </a:lnSpc>
              <a:spcBef>
                <a:spcPts val="500"/>
              </a:spcBef>
              <a:spcAft>
                <a:spcPts val="0"/>
              </a:spcAft>
              <a:buClr>
                <a:schemeClr val="dk1"/>
              </a:buClr>
              <a:buSzPct val="100000"/>
              <a:buChar char="•"/>
            </a:pPr>
            <a:r>
              <a:rPr lang="en-US" sz="2900" dirty="0"/>
              <a:t>Evaluation and feedback</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State Interagency Coordinating Councils</a:t>
            </a:r>
            <a:endParaRPr dirty="0"/>
          </a:p>
        </p:txBody>
      </p:sp>
      <p:sp>
        <p:nvSpPr>
          <p:cNvPr id="362" name="Google Shape;362;p4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71450" lvl="0" indent="-177800" algn="l" rtl="0">
              <a:lnSpc>
                <a:spcPct val="150000"/>
              </a:lnSpc>
              <a:spcBef>
                <a:spcPts val="0"/>
              </a:spcBef>
              <a:spcAft>
                <a:spcPts val="0"/>
              </a:spcAft>
              <a:buClr>
                <a:schemeClr val="dk1"/>
              </a:buClr>
              <a:buSzPts val="2800"/>
              <a:buChar char="•"/>
            </a:pPr>
            <a:r>
              <a:rPr lang="en-US" dirty="0"/>
              <a:t>In addition, Part C IDEA requires states to establish a state Interagency Coordinating Council (ICC)</a:t>
            </a:r>
            <a:endParaRPr dirty="0"/>
          </a:p>
          <a:p>
            <a:pPr marL="171450" lvl="0" indent="-177800" algn="l" rtl="0">
              <a:lnSpc>
                <a:spcPct val="150000"/>
              </a:lnSpc>
              <a:spcBef>
                <a:spcPts val="0"/>
              </a:spcBef>
              <a:spcAft>
                <a:spcPts val="0"/>
              </a:spcAft>
              <a:buClr>
                <a:schemeClr val="dk1"/>
              </a:buClr>
              <a:buSzPts val="2800"/>
              <a:buChar char="•"/>
            </a:pPr>
            <a:r>
              <a:rPr lang="en-US" u="sng" dirty="0">
                <a:solidFill>
                  <a:schemeClr val="hlink"/>
                </a:solidFill>
                <a:hlinkClick r:id="rId3"/>
              </a:rPr>
              <a:t>https://ectacenter.org/topics/intercoord/intercoord.asp</a:t>
            </a:r>
            <a:endParaRPr dirty="0"/>
          </a:p>
          <a:p>
            <a:pPr marL="171450" lvl="0" indent="0" algn="l" rtl="0">
              <a:lnSpc>
                <a:spcPct val="150000"/>
              </a:lnSpc>
              <a:spcBef>
                <a:spcPts val="0"/>
              </a:spcBef>
              <a:spcAft>
                <a:spcPts val="0"/>
              </a:spcAft>
              <a:buClr>
                <a:schemeClr val="dk1"/>
              </a:buClr>
              <a:buSzPts val="2800"/>
              <a:buNone/>
            </a:pPr>
            <a:endParaRPr dirty="0"/>
          </a:p>
          <a:p>
            <a:pPr marL="171450" lvl="0" indent="0" algn="l" rtl="0">
              <a:lnSpc>
                <a:spcPct val="15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Interagency Collaborations:</a:t>
            </a:r>
            <a:br>
              <a:rPr lang="en-US" sz="3600" dirty="0"/>
            </a:br>
            <a:r>
              <a:rPr lang="en-US" sz="3600" dirty="0"/>
              <a:t> Head Start</a:t>
            </a:r>
            <a:endParaRPr dirty="0"/>
          </a:p>
        </p:txBody>
      </p:sp>
      <p:sp>
        <p:nvSpPr>
          <p:cNvPr id="369" name="Google Shape;369;p4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dirty="0"/>
              <a:t>An example: Head Start programs require that collaboration with community partners occurs by creating a continuum of family-centered services, including early intervention</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Activity</a:t>
            </a:r>
            <a:endParaRPr dirty="0"/>
          </a:p>
        </p:txBody>
      </p:sp>
      <p:sp>
        <p:nvSpPr>
          <p:cNvPr id="375" name="Google Shape;375;p46"/>
          <p:cNvSpPr txBox="1">
            <a:spLocks noGrp="1"/>
          </p:cNvSpPr>
          <p:nvPr>
            <p:ph idx="1"/>
          </p:nvPr>
        </p:nvSpPr>
        <p:spPr>
          <a:xfrm>
            <a:off x="628650" y="1344168"/>
            <a:ext cx="7886700" cy="483279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50000"/>
              </a:lnSpc>
              <a:spcBef>
                <a:spcPts val="0"/>
              </a:spcBef>
              <a:spcAft>
                <a:spcPts val="0"/>
              </a:spcAft>
              <a:buClr>
                <a:schemeClr val="dk1"/>
              </a:buClr>
              <a:buSzPct val="100000"/>
              <a:buChar char="•"/>
            </a:pPr>
            <a:r>
              <a:rPr lang="en-US" u="sng" dirty="0">
                <a:solidFill>
                  <a:schemeClr val="hlink"/>
                </a:solidFill>
                <a:hlinkClick r:id="rId3"/>
              </a:rPr>
              <a:t>Session 4: Building Effective Teams | ECLKC (hhs.gov)</a:t>
            </a:r>
            <a:endParaRPr dirty="0"/>
          </a:p>
          <a:p>
            <a:pPr marL="228600" lvl="0" indent="-228600" algn="l" rtl="0">
              <a:lnSpc>
                <a:spcPct val="150000"/>
              </a:lnSpc>
              <a:spcBef>
                <a:spcPts val="1000"/>
              </a:spcBef>
              <a:spcAft>
                <a:spcPts val="0"/>
              </a:spcAft>
              <a:buClr>
                <a:schemeClr val="dk1"/>
              </a:buClr>
              <a:buSzPct val="100000"/>
              <a:buChar char="•"/>
            </a:pPr>
            <a:r>
              <a:rPr lang="en-US" dirty="0"/>
              <a:t>What did you hear about how two separate agencies collaborated to serve young children with disabilities and their families?</a:t>
            </a:r>
            <a:endParaRPr dirty="0"/>
          </a:p>
          <a:p>
            <a:pPr marL="228600" lvl="0" indent="-228600" algn="l" rtl="0">
              <a:lnSpc>
                <a:spcPct val="150000"/>
              </a:lnSpc>
              <a:spcBef>
                <a:spcPts val="1000"/>
              </a:spcBef>
              <a:spcAft>
                <a:spcPts val="0"/>
              </a:spcAft>
              <a:buClr>
                <a:schemeClr val="dk1"/>
              </a:buClr>
              <a:buSzPct val="100000"/>
              <a:buChar char="•"/>
            </a:pPr>
            <a:r>
              <a:rPr lang="en-US" dirty="0"/>
              <a:t>What kind of agreements were established?</a:t>
            </a:r>
            <a:endParaRPr dirty="0"/>
          </a:p>
          <a:p>
            <a:pPr marL="228600" lvl="0" indent="-228600" algn="l" rtl="0">
              <a:lnSpc>
                <a:spcPct val="150000"/>
              </a:lnSpc>
              <a:spcBef>
                <a:spcPts val="1000"/>
              </a:spcBef>
              <a:spcAft>
                <a:spcPts val="0"/>
              </a:spcAft>
              <a:buClr>
                <a:schemeClr val="dk1"/>
              </a:buClr>
              <a:buSzPct val="100000"/>
              <a:buChar char="•"/>
            </a:pPr>
            <a:r>
              <a:rPr lang="en-US" dirty="0"/>
              <a:t>What were the elements used to keep this collaboration active and successful?</a:t>
            </a:r>
            <a:endParaRPr dirty="0"/>
          </a:p>
          <a:p>
            <a:pPr marL="228600" lvl="0" indent="-228600" algn="l" rtl="0">
              <a:lnSpc>
                <a:spcPct val="150000"/>
              </a:lnSpc>
              <a:spcBef>
                <a:spcPts val="1000"/>
              </a:spcBef>
              <a:spcAft>
                <a:spcPts val="0"/>
              </a:spcAft>
              <a:buClr>
                <a:schemeClr val="dk1"/>
              </a:buClr>
              <a:buSzPct val="100000"/>
              <a:buChar char="•"/>
            </a:pPr>
            <a:r>
              <a:rPr lang="en-US" dirty="0"/>
              <a:t>What other agencies might you want to develop interagency agreements with, ideally?</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89" y="123826"/>
            <a:ext cx="7886700" cy="1325563"/>
          </a:xfrm>
        </p:spPr>
        <p:txBody>
          <a:bodyPr>
            <a:normAutofit/>
          </a:bodyPr>
          <a:lstStyle/>
          <a:p>
            <a:pPr algn="ctr"/>
            <a:r>
              <a:rPr lang="en-US" sz="3600" dirty="0"/>
              <a:t>Activity Video: </a:t>
            </a:r>
            <a:r>
              <a:rPr lang="en-US" sz="3600" dirty="0">
                <a:hlinkClick r:id="rId3"/>
              </a:rPr>
              <a:t>Building Effective Teams</a:t>
            </a:r>
            <a:endParaRPr lang="en-US" sz="3600" dirty="0"/>
          </a:p>
        </p:txBody>
      </p:sp>
      <p:pic>
        <p:nvPicPr>
          <p:cNvPr id="5" name="Picture 4">
            <a:hlinkClick r:id="rId3"/>
          </p:cNvPr>
          <p:cNvPicPr>
            <a:picLocks noChangeAspect="1"/>
          </p:cNvPicPr>
          <p:nvPr/>
        </p:nvPicPr>
        <p:blipFill>
          <a:blip r:embed="rId4"/>
          <a:stretch>
            <a:fillRect/>
          </a:stretch>
        </p:blipFill>
        <p:spPr>
          <a:xfrm>
            <a:off x="595577" y="1449389"/>
            <a:ext cx="7532321" cy="4114800"/>
          </a:xfrm>
          <a:prstGeom prst="rect">
            <a:avLst/>
          </a:prstGeom>
        </p:spPr>
      </p:pic>
      <p:sp>
        <p:nvSpPr>
          <p:cNvPr id="6" name="Rectangle 5"/>
          <p:cNvSpPr/>
          <p:nvPr/>
        </p:nvSpPr>
        <p:spPr>
          <a:xfrm>
            <a:off x="932738" y="5769817"/>
            <a:ext cx="6858000" cy="246221"/>
          </a:xfrm>
          <a:prstGeom prst="rect">
            <a:avLst/>
          </a:prstGeom>
        </p:spPr>
        <p:txBody>
          <a:bodyPr wrap="square">
            <a:spAutoFit/>
          </a:bodyPr>
          <a:lstStyle/>
          <a:p>
            <a:pPr algn="ctr"/>
            <a:r>
              <a:rPr lang="en-US" sz="1000" dirty="0">
                <a:latin typeface="+mn-lt"/>
                <a:hlinkClick r:id="rId3"/>
              </a:rPr>
              <a:t>https://eclkc.ohs.acf.hhs.gov/children-disabilities/specialquest-multimedia-training-library/session-4-building-effective-teams</a:t>
            </a:r>
            <a:r>
              <a:rPr lang="en-US" sz="1000" dirty="0">
                <a:latin typeface="+mn-lt"/>
              </a:rPr>
              <a:t> </a:t>
            </a:r>
          </a:p>
        </p:txBody>
      </p:sp>
    </p:spTree>
    <p:extLst>
      <p:ext uri="{BB962C8B-B14F-4D97-AF65-F5344CB8AC3E}">
        <p14:creationId xmlns:p14="http://schemas.microsoft.com/office/powerpoint/2010/main" val="2365308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References and Resources</a:t>
            </a:r>
            <a:endParaRPr dirty="0"/>
          </a:p>
        </p:txBody>
      </p:sp>
      <p:sp>
        <p:nvSpPr>
          <p:cNvPr id="381" name="Google Shape;381;p47"/>
          <p:cNvSpPr txBox="1">
            <a:spLocks noGrp="1"/>
          </p:cNvSpPr>
          <p:nvPr>
            <p:ph idx="1"/>
          </p:nvPr>
        </p:nvSpPr>
        <p:spPr>
          <a:xfrm>
            <a:off x="628650" y="1600200"/>
            <a:ext cx="7886700" cy="457676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chemeClr val="dk1"/>
              </a:buClr>
              <a:buSzPct val="100000"/>
              <a:buChar char="•"/>
            </a:pPr>
            <a:r>
              <a:rPr lang="en-US" dirty="0"/>
              <a:t>King, G., Strachan, D. et al., (2009). </a:t>
            </a:r>
            <a:r>
              <a:rPr lang="en-US" i="1" dirty="0">
                <a:hlinkClick r:id="rId3"/>
              </a:rPr>
              <a:t>The Application of a Transdisciplinary Model for Early Intervention Services</a:t>
            </a:r>
            <a:r>
              <a:rPr lang="en-US" dirty="0"/>
              <a:t>, Infants &amp; Young Children. 22(3)3, p 211-223</a:t>
            </a:r>
            <a:endParaRPr dirty="0"/>
          </a:p>
          <a:p>
            <a:pPr marL="228600" lvl="0" indent="-228600" algn="l" rtl="0">
              <a:lnSpc>
                <a:spcPct val="150000"/>
              </a:lnSpc>
              <a:spcBef>
                <a:spcPts val="1000"/>
              </a:spcBef>
              <a:spcAft>
                <a:spcPts val="0"/>
              </a:spcAft>
              <a:buClr>
                <a:schemeClr val="dk1"/>
              </a:buClr>
              <a:buSzPct val="100000"/>
              <a:buChar char="•"/>
            </a:pPr>
            <a:r>
              <a:rPr lang="en-US" dirty="0" err="1"/>
              <a:t>McGonigel</a:t>
            </a:r>
            <a:r>
              <a:rPr lang="en-US" dirty="0"/>
              <a:t> &amp; M., Woodruff, G., (1986). </a:t>
            </a:r>
            <a:r>
              <a:rPr lang="en-US" i="1" dirty="0">
                <a:hlinkClick r:id="rId4"/>
              </a:rPr>
              <a:t>Early Intervention Team Approaches: The Transdisciplinary Model</a:t>
            </a:r>
            <a:r>
              <a:rPr lang="en-US" i="1" dirty="0"/>
              <a:t>. </a:t>
            </a:r>
            <a:r>
              <a:rPr lang="en-US" dirty="0"/>
              <a:t>Council for Exceptional Children, Reston, VA. </a:t>
            </a:r>
            <a:endParaRPr dirty="0"/>
          </a:p>
          <a:p>
            <a:pPr marL="228600" lvl="0" indent="-228600" algn="l" rtl="0">
              <a:lnSpc>
                <a:spcPct val="150000"/>
              </a:lnSpc>
              <a:spcBef>
                <a:spcPts val="1000"/>
              </a:spcBef>
              <a:spcAft>
                <a:spcPts val="0"/>
              </a:spcAft>
              <a:buClr>
                <a:schemeClr val="dk1"/>
              </a:buClr>
              <a:buSzPct val="100000"/>
              <a:buChar char="•"/>
            </a:pPr>
            <a:r>
              <a:rPr lang="en-US" dirty="0"/>
              <a:t>Raver, S.A. &amp; Childress, D.C. (2014).  </a:t>
            </a:r>
            <a:r>
              <a:rPr lang="en-US" dirty="0">
                <a:hlinkClick r:id="rId5"/>
              </a:rPr>
              <a:t>Family-Centered Early Interventions</a:t>
            </a:r>
            <a:r>
              <a:rPr lang="en-US" dirty="0"/>
              <a:t>, Brookes.</a:t>
            </a:r>
            <a:endParaRPr dirty="0"/>
          </a:p>
          <a:p>
            <a:pPr marL="0" lvl="0" indent="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References and Resources</a:t>
            </a:r>
            <a:endParaRPr dirty="0"/>
          </a:p>
        </p:txBody>
      </p:sp>
      <p:sp>
        <p:nvSpPr>
          <p:cNvPr id="387" name="Google Shape;387;p48"/>
          <p:cNvSpPr txBox="1">
            <a:spLocks noGrp="1"/>
          </p:cNvSpPr>
          <p:nvPr>
            <p:ph idx="1"/>
          </p:nvPr>
        </p:nvSpPr>
        <p:spPr>
          <a:xfrm>
            <a:off x="628650" y="1508760"/>
            <a:ext cx="7886700" cy="4668203"/>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60000"/>
              </a:lnSpc>
              <a:spcBef>
                <a:spcPts val="0"/>
              </a:spcBef>
              <a:spcAft>
                <a:spcPts val="0"/>
              </a:spcAft>
              <a:buClr>
                <a:schemeClr val="dk1"/>
              </a:buClr>
              <a:buSzPct val="100000"/>
              <a:buChar char="•"/>
            </a:pPr>
            <a:r>
              <a:rPr lang="en-US" dirty="0"/>
              <a:t>Just Being Kids (2001). JFK Partners, University of Colorado School of Medicine and the Colorado Department of Education: </a:t>
            </a:r>
            <a:r>
              <a:rPr lang="en-US" u="sng" dirty="0">
                <a:solidFill>
                  <a:schemeClr val="hlink"/>
                </a:solidFill>
                <a:hlinkClick r:id="rId3"/>
              </a:rPr>
              <a:t>https://youtu.be/Z2vizJo8Hxc</a:t>
            </a:r>
            <a:endParaRPr dirty="0"/>
          </a:p>
          <a:p>
            <a:pPr marL="228600" lvl="0" indent="-228600" algn="l" rtl="0">
              <a:lnSpc>
                <a:spcPct val="160000"/>
              </a:lnSpc>
              <a:spcBef>
                <a:spcPts val="1000"/>
              </a:spcBef>
              <a:spcAft>
                <a:spcPts val="0"/>
              </a:spcAft>
              <a:buClr>
                <a:schemeClr val="dk1"/>
              </a:buClr>
              <a:buSzPct val="100000"/>
              <a:buChar char="•"/>
            </a:pPr>
            <a:r>
              <a:rPr lang="en-US" dirty="0"/>
              <a:t>Early Childhood Technical Assistance Center: Interagency Coordinating Councils: </a:t>
            </a:r>
            <a:r>
              <a:rPr lang="en-US" u="sng" dirty="0">
                <a:solidFill>
                  <a:schemeClr val="hlink"/>
                </a:solidFill>
                <a:hlinkClick r:id="rId4"/>
              </a:rPr>
              <a:t>https://ectacenter.org/topics/intercoord/intercoord.asp</a:t>
            </a:r>
            <a:endParaRPr dirty="0"/>
          </a:p>
          <a:p>
            <a:pPr marL="228600" lvl="0" indent="-228600" algn="l" rtl="0">
              <a:lnSpc>
                <a:spcPct val="160000"/>
              </a:lnSpc>
              <a:spcBef>
                <a:spcPts val="1000"/>
              </a:spcBef>
              <a:spcAft>
                <a:spcPts val="0"/>
              </a:spcAft>
              <a:buClr>
                <a:schemeClr val="dk1"/>
              </a:buClr>
              <a:buSzPct val="100000"/>
              <a:buChar char="•"/>
            </a:pPr>
            <a:r>
              <a:rPr lang="en-US" dirty="0"/>
              <a:t>Handbook on Developing and Evaluating Interagency Collaboration in Early Childhood Special Education Program. (2007) California Department of Education. </a:t>
            </a:r>
            <a:r>
              <a:rPr lang="en-US" u="sng" dirty="0">
                <a:solidFill>
                  <a:schemeClr val="hlink"/>
                </a:solidFill>
                <a:hlinkClick r:id="rId5"/>
              </a:rPr>
              <a:t>Interagency Collaboration - Services and Resources (CA Dept. of Education) (seedsofpartnership.org)</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References and Resources</a:t>
            </a:r>
            <a:endParaRPr dirty="0"/>
          </a:p>
        </p:txBody>
      </p:sp>
      <p:sp>
        <p:nvSpPr>
          <p:cNvPr id="393" name="Google Shape;393;p49"/>
          <p:cNvSpPr txBox="1">
            <a:spLocks noGrp="1"/>
          </p:cNvSpPr>
          <p:nvPr>
            <p:ph idx="1"/>
          </p:nvPr>
        </p:nvSpPr>
        <p:spPr>
          <a:xfrm>
            <a:off x="628650" y="1353312"/>
            <a:ext cx="7886700" cy="482365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dirty="0"/>
              <a:t>Head Start Early Childhood Learning and Knowledge Center (ECLKC), Multimedia training library, Session 4: Building Effective Teams: </a:t>
            </a:r>
            <a:r>
              <a:rPr lang="en-US" sz="2400" u="sng" dirty="0">
                <a:solidFill>
                  <a:schemeClr val="hlink"/>
                </a:solidFill>
                <a:hlinkClick r:id="rId3"/>
              </a:rPr>
              <a:t>Session 4: Building Effective Teams | ECLKC (hhs.gov)</a:t>
            </a:r>
            <a:endParaRPr sz="2400" dirty="0"/>
          </a:p>
          <a:p>
            <a:pPr marL="228600" lvl="0" indent="-228600" algn="l" rtl="0">
              <a:lnSpc>
                <a:spcPct val="150000"/>
              </a:lnSpc>
              <a:spcBef>
                <a:spcPts val="1000"/>
              </a:spcBef>
              <a:spcAft>
                <a:spcPts val="0"/>
              </a:spcAft>
              <a:buClr>
                <a:schemeClr val="dk1"/>
              </a:buClr>
              <a:buSzPts val="2400"/>
              <a:buChar char="•"/>
            </a:pPr>
            <a:r>
              <a:rPr lang="en-US" sz="2400" dirty="0"/>
              <a:t>National Technical Assistance and Evaluation Center. (2008) Interagency Collaboration. </a:t>
            </a:r>
            <a:r>
              <a:rPr lang="en-US" sz="2400" u="sng" dirty="0">
                <a:solidFill>
                  <a:schemeClr val="hlink"/>
                </a:solidFill>
                <a:hlinkClick r:id="rId4"/>
              </a:rPr>
              <a:t>A Closer Look: Interagency Collaboration (childwelfare.gov)</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a:t>Objectives</a:t>
            </a:r>
            <a:endParaRPr/>
          </a:p>
        </p:txBody>
      </p:sp>
      <p:sp>
        <p:nvSpPr>
          <p:cNvPr id="88" name="Google Shape;88;p5"/>
          <p:cNvSpPr txBox="1">
            <a:spLocks noGrp="1"/>
          </p:cNvSpPr>
          <p:nvPr>
            <p:ph idx="1"/>
          </p:nvPr>
        </p:nvSpPr>
        <p:spPr>
          <a:xfrm>
            <a:off x="628650" y="1417320"/>
            <a:ext cx="7886700" cy="475964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60000"/>
              </a:lnSpc>
              <a:spcBef>
                <a:spcPts val="0"/>
              </a:spcBef>
              <a:spcAft>
                <a:spcPts val="0"/>
              </a:spcAft>
              <a:buClr>
                <a:schemeClr val="dk1"/>
              </a:buClr>
              <a:buSzPct val="100000"/>
              <a:buChar char="•"/>
            </a:pPr>
            <a:r>
              <a:rPr lang="en-US" dirty="0"/>
              <a:t>Describe collaboration and communication skills to facilitate a team process with families and professionals from multiple disciplines with varying skill levels and experience. </a:t>
            </a:r>
            <a:endParaRPr dirty="0"/>
          </a:p>
          <a:p>
            <a:pPr marL="228600" lvl="0" indent="-228600" algn="l" rtl="0">
              <a:lnSpc>
                <a:spcPct val="160000"/>
              </a:lnSpc>
              <a:spcBef>
                <a:spcPts val="1000"/>
              </a:spcBef>
              <a:spcAft>
                <a:spcPts val="0"/>
              </a:spcAft>
              <a:buClr>
                <a:schemeClr val="dk1"/>
              </a:buClr>
              <a:buSzPct val="100000"/>
              <a:buChar char="•"/>
            </a:pPr>
            <a:r>
              <a:rPr lang="en-US" dirty="0"/>
              <a:t>Describe how teams in EI/ECSE can use technology.</a:t>
            </a:r>
            <a:endParaRPr dirty="0"/>
          </a:p>
          <a:p>
            <a:pPr marL="228600" lvl="0" indent="-228600" algn="l" rtl="0">
              <a:lnSpc>
                <a:spcPct val="160000"/>
              </a:lnSpc>
              <a:spcBef>
                <a:spcPts val="1000"/>
              </a:spcBef>
              <a:spcAft>
                <a:spcPts val="0"/>
              </a:spcAft>
              <a:buClr>
                <a:schemeClr val="dk1"/>
              </a:buClr>
              <a:buSzPct val="100000"/>
              <a:buChar char="•"/>
            </a:pPr>
            <a:r>
              <a:rPr lang="en-US" dirty="0"/>
              <a:t>Describe strategies to use to facilitate interagency collaboration with community partners and agencies.</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a:t>References and Resources</a:t>
            </a:r>
            <a:endParaRPr/>
          </a:p>
        </p:txBody>
      </p:sp>
      <p:sp>
        <p:nvSpPr>
          <p:cNvPr id="399" name="Google Shape;399;p50"/>
          <p:cNvSpPr txBox="1">
            <a:spLocks noGrp="1"/>
          </p:cNvSpPr>
          <p:nvPr>
            <p:ph idx="1"/>
          </p:nvPr>
        </p:nvSpPr>
        <p:spPr>
          <a:xfrm>
            <a:off x="628650" y="1353312"/>
            <a:ext cx="7886700" cy="482365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dirty="0"/>
              <a:t>Ohio Developmental Disabilities Council Video Series: Use of Technology with Evidence Based Early Intervention. </a:t>
            </a:r>
            <a:r>
              <a:rPr lang="en-US" sz="2400" u="sng" dirty="0">
                <a:solidFill>
                  <a:schemeClr val="hlink"/>
                </a:solidFill>
                <a:hlinkClick r:id="rId3"/>
              </a:rPr>
              <a:t>https://ddc.ohio.gov/video-ei-series</a:t>
            </a:r>
            <a:endParaRPr sz="2400" dirty="0"/>
          </a:p>
          <a:p>
            <a:pPr marL="228600" lvl="0" indent="-228600" algn="l" rtl="0">
              <a:lnSpc>
                <a:spcPct val="150000"/>
              </a:lnSpc>
              <a:spcBef>
                <a:spcPts val="1000"/>
              </a:spcBef>
              <a:spcAft>
                <a:spcPts val="0"/>
              </a:spcAft>
              <a:buClr>
                <a:schemeClr val="dk1"/>
              </a:buClr>
              <a:buSzPts val="2400"/>
              <a:buChar char="•"/>
            </a:pPr>
            <a:r>
              <a:rPr lang="en-US" sz="2400" dirty="0"/>
              <a:t>Law 108-446, Individuals with Disabilities Education improvement Act of 2004, 118 STAT. 2647-2808 (can be accessed at </a:t>
            </a:r>
            <a:r>
              <a:rPr lang="en-US" sz="2400" u="sng" dirty="0">
                <a:solidFill>
                  <a:schemeClr val="hlink"/>
                </a:solidFill>
                <a:hlinkClick r:id="rId4"/>
              </a:rPr>
              <a:t>https://sites.ed.gov/idea/</a:t>
            </a:r>
            <a:r>
              <a:rPr lang="en-US" sz="2400" dirty="0"/>
              <a:t>)</a:t>
            </a:r>
            <a:endParaRPr dirty="0"/>
          </a:p>
          <a:p>
            <a:pPr marL="228600" lvl="0" indent="-228600" algn="l" rtl="0">
              <a:lnSpc>
                <a:spcPct val="150000"/>
              </a:lnSpc>
              <a:spcBef>
                <a:spcPts val="1000"/>
              </a:spcBef>
              <a:spcAft>
                <a:spcPts val="0"/>
              </a:spcAft>
              <a:buClr>
                <a:schemeClr val="dk1"/>
              </a:buClr>
              <a:buSzPts val="2400"/>
              <a:buChar char="•"/>
            </a:pPr>
            <a:r>
              <a:rPr lang="en-US" sz="2400" dirty="0"/>
              <a:t>Video Conferencing 101, ECTA Center. </a:t>
            </a:r>
            <a:r>
              <a:rPr lang="en-US" sz="2400" u="sng" dirty="0">
                <a:solidFill>
                  <a:schemeClr val="hlink"/>
                </a:solidFill>
                <a:hlinkClick r:id="rId5"/>
              </a:rPr>
              <a:t>Video_Conferencing_101.pdf (ectacenter.org)</a:t>
            </a:r>
            <a:endParaRPr sz="2400" dirty="0"/>
          </a:p>
          <a:p>
            <a:pPr marL="228600" lvl="0" indent="-114300" algn="l" rtl="0">
              <a:lnSpc>
                <a:spcPct val="90000"/>
              </a:lnSpc>
              <a:spcBef>
                <a:spcPts val="1000"/>
              </a:spcBef>
              <a:spcAft>
                <a:spcPts val="0"/>
              </a:spcAft>
              <a:buClr>
                <a:schemeClr val="dk1"/>
              </a:buClr>
              <a:buSzPts val="1800"/>
              <a:buNone/>
            </a:pPr>
            <a:endParaRPr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dirty="0"/>
              <a:t>References and Resources</a:t>
            </a:r>
            <a:endParaRPr dirty="0"/>
          </a:p>
        </p:txBody>
      </p:sp>
      <p:sp>
        <p:nvSpPr>
          <p:cNvPr id="405" name="Google Shape;405;p51"/>
          <p:cNvSpPr txBox="1">
            <a:spLocks noGrp="1"/>
          </p:cNvSpPr>
          <p:nvPr>
            <p:ph idx="1"/>
          </p:nvPr>
        </p:nvSpPr>
        <p:spPr>
          <a:xfrm>
            <a:off x="628650" y="1527048"/>
            <a:ext cx="7886700" cy="464991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Char char="•"/>
            </a:pPr>
            <a:r>
              <a:rPr lang="en-US" u="sng" dirty="0">
                <a:solidFill>
                  <a:schemeClr val="hlink"/>
                </a:solidFill>
                <a:hlinkClick r:id="rId3"/>
              </a:rPr>
              <a:t>American Physical Therapy Association | APTA</a:t>
            </a:r>
            <a:endParaRPr dirty="0"/>
          </a:p>
          <a:p>
            <a:pPr marL="228600" lvl="0" indent="-228600" algn="l" rtl="0">
              <a:lnSpc>
                <a:spcPct val="150000"/>
              </a:lnSpc>
              <a:spcBef>
                <a:spcPts val="1000"/>
              </a:spcBef>
              <a:spcAft>
                <a:spcPts val="0"/>
              </a:spcAft>
              <a:buClr>
                <a:schemeClr val="dk1"/>
              </a:buClr>
              <a:buSzPts val="2800"/>
              <a:buChar char="•"/>
            </a:pPr>
            <a:r>
              <a:rPr lang="en-US" u="sng" dirty="0">
                <a:solidFill>
                  <a:schemeClr val="hlink"/>
                </a:solidFill>
                <a:hlinkClick r:id="rId4"/>
              </a:rPr>
              <a:t>https://www.asha.org/</a:t>
            </a:r>
            <a:endParaRPr dirty="0"/>
          </a:p>
          <a:p>
            <a:pPr marL="228600" lvl="0" indent="-228600" algn="l" rtl="0">
              <a:lnSpc>
                <a:spcPct val="150000"/>
              </a:lnSpc>
              <a:spcBef>
                <a:spcPts val="1000"/>
              </a:spcBef>
              <a:spcAft>
                <a:spcPts val="0"/>
              </a:spcAft>
              <a:buClr>
                <a:schemeClr val="dk1"/>
              </a:buClr>
              <a:buSzPts val="2800"/>
              <a:buChar char="•"/>
            </a:pPr>
            <a:r>
              <a:rPr lang="en-US" u="sng" dirty="0">
                <a:solidFill>
                  <a:schemeClr val="hlink"/>
                </a:solidFill>
                <a:hlinkClick r:id="rId5"/>
              </a:rPr>
              <a:t>Early Intervention (asha.org)</a:t>
            </a:r>
            <a:endParaRPr dirty="0"/>
          </a:p>
          <a:p>
            <a:pPr marL="228600" lvl="0" indent="-228600" algn="l" rtl="0">
              <a:lnSpc>
                <a:spcPct val="150000"/>
              </a:lnSpc>
              <a:spcBef>
                <a:spcPts val="1000"/>
              </a:spcBef>
              <a:spcAft>
                <a:spcPts val="0"/>
              </a:spcAft>
              <a:buClr>
                <a:schemeClr val="dk1"/>
              </a:buClr>
              <a:buSzPts val="2800"/>
              <a:buChar char="•"/>
            </a:pPr>
            <a:r>
              <a:rPr lang="en-US" u="sng" dirty="0">
                <a:solidFill>
                  <a:schemeClr val="hlink"/>
                </a:solidFill>
                <a:hlinkClick r:id="rId6"/>
              </a:rPr>
              <a:t>https://www.ideainfanttoddler.org/coordinator-resources.php</a:t>
            </a:r>
            <a:endParaRPr dirty="0"/>
          </a:p>
          <a:p>
            <a:pPr marL="228600" lvl="0" indent="-228600" algn="l" rtl="0">
              <a:lnSpc>
                <a:spcPct val="150000"/>
              </a:lnSpc>
              <a:spcBef>
                <a:spcPts val="1000"/>
              </a:spcBef>
              <a:spcAft>
                <a:spcPts val="0"/>
              </a:spcAft>
              <a:buClr>
                <a:schemeClr val="dk1"/>
              </a:buClr>
              <a:buSzPts val="2800"/>
              <a:buChar char="•"/>
            </a:pPr>
            <a:r>
              <a:rPr lang="en-US" u="sng" dirty="0">
                <a:solidFill>
                  <a:schemeClr val="hlink"/>
                </a:solidFill>
                <a:hlinkClick r:id="rId7"/>
              </a:rPr>
              <a:t>https://www.naeyc.org/</a:t>
            </a:r>
            <a:endParaRPr dirty="0"/>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4;p51">
            <a:extLst>
              <a:ext uri="{FF2B5EF4-FFF2-40B4-BE49-F238E27FC236}">
                <a16:creationId xmlns:a16="http://schemas.microsoft.com/office/drawing/2014/main" id="{40CC040E-636C-461F-9D6A-72FA7E547E0C}"/>
              </a:ext>
            </a:extLst>
          </p:cNvPr>
          <p:cNvSpPr txBox="1">
            <a:spLocks/>
          </p:cNvSpPr>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b="1" kern="1200">
                <a:solidFill>
                  <a:srgbClr val="121F88"/>
                </a:solidFill>
                <a:latin typeface="+mj-lt"/>
                <a:ea typeface="+mj-ea"/>
                <a:cs typeface="+mj-cs"/>
              </a:defRPr>
            </a:lvl1pPr>
          </a:lstStyle>
          <a:p>
            <a:pPr algn="ctr">
              <a:spcBef>
                <a:spcPts val="0"/>
              </a:spcBef>
              <a:buClr>
                <a:schemeClr val="dk1"/>
              </a:buClr>
              <a:buSzPts val="3600"/>
              <a:buFont typeface="Calibri"/>
              <a:buNone/>
            </a:pPr>
            <a:r>
              <a:rPr lang="en-US" sz="3600" dirty="0"/>
              <a:t>Disclaimer</a:t>
            </a:r>
            <a:endParaRPr lang="en-US" dirty="0"/>
          </a:p>
        </p:txBody>
      </p:sp>
    </p:spTree>
    <p:extLst>
      <p:ext uri="{BB962C8B-B14F-4D97-AF65-F5344CB8AC3E}">
        <p14:creationId xmlns:p14="http://schemas.microsoft.com/office/powerpoint/2010/main" val="268190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a:t>Individuals with Disabilities Education Act (IDEA)</a:t>
            </a:r>
            <a:endParaRPr/>
          </a:p>
        </p:txBody>
      </p:sp>
      <p:sp>
        <p:nvSpPr>
          <p:cNvPr id="95" name="Google Shape;95;p6"/>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50000"/>
              </a:lnSpc>
              <a:spcBef>
                <a:spcPts val="0"/>
              </a:spcBef>
              <a:spcAft>
                <a:spcPts val="0"/>
              </a:spcAft>
              <a:buClr>
                <a:schemeClr val="dk1"/>
              </a:buClr>
              <a:buSzPts val="2800"/>
              <a:buNone/>
            </a:pPr>
            <a:r>
              <a:rPr lang="en-US" dirty="0"/>
              <a:t>Federal law that governs special education services</a:t>
            </a:r>
            <a:endParaRPr dirty="0"/>
          </a:p>
          <a:p>
            <a:pPr marL="228600" lvl="0" indent="-228600" algn="l" rtl="0">
              <a:lnSpc>
                <a:spcPct val="150000"/>
              </a:lnSpc>
              <a:spcBef>
                <a:spcPts val="1000"/>
              </a:spcBef>
              <a:spcAft>
                <a:spcPts val="0"/>
              </a:spcAft>
              <a:buClr>
                <a:schemeClr val="dk1"/>
              </a:buClr>
              <a:buSzPts val="2800"/>
              <a:buChar char="•"/>
            </a:pPr>
            <a:r>
              <a:rPr lang="en-US" sz="2800" dirty="0"/>
              <a:t>Part C and Part B/619 of IDEA describe the provision of services for children with disabilities </a:t>
            </a:r>
            <a:endParaRPr dirty="0"/>
          </a:p>
          <a:p>
            <a:pPr marL="685800" lvl="1" indent="-274320" algn="l" rtl="0">
              <a:lnSpc>
                <a:spcPct val="150000"/>
              </a:lnSpc>
              <a:spcBef>
                <a:spcPts val="500"/>
              </a:spcBef>
              <a:spcAft>
                <a:spcPts val="0"/>
              </a:spcAft>
              <a:buClr>
                <a:schemeClr val="dk1"/>
              </a:buClr>
              <a:buSzPts val="2400"/>
              <a:buFont typeface="Courier New"/>
              <a:buChar char="o"/>
            </a:pPr>
            <a:r>
              <a:rPr lang="en-US" b="0" i="0" dirty="0">
                <a:solidFill>
                  <a:srgbClr val="343C47"/>
                </a:solidFill>
                <a:effectLst/>
                <a:latin typeface="Open Sans" panose="020B0606030504020204" pitchFamily="34" charset="0"/>
              </a:rPr>
              <a:t>Infants and toddlers, birth through age 2, with disabilities and their families receive early intervention services under IDEA Part C. </a:t>
            </a:r>
          </a:p>
          <a:p>
            <a:pPr marL="685800" lvl="1" indent="-274320" algn="l" rtl="0">
              <a:lnSpc>
                <a:spcPct val="150000"/>
              </a:lnSpc>
              <a:spcBef>
                <a:spcPts val="500"/>
              </a:spcBef>
              <a:spcAft>
                <a:spcPts val="0"/>
              </a:spcAft>
              <a:buClr>
                <a:schemeClr val="dk1"/>
              </a:buClr>
              <a:buSzPts val="2400"/>
              <a:buFont typeface="Courier New"/>
              <a:buChar char="o"/>
            </a:pPr>
            <a:r>
              <a:rPr lang="en-US" b="0" i="0" dirty="0">
                <a:solidFill>
                  <a:srgbClr val="343C47"/>
                </a:solidFill>
                <a:effectLst/>
                <a:latin typeface="Open Sans" panose="020B0606030504020204" pitchFamily="34" charset="0"/>
              </a:rPr>
              <a:t>Children and youth ages 3 through 21 receive special education and related services under IDEA Part B.</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lnSpc>
                <a:spcPct val="160000"/>
              </a:lnSpc>
              <a:buSzPts val="3200"/>
            </a:pPr>
            <a:r>
              <a:rPr lang="en-US" sz="3600" dirty="0"/>
              <a:t>Early Intervention – Members of a Team</a:t>
            </a:r>
            <a:endParaRPr sz="3600" dirty="0"/>
          </a:p>
        </p:txBody>
      </p:sp>
      <p:sp>
        <p:nvSpPr>
          <p:cNvPr id="101" name="Google Shape;101;p7"/>
          <p:cNvSpPr txBox="1">
            <a:spLocks noGrp="1"/>
          </p:cNvSpPr>
          <p:nvPr>
            <p:ph idx="1"/>
          </p:nvPr>
        </p:nvSpPr>
        <p:spPr>
          <a:xfrm>
            <a:off x="628651" y="1690689"/>
            <a:ext cx="4021408"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5425" algn="l" rtl="0">
              <a:lnSpc>
                <a:spcPct val="160000"/>
              </a:lnSpc>
              <a:spcBef>
                <a:spcPts val="0"/>
              </a:spcBef>
              <a:spcAft>
                <a:spcPts val="0"/>
              </a:spcAft>
              <a:buClr>
                <a:schemeClr val="dk1"/>
              </a:buClr>
              <a:buSzPct val="100000"/>
              <a:buChar char="•"/>
            </a:pPr>
            <a:r>
              <a:rPr lang="en-US" dirty="0"/>
              <a:t>Family (central)</a:t>
            </a:r>
            <a:endParaRPr dirty="0"/>
          </a:p>
          <a:p>
            <a:pPr marL="228600" lvl="0" indent="-225425" algn="l" rtl="0">
              <a:lnSpc>
                <a:spcPct val="160000"/>
              </a:lnSpc>
              <a:spcBef>
                <a:spcPts val="1000"/>
              </a:spcBef>
              <a:spcAft>
                <a:spcPts val="0"/>
              </a:spcAft>
              <a:buClr>
                <a:schemeClr val="dk1"/>
              </a:buClr>
              <a:buSzPct val="100000"/>
              <a:buChar char="•"/>
            </a:pPr>
            <a:r>
              <a:rPr lang="en-US" dirty="0"/>
              <a:t>Service Coordinators (Part C)</a:t>
            </a:r>
            <a:endParaRPr dirty="0"/>
          </a:p>
          <a:p>
            <a:pPr marL="228600" lvl="0" indent="-225425" algn="l" rtl="0">
              <a:lnSpc>
                <a:spcPct val="160000"/>
              </a:lnSpc>
              <a:spcBef>
                <a:spcPts val="1000"/>
              </a:spcBef>
              <a:spcAft>
                <a:spcPts val="0"/>
              </a:spcAft>
              <a:buClr>
                <a:schemeClr val="dk1"/>
              </a:buClr>
              <a:buSzPct val="100000"/>
              <a:buChar char="•"/>
            </a:pPr>
            <a:r>
              <a:rPr lang="en-US" dirty="0"/>
              <a:t>Early Childhood Special Educators/EI developmental therapists</a:t>
            </a:r>
            <a:endParaRPr dirty="0"/>
          </a:p>
          <a:p>
            <a:pPr marL="228600" lvl="0" indent="-225425" algn="l" rtl="0">
              <a:lnSpc>
                <a:spcPct val="160000"/>
              </a:lnSpc>
              <a:spcBef>
                <a:spcPts val="1000"/>
              </a:spcBef>
              <a:spcAft>
                <a:spcPts val="0"/>
              </a:spcAft>
              <a:buClr>
                <a:schemeClr val="dk1"/>
              </a:buClr>
              <a:buSzPct val="100000"/>
              <a:buChar char="•"/>
            </a:pPr>
            <a:r>
              <a:rPr lang="en-US" dirty="0"/>
              <a:t>Early Childhood Educators</a:t>
            </a:r>
            <a:endParaRPr dirty="0"/>
          </a:p>
          <a:p>
            <a:pPr marL="228600" lvl="0" indent="0" algn="l" rtl="0">
              <a:lnSpc>
                <a:spcPct val="160000"/>
              </a:lnSpc>
              <a:spcBef>
                <a:spcPts val="1000"/>
              </a:spcBef>
              <a:spcAft>
                <a:spcPts val="0"/>
              </a:spcAft>
              <a:buNone/>
            </a:pPr>
            <a:endParaRPr dirty="0"/>
          </a:p>
          <a:p>
            <a:pPr marL="228600" lvl="0" indent="-87629" algn="l" rtl="0">
              <a:lnSpc>
                <a:spcPct val="160000"/>
              </a:lnSpc>
              <a:spcBef>
                <a:spcPts val="1000"/>
              </a:spcBef>
              <a:spcAft>
                <a:spcPts val="0"/>
              </a:spcAft>
              <a:buClr>
                <a:schemeClr val="dk1"/>
              </a:buClr>
              <a:buSzPct val="100000"/>
              <a:buNone/>
            </a:pPr>
            <a:endParaRPr sz="2400" dirty="0"/>
          </a:p>
        </p:txBody>
      </p:sp>
      <p:sp>
        <p:nvSpPr>
          <p:cNvPr id="102" name="Google Shape;102;p7"/>
          <p:cNvSpPr txBox="1"/>
          <p:nvPr/>
        </p:nvSpPr>
        <p:spPr>
          <a:xfrm>
            <a:off x="4845831" y="1504320"/>
            <a:ext cx="3829818" cy="3618386"/>
          </a:xfrm>
          <a:prstGeom prst="rect">
            <a:avLst/>
          </a:prstGeom>
          <a:noFill/>
          <a:ln>
            <a:noFill/>
          </a:ln>
        </p:spPr>
        <p:txBody>
          <a:bodyPr spcFirstLastPara="1" wrap="square" lIns="91425" tIns="45700" rIns="91425" bIns="45700" anchor="t" anchorCtr="0">
            <a:spAutoFit/>
          </a:bodyPr>
          <a:lstStyle/>
          <a:p>
            <a:pPr marL="283464" lvl="0" indent="-283464" algn="l" rtl="0">
              <a:lnSpc>
                <a:spcPct val="160000"/>
              </a:lnSpc>
              <a:spcBef>
                <a:spcPts val="100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Occupational Therapists</a:t>
            </a:r>
            <a:endParaRPr sz="2400" dirty="0">
              <a:solidFill>
                <a:schemeClr val="dk1"/>
              </a:solidFill>
              <a:latin typeface="Calibri"/>
              <a:ea typeface="Calibri"/>
              <a:cs typeface="Calibri"/>
              <a:sym typeface="Calibri"/>
            </a:endParaRPr>
          </a:p>
          <a:p>
            <a:pPr marL="285750" marR="0" lvl="0" indent="-285750" algn="l" rtl="0">
              <a:lnSpc>
                <a:spcPct val="16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Physical Therapists</a:t>
            </a:r>
            <a:endParaRPr dirty="0"/>
          </a:p>
          <a:p>
            <a:pPr marL="285750" marR="0" lvl="0" indent="-285750" algn="l" rtl="0">
              <a:lnSpc>
                <a:spcPct val="15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Speech Language Pathologists</a:t>
            </a:r>
            <a:endParaRPr dirty="0"/>
          </a:p>
          <a:p>
            <a:pPr marL="285750" marR="0" lvl="0" indent="-285750" algn="l" rtl="0">
              <a:lnSpc>
                <a:spcPct val="15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Other allied health professionals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lnSpc>
                <a:spcPct val="160000"/>
              </a:lnSpc>
              <a:buSzPts val="3600"/>
            </a:pPr>
            <a:r>
              <a:rPr lang="en-US" sz="3600" dirty="0"/>
              <a:t>Early Intervention – Members of a Team</a:t>
            </a:r>
            <a:endParaRPr dirty="0"/>
          </a:p>
        </p:txBody>
      </p:sp>
      <p:sp>
        <p:nvSpPr>
          <p:cNvPr id="108" name="Google Shape;108;p8"/>
          <p:cNvSpPr txBox="1">
            <a:spLocks noGrp="1"/>
          </p:cNvSpPr>
          <p:nvPr>
            <p:ph idx="1"/>
          </p:nvPr>
        </p:nvSpPr>
        <p:spPr>
          <a:xfrm>
            <a:off x="628650" y="1499616"/>
            <a:ext cx="7886700" cy="4677347"/>
          </a:xfrm>
          <a:prstGeom prst="rect">
            <a:avLst/>
          </a:prstGeom>
          <a:noFill/>
          <a:ln>
            <a:noFill/>
          </a:ln>
        </p:spPr>
        <p:txBody>
          <a:bodyPr spcFirstLastPara="1" wrap="square" lIns="91425" tIns="45700" rIns="91425" bIns="45700" anchor="t" anchorCtr="0">
            <a:normAutofit/>
          </a:bodyPr>
          <a:lstStyle/>
          <a:p>
            <a:pPr marL="228600" lvl="0" indent="-228600" algn="l" rtl="0">
              <a:lnSpc>
                <a:spcPct val="160000"/>
              </a:lnSpc>
              <a:spcBef>
                <a:spcPts val="0"/>
              </a:spcBef>
              <a:spcAft>
                <a:spcPts val="0"/>
              </a:spcAft>
              <a:buClr>
                <a:schemeClr val="dk1"/>
              </a:buClr>
              <a:buSzPts val="2800"/>
              <a:buChar char="•"/>
            </a:pPr>
            <a:r>
              <a:rPr lang="en-US" dirty="0"/>
              <a:t>Family members</a:t>
            </a:r>
            <a:endParaRPr dirty="0"/>
          </a:p>
          <a:p>
            <a:pPr marL="685800" lvl="1" indent="-228600" algn="l" rtl="0">
              <a:lnSpc>
                <a:spcPct val="160000"/>
              </a:lnSpc>
              <a:spcBef>
                <a:spcPts val="500"/>
              </a:spcBef>
              <a:spcAft>
                <a:spcPts val="0"/>
              </a:spcAft>
              <a:buClr>
                <a:schemeClr val="dk1"/>
              </a:buClr>
              <a:buSzPts val="2400"/>
              <a:buChar char="•"/>
            </a:pPr>
            <a:r>
              <a:rPr lang="en-US" dirty="0"/>
              <a:t>Families are the experts of their children and primary decision-makers</a:t>
            </a:r>
            <a:endParaRPr dirty="0"/>
          </a:p>
          <a:p>
            <a:pPr marL="685800" lvl="1" indent="-228600" algn="l" rtl="0">
              <a:lnSpc>
                <a:spcPct val="160000"/>
              </a:lnSpc>
              <a:spcBef>
                <a:spcPts val="500"/>
              </a:spcBef>
              <a:spcAft>
                <a:spcPts val="0"/>
              </a:spcAft>
              <a:buClr>
                <a:schemeClr val="dk1"/>
              </a:buClr>
              <a:buSzPts val="2400"/>
              <a:buChar char="•"/>
            </a:pPr>
            <a:r>
              <a:rPr lang="en-US" dirty="0"/>
              <a:t>Must be provided with information about the rights they hold regarding access to and provision of services</a:t>
            </a:r>
            <a:endParaRPr dirty="0"/>
          </a:p>
          <a:p>
            <a:pPr marL="685800" lvl="1" indent="-228600" algn="l" rtl="0">
              <a:lnSpc>
                <a:spcPct val="160000"/>
              </a:lnSpc>
              <a:spcBef>
                <a:spcPts val="500"/>
              </a:spcBef>
              <a:spcAft>
                <a:spcPts val="0"/>
              </a:spcAft>
              <a:buClr>
                <a:schemeClr val="dk1"/>
              </a:buClr>
              <a:buSzPts val="2400"/>
              <a:buChar char="•"/>
            </a:pPr>
            <a:r>
              <a:rPr lang="en-US" dirty="0"/>
              <a:t>Family priorities, needs, and unique culture are always the primary focus of effective service provision</a:t>
            </a:r>
            <a:endParaRPr dirty="0"/>
          </a:p>
          <a:p>
            <a:pPr marL="457200" lvl="1" indent="0" algn="l" rtl="0">
              <a:lnSpc>
                <a:spcPct val="160000"/>
              </a:lnSpc>
              <a:spcBef>
                <a:spcPts val="500"/>
              </a:spcBef>
              <a:spcAft>
                <a:spcPts val="0"/>
              </a:spcAft>
              <a:buClr>
                <a:schemeClr val="dk1"/>
              </a:buClr>
              <a:buSzPts val="2400"/>
              <a:buNone/>
            </a:pPr>
            <a:endParaRPr dirty="0"/>
          </a:p>
          <a:p>
            <a:pPr marL="685800" lvl="1" indent="-76200" algn="l" rtl="0">
              <a:lnSpc>
                <a:spcPct val="160000"/>
              </a:lnSpc>
              <a:spcBef>
                <a:spcPts val="500"/>
              </a:spcBef>
              <a:spcAft>
                <a:spcPts val="0"/>
              </a:spcAft>
              <a:buClr>
                <a:schemeClr val="dk1"/>
              </a:buClr>
              <a:buSzPts val="24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gn="ctr">
              <a:lnSpc>
                <a:spcPct val="160000"/>
              </a:lnSpc>
              <a:buSzPts val="3600"/>
            </a:pPr>
            <a:r>
              <a:rPr lang="en-US" sz="3600" dirty="0"/>
              <a:t>Early Intervention – Members of a Team</a:t>
            </a:r>
            <a:endParaRPr dirty="0"/>
          </a:p>
        </p:txBody>
      </p:sp>
      <p:sp>
        <p:nvSpPr>
          <p:cNvPr id="115" name="Google Shape;115;p9"/>
          <p:cNvSpPr txBox="1">
            <a:spLocks noGrp="1"/>
          </p:cNvSpPr>
          <p:nvPr>
            <p:ph idx="1"/>
          </p:nvPr>
        </p:nvSpPr>
        <p:spPr>
          <a:xfrm>
            <a:off x="628650" y="1527048"/>
            <a:ext cx="7886700" cy="464991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60000"/>
              </a:lnSpc>
              <a:spcBef>
                <a:spcPts val="0"/>
              </a:spcBef>
              <a:spcAft>
                <a:spcPts val="0"/>
              </a:spcAft>
              <a:buClr>
                <a:schemeClr val="dk1"/>
              </a:buClr>
              <a:buSzPct val="100000"/>
              <a:buChar char="•"/>
            </a:pPr>
            <a:r>
              <a:rPr lang="en-US" u="sng" dirty="0">
                <a:solidFill>
                  <a:schemeClr val="hlink"/>
                </a:solidFill>
                <a:hlinkClick r:id="rId3"/>
              </a:rPr>
              <a:t>Service Coordinators </a:t>
            </a:r>
            <a:r>
              <a:rPr lang="en-US" dirty="0"/>
              <a:t>(Part C)</a:t>
            </a:r>
            <a:endParaRPr dirty="0"/>
          </a:p>
          <a:p>
            <a:pPr marL="685800" lvl="1" indent="-228600" algn="l" rtl="0">
              <a:lnSpc>
                <a:spcPct val="160000"/>
              </a:lnSpc>
              <a:spcBef>
                <a:spcPts val="500"/>
              </a:spcBef>
              <a:spcAft>
                <a:spcPts val="0"/>
              </a:spcAft>
              <a:buClr>
                <a:schemeClr val="dk1"/>
              </a:buClr>
              <a:buSzPct val="100000"/>
              <a:buChar char="•"/>
            </a:pPr>
            <a:r>
              <a:rPr lang="en-US" dirty="0"/>
              <a:t>Schedule intake, screening, and evaluations/assessments</a:t>
            </a:r>
            <a:endParaRPr dirty="0"/>
          </a:p>
          <a:p>
            <a:pPr marL="685800" lvl="1" indent="-228600" algn="l" rtl="0">
              <a:lnSpc>
                <a:spcPct val="160000"/>
              </a:lnSpc>
              <a:spcBef>
                <a:spcPts val="500"/>
              </a:spcBef>
              <a:spcAft>
                <a:spcPts val="0"/>
              </a:spcAft>
              <a:buClr>
                <a:schemeClr val="dk1"/>
              </a:buClr>
              <a:buSzPct val="100000"/>
              <a:buChar char="•"/>
            </a:pPr>
            <a:r>
              <a:rPr lang="en-US" dirty="0"/>
              <a:t>Help families negotiate and engage with an array of services</a:t>
            </a:r>
            <a:endParaRPr dirty="0"/>
          </a:p>
          <a:p>
            <a:pPr marL="685800" lvl="1" indent="-228600" algn="l" rtl="0">
              <a:lnSpc>
                <a:spcPct val="160000"/>
              </a:lnSpc>
              <a:spcBef>
                <a:spcPts val="500"/>
              </a:spcBef>
              <a:spcAft>
                <a:spcPts val="0"/>
              </a:spcAft>
              <a:buClr>
                <a:schemeClr val="dk1"/>
              </a:buClr>
              <a:buSzPct val="100000"/>
              <a:buChar char="•"/>
            </a:pPr>
            <a:r>
              <a:rPr lang="en-US" dirty="0"/>
              <a:t>Inform families of their rights and responsibilities </a:t>
            </a:r>
            <a:endParaRPr dirty="0"/>
          </a:p>
          <a:p>
            <a:pPr marL="685800" lvl="1" indent="-228600" algn="l" rtl="0">
              <a:lnSpc>
                <a:spcPct val="160000"/>
              </a:lnSpc>
              <a:spcBef>
                <a:spcPts val="500"/>
              </a:spcBef>
              <a:spcAft>
                <a:spcPts val="0"/>
              </a:spcAft>
              <a:buClr>
                <a:schemeClr val="dk1"/>
              </a:buClr>
              <a:buSzPct val="100000"/>
              <a:buChar char="•"/>
            </a:pPr>
            <a:r>
              <a:rPr lang="en-US" dirty="0"/>
              <a:t>Coordinate access to needed resources</a:t>
            </a:r>
            <a:endParaRPr dirty="0"/>
          </a:p>
          <a:p>
            <a:pPr marL="685800" lvl="1" indent="-228600" algn="l" rtl="0">
              <a:lnSpc>
                <a:spcPct val="160000"/>
              </a:lnSpc>
              <a:spcBef>
                <a:spcPts val="500"/>
              </a:spcBef>
              <a:spcAft>
                <a:spcPts val="0"/>
              </a:spcAft>
              <a:buClr>
                <a:schemeClr val="dk1"/>
              </a:buClr>
              <a:buSzPct val="100000"/>
              <a:buChar char="•"/>
            </a:pPr>
            <a:r>
              <a:rPr lang="en-US" dirty="0"/>
              <a:t>Facilitate communication among team members and family</a:t>
            </a:r>
            <a:endParaRPr dirty="0"/>
          </a:p>
          <a:p>
            <a:pPr marL="685800" lvl="1" indent="-228600" algn="l" rtl="0">
              <a:lnSpc>
                <a:spcPct val="160000"/>
              </a:lnSpc>
              <a:spcBef>
                <a:spcPts val="500"/>
              </a:spcBef>
              <a:spcAft>
                <a:spcPts val="0"/>
              </a:spcAft>
              <a:buClr>
                <a:schemeClr val="dk1"/>
              </a:buClr>
              <a:buSzPct val="100000"/>
              <a:buChar char="•"/>
            </a:pPr>
            <a:r>
              <a:rPr lang="en-US" dirty="0"/>
              <a:t>Develop transition plan with the family at age three and other transition phases (e.g., hospital to home)</a:t>
            </a:r>
            <a:endParaRPr dirty="0"/>
          </a:p>
        </p:txBody>
      </p:sp>
    </p:spTree>
  </p:cSld>
  <p:clrMapOvr>
    <a:masterClrMapping/>
  </p:clrMapOvr>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ceptual framework" id="{2EB3D6CF-8678-4B2C-8160-1091A07A243C}" vid="{A51B28CF-7AEB-454A-87CC-F5EE92733CD5}"/>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4322</Words>
  <Application>Microsoft Office PowerPoint</Application>
  <PresentationFormat>On-screen Show (4:3)</PresentationFormat>
  <Paragraphs>394</Paragraphs>
  <Slides>52</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Courier New</vt:lpstr>
      <vt:lpstr>inherit</vt:lpstr>
      <vt:lpstr>Open Sans</vt:lpstr>
      <vt:lpstr>Oswald</vt:lpstr>
      <vt:lpstr>2_Office Theme</vt:lpstr>
      <vt:lpstr>Standard 3:  Collaboration and Teaming</vt:lpstr>
      <vt:lpstr>Standard 3</vt:lpstr>
      <vt:lpstr>Component: 3.1</vt:lpstr>
      <vt:lpstr>Objectives</vt:lpstr>
      <vt:lpstr>Objectives</vt:lpstr>
      <vt:lpstr>Individuals with Disabilities Education Act (IDEA)</vt:lpstr>
      <vt:lpstr>Early Intervention – Members of a Team</vt:lpstr>
      <vt:lpstr>Early Intervention – Members of a Team</vt:lpstr>
      <vt:lpstr>Early Intervention – Members of a Team</vt:lpstr>
      <vt:lpstr>IDEA – Members of a Team</vt:lpstr>
      <vt:lpstr>IDEA – Members of a Team</vt:lpstr>
      <vt:lpstr>IDEA – Members of a Team</vt:lpstr>
      <vt:lpstr>IDEA – Members of a Team</vt:lpstr>
      <vt:lpstr>IDEA – Members of a Team</vt:lpstr>
      <vt:lpstr>Related Allied Health Professions</vt:lpstr>
      <vt:lpstr>EI/ECSE Professional Team Members</vt:lpstr>
      <vt:lpstr>IDEA – Members of a Team</vt:lpstr>
      <vt:lpstr>IDEA – Members of a Team</vt:lpstr>
      <vt:lpstr>IDEA – Members of a Team</vt:lpstr>
      <vt:lpstr>Team Models in EI</vt:lpstr>
      <vt:lpstr>Multidisciplinary Teaming</vt:lpstr>
      <vt:lpstr>Interdisciplinary Teaming </vt:lpstr>
      <vt:lpstr>Transdisciplinary Teaming </vt:lpstr>
      <vt:lpstr>PowerPoint Presentation</vt:lpstr>
      <vt:lpstr>Activity</vt:lpstr>
      <vt:lpstr>Collaboration </vt:lpstr>
      <vt:lpstr>Teaming and Collaboration</vt:lpstr>
      <vt:lpstr>Developing Effective Teams</vt:lpstr>
      <vt:lpstr>Family-Centered Collaboration and Teaming: Role-Sharing</vt:lpstr>
      <vt:lpstr>Communication Strategies for Effective and Family-Centered Collaboration</vt:lpstr>
      <vt:lpstr>Communication Strategies, Continued</vt:lpstr>
      <vt:lpstr>Activity Collaborating between disciplines to support program planning </vt:lpstr>
      <vt:lpstr>Activity Collaborating between disciplines to support program planning </vt:lpstr>
      <vt:lpstr>Using Technology To Enhance Teaming and Collaboration</vt:lpstr>
      <vt:lpstr>Video Conferencing</vt:lpstr>
      <vt:lpstr>Video Conferencing </vt:lpstr>
      <vt:lpstr>Activity Using Technology to Support Families in Early Intervention</vt:lpstr>
      <vt:lpstr>Activity Video Using Technology to Support Families in Early Intervention</vt:lpstr>
      <vt:lpstr>Interagency Collaboration</vt:lpstr>
      <vt:lpstr>Interagency Collaboration Cont.</vt:lpstr>
      <vt:lpstr>Interagency Collaboration: A Process</vt:lpstr>
      <vt:lpstr>Elements of Interagency Collaboration</vt:lpstr>
      <vt:lpstr>State Interagency Coordinating Councils</vt:lpstr>
      <vt:lpstr>Interagency Collaborations:  Head Start</vt:lpstr>
      <vt:lpstr>Activity</vt:lpstr>
      <vt:lpstr>Activity Video: Building Effective Teams</vt:lpstr>
      <vt:lpstr>References and Resources</vt:lpstr>
      <vt:lpstr>References and Resources</vt:lpstr>
      <vt:lpstr>References and Resources</vt:lpstr>
      <vt:lpstr>References and Resources</vt:lpstr>
      <vt:lpstr>References and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3:  Collaboration and Teaming</dc:title>
  <dc:creator>Bruder,Mary Elizabeth</dc:creator>
  <cp:lastModifiedBy>Darla Gundler</cp:lastModifiedBy>
  <cp:revision>18</cp:revision>
  <dcterms:created xsi:type="dcterms:W3CDTF">2019-01-16T15:23:53Z</dcterms:created>
  <dcterms:modified xsi:type="dcterms:W3CDTF">2021-11-09T19:57:32Z</dcterms:modified>
</cp:coreProperties>
</file>