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99" r:id="rId3"/>
    <p:sldId id="309" r:id="rId4"/>
    <p:sldId id="310" r:id="rId5"/>
    <p:sldId id="315" r:id="rId6"/>
    <p:sldId id="322" r:id="rId7"/>
    <p:sldId id="328" r:id="rId8"/>
    <p:sldId id="335" r:id="rId9"/>
    <p:sldId id="336" r:id="rId10"/>
    <p:sldId id="337" r:id="rId11"/>
    <p:sldId id="338" r:id="rId12"/>
    <p:sldId id="339" r:id="rId13"/>
    <p:sldId id="343" r:id="rId14"/>
    <p:sldId id="340" r:id="rId15"/>
    <p:sldId id="341" r:id="rId16"/>
    <p:sldId id="265" r:id="rId17"/>
    <p:sldId id="346" r:id="rId18"/>
    <p:sldId id="395" r:id="rId19"/>
    <p:sldId id="342" r:id="rId20"/>
    <p:sldId id="344" r:id="rId21"/>
    <p:sldId id="345" r:id="rId22"/>
    <p:sldId id="347" r:id="rId23"/>
    <p:sldId id="348" r:id="rId24"/>
    <p:sldId id="351" r:id="rId25"/>
    <p:sldId id="349" r:id="rId26"/>
    <p:sldId id="350" r:id="rId27"/>
    <p:sldId id="393" r:id="rId28"/>
    <p:sldId id="394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6" r:id="rId42"/>
    <p:sldId id="367" r:id="rId43"/>
    <p:sldId id="368" r:id="rId44"/>
    <p:sldId id="365" r:id="rId45"/>
    <p:sldId id="370" r:id="rId46"/>
    <p:sldId id="334" r:id="rId47"/>
    <p:sldId id="369" r:id="rId48"/>
    <p:sldId id="371" r:id="rId49"/>
    <p:sldId id="387" r:id="rId50"/>
    <p:sldId id="388" r:id="rId51"/>
    <p:sldId id="389" r:id="rId52"/>
    <p:sldId id="372" r:id="rId53"/>
    <p:sldId id="373" r:id="rId54"/>
    <p:sldId id="374" r:id="rId55"/>
    <p:sldId id="376" r:id="rId56"/>
    <p:sldId id="377" r:id="rId57"/>
    <p:sldId id="378" r:id="rId58"/>
    <p:sldId id="379" r:id="rId59"/>
    <p:sldId id="380" r:id="rId60"/>
    <p:sldId id="381" r:id="rId61"/>
    <p:sldId id="383" r:id="rId62"/>
    <p:sldId id="382" r:id="rId63"/>
    <p:sldId id="384" r:id="rId64"/>
    <p:sldId id="385" r:id="rId65"/>
    <p:sldId id="386" r:id="rId66"/>
    <p:sldId id="390" r:id="rId67"/>
    <p:sldId id="391" r:id="rId68"/>
    <p:sldId id="396" r:id="rId69"/>
    <p:sldId id="39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0053-2EA8-430C-95FE-7A2F59E761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B4E67-CFB6-4052-A363-4A0F2D4B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5896-BB97-4D04-9E89-F4F3EC2D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7422-4ACD-4068-BBD7-DD8C4BE7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6048921-25E8-4789-BD27-8ACE3FC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3107165-D3E3-42AD-9C3C-2DA70C0A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5CC13B-23F9-4600-81DC-60C40E1E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939A-77D1-44CD-ADAB-0AED57D6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4E6E8-A513-4F70-AF09-E1E376F3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FDE6883-3EF8-46C1-945B-1AC591AD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2C56C-6AFB-4507-AEE0-F415CBEC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40056A-9CFF-4184-8C16-18509FB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2365D-C843-4D35-8C06-9F0F338EB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BD946-086E-4109-A07C-98BDDBD5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E0B9131-065D-48FC-951A-32A60730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6C74C56-12CD-450F-B233-0CAFA09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AB4CDE-1EF6-4AE0-8AC1-9FA0FD3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1FB5-D3E7-4EA0-B016-E1CEADB5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7469-44A0-42E1-8859-45FA737A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BC704F6-A70D-49A3-8F55-34648B9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0FBBB74-815A-464F-946A-BFEB4222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73E57E-F1A5-4AB3-89BE-227E1905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71-2DA0-4E5B-B3B4-EA7195F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9C74-61E8-41F7-AEB8-B20647B4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037DD23-E65B-4C03-A417-CE23155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C527CF-2528-40AC-A55C-9741D93B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7EBD76-8899-40FB-AA9D-D9053C58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6E7-7E22-463F-990C-817A3AC7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2899-EB44-4D83-888E-3A9BB138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C1E2-6242-46E8-BCE4-90FF0BA1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DAF52C-CBEF-4AF0-ABDD-1257B318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C37137-2EB3-4A6B-9F72-7163C5C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A3BBE9-D567-424B-9C47-B851569A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B52F-B7DD-47FE-8177-B7A138C0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AF8B-E214-4E86-B9A7-21D09790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198B-D9C6-436E-92A9-0711FFF3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86F9A-06A2-4EE2-B3B4-1AE5375F6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D2A1B-EDD9-45BF-9920-248D699D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EDEDB30-AAF1-4D8D-92CC-7A5FB43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67AAD8F-3F28-4E0B-81CD-DDC2DD56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31C42DB-E0BC-4EC3-9407-2ADDDA65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D95D-3D80-45B8-B4D7-8C837B36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2107D73-2838-4B9F-AADB-F2B465DB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905416-255C-4FE0-B6FF-519CE04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91B8D7-192D-4623-BA2A-9522F7A6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DA961E-9E16-4423-B712-8E51BDE1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131BCD-B024-4CE3-BC6C-746F066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11AC94-312F-4CE8-BCBB-10D22B8D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DFCF-DCA4-49F4-9FDA-EED538B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4747-69A1-4AAA-B09E-8C53C1D3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3F316-C1DE-4FCA-9EAF-598088EB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E56617-5DB1-46E6-85F2-65D965F4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A996361-313E-4FF9-9EB6-5CF9AE1E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7E648D-1BC0-4141-BE09-3EF666BB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B751-B95E-4BA8-B232-1E192C8E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C1111-8F45-4009-87F5-B237A549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2DF15-C804-4C40-B92D-833FE671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003B4DC-2CB8-4181-8FCE-A0F4AFCE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90A4E2-AF43-41A1-85FD-30FFB9C7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721ABD-5738-40A9-9992-87114B6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4E6CA-F04F-443E-9F3F-EE9F7A4D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CD3A-8DF5-4C2A-ACAA-A78EF8A3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31DD-D286-4E39-8B57-03D093B7E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D4FB-0183-47AE-9833-45E9B0E4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Kumar CS 162 at UC Berkeley, Summer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CE59-2603-4013-803B-02FE90F9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3728-42B5-46E1-8863-4BDB07D9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F940-D87E-4EF7-8B06-906B1A3CE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Abstractions 1: Threads and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14EC-7925-45F6-8C3B-0CA03E22B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 Kumar</a:t>
            </a:r>
          </a:p>
          <a:p>
            <a:r>
              <a:rPr lang="en-US" dirty="0"/>
              <a:t>CS 162: Operating Systems and System Programming</a:t>
            </a:r>
          </a:p>
          <a:p>
            <a:r>
              <a:rPr lang="en-US" dirty="0"/>
              <a:t>Lecture 3</a:t>
            </a:r>
          </a:p>
          <a:p>
            <a:r>
              <a:rPr lang="en-US" dirty="0"/>
              <a:t>https://inst.eecs.berkeley.edu/~cs162/su20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1EDB-31B1-4D3B-8AB4-48604E2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334-8AE0-4499-B705-3755F71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1F36-4907-4584-9101-C6B40E3E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9CBB7-8BA6-45AC-B869-D200EDE3E33D}"/>
              </a:ext>
            </a:extLst>
          </p:cNvPr>
          <p:cNvSpPr txBox="1"/>
          <p:nvPr/>
        </p:nvSpPr>
        <p:spPr>
          <a:xfrm>
            <a:off x="9316278" y="5437743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Read: A&amp;D 3.1, 5.1-5.3</a:t>
            </a:r>
          </a:p>
        </p:txBody>
      </p:sp>
    </p:spTree>
    <p:extLst>
      <p:ext uri="{BB962C8B-B14F-4D97-AF65-F5344CB8AC3E}">
        <p14:creationId xmlns:p14="http://schemas.microsoft.com/office/powerpoint/2010/main" val="48674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37C4-C090-498D-95CB-6565B63F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464-30E9-4D6D-A9FB-CBE47AE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Operating systems must handle multiple things at once (MTAO)</a:t>
            </a:r>
          </a:p>
          <a:p>
            <a:pPr lvl="1"/>
            <a:r>
              <a:rPr lang="en-US" dirty="0"/>
              <a:t>Processes, interrupts, background system maintenance</a:t>
            </a:r>
          </a:p>
          <a:p>
            <a:r>
              <a:rPr lang="en-US" dirty="0"/>
              <a:t>Networked servers must handle MTAO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 must handle MTAO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 often must handle MTAO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 must handle MTAO</a:t>
            </a:r>
          </a:p>
          <a:p>
            <a:pPr lvl="1"/>
            <a:r>
              <a:rPr lang="en-US" dirty="0"/>
              <a:t>To hide network/disk latency</a:t>
            </a:r>
          </a:p>
          <a:p>
            <a:pPr lvl="1"/>
            <a:r>
              <a:rPr lang="en-US" dirty="0"/>
              <a:t>Sequence steps in access or </a:t>
            </a:r>
            <a:r>
              <a:rPr lang="en-US" dirty="0" err="1"/>
              <a:t>communicatoin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FAD7-C1B7-4FD4-AAB8-CD9A422B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35E8-42AE-474C-9FFA-05237FEB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15DE-64FF-43A4-90E6-E16BBC5A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3F55-1A19-4A70-9DC6-E4E6A4FB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Allow Handling MTAO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6774-6181-4E76-A1F2-7B0240D9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a unit of </a:t>
            </a:r>
            <a:r>
              <a:rPr lang="en-US" i="1" dirty="0"/>
              <a:t>concurrency</a:t>
            </a:r>
            <a:r>
              <a:rPr lang="en-US" dirty="0"/>
              <a:t> provided by the OS</a:t>
            </a:r>
          </a:p>
          <a:p>
            <a:r>
              <a:rPr lang="en-US" dirty="0"/>
              <a:t>Each thread can represent one thing or one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A2C6-242B-406B-B3D5-AF369AAF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580C-83C1-4B25-8C59-B0A68582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40C1-4BF7-4617-AB8F-EB31EF5F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1D-EE02-463C-A0CF-F598CDC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not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A79-CDD9-4EB5-9112-54B101D9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about handling multiple things at once (MTAO)</a:t>
            </a:r>
          </a:p>
          <a:p>
            <a:r>
              <a:rPr lang="en-US" dirty="0"/>
              <a:t>Parallelism is about doing multiple things </a:t>
            </a:r>
            <a:r>
              <a:rPr lang="en-US" i="1" dirty="0"/>
              <a:t>simultaneously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Example: Two threads on a single-core system...</a:t>
            </a:r>
          </a:p>
          <a:p>
            <a:pPr lvl="1"/>
            <a:r>
              <a:rPr lang="en-US" dirty="0"/>
              <a:t>… execute concurrently …</a:t>
            </a:r>
          </a:p>
          <a:p>
            <a:pPr lvl="1"/>
            <a:r>
              <a:rPr lang="en-US" dirty="0"/>
              <a:t> … but </a:t>
            </a:r>
            <a:r>
              <a:rPr lang="en-US" i="1" dirty="0"/>
              <a:t>not</a:t>
            </a:r>
            <a:r>
              <a:rPr lang="en-US" dirty="0"/>
              <a:t> in parallel</a:t>
            </a:r>
          </a:p>
          <a:p>
            <a:pPr lvl="1"/>
            <a:endParaRPr lang="en-US" dirty="0"/>
          </a:p>
          <a:p>
            <a:r>
              <a:rPr lang="en-US" dirty="0"/>
              <a:t>Each thread handles or manages a separate thing or task…</a:t>
            </a:r>
          </a:p>
          <a:p>
            <a:r>
              <a:rPr lang="en-US" dirty="0"/>
              <a:t>But those tasks are not necessarily executing simultaneously!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FB94-9320-4887-BCAB-82EDB8DC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E7F4-CDDA-4EBE-855E-371D5978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969A-36A8-4361-9023-4AD8CE3A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1B1-BB2F-4740-9F61-951C52C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vs.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6E6F-47CA-4455-97E8-FA27829A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7"/>
            <a:ext cx="10515600" cy="254110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cores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z="16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0BE02-2892-461E-B581-DB760F1D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2C8BD-35A6-44D1-9F74-2B6E43A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E3558-3E50-4D75-B3A7-1A032D8A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82AC1611-4C44-4092-A0AC-E8C473373331}"/>
              </a:ext>
            </a:extLst>
          </p:cNvPr>
          <p:cNvGrpSpPr>
            <a:grpSpLocks/>
          </p:cNvGrpSpPr>
          <p:nvPr/>
        </p:nvGrpSpPr>
        <p:grpSpPr bwMode="auto">
          <a:xfrm>
            <a:off x="1463232" y="5181600"/>
            <a:ext cx="8042275" cy="1295400"/>
            <a:chOff x="310" y="3264"/>
            <a:chExt cx="5066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B3A52AEC-1024-4267-8DA7-3EE2999E7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52"/>
              <a:chOff x="2208" y="3105"/>
              <a:chExt cx="2640" cy="252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E8E79163-B2ED-4E93-B0F6-352BE62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86C81138-499A-405D-B342-0AD5E804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61DBFDF-3B7C-47DA-829E-BF6F81889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CE680F91-3E23-465C-A594-B87F8FB7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28FCEFEA-BFAB-4362-81A1-ACE85633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5893F24A-6994-48A7-8909-676D28581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496FDDAD-C238-4FF4-9E3C-DA7DF9B9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9F334408-3FAD-47EA-A5DA-148CAC90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C285BF9A-C3E6-4211-8AE1-2598DD3C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725345EC-2FA9-4C11-BB10-5C2B491B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33DBB8EF-CCDA-45A6-9C86-39DEDC98A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3EC84106-6335-4E12-BF22-C1A8ABAC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BC7DD490-4BFE-4293-B51D-214077D1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3C42EBFB-5831-43AD-9862-2F1D4AA37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5029123C-7E8E-4A6E-88FB-C817BA3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90C2443D-B3DB-4428-AA38-450A8981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2F0F49F3-8197-47BD-BBF6-9D7070CD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3130B6B0-A264-420F-B403-8FEA45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59A9351-B739-4720-85C7-52B98BC19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101A9735-215F-44BC-B442-7DB6EB98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6CD38781-E60B-4A49-8A30-D8F0D51F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F156F7F3-58B6-4C46-AA16-62E9F6962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CEC41849-1647-4B49-8972-735DBFB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2B15F318-EABF-4D73-BDE6-3DAE847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A696D64A-A9FE-4F4B-9FC8-54982C75A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B4C11D18-E156-4DDE-B574-2254BD80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57A0A5-7DFB-4235-9965-18224326E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38CD0B62-52C8-436F-AA9A-6DE5E517E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6CAE0BA5-CCE9-4C61-B729-287CA3C8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4BE45AFD-07B3-4BA0-933D-20633959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7D9B5551-5211-4B1E-BEC5-BFF25A4C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604"/>
              <a:ext cx="1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" name="Group 69">
            <a:extLst>
              <a:ext uri="{FF2B5EF4-FFF2-40B4-BE49-F238E27FC236}">
                <a16:creationId xmlns:a16="http://schemas.microsoft.com/office/drawing/2014/main" id="{2B619634-B157-492A-9FC8-8B3EB2FC2FA8}"/>
              </a:ext>
            </a:extLst>
          </p:cNvPr>
          <p:cNvGrpSpPr>
            <a:grpSpLocks/>
          </p:cNvGrpSpPr>
          <p:nvPr/>
        </p:nvGrpSpPr>
        <p:grpSpPr bwMode="auto">
          <a:xfrm>
            <a:off x="1733107" y="4026193"/>
            <a:ext cx="5280025" cy="1143000"/>
            <a:chOff x="480" y="2496"/>
            <a:chExt cx="3326" cy="720"/>
          </a:xfrm>
        </p:grpSpPr>
        <p:grpSp>
          <p:nvGrpSpPr>
            <p:cNvPr id="41" name="Group 61">
              <a:extLst>
                <a:ext uri="{FF2B5EF4-FFF2-40B4-BE49-F238E27FC236}">
                  <a16:creationId xmlns:a16="http://schemas.microsoft.com/office/drawing/2014/main" id="{42184955-5791-4EBF-845D-CAA9AD5BF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1694" cy="636"/>
              <a:chOff x="2208" y="2448"/>
              <a:chExt cx="1694" cy="636"/>
            </a:xfrm>
          </p:grpSpPr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49C16807-919C-4345-81AB-273716BF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F059E98F-112B-4E7D-A2EE-16DB80BE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dirty="0"/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F98C250A-8EBA-4A40-B2C3-633426EC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B16D4445-8700-4DEC-850A-88098532E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48" name="Text Box 6">
                <a:extLst>
                  <a:ext uri="{FF2B5EF4-FFF2-40B4-BE49-F238E27FC236}">
                    <a16:creationId xmlns:a16="http://schemas.microsoft.com/office/drawing/2014/main" id="{54963A96-382F-4A3A-9619-5FA6A58A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05397BD7-43D1-4163-B67E-D466C8EAC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B4D935D-FFA4-4142-873E-3CA37772B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1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43" name="AutoShape 68">
              <a:extLst>
                <a:ext uri="{FF2B5EF4-FFF2-40B4-BE49-F238E27FC236}">
                  <a16:creationId xmlns:a16="http://schemas.microsoft.com/office/drawing/2014/main" id="{234789C7-B815-4083-9A59-1374A06D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34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8DE-AB1D-4277-8F56-21F9626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0F52-FCBD-473D-8C29-95849C5F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the following program: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(“pi.txt”);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(“classlist.txt”);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behavior here?</a:t>
            </a:r>
          </a:p>
          <a:p>
            <a:r>
              <a:rPr lang="en-US" dirty="0"/>
              <a:t>Program would never print out class list</a:t>
            </a:r>
          </a:p>
          <a:p>
            <a:r>
              <a:rPr lang="en-US" dirty="0"/>
              <a:t>Why?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/>
              <a:t> would never finish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9542-6781-448C-BC2A-0C47D03E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BEFA-451C-46C6-9048-F4430916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0200-FA5C-4486-BC6F-153AD254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of program with threads (loose syntax):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, “classlist.txt”);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/>
              <a:t>: Spawns a new thread running the given procedure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behave as if another CPU is running the given procedure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Now, you would actually see the</a:t>
            </a:r>
            <a:br>
              <a:rPr lang="en-US" dirty="0"/>
            </a:br>
            <a:r>
              <a:rPr lang="en-US" dirty="0"/>
              <a:t>class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00E-0FCD-4605-AAA1-3BDBEA2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BD82-1D88-454B-958A-DD2F0500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6D05-A194-4762-8746-7EFD5FC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D5744C29-500C-4E60-AF55-05E86EFF0615}"/>
              </a:ext>
            </a:extLst>
          </p:cNvPr>
          <p:cNvGrpSpPr>
            <a:grpSpLocks/>
          </p:cNvGrpSpPr>
          <p:nvPr/>
        </p:nvGrpSpPr>
        <p:grpSpPr bwMode="auto">
          <a:xfrm>
            <a:off x="6173418" y="5043487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A680AF0-813F-45A3-AAAD-387B2AC0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B184C77-C21E-407B-BC6A-12CFB016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194A9-C923-430F-808E-EF31BF23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A294A-50DC-42F7-9A3E-645162DA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9D029A8-4445-4C80-B1FF-819F67863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1A030FA1-CE2D-4C69-90D8-5E45CC5F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3C872-735B-4994-8FAC-C5992DA7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451330-82D4-4587-833B-8D5DAC79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2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AE6-C1EB-4D8A-874F-9A39870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1327-DC45-4F52-93FB-33EBAAE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1109"/>
          </a:xfrm>
        </p:spPr>
        <p:txBody>
          <a:bodyPr/>
          <a:lstStyle/>
          <a:p>
            <a:r>
              <a:rPr lang="en-US" dirty="0"/>
              <a:t>A thread is in one of the following three states:</a:t>
            </a:r>
          </a:p>
          <a:p>
            <a:pPr lvl="1"/>
            <a:r>
              <a:rPr lang="en-US" dirty="0"/>
              <a:t>RUNNING – running</a:t>
            </a:r>
          </a:p>
          <a:p>
            <a:pPr lvl="1"/>
            <a:r>
              <a:rPr lang="en-US" dirty="0"/>
              <a:t>READY – eligible to run, but not currently running</a:t>
            </a:r>
          </a:p>
          <a:p>
            <a:pPr lvl="1"/>
            <a:r>
              <a:rPr lang="en-US" dirty="0"/>
              <a:t>BLOCKED – ineligible to run</a:t>
            </a:r>
          </a:p>
          <a:p>
            <a:pPr lvl="1"/>
            <a:endParaRPr lang="en-US" dirty="0"/>
          </a:p>
          <a:p>
            <a:r>
              <a:rPr lang="en-US" dirty="0"/>
              <a:t>If a thread is waiting for an I/O to finish, the OS marks it as BLOCKED</a:t>
            </a:r>
          </a:p>
          <a:p>
            <a:r>
              <a:rPr lang="en-US" dirty="0"/>
              <a:t>Once the I/O finally finishes, the OS marks it as READY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DF62-CD89-4BE3-B28A-A4935CB9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CA5D-CDEC-47D4-BE3F-DB603986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086B-4E5C-4BE0-80D5-10BF5026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6173418" y="5043487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8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4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no thread performs I/O: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DF62-CD89-4BE3-B28A-A4935CB9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CA5D-CDEC-47D4-BE3F-DB603986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086B-4E5C-4BE0-80D5-10BF5026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3235346" y="2435228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5CFE5E-A59D-4D9F-AD56-F6C01DE78229}"/>
              </a:ext>
            </a:extLst>
          </p:cNvPr>
          <p:cNvSpPr txBox="1">
            <a:spLocks/>
          </p:cNvSpPr>
          <p:nvPr/>
        </p:nvSpPr>
        <p:spPr>
          <a:xfrm>
            <a:off x="838200" y="3726656"/>
            <a:ext cx="10515600" cy="474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thread 1 performs a blocking I/O operation: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D3AB1E-E827-4C4A-907E-60FF41F537A1}"/>
              </a:ext>
            </a:extLst>
          </p:cNvPr>
          <p:cNvGrpSpPr/>
          <p:nvPr/>
        </p:nvGrpSpPr>
        <p:grpSpPr>
          <a:xfrm>
            <a:off x="3235346" y="4217387"/>
            <a:ext cx="6137171" cy="1911159"/>
            <a:chOff x="3235346" y="4217387"/>
            <a:chExt cx="6137171" cy="1911159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30A0176-C01B-4CA1-B8B1-18852E96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346" y="4995070"/>
              <a:ext cx="815975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98E6C90D-EE8B-438B-A702-53EA3861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21" y="4995070"/>
              <a:ext cx="2917825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99D78E50-FEF1-48BA-AE71-639F7C85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46" y="5604671"/>
              <a:ext cx="102711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3792AF1-7264-421D-B38C-4E1FDFC8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46" y="5909471"/>
              <a:ext cx="1651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F46D57-598E-4883-BEFF-146EDDCB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46" y="4995070"/>
              <a:ext cx="1104900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60BD7-A476-4FCF-848B-0C559C3B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71" y="4995070"/>
              <a:ext cx="633413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6D03D-8F05-4A9D-A4F1-D87FF1827B60}"/>
                </a:ext>
              </a:extLst>
            </p:cNvPr>
            <p:cNvCxnSpPr/>
            <p:nvPr/>
          </p:nvCxnSpPr>
          <p:spPr>
            <a:xfrm flipH="1">
              <a:off x="4051321" y="4578346"/>
              <a:ext cx="213381" cy="416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A8C0D-B2D2-45AF-B414-5FA0D8A446F1}"/>
                </a:ext>
              </a:extLst>
            </p:cNvPr>
            <p:cNvSpPr txBox="1"/>
            <p:nvPr/>
          </p:nvSpPr>
          <p:spPr>
            <a:xfrm>
              <a:off x="4206102" y="4233455"/>
              <a:ext cx="2689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vCPU1 starts I/O operation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09DC87-E1DF-4BD1-A869-B45D7024E9EE}"/>
                </a:ext>
              </a:extLst>
            </p:cNvPr>
            <p:cNvCxnSpPr/>
            <p:nvPr/>
          </p:nvCxnSpPr>
          <p:spPr>
            <a:xfrm flipH="1">
              <a:off x="6740455" y="4562278"/>
              <a:ext cx="213381" cy="416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B46FF4-F374-4313-9351-7D0DCE023FA4}"/>
                </a:ext>
              </a:extLst>
            </p:cNvPr>
            <p:cNvSpPr txBox="1"/>
            <p:nvPr/>
          </p:nvSpPr>
          <p:spPr>
            <a:xfrm>
              <a:off x="6895236" y="4217387"/>
              <a:ext cx="247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 operation completes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Better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ReadLargeFile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RenderUserInterface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What is the behavior here?</a:t>
            </a:r>
          </a:p>
          <a:p>
            <a:pPr lvl="1"/>
            <a:r>
              <a:rPr lang="en-US" dirty="0"/>
              <a:t>Still respond to user input</a:t>
            </a:r>
          </a:p>
          <a:p>
            <a:pPr lvl="1"/>
            <a:r>
              <a:rPr lang="en-US" dirty="0"/>
              <a:t>While reading file in the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00E-0FCD-4605-AAA1-3BDBEA2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BD82-1D88-454B-958A-DD2F0500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6D05-A194-4762-8746-7EFD5FC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EA69-DA40-42D0-AEC0-3D89E58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00B7-3470-444D-95D4-BE17D4A8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Thread: Execution Context</a:t>
            </a:r>
          </a:p>
          <a:p>
            <a:pPr lvl="1"/>
            <a:r>
              <a:rPr lang="en-US" dirty="0"/>
              <a:t>Program Counter, Registers, Execution Flags, Stack</a:t>
            </a:r>
          </a:p>
          <a:p>
            <a:r>
              <a:rPr lang="en-US" b="1" dirty="0"/>
              <a:t>Address Space</a:t>
            </a:r>
            <a:r>
              <a:rPr lang="en-US" dirty="0"/>
              <a:t> (with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Program’s view of memory is distinct from physical machine</a:t>
            </a:r>
          </a:p>
          <a:p>
            <a:r>
              <a:rPr lang="en-US" b="1" dirty="0"/>
              <a:t>Process: Instance of a Running Program</a:t>
            </a:r>
          </a:p>
          <a:p>
            <a:pPr lvl="1"/>
            <a:r>
              <a:rPr lang="en-US" dirty="0"/>
              <a:t>Address space + one or more threads + …</a:t>
            </a:r>
          </a:p>
          <a:p>
            <a:r>
              <a:rPr lang="en-US" b="1" dirty="0"/>
              <a:t>Dual-Mode Operation and Protection</a:t>
            </a:r>
          </a:p>
          <a:p>
            <a:pPr lvl="1"/>
            <a:r>
              <a:rPr lang="en-US" dirty="0"/>
              <a:t>Only the “system” can access certain resources</a:t>
            </a:r>
          </a:p>
          <a:p>
            <a:pPr lvl="1"/>
            <a:r>
              <a:rPr lang="en-US" dirty="0"/>
              <a:t>Combined with translation, isolates programs from each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B286-1CDB-4993-802D-9578254B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05CB-C767-4BBC-8000-DABF5C21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A16B-147B-4EED-A89D-33F23D50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CE3-C1F2-4C0E-9661-E85EFB9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217-E0D3-4259-A960-D727A2DE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compile a C program and run the executable</a:t>
            </a:r>
          </a:p>
          <a:p>
            <a:pPr lvl="1"/>
            <a:r>
              <a:rPr lang="en-US" dirty="0"/>
              <a:t>This creates a process that is executing that program</a:t>
            </a:r>
          </a:p>
          <a:p>
            <a:pPr lvl="1"/>
            <a:endParaRPr lang="en-US" dirty="0"/>
          </a:p>
          <a:p>
            <a:r>
              <a:rPr lang="en-US" dirty="0"/>
              <a:t>Initially, this new process has </a:t>
            </a:r>
            <a:r>
              <a:rPr lang="en-US" i="1" dirty="0"/>
              <a:t>one thread</a:t>
            </a:r>
            <a:r>
              <a:rPr lang="en-US" dirty="0"/>
              <a:t> in its own address space</a:t>
            </a:r>
          </a:p>
          <a:p>
            <a:pPr lvl="1"/>
            <a:r>
              <a:rPr lang="en-US" dirty="0"/>
              <a:t>With code, </a:t>
            </a:r>
            <a:r>
              <a:rPr lang="en-US" dirty="0" err="1"/>
              <a:t>globals</a:t>
            </a:r>
            <a:r>
              <a:rPr lang="en-US" dirty="0"/>
              <a:t>, etc. as specified in the executable</a:t>
            </a:r>
          </a:p>
          <a:p>
            <a:endParaRPr lang="en-US" dirty="0"/>
          </a:p>
          <a:p>
            <a:r>
              <a:rPr lang="en-US" dirty="0"/>
              <a:t>Q: How can we make a multithreaded process?</a:t>
            </a:r>
          </a:p>
          <a:p>
            <a:r>
              <a:rPr lang="en-US" dirty="0"/>
              <a:t>A: Once the process starts, it issues </a:t>
            </a:r>
            <a:r>
              <a:rPr lang="en-US" i="1" dirty="0"/>
              <a:t>system calls</a:t>
            </a:r>
            <a:r>
              <a:rPr lang="en-US" dirty="0"/>
              <a:t> to create new threads</a:t>
            </a:r>
          </a:p>
          <a:p>
            <a:pPr lvl="1"/>
            <a:r>
              <a:rPr lang="en-US" dirty="0"/>
              <a:t>These new threads are part of the process: they share its address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6C34-EF34-4CE0-833A-FF3D0394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E20B-6586-4484-9BBA-4FF1A2D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EEC9-C0D5-4C09-9DC5-F46139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A4A1F-1EB4-4BFB-90B3-C0175C7F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8B6A-446A-4020-AC97-A0129A67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6DB1E-09FE-4D6F-8903-B86F417D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5038222" y="370977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570590" y="180867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291473" y="2498822"/>
            <a:ext cx="138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443873" y="1808679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4133943" y="2602747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5154552" y="22325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4792057" y="1624013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5038222" y="3333514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393991" y="370977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203040" y="4356106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653123" y="4799586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253493" y="52953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485929" y="529537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591459" y="5295373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841007" y="58980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5120792" y="58980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6643130" y="58980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186939" y="591241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184407" y="590075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537506" y="554670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643769" y="165531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7153777" y="156533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653123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1850407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2051563" y="5295373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2051563" y="4747467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334194" y="4134313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332986" y="35864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3077054" y="4114423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547315" y="3332638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7941203" y="2683488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476D8-E96F-4E6F-9054-309B9D8D1579}"/>
              </a:ext>
            </a:extLst>
          </p:cNvPr>
          <p:cNvSpPr txBox="1"/>
          <p:nvPr/>
        </p:nvSpPr>
        <p:spPr>
          <a:xfrm>
            <a:off x="321889" y="2136652"/>
            <a:ext cx="2863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“But, I’ve never seen a </a:t>
            </a:r>
            <a:r>
              <a:rPr lang="en-US" sz="2000" b="1" dirty="0" err="1">
                <a:solidFill>
                  <a:srgbClr val="FF0000"/>
                </a:solidFill>
              </a:rPr>
              <a:t>syscall</a:t>
            </a:r>
            <a:r>
              <a:rPr lang="en-US" sz="2000" b="1" dirty="0">
                <a:solidFill>
                  <a:srgbClr val="FF0000"/>
                </a:solidFill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OS library issues system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Language runtime uses OS library…</a:t>
            </a:r>
          </a:p>
        </p:txBody>
      </p:sp>
    </p:spTree>
    <p:extLst>
      <p:ext uri="{BB962C8B-B14F-4D97-AF65-F5344CB8AC3E}">
        <p14:creationId xmlns:p14="http://schemas.microsoft.com/office/powerpoint/2010/main" val="36909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033E-F632-423F-B3C3-D0C9BC3C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58F0-90D9-4081-8DD5-1FE3CDA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66E8-BA3A-40B0-B691-D715CE6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604976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766776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Proc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766776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Proc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766776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Proc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214777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5229589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3212126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Appln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3212126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3212126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885433"/>
            <a:ext cx="58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4502752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4502752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4502752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1305" y="4535376"/>
            <a:ext cx="628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libc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53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13"/>
            <a:ext cx="10515600" cy="4504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DECF-F5BC-41AE-B92C-E7D8546C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6B59-B50E-4D19-928A-2FDE690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B4C7-1EAD-4C70-B0C4-33CACDB9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4593265" y="5655322"/>
            <a:ext cx="6857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 </a:t>
            </a:r>
            <a:r>
              <a:rPr lang="en-US" dirty="0" err="1">
                <a:solidFill>
                  <a:srgbClr val="FF0000"/>
                </a:solidFill>
              </a:rPr>
              <a:t>pthread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pubs.opengroup.org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onlinepubs</a:t>
            </a:r>
            <a:r>
              <a:rPr lang="en-US" dirty="0">
                <a:solidFill>
                  <a:srgbClr val="FF0000"/>
                </a:solidFill>
              </a:rPr>
              <a:t>/7908799/</a:t>
            </a:r>
            <a:r>
              <a:rPr lang="en-US" dirty="0" err="1">
                <a:solidFill>
                  <a:srgbClr val="FF0000"/>
                </a:solidFill>
              </a:rPr>
              <a:t>xsh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pthread.h.html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Ahead: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A05-1B69-498D-89AA-73EBBB8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274"/>
            <a:ext cx="10515600" cy="591510"/>
          </a:xfrm>
        </p:spPr>
        <p:txBody>
          <a:bodyPr>
            <a:normAutofit/>
          </a:bodyPr>
          <a:lstStyle/>
          <a:p>
            <a:r>
              <a:rPr lang="en-US" dirty="0"/>
              <a:t>What happens when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(…)</a:t>
            </a:r>
            <a:r>
              <a:rPr lang="en-US" dirty="0"/>
              <a:t> is called in a process?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23C-369C-4D21-80B9-381C8BA1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FB43-05CC-4617-B273-FD737A5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C21B-C6C0-4A7B-9CBA-E01AB9EE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C2E5A9-BB4E-48C0-A943-37D675970DE7}"/>
              </a:ext>
            </a:extLst>
          </p:cNvPr>
          <p:cNvGrpSpPr/>
          <p:nvPr/>
        </p:nvGrpSpPr>
        <p:grpSpPr>
          <a:xfrm>
            <a:off x="1858925" y="1793358"/>
            <a:ext cx="5633484" cy="4568692"/>
            <a:chOff x="1447800" y="1805464"/>
            <a:chExt cx="5077699" cy="38158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BCF46-D438-4912-9077-59E0795C857C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6502F-498A-42A5-8D50-8227D959F841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Do some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95AD61-7EA9-436C-87F5-3EFC88A4D200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Do some more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2C09-CC20-415C-BF92-C20153747A3A}"/>
              </a:ext>
            </a:extLst>
          </p:cNvPr>
          <p:cNvSpPr/>
          <p:nvPr/>
        </p:nvSpPr>
        <p:spPr>
          <a:xfrm>
            <a:off x="5309191" y="4208440"/>
            <a:ext cx="5082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8E356E-FF4F-46E8-BAB3-0A050A6D14D5}"/>
              </a:ext>
            </a:extLst>
          </p:cNvPr>
          <p:cNvSpPr/>
          <p:nvPr/>
        </p:nvSpPr>
        <p:spPr bwMode="auto">
          <a:xfrm>
            <a:off x="5156791" y="3931906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25609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5F1C339-F5E0-45C2-ABA9-14DD1D0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BAD82-10A3-46D2-9305-465F4CE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D75FF-B3A9-4CAA-BDF3-E9744B3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03CC-0FB2-4180-A950-782C5C2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D427-0C0A-43B9-8B23-F8086D01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313628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76CDD-4866-46A2-97F2-CCAAC113DDDF}"/>
              </a:ext>
            </a:extLst>
          </p:cNvPr>
          <p:cNvSpPr/>
          <p:nvPr/>
        </p:nvSpPr>
        <p:spPr>
          <a:xfrm>
            <a:off x="9084432" y="2137640"/>
            <a:ext cx="1773105" cy="2686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9D0B-EEBE-456D-BAEC-00C91F3D852C}"/>
              </a:ext>
            </a:extLst>
          </p:cNvPr>
          <p:cNvSpPr txBox="1"/>
          <p:nvPr/>
        </p:nvSpPr>
        <p:spPr>
          <a:xfrm>
            <a:off x="109107" y="2978307"/>
            <a:ext cx="4388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threads are in this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main thread join with the threads in the same order that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the threads exit in the same order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we run the program again, would the result change?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431E881-4861-4B98-AF35-C99B2F0414ED}"/>
              </a:ext>
            </a:extLst>
          </p:cNvPr>
          <p:cNvSpPr/>
          <p:nvPr/>
        </p:nvSpPr>
        <p:spPr>
          <a:xfrm>
            <a:off x="4656278" y="2483909"/>
            <a:ext cx="1043088" cy="3668888"/>
          </a:xfrm>
          <a:custGeom>
            <a:avLst/>
            <a:gdLst>
              <a:gd name="connsiteX0" fmla="*/ 930199 w 1043088"/>
              <a:gd name="connsiteY0" fmla="*/ 0 h 3668888"/>
              <a:gd name="connsiteX1" fmla="*/ 399621 w 1043088"/>
              <a:gd name="connsiteY1" fmla="*/ 530577 h 3668888"/>
              <a:gd name="connsiteX2" fmla="*/ 4510 w 1043088"/>
              <a:gd name="connsiteY2" fmla="*/ 1625600 h 3668888"/>
              <a:gd name="connsiteX3" fmla="*/ 241576 w 1043088"/>
              <a:gd name="connsiteY3" fmla="*/ 2698044 h 3668888"/>
              <a:gd name="connsiteX4" fmla="*/ 1043088 w 1043088"/>
              <a:gd name="connsiteY4" fmla="*/ 3668888 h 36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088" h="3668888">
                <a:moveTo>
                  <a:pt x="930199" y="0"/>
                </a:moveTo>
                <a:cubicBezTo>
                  <a:pt x="742050" y="129822"/>
                  <a:pt x="553902" y="259644"/>
                  <a:pt x="399621" y="530577"/>
                </a:cubicBezTo>
                <a:cubicBezTo>
                  <a:pt x="245340" y="801510"/>
                  <a:pt x="30851" y="1264356"/>
                  <a:pt x="4510" y="1625600"/>
                </a:cubicBezTo>
                <a:cubicBezTo>
                  <a:pt x="-21831" y="1986845"/>
                  <a:pt x="68480" y="2357496"/>
                  <a:pt x="241576" y="2698044"/>
                </a:cubicBezTo>
                <a:cubicBezTo>
                  <a:pt x="414672" y="3038592"/>
                  <a:pt x="728880" y="3353740"/>
                  <a:pt x="1043088" y="366888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714BF-14FF-4343-A787-0F33E610FB33}"/>
              </a:ext>
            </a:extLst>
          </p:cNvPr>
          <p:cNvSpPr/>
          <p:nvPr/>
        </p:nvSpPr>
        <p:spPr>
          <a:xfrm>
            <a:off x="6227761" y="4703606"/>
            <a:ext cx="4906964" cy="365125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131B-36B8-4FDF-A3E3-2731841F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4" y="1624853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900C0-C865-4AB0-8A38-3E7B56254D53}"/>
              </a:ext>
            </a:extLst>
          </p:cNvPr>
          <p:cNvSpPr/>
          <p:nvPr/>
        </p:nvSpPr>
        <p:spPr>
          <a:xfrm>
            <a:off x="5172075" y="1498281"/>
            <a:ext cx="5836534" cy="133302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5374636" y="3952103"/>
            <a:ext cx="4906964" cy="280216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3C2C-24E1-474D-9B65-5187EF60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1A89-7328-48DF-B351-6BAB3FC9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F12F-2D8D-4500-9339-5820A8D0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26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42289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6768-3C76-402F-AD2F-2A1D05B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with Two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355-35D3-4DC6-B5F9-183A5DC7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456" cy="4351338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EEC7-1AAA-4E58-93D4-DC07F1CB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5C16-0AF5-47F0-99BF-F808154B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A885-013E-470F-AC73-3DE0EB99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B8DD3-D3A4-4C75-B034-8E1483135337}"/>
              </a:ext>
            </a:extLst>
          </p:cNvPr>
          <p:cNvGrpSpPr>
            <a:grpSpLocks/>
          </p:cNvGrpSpPr>
          <p:nvPr/>
        </p:nvGrpSpPr>
        <p:grpSpPr bwMode="auto">
          <a:xfrm>
            <a:off x="8153401" y="1690688"/>
            <a:ext cx="2166938" cy="4343400"/>
            <a:chOff x="3648" y="1008"/>
            <a:chExt cx="1365" cy="2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420184-A653-4B20-95DC-453D605DD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59C604-A9C0-40A5-8CFF-30FAC07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249E8-5496-4407-AD15-9DAEEBF05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BA8A1-8EE3-4E8D-A133-0245C63F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B9D330-953B-49BC-B1E8-1D8E1BF0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 dirty="0"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6B720-707A-4A2B-B96A-39835759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A485EC-E040-4C4D-9F51-EEAB6D21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CEC05719-E70C-41B1-8746-8934881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45664A13-962A-4FAB-9681-E646102AF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85C196D5-ECFA-4D5A-A454-AC8CC341D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7CECDD6-F176-45E4-801A-01C4E5C7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2" y="2208"/>
              <a:ext cx="1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870C0D-ACA9-481E-BDA1-09C9A0DD51F7}"/>
              </a:ext>
            </a:extLst>
          </p:cNvPr>
          <p:cNvSpPr txBox="1"/>
          <p:nvPr/>
        </p:nvSpPr>
        <p:spPr>
          <a:xfrm>
            <a:off x="9917015" y="584942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031FA-4412-4396-848B-72F0062AECE1}"/>
              </a:ext>
            </a:extLst>
          </p:cNvPr>
          <p:cNvSpPr txBox="1"/>
          <p:nvPr/>
        </p:nvSpPr>
        <p:spPr>
          <a:xfrm>
            <a:off x="9917014" y="1510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3444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5040-1979-450C-869E-698BEF2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F4D8-3756-4B2B-BCA8-53FE872B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Homework 0 due tomorrow night</a:t>
            </a:r>
          </a:p>
          <a:p>
            <a:pPr lvl="1"/>
            <a:r>
              <a:rPr lang="en-US" dirty="0"/>
              <a:t>Start on it soon if you have not done so already</a:t>
            </a:r>
          </a:p>
          <a:p>
            <a:pPr lvl="1"/>
            <a:endParaRPr lang="en-US" dirty="0"/>
          </a:p>
          <a:p>
            <a:r>
              <a:rPr lang="en-US" dirty="0"/>
              <a:t>Quiz 0 available on online exam platform today right after lecture</a:t>
            </a:r>
          </a:p>
          <a:p>
            <a:endParaRPr lang="en-US" dirty="0"/>
          </a:p>
          <a:p>
            <a:r>
              <a:rPr lang="en-US" dirty="0"/>
              <a:t>C Review Session tomorrow 6-7 PM</a:t>
            </a:r>
          </a:p>
          <a:p>
            <a:endParaRPr lang="en-US" dirty="0"/>
          </a:p>
          <a:p>
            <a:r>
              <a:rPr lang="en-US" dirty="0"/>
              <a:t>Reminder to look for groups</a:t>
            </a:r>
          </a:p>
          <a:p>
            <a:pPr lvl="1"/>
            <a:r>
              <a:rPr lang="en-US" dirty="0"/>
              <a:t>“Search for Teammates” thread on Piazza</a:t>
            </a:r>
          </a:p>
          <a:p>
            <a:pPr lvl="1"/>
            <a:r>
              <a:rPr lang="en-US" dirty="0"/>
              <a:t>Work with prospective teammates on Project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9425-4EA2-4FF6-94DB-6CB99DB3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4E89-C3E8-47B7-BEF6-BCEFADEE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14FD-E7B0-4909-BBD9-C91E94D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06DB-2D47-4FF4-873D-D8AD63B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Nondeterminism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E24C-C6D0-477A-B05E-1B05F0B9E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9DFB-7D55-4C4F-B0AB-2B85CB4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1177-5C34-44F4-8370-0F7D3372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8427-B202-467C-846E-98100730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89E1-C035-4967-9786-ADB59A04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Definition: </a:t>
            </a:r>
            <a:r>
              <a:rPr lang="en-US" b="1" dirty="0"/>
              <a:t>A single, unique execution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 counter, registers, stack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 thread is the OS abstraction for a CPU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“virtual CPU” of sorts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hold the root state of the thread: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program counter – pointer to the currently executing instruction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rest is “in memory”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point to thread state in 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 pointer to the top of the thread’s (own)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A47-0CD0-49C6-BE3B-988AD4C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6745-7055-4D8C-9DDE-7047DF6B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C60F-1D7E-46C8-AEAE-8FECCA3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339F5A-CB01-48C6-8DA1-EC8F4A5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</a:t>
            </a:r>
          </a:p>
        </p:txBody>
      </p:sp>
    </p:spTree>
    <p:extLst>
      <p:ext uri="{BB962C8B-B14F-4D97-AF65-F5344CB8AC3E}">
        <p14:creationId xmlns:p14="http://schemas.microsoft.com/office/powerpoint/2010/main" val="352955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B4E20-ADA2-4DEC-88BF-F559478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ECCC8-CBED-4A94-AD15-79995AC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475"/>
            <a:ext cx="10515600" cy="1406488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23D7A-E375-4958-9513-75BDD1D9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9C9CB-6DD1-46E8-A49D-D4DA215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18547-F886-4611-A3C8-C202A2E0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3" descr="threadAbstraction.pdf">
            <a:extLst>
              <a:ext uri="{FF2B5EF4-FFF2-40B4-BE49-F238E27FC236}">
                <a16:creationId xmlns:a16="http://schemas.microsoft.com/office/drawing/2014/main" id="{F3CA7464-DB3C-4A82-8165-8CFB1A81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5885" b="-15885"/>
          <a:stretch>
            <a:fillRect/>
          </a:stretch>
        </p:blipFill>
        <p:spPr>
          <a:xfrm>
            <a:off x="1554800" y="6810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1E72-B179-4964-992B-324D1F9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69F14-7CAF-4503-8AA8-0D748090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ABA13-BFA1-43A1-8868-3017675B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B54E-F144-4F59-A2B5-8ACF6BD8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31</a:t>
            </a:fld>
            <a:endParaRPr lang="en-US"/>
          </a:p>
        </p:txBody>
      </p:sp>
      <p:pic>
        <p:nvPicPr>
          <p:cNvPr id="9" name="Content Placeholder 3" descr="threadSuspend2.pdf">
            <a:extLst>
              <a:ext uri="{FF2B5EF4-FFF2-40B4-BE49-F238E27FC236}">
                <a16:creationId xmlns:a16="http://schemas.microsoft.com/office/drawing/2014/main" id="{1A85C4C3-F340-4D50-8390-59CDA172E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3" r="59511" b="12642"/>
          <a:stretch/>
        </p:blipFill>
        <p:spPr>
          <a:xfrm>
            <a:off x="3232332" y="1514423"/>
            <a:ext cx="1565037" cy="5018193"/>
          </a:xfrm>
          <a:prstGeom prst="rect">
            <a:avLst/>
          </a:prstGeom>
        </p:spPr>
      </p:pic>
      <p:pic>
        <p:nvPicPr>
          <p:cNvPr id="12" name="Content Placeholder 3" descr="threadSuspend2.pdf">
            <a:extLst>
              <a:ext uri="{FF2B5EF4-FFF2-40B4-BE49-F238E27FC236}">
                <a16:creationId xmlns:a16="http://schemas.microsoft.com/office/drawing/2014/main" id="{A6A8B101-FBB7-4F35-85A9-9D321644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9" r="29195" b="12642"/>
          <a:stretch/>
        </p:blipFill>
        <p:spPr>
          <a:xfrm>
            <a:off x="5527470" y="1474682"/>
            <a:ext cx="2533626" cy="5018193"/>
          </a:xfrm>
          <a:prstGeom prst="rect">
            <a:avLst/>
          </a:prstGeom>
        </p:spPr>
      </p:pic>
      <p:pic>
        <p:nvPicPr>
          <p:cNvPr id="13" name="Content Placeholder 3" descr="threadSuspend2.pdf">
            <a:extLst>
              <a:ext uri="{FF2B5EF4-FFF2-40B4-BE49-F238E27FC236}">
                <a16:creationId xmlns:a16="http://schemas.microsoft.com/office/drawing/2014/main" id="{A1406A28-4363-4216-B1D8-AB4A1AD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r="-1487" b="12642"/>
          <a:stretch/>
        </p:blipFill>
        <p:spPr>
          <a:xfrm>
            <a:off x="8791197" y="1474682"/>
            <a:ext cx="2533626" cy="5018193"/>
          </a:xfrm>
          <a:prstGeom prst="rect">
            <a:avLst/>
          </a:prstGeom>
        </p:spPr>
      </p:pic>
      <p:pic>
        <p:nvPicPr>
          <p:cNvPr id="14" name="Content Placeholder 3" descr="threadSuspend2.pdf">
            <a:extLst>
              <a:ext uri="{FF2B5EF4-FFF2-40B4-BE49-F238E27FC236}">
                <a16:creationId xmlns:a16="http://schemas.microsoft.com/office/drawing/2014/main" id="{87CCCEDF-2D24-49C0-BE67-706AEE24C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79" r="78425" b="12642"/>
          <a:stretch/>
        </p:blipFill>
        <p:spPr>
          <a:xfrm>
            <a:off x="573756" y="1514423"/>
            <a:ext cx="1923585" cy="50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C5D2A-D78F-48A7-87A2-7BCA79EF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FD188-1A85-4097-817E-9D38865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E7E1-8392-4557-8D52-0D299166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335539" y="1482141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8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6E33-9621-4033-9D53-F0E3243E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1CF9-0A47-4AD7-9B54-1FB37C9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09BC-9A1D-441C-BAD2-1AA9CF39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7315"/>
          </a:xfrm>
        </p:spPr>
        <p:txBody>
          <a:bodyPr/>
          <a:lstStyle/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 after all threads finish?</a:t>
            </a:r>
          </a:p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5B31-4118-48B0-B6DA-51676B8F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32D4-73C5-43B1-9AFE-23DD36EC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863B-08C7-44EC-8197-5DBCBFB4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628650" y="3021011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2843212" y="3021011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154515-AF83-43E1-B7BB-1632F395E232}"/>
              </a:ext>
            </a:extLst>
          </p:cNvPr>
          <p:cNvSpPr txBox="1">
            <a:spLocks/>
          </p:cNvSpPr>
          <p:nvPr/>
        </p:nvSpPr>
        <p:spPr>
          <a:xfrm>
            <a:off x="628650" y="4216397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be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. Thread B does not interfere.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7315"/>
          </a:xfrm>
        </p:spPr>
        <p:txBody>
          <a:bodyPr/>
          <a:lstStyle/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below?</a:t>
            </a:r>
          </a:p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5B31-4118-48B0-B6DA-51676B8F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32D4-73C5-43B1-9AFE-23DD36EC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863B-08C7-44EC-8197-5DBCBFB4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628649" y="3021011"/>
            <a:ext cx="2189532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2843212" y="3021010"/>
            <a:ext cx="2189532" cy="166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154515-AF83-43E1-B7BB-1632F395E232}"/>
              </a:ext>
            </a:extLst>
          </p:cNvPr>
          <p:cNvSpPr txBox="1">
            <a:spLocks/>
          </p:cNvSpPr>
          <p:nvPr/>
        </p:nvSpPr>
        <p:spPr>
          <a:xfrm>
            <a:off x="628650" y="4688680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(non-deterministic)</a:t>
            </a:r>
          </a:p>
          <a:p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Race Condition: Thread A races against Thread B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0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09B6-740B-410E-BB2C-FD715A9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Data Structure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64219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1825625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0AC1-F138-489F-95F8-13302CAE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45F7-D7CC-48A0-962C-31E55B6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206C-A8EA-4FFE-AC6B-BFA0FBB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36</a:t>
            </a:fld>
            <a:endParaRPr lang="en-US"/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912974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587614" y="5075274"/>
            <a:ext cx="454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Tree-Based Set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951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458-A21B-4535-9DDA-A5CF34D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5350-2938-441C-B56A-6C7C3D95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Synchronization: Coordination among threads, usually regarding shared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Mutual Exclusion: 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pPr lvl="1"/>
            <a:r>
              <a:rPr lang="en-US" dirty="0"/>
              <a:t>Type of synchronization</a:t>
            </a:r>
          </a:p>
          <a:p>
            <a:endParaRPr lang="en-US" dirty="0"/>
          </a:p>
          <a:p>
            <a:r>
              <a:rPr lang="en-US" dirty="0"/>
              <a:t>Critical Section: 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pPr lvl="1"/>
            <a:endParaRPr lang="en-US" dirty="0"/>
          </a:p>
          <a:p>
            <a:r>
              <a:rPr lang="en-US" dirty="0"/>
              <a:t>Lock: An object only one thread can hold at a time</a:t>
            </a:r>
          </a:p>
          <a:p>
            <a:pPr lvl="1"/>
            <a:r>
              <a:rPr lang="en-US" dirty="0"/>
              <a:t>Provides mutual exclusion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36C1A-52E9-457B-B705-950ADDB5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AF7C4-0ECD-4607-84B0-9AEDF63F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98C09-EB19-4AFF-AFD5-A671150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/>
              <a:t>Lock.acquire</a:t>
            </a:r>
            <a:r>
              <a:rPr lang="en-US" dirty="0"/>
              <a:t>() 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err="1"/>
              <a:t>Lock.release</a:t>
            </a:r>
            <a:r>
              <a:rPr lang="en-US" dirty="0"/>
              <a:t>() 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  <a:p>
            <a:pPr lvl="2"/>
            <a:endParaRPr lang="en-US" dirty="0"/>
          </a:p>
          <a:p>
            <a:r>
              <a:rPr lang="en-US" dirty="0"/>
              <a:t>For now, don’t worry about how to implement locks!</a:t>
            </a:r>
          </a:p>
          <a:p>
            <a:pPr lvl="1"/>
            <a:r>
              <a:rPr lang="en-US" dirty="0"/>
              <a:t>We’ll cover that in substantial depth later on in the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668A-9E31-4EA5-A0FA-CEBBA4EC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C3F5-5CB7-46BC-8D4A-F093D56B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F114-1C70-41AE-B88F-D307F76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09B6-740B-410E-BB2C-FD715A9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Data Structure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64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3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1825625"/>
            <a:ext cx="2743200" cy="482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4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Check for membership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0AC1-F138-489F-95F8-13302CAE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45F7-D7CC-48A0-962C-31E55B6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206C-A8EA-4FFE-AC6B-BFA0FBB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39</a:t>
            </a:fld>
            <a:endParaRPr lang="en-US"/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912974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587614" y="5075274"/>
            <a:ext cx="454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Tree-Based Set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14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BB1A75-C9B4-4387-B25D-A2459BC8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Illusion of Multiple Processors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750EF-EA46-486F-B8C0-F0479F5A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223" y="1825625"/>
            <a:ext cx="7072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</a:t>
            </a:r>
            <a:r>
              <a:rPr lang="en-US" b="1" dirty="0"/>
              <a:t>virtual cores</a:t>
            </a:r>
            <a:endParaRPr lang="en-US" dirty="0"/>
          </a:p>
          <a:p>
            <a:r>
              <a:rPr lang="en-US" dirty="0"/>
              <a:t>Multiple threads: </a:t>
            </a:r>
            <a:r>
              <a:rPr lang="en-US" b="1" dirty="0"/>
              <a:t>Multiplex </a:t>
            </a:r>
            <a:r>
              <a:rPr lang="en-US" dirty="0"/>
              <a:t>hardware in time</a:t>
            </a:r>
          </a:p>
          <a:p>
            <a:r>
              <a:rPr lang="en-US" b="1" dirty="0"/>
              <a:t>A thread is </a:t>
            </a:r>
            <a:r>
              <a:rPr lang="en-US" b="1" i="1" dirty="0"/>
              <a:t>executing </a:t>
            </a:r>
            <a:r>
              <a:rPr lang="en-US" b="1" dirty="0"/>
              <a:t>on a processor when it is resident in that processor's registers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Each virtual core (thread) has PC, SP, Registers</a:t>
            </a:r>
          </a:p>
          <a:p>
            <a:r>
              <a:rPr lang="en-US" dirty="0"/>
              <a:t>Where is it?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memory – called the Thread Control Block (TCB)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31645-920A-414A-B24D-2783063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C715-5D07-4423-9E26-662B479A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8449-CA7C-447F-86F9-4BB0490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4479791A-7984-4751-80C9-EEA0AC1A14C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92756"/>
            <a:ext cx="2819400" cy="1722437"/>
            <a:chOff x="490" y="451"/>
            <a:chExt cx="1776" cy="10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8958D6-CF83-45CC-A3C7-F34E9C846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+mn-lt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EC0DDA-BFEE-44C6-AF11-F654901B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96E211-5403-4CBC-B1DC-D3FFD32E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C81EAE-7CBE-4BE5-8E48-D045D25162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1C11605-4C9E-42FE-B47B-CE1885BE1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F84491A-BF10-4DCD-8F93-1A2E0BF5F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91EF214-5419-48BB-9100-DE6EF9372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41">
            <a:extLst>
              <a:ext uri="{FF2B5EF4-FFF2-40B4-BE49-F238E27FC236}">
                <a16:creationId xmlns:a16="http://schemas.microsoft.com/office/drawing/2014/main" id="{3C113321-6F41-4BE2-8952-4AAC3A7057A5}"/>
              </a:ext>
            </a:extLst>
          </p:cNvPr>
          <p:cNvGrpSpPr>
            <a:grpSpLocks/>
          </p:cNvGrpSpPr>
          <p:nvPr/>
        </p:nvGrpSpPr>
        <p:grpSpPr bwMode="auto">
          <a:xfrm>
            <a:off x="147430" y="4566444"/>
            <a:ext cx="4200939" cy="1133475"/>
            <a:chOff x="2400" y="1152"/>
            <a:chExt cx="2976" cy="714"/>
          </a:xfrm>
        </p:grpSpPr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73EAB098-D2D6-4C64-A0F7-C849040E6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0" name="Rectangle 28">
                <a:extLst>
                  <a:ext uri="{FF2B5EF4-FFF2-40B4-BE49-F238E27FC236}">
                    <a16:creationId xmlns:a16="http://schemas.microsoft.com/office/drawing/2014/main" id="{B5C93106-8600-455A-ADBC-9944FB7C5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+mn-lt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ADF2CBEC-1ACF-481F-ABEA-08ABF0257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+mn-lt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2" name="Rectangle 30">
                <a:extLst>
                  <a:ext uri="{FF2B5EF4-FFF2-40B4-BE49-F238E27FC236}">
                    <a16:creationId xmlns:a16="http://schemas.microsoft.com/office/drawing/2014/main" id="{A859141C-0862-48C4-A366-653E44213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+mn-lt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3" name="Rectangle 31">
                <a:extLst>
                  <a:ext uri="{FF2B5EF4-FFF2-40B4-BE49-F238E27FC236}">
                    <a16:creationId xmlns:a16="http://schemas.microsoft.com/office/drawing/2014/main" id="{4BD52B8A-1BD3-4BB3-AD30-843C914BA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+mn-lt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4" name="Rectangle 32">
                <a:extLst>
                  <a:ext uri="{FF2B5EF4-FFF2-40B4-BE49-F238E27FC236}">
                    <a16:creationId xmlns:a16="http://schemas.microsoft.com/office/drawing/2014/main" id="{7AEEB68C-0639-4E89-AEC9-B514FC97E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+mn-lt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ED92137B-B385-41D7-AF86-4F4C2634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1536"/>
              <a:ext cx="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90AB5FEE-58FE-402F-905D-D01AEFEE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0E758D-A0D3-4CE6-8EEC-F98ED0A1FD85}"/>
              </a:ext>
            </a:extLst>
          </p:cNvPr>
          <p:cNvSpPr txBox="1"/>
          <p:nvPr/>
        </p:nvSpPr>
        <p:spPr>
          <a:xfrm>
            <a:off x="567633" y="4031893"/>
            <a:ext cx="336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On a single physical CPU:</a:t>
            </a:r>
          </a:p>
        </p:txBody>
      </p:sp>
    </p:spTree>
    <p:extLst>
      <p:ext uri="{BB962C8B-B14F-4D97-AF65-F5344CB8AC3E}">
        <p14:creationId xmlns:p14="http://schemas.microsoft.com/office/powerpoint/2010/main" val="329662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F55A-08FB-4716-A9CB-410F03C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Locks: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E8D0-8225-4FCB-9DCF-5D33D02E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pthread_mutex_init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*mutex,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pthread_mutexattr_t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i="1" dirty="0">
                <a:latin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i="1" dirty="0">
                <a:latin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You’ll get a chance to use these in Homework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0C97-B801-4195-8EEC-AFDBE55A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443F-53BD-4054-935E-6ECD14AA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6258-FBC2-4360-BEA1-637CC71C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B77B-2937-476D-8891-69E5869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451CC-66B5-45FC-B182-2BC2DB3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C2578-0235-44F7-BC31-D8B1F65C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8A5B-6A6A-478F-BA04-E873E1D1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20ABC-EBAA-4378-B260-B68480B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51" y="2264277"/>
            <a:ext cx="5888697" cy="3094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5357026-5C96-40A1-935F-88D26986099A}"/>
              </a:ext>
            </a:extLst>
          </p:cNvPr>
          <p:cNvSpPr/>
          <p:nvPr/>
        </p:nvSpPr>
        <p:spPr>
          <a:xfrm>
            <a:off x="2795866" y="3537452"/>
            <a:ext cx="24003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0A0C-86E4-4732-A5B7-15B977882242}"/>
              </a:ext>
            </a:extLst>
          </p:cNvPr>
          <p:cNvSpPr txBox="1"/>
          <p:nvPr/>
        </p:nvSpPr>
        <p:spPr>
          <a:xfrm>
            <a:off x="1076787" y="353745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61822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5740-8E7B-4D61-B6C1-B828845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99C5-B992-4C74-810A-EBAF4BB8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Dijkstra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 (&amp; Pintos)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P() or down():</a:t>
            </a:r>
            <a:r>
              <a:rPr lang="en-US" altLang="ko-KR" dirty="0">
                <a:ea typeface="굴림" panose="020B0600000101010101" pitchFamily="34" charset="-127"/>
              </a:rPr>
              <a:t> atomic operation that waits for semaphore to become positive, then decrements it by 1 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V() or up():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sz="2000" dirty="0">
                <a:ea typeface="굴림" panose="020B0600000101010101" pitchFamily="34" charset="-127"/>
              </a:rPr>
              <a:t> stands for “</a:t>
            </a:r>
            <a:r>
              <a:rPr lang="en-US" altLang="ko-KR" sz="2000" i="1" dirty="0" err="1">
                <a:ea typeface="굴림" panose="020B0600000101010101" pitchFamily="34" charset="-127"/>
              </a:rPr>
              <a:t>proberen</a:t>
            </a:r>
            <a:r>
              <a:rPr lang="en-US" altLang="ko-KR" sz="2000" i="1" dirty="0">
                <a:ea typeface="굴림" panose="020B0600000101010101" pitchFamily="34" charset="-127"/>
              </a:rPr>
              <a:t>” </a:t>
            </a:r>
            <a:r>
              <a:rPr lang="en-US" altLang="ko-KR" sz="2000" dirty="0">
                <a:ea typeface="굴림" panose="020B0600000101010101" pitchFamily="34" charset="-127"/>
              </a:rPr>
              <a:t>(to test) and 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sz="2000" dirty="0">
                <a:ea typeface="굴림" panose="020B0600000101010101" pitchFamily="34" charset="-127"/>
              </a:rPr>
              <a:t> stands for “</a:t>
            </a:r>
            <a:r>
              <a:rPr lang="en-US" altLang="ko-KR" sz="2000" i="1" dirty="0" err="1">
                <a:ea typeface="굴림" panose="020B0600000101010101" pitchFamily="34" charset="-127"/>
              </a:rPr>
              <a:t>verhogen</a:t>
            </a:r>
            <a:r>
              <a:rPr lang="en-US" altLang="ko-KR" sz="2000" i="1" dirty="0">
                <a:ea typeface="굴림" panose="020B0600000101010101" pitchFamily="34" charset="-127"/>
              </a:rPr>
              <a:t>”</a:t>
            </a:r>
            <a:r>
              <a:rPr lang="en-US" altLang="ko-KR" sz="2000" dirty="0">
                <a:ea typeface="굴림" panose="020B0600000101010101" pitchFamily="34" charset="-127"/>
              </a:rPr>
              <a:t> (to increment) in Dutch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2174-2EC1-4A33-BA2C-1B192172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18DA-27FA-483A-9C4F-6612F7A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Kumar CS 162 at UC Berkeley, Summer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C23C-47CC-4EC4-80D6-E50E3EC8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04A3-C73C-42AE-8995-929504B9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Semaphore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4401-342C-44E3-AEB6-A509A3E3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Mutual Exclusion: </a:t>
            </a:r>
            <a:r>
              <a:rPr lang="en-US" dirty="0"/>
              <a:t>(Like lock)</a:t>
            </a:r>
          </a:p>
          <a:p>
            <a:pPr lvl="1"/>
            <a:r>
              <a:rPr lang="en-US" dirty="0"/>
              <a:t>Called a "binary semaphore"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initial value of semaphore = 1; 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semaphore.down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 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semaphore.up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ea typeface="굴림" charset="0"/>
                <a:cs typeface="Consolas" panose="020B0609020204030204" pitchFamily="49" charset="0"/>
              </a:rPr>
              <a:t>Signaling </a:t>
            </a:r>
            <a:r>
              <a:rPr lang="en-US" altLang="ko-KR" dirty="0">
                <a:ea typeface="굴림" charset="0"/>
                <a:cs typeface="Consolas" panose="020B0609020204030204" pitchFamily="49" charset="0"/>
              </a:rPr>
              <a:t>other threads, e.g.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semaphore.down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879-FEDA-40F1-957E-4FC58787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05D-CC4B-4F8F-8511-C138201A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2630-661B-49FA-9FA0-5C139949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9C94E-FE59-49E0-A77E-697256EDD59B}"/>
              </a:ext>
            </a:extLst>
          </p:cNvPr>
          <p:cNvSpPr/>
          <p:nvPr/>
        </p:nvSpPr>
        <p:spPr>
          <a:xfrm>
            <a:off x="6096000" y="4839949"/>
            <a:ext cx="3091079" cy="8354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ko-KR" sz="2000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ThreadFinish</a:t>
            </a:r>
            <a:r>
              <a:rPr lang="en-US" altLang="ko-KR" sz="20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semaphore.up</a:t>
            </a:r>
            <a:r>
              <a:rPr lang="en-US" altLang="ko-KR" sz="20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73D27-A959-407B-82DF-EFA5050BF321}"/>
              </a:ext>
            </a:extLst>
          </p:cNvPr>
          <p:cNvCxnSpPr>
            <a:cxnSpLocks/>
          </p:cNvCxnSpPr>
          <p:nvPr/>
        </p:nvCxnSpPr>
        <p:spPr>
          <a:xfrm flipH="1">
            <a:off x="4606113" y="5257660"/>
            <a:ext cx="2022828" cy="417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7D93-D4A2-473A-BD2E-B271ADDA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(If Time)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193D-74E5-49B8-BC5B-61E8AFC9E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9309-6823-439D-8529-FEBB3F97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E67D-E34D-4CCA-B52C-4F7ED5BA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2C67-3017-4713-96B6-E44CC8BA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3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8B3-E4F4-420D-899C-7BFEC9A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A318-2282-4216-9B5B-F76270CA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Definition: execution environment with restricted rights</a:t>
            </a:r>
          </a:p>
          <a:p>
            <a:pPr lvl="1"/>
            <a:r>
              <a:rPr lang="en-US" dirty="0"/>
              <a:t>One or more threads executing in a single address space</a:t>
            </a:r>
          </a:p>
          <a:p>
            <a:pPr lvl="1"/>
            <a:r>
              <a:rPr lang="en-US" dirty="0"/>
              <a:t>Owns file descriptors, network connections</a:t>
            </a:r>
          </a:p>
          <a:p>
            <a:pPr lvl="1"/>
            <a:endParaRPr lang="en-US" dirty="0"/>
          </a:p>
          <a:p>
            <a:r>
              <a:rPr lang="en-US" dirty="0"/>
              <a:t>Instance of a running program</a:t>
            </a:r>
          </a:p>
          <a:p>
            <a:pPr lvl="1"/>
            <a:r>
              <a:rPr lang="en-US" dirty="0"/>
              <a:t>When you run an executable, it runs in its own process</a:t>
            </a:r>
          </a:p>
          <a:p>
            <a:pPr lvl="1"/>
            <a:r>
              <a:rPr lang="en-US" dirty="0"/>
              <a:t>Application: one or more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Protected from each other; OS protected from them</a:t>
            </a:r>
          </a:p>
          <a:p>
            <a:endParaRPr lang="en-US" dirty="0"/>
          </a:p>
          <a:p>
            <a:r>
              <a:rPr lang="en-US" b="1" dirty="0"/>
              <a:t>In modern OSes, anything that runs outside of the kernel runs in a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DE8A-4895-46D0-880E-C04F7ED4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7C-04EC-4270-83F8-AC4C4EF5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FC4C-6BEA-4656-9A24-F2671BE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6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8BFB-9780-4565-BD18-812419A7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Life of a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8AC66-C019-4BB9-A71A-C017D964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FA98B-5932-4D4D-9FF4-EA84CBC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5F76E-5C76-4417-B963-F05D54D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46</a:t>
            </a:fld>
            <a:endParaRPr lang="en-US"/>
          </a:p>
        </p:txBody>
      </p:sp>
      <p:sp>
        <p:nvSpPr>
          <p:cNvPr id="74" name="Block Arc 73">
            <a:extLst>
              <a:ext uri="{FF2B5EF4-FFF2-40B4-BE49-F238E27FC236}">
                <a16:creationId xmlns:a16="http://schemas.microsoft.com/office/drawing/2014/main" id="{B3CF4ED3-A936-4195-8A01-98A8AE7B887C}"/>
              </a:ext>
            </a:extLst>
          </p:cNvPr>
          <p:cNvSpPr/>
          <p:nvPr/>
        </p:nvSpPr>
        <p:spPr bwMode="auto">
          <a:xfrm>
            <a:off x="2933700" y="1545786"/>
            <a:ext cx="6324600" cy="5334000"/>
          </a:xfrm>
          <a:prstGeom prst="blockArc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159156-E178-4C41-B29F-D6A73C667DD7}"/>
              </a:ext>
            </a:extLst>
          </p:cNvPr>
          <p:cNvSpPr/>
          <p:nvPr/>
        </p:nvSpPr>
        <p:spPr bwMode="auto">
          <a:xfrm>
            <a:off x="4229100" y="2873452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BE9186-589B-434C-90F0-E0B12ADDDAC8}"/>
              </a:ext>
            </a:extLst>
          </p:cNvPr>
          <p:cNvSpPr txBox="1"/>
          <p:nvPr/>
        </p:nvSpPr>
        <p:spPr>
          <a:xfrm>
            <a:off x="5143500" y="177438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4AF9-1B8C-4088-9C57-4072604EBABF}"/>
              </a:ext>
            </a:extLst>
          </p:cNvPr>
          <p:cNvSpPr txBox="1"/>
          <p:nvPr/>
        </p:nvSpPr>
        <p:spPr>
          <a:xfrm>
            <a:off x="4914900" y="3603186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52C146-0773-4F78-B03D-C443C0F604DB}"/>
              </a:ext>
            </a:extLst>
          </p:cNvPr>
          <p:cNvSpPr/>
          <p:nvPr/>
        </p:nvSpPr>
        <p:spPr bwMode="auto">
          <a:xfrm>
            <a:off x="2705100" y="4212786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C8023A89-EA0F-4E42-BD05-566F830CB968}"/>
              </a:ext>
            </a:extLst>
          </p:cNvPr>
          <p:cNvSpPr/>
          <p:nvPr/>
        </p:nvSpPr>
        <p:spPr bwMode="auto">
          <a:xfrm rot="5400000">
            <a:off x="3429000" y="4479486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772E86-D9CD-413E-9610-750D43EBB811}"/>
              </a:ext>
            </a:extLst>
          </p:cNvPr>
          <p:cNvSpPr txBox="1"/>
          <p:nvPr/>
        </p:nvSpPr>
        <p:spPr>
          <a:xfrm>
            <a:off x="5219700" y="56605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862DC919-6BC3-45DA-98E3-5677C4DB1080}"/>
              </a:ext>
            </a:extLst>
          </p:cNvPr>
          <p:cNvSpPr/>
          <p:nvPr/>
        </p:nvSpPr>
        <p:spPr bwMode="auto">
          <a:xfrm rot="5400000">
            <a:off x="6019800" y="3717486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8A4D45-F076-4C70-8CB4-E7E8F0570880}"/>
              </a:ext>
            </a:extLst>
          </p:cNvPr>
          <p:cNvSpPr txBox="1"/>
          <p:nvPr/>
        </p:nvSpPr>
        <p:spPr>
          <a:xfrm>
            <a:off x="2781300" y="566058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B515CA8-87BD-40B9-AE38-1BB6D8C3F99E}"/>
              </a:ext>
            </a:extLst>
          </p:cNvPr>
          <p:cNvGrpSpPr/>
          <p:nvPr/>
        </p:nvGrpSpPr>
        <p:grpSpPr>
          <a:xfrm>
            <a:off x="4000500" y="3450786"/>
            <a:ext cx="849283" cy="674132"/>
            <a:chOff x="2362200" y="3048000"/>
            <a:chExt cx="849283" cy="6741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042BCDC-7B9F-4D78-B33A-2389B28BDF80}"/>
                </a:ext>
              </a:extLst>
            </p:cNvPr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D2E70C-6E1A-4546-8EFB-8A57DF80E41D}"/>
                </a:ext>
              </a:extLst>
            </p:cNvPr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04AEE8-1F81-49AE-AEB3-CD636D52DC65}"/>
              </a:ext>
            </a:extLst>
          </p:cNvPr>
          <p:cNvGrpSpPr/>
          <p:nvPr/>
        </p:nvGrpSpPr>
        <p:grpSpPr>
          <a:xfrm flipH="1">
            <a:off x="4000500" y="2688786"/>
            <a:ext cx="914403" cy="838200"/>
            <a:chOff x="6195245" y="3124200"/>
            <a:chExt cx="1130426" cy="4191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6394E2C-C7E3-428E-9394-01E5512FCD8C}"/>
                </a:ext>
              </a:extLst>
            </p:cNvPr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CA7BB5-AEC4-48BC-B9CA-4317270D74B5}"/>
                </a:ext>
              </a:extLst>
            </p:cNvPr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46B9F1-0FD7-43DC-A805-D539B6BE0DC0}"/>
              </a:ext>
            </a:extLst>
          </p:cNvPr>
          <p:cNvGrpSpPr/>
          <p:nvPr/>
        </p:nvGrpSpPr>
        <p:grpSpPr>
          <a:xfrm>
            <a:off x="7810500" y="3526986"/>
            <a:ext cx="1305876" cy="609600"/>
            <a:chOff x="6019800" y="2971800"/>
            <a:chExt cx="1305876" cy="609600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CA17EA8-A81D-41AB-834B-2DF951B31F09}"/>
                </a:ext>
              </a:extLst>
            </p:cNvPr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1008D8-3AB2-4EF3-8D32-F2DAFA49013E}"/>
                </a:ext>
              </a:extLst>
            </p:cNvPr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5B756D-7029-441B-98DB-17FB7920BE61}"/>
              </a:ext>
            </a:extLst>
          </p:cNvPr>
          <p:cNvGrpSpPr/>
          <p:nvPr/>
        </p:nvGrpSpPr>
        <p:grpSpPr>
          <a:xfrm>
            <a:off x="4914903" y="2721052"/>
            <a:ext cx="1866900" cy="478986"/>
            <a:chOff x="2667000" y="3429000"/>
            <a:chExt cx="1866900" cy="47898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97326A-32E7-48D0-94F6-84C87E5FAE1A}"/>
                </a:ext>
              </a:extLst>
            </p:cNvPr>
            <p:cNvCxnSpPr>
              <a:endCxn id="88" idx="1"/>
            </p:cNvCxnSpPr>
            <p:nvPr/>
          </p:nvCxnSpPr>
          <p:spPr bwMode="auto">
            <a:xfrm flipH="1" flipV="1">
              <a:off x="4229103" y="3483052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CCEE44-E152-4918-8E35-5569D2D63CAD}"/>
                </a:ext>
              </a:extLst>
            </p:cNvPr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E91B78-ED3D-4858-831D-383082095BEB}"/>
              </a:ext>
            </a:extLst>
          </p:cNvPr>
          <p:cNvGrpSpPr/>
          <p:nvPr/>
        </p:nvGrpSpPr>
        <p:grpSpPr>
          <a:xfrm flipH="1">
            <a:off x="5219699" y="2307786"/>
            <a:ext cx="1295400" cy="990600"/>
            <a:chOff x="5535835" y="3064133"/>
            <a:chExt cx="1601432" cy="49530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7B7052B-797B-4112-A6C0-B7B40D5A93DD}"/>
                </a:ext>
              </a:extLst>
            </p:cNvPr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F5A2A35-7F1C-408A-86BC-C40D1BB0599F}"/>
                </a:ext>
              </a:extLst>
            </p:cNvPr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7EE9B9-2FCC-4BE1-B556-6A711102FE10}"/>
              </a:ext>
            </a:extLst>
          </p:cNvPr>
          <p:cNvGrpSpPr/>
          <p:nvPr/>
        </p:nvGrpSpPr>
        <p:grpSpPr>
          <a:xfrm>
            <a:off x="5905501" y="2764989"/>
            <a:ext cx="385042" cy="826533"/>
            <a:chOff x="2971803" y="3200400"/>
            <a:chExt cx="385047" cy="589609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892DFF1-34FE-41B1-A261-E2377E0763C5}"/>
                </a:ext>
              </a:extLst>
            </p:cNvPr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8E0F8FA-A31E-4D67-90B8-FC569F8C23FF}"/>
                </a:ext>
              </a:extLst>
            </p:cNvPr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1357EB-3CF4-42BE-813C-3B264749F9DA}"/>
              </a:ext>
            </a:extLst>
          </p:cNvPr>
          <p:cNvCxnSpPr/>
          <p:nvPr/>
        </p:nvCxnSpPr>
        <p:spPr bwMode="auto">
          <a:xfrm flipH="1">
            <a:off x="5524500" y="4060386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D6E09AD-A2A5-403B-9B5A-A84B56B1ADD8}"/>
              </a:ext>
            </a:extLst>
          </p:cNvPr>
          <p:cNvCxnSpPr/>
          <p:nvPr/>
        </p:nvCxnSpPr>
        <p:spPr bwMode="auto">
          <a:xfrm flipV="1">
            <a:off x="6057900" y="4060386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8476DB-0D5D-44BB-90F7-FA25B75367C4}"/>
              </a:ext>
            </a:extLst>
          </p:cNvPr>
          <p:cNvCxnSpPr/>
          <p:nvPr/>
        </p:nvCxnSpPr>
        <p:spPr bwMode="auto">
          <a:xfrm>
            <a:off x="6286500" y="4060386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1E6B52C-5A5D-451E-B6C6-A005CE67D3CF}"/>
              </a:ext>
            </a:extLst>
          </p:cNvPr>
          <p:cNvCxnSpPr>
            <a:endCxn id="100" idx="3"/>
          </p:cNvCxnSpPr>
          <p:nvPr/>
        </p:nvCxnSpPr>
        <p:spPr bwMode="auto">
          <a:xfrm flipH="1" flipV="1">
            <a:off x="6290543" y="3406856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FF7509D-9FC2-45AF-A74A-DDB75038B056}"/>
              </a:ext>
            </a:extLst>
          </p:cNvPr>
          <p:cNvSpPr txBox="1"/>
          <p:nvPr/>
        </p:nvSpPr>
        <p:spPr>
          <a:xfrm flipH="1">
            <a:off x="6743700" y="24601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EEED96-2969-4102-BC8B-E9B2B4524623}"/>
              </a:ext>
            </a:extLst>
          </p:cNvPr>
          <p:cNvCxnSpPr/>
          <p:nvPr/>
        </p:nvCxnSpPr>
        <p:spPr bwMode="auto">
          <a:xfrm flipH="1">
            <a:off x="6972300" y="2841186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0804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/>
              <a:t>Processes are created and managed… by processes!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E831-C542-4648-AD0A-BFC46A18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66F9-647E-42A3-861F-8508D7B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0C00-B545-4577-BE3F-23AAFFEB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7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62A6-8CE7-4218-AAA8-1E700FFE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99B1-9EF0-4C77-A4E0-996FA5FA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CE96-0C1C-4CD8-BD24-2F315536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8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0407-7ECA-4721-935E-EDE6778C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F0B9-A717-4E2E-A8A7-039EF67C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B225-5808-4CD7-9F55-4082E5CC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C0E-5BEF-4407-83E8-88417817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4BC9-099F-45CB-A175-21D06D4F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2C54D-BF9D-499D-8214-665862288196}"/>
              </a:ext>
            </a:extLst>
          </p:cNvPr>
          <p:cNvSpPr/>
          <p:nvPr/>
        </p:nvSpPr>
        <p:spPr bwMode="auto">
          <a:xfrm>
            <a:off x="7810500" y="2814287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70D67-0830-4995-8794-5BEB9AEBCE27}"/>
              </a:ext>
            </a:extLst>
          </p:cNvPr>
          <p:cNvSpPr/>
          <p:nvPr/>
        </p:nvSpPr>
        <p:spPr bwMode="auto">
          <a:xfrm>
            <a:off x="1578864" y="3271487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A131F-3D1F-4ADF-8284-F6735365BE60}"/>
              </a:ext>
            </a:extLst>
          </p:cNvPr>
          <p:cNvSpPr txBox="1"/>
          <p:nvPr/>
        </p:nvSpPr>
        <p:spPr>
          <a:xfrm>
            <a:off x="1666821" y="3728687"/>
            <a:ext cx="140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Processor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5214-84F7-44F5-85EB-1A2B5963281D}"/>
              </a:ext>
            </a:extLst>
          </p:cNvPr>
          <p:cNvSpPr txBox="1"/>
          <p:nvPr/>
        </p:nvSpPr>
        <p:spPr>
          <a:xfrm>
            <a:off x="7995966" y="3728687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9789B-6B20-4539-BE16-70FA225A9E38}"/>
              </a:ext>
            </a:extLst>
          </p:cNvPr>
          <p:cNvSpPr txBox="1"/>
          <p:nvPr/>
        </p:nvSpPr>
        <p:spPr>
          <a:xfrm>
            <a:off x="9365873" y="2598774"/>
            <a:ext cx="115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0x000…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B1100-B08C-4872-BD57-1EF9CBB64959}"/>
              </a:ext>
            </a:extLst>
          </p:cNvPr>
          <p:cNvSpPr txBox="1"/>
          <p:nvPr/>
        </p:nvSpPr>
        <p:spPr>
          <a:xfrm>
            <a:off x="9332812" y="549437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0xFFF…</a:t>
            </a:r>
          </a:p>
        </p:txBody>
      </p:sp>
      <p:sp>
        <p:nvSpPr>
          <p:cNvPr id="13" name="Alternate Process 13">
            <a:extLst>
              <a:ext uri="{FF2B5EF4-FFF2-40B4-BE49-F238E27FC236}">
                <a16:creationId xmlns:a16="http://schemas.microsoft.com/office/drawing/2014/main" id="{B00D63AC-AC61-4895-A83A-BA48D6DA6799}"/>
              </a:ext>
            </a:extLst>
          </p:cNvPr>
          <p:cNvSpPr/>
          <p:nvPr/>
        </p:nvSpPr>
        <p:spPr bwMode="auto">
          <a:xfrm>
            <a:off x="4698081" y="3728687"/>
            <a:ext cx="189768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Translator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3E9D18-B3E5-497D-A919-7C680C24F41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 bwMode="auto">
          <a:xfrm>
            <a:off x="3179064" y="4300187"/>
            <a:ext cx="15190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A3EE7-74A2-4C55-AFA2-5A334D554F93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 bwMode="auto">
          <a:xfrm>
            <a:off x="6595765" y="4300187"/>
            <a:ext cx="12147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8F9254-6F56-4094-8490-0AB88A782581}"/>
              </a:ext>
            </a:extLst>
          </p:cNvPr>
          <p:cNvGrpSpPr/>
          <p:nvPr/>
        </p:nvGrpSpPr>
        <p:grpSpPr>
          <a:xfrm>
            <a:off x="1790547" y="4253666"/>
            <a:ext cx="1154278" cy="788729"/>
            <a:chOff x="2362200" y="3352800"/>
            <a:chExt cx="1828800" cy="1066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2A27A6-09A3-40B1-9D01-732F70E516DE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08826E-F50C-47EA-8575-305A8715B894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CE2D95-9003-4775-9803-37003AB11858}"/>
                </a:ext>
              </a:extLst>
            </p:cNvPr>
            <p:cNvSpPr txBox="1"/>
            <p:nvPr/>
          </p:nvSpPr>
          <p:spPr>
            <a:xfrm>
              <a:off x="2525079" y="3505201"/>
              <a:ext cx="1480572" cy="45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80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7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4600" cy="4530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string.h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</a:rPr>
              <a:t>types.h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("My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: %d\n",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D5B3-0AAF-4438-8E1E-C7BD9B0A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B785-D505-46CC-AEF7-69A5A9D8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6332-6B8D-42C4-A968-3866B888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1690688"/>
            <a:ext cx="505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Q: What if we let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FF0000"/>
                </a:solidFill>
              </a:rPr>
              <a:t> return without ever calling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exit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OS Library calls </a:t>
            </a:r>
            <a:r>
              <a:rPr lang="en-US" sz="2400" dirty="0">
                <a:latin typeface="Consolas" panose="020B0609020204030204" pitchFamily="49" charset="0"/>
              </a:rPr>
              <a:t>exit()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OS library calls </a:t>
            </a: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main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returns, OS library calls </a:t>
            </a: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You’ll see this in Project 0: </a:t>
            </a:r>
            <a:r>
              <a:rPr lang="en-US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init.c</a:t>
            </a:r>
            <a:endParaRPr lang="en-US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9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0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DFA9-CE3C-40FF-8D92-21D3C83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636C-A8EB-43D3-B9AC-87BE7945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BDB6-C256-48DD-BDCE-788C5372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9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828" y="1261730"/>
            <a:ext cx="9602972" cy="516742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1CF1-7589-403E-B942-9E5F8AEA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4EBC-ADCE-425A-A78D-631089E9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4E3-DFFE-49CB-B224-33C5F6F4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1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828" y="1261730"/>
            <a:ext cx="9602972" cy="516742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1CF1-7589-403E-B942-9E5F8AEA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4EBC-ADCE-425A-A78D-631089E9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4E3-DFFE-49CB-B224-33C5F6F4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55</a:t>
            </a:fld>
            <a:endParaRPr lang="en-US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365952" y="3345713"/>
            <a:ext cx="571504" cy="6285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651572" y="3345714"/>
            <a:ext cx="571504" cy="6285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98399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828" y="1261730"/>
            <a:ext cx="9602972" cy="516742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1CF1-7589-403E-B942-9E5F8AEA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4EBC-ADCE-425A-A78D-631089E9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4E3-DFFE-49CB-B224-33C5F6F4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56</a:t>
            </a:fld>
            <a:endParaRPr lang="en-US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365952" y="3593806"/>
            <a:ext cx="571504" cy="6285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651572" y="4607444"/>
            <a:ext cx="571504" cy="6285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67496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4000" dirty="0">
                <a:solidFill>
                  <a:srgbClr val="000000"/>
                </a:solidFill>
              </a:rPr>
              <a:t>print</a:t>
            </a:r>
            <a:r>
              <a:rPr lang="en-US" sz="40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</a:t>
            </a:r>
            <a:r>
              <a:rPr lang="en-US" sz="4000" dirty="0">
                <a:solidFill>
                  <a:srgbClr val="000000"/>
                </a:solidFill>
                <a:cs typeface="Courier"/>
              </a:rPr>
              <a:t> matter?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3A13-7078-422E-A213-9497484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4858-2419-4435-B964-C1B84CDA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1FA6-BA97-492A-85D7-2AEB44B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6578009" y="1646238"/>
            <a:ext cx="52666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case,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20013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158C-D868-436C-B92B-5532A3E0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E6A2-59D4-4FCB-9AAA-542B584D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3CF9-63EF-494C-8E22-0979D85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8B3-E4F4-420D-899C-7BFEC9A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A318-2282-4216-9B5B-F76270CA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Definition: execution environment with restricted rights</a:t>
            </a:r>
          </a:p>
          <a:p>
            <a:pPr lvl="1"/>
            <a:r>
              <a:rPr lang="en-US" dirty="0"/>
              <a:t>One or more threads executing in a single address space</a:t>
            </a:r>
          </a:p>
          <a:p>
            <a:pPr lvl="1"/>
            <a:r>
              <a:rPr lang="en-US" dirty="0"/>
              <a:t>Owns file descriptors, network connections</a:t>
            </a:r>
          </a:p>
          <a:p>
            <a:pPr lvl="1"/>
            <a:endParaRPr lang="en-US" dirty="0"/>
          </a:p>
          <a:p>
            <a:r>
              <a:rPr lang="en-US" dirty="0"/>
              <a:t>Instance of a running program</a:t>
            </a:r>
          </a:p>
          <a:p>
            <a:pPr lvl="1"/>
            <a:r>
              <a:rPr lang="en-US" dirty="0"/>
              <a:t>When you run an executable, it runs in its own process</a:t>
            </a:r>
          </a:p>
          <a:p>
            <a:pPr lvl="1"/>
            <a:r>
              <a:rPr lang="en-US" dirty="0"/>
              <a:t>Application: one or more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Protected from each other; OS protected from them</a:t>
            </a:r>
          </a:p>
          <a:p>
            <a:endParaRPr lang="en-US" dirty="0"/>
          </a:p>
          <a:p>
            <a:r>
              <a:rPr lang="en-US" b="1" dirty="0"/>
              <a:t>In modern OSes, anything that runs outside of the kernel runs in a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DE8A-4895-46D0-880E-C04F7ED4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7C-04EC-4270-83F8-AC4C4EF5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FC4C-6BEA-4656-9A24-F2671BE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3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0C5B-124E-40A8-BAF4-3E5DCF06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3863-A6EC-4AF5-BA0C-BAA5032A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9898-E07A-472B-BFB1-6335A827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58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53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21"/>
            <a:ext cx="10515600" cy="5223946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47F5-D3A6-4CEA-8A1A-EAABFE15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05B7-D89E-4CF6-B821-6E3655C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2BAA-1AE9-4C21-A63D-E940BDD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4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34F7-68C0-4C92-BEA1-CDDBDC6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268A-6D91-4F3F-AF8F-D5E6E63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37A0-C81F-4BD0-8CE7-32E4241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0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</a:rPr>
              <a:t>stdlib.h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</a:rPr>
              <a:t>stdio.h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</a:rPr>
              <a:t>types.h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sa.sa_flags</a:t>
            </a:r>
            <a:r>
              <a:rPr lang="en-US" b="1" dirty="0">
                <a:latin typeface="Consolas" panose="020B0609020204030204" pitchFamily="49" charset="0"/>
              </a:rPr>
              <a:t> = 0;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sigemptyset</a:t>
            </a:r>
            <a:r>
              <a:rPr lang="en-US" b="1" dirty="0">
                <a:latin typeface="Consolas" panose="020B0609020204030204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</a:rPr>
              <a:t>sa.sa_mask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C2ED-64D4-493E-BC71-5C19B716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4B43-33EE-48DC-B17C-E01050F3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50A1-CADB-415E-A3E4-8B2FD413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768382" y="1690688"/>
            <a:ext cx="52929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Q: What would happen if the process receives a SIGINT signal, but does not register a signal handler?</a:t>
            </a:r>
          </a:p>
          <a:p>
            <a:r>
              <a:rPr lang="en-US" sz="2800" dirty="0"/>
              <a:t>A: The process dies!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39448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ED7F-0CAF-47CB-9E53-2E11F4C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B035-F6A1-4D25-AC40-95828523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8DFD-B9A7-46BA-AD86-BDB1DCBE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Homework 2…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46A2-B702-40B9-975C-240D8F20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B968-B029-40CD-B08B-ACE0F178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E4B1-06FB-47E3-88AC-17F700F7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4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8A1A-8BAD-48CA-A774-E6AFD01B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F9F0-B01D-42AB-8B17-68517BE8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F1F2-818D-457A-A4B4-4D2DDC06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0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2A3A-CEA2-4999-A06C-7A6E523E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229E-F989-40CE-A637-9E32E216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4BAF-AF5E-4B51-BFD9-F16D19C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2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3CF-4E3C-4E29-A16F-A3D486F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D26-8D66-446E-AB9D-AD8780D6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the OS unit of concurrency</a:t>
            </a:r>
          </a:p>
          <a:p>
            <a:pPr lvl="1"/>
            <a:r>
              <a:rPr lang="en-US" dirty="0"/>
              <a:t>Abstraction of a virtual CPU core</a:t>
            </a:r>
          </a:p>
          <a:p>
            <a:pPr lvl="1"/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etc., to manage threads within a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share data → need synchronization to avoid data races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consist of one or more threads in an address space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 of the machine: execution environment for a program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fork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exec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 to manage threads within a process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the role of the OS library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API to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Interface with the OS to request services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650-F3D3-4D97-BBFD-A21D305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5399-F3E6-4906-BDE7-D4ECA92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17F2-03DA-492A-8067-5908DDB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9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CF0F-B6E9-4C5B-AAC5-F695182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Dual-Mode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787-09DE-419A-9C2C-710695F4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Processes (i.e., programs you run) execute in </a:t>
            </a:r>
            <a:r>
              <a:rPr lang="en-US" b="1" dirty="0"/>
              <a:t>user mode</a:t>
            </a:r>
          </a:p>
          <a:p>
            <a:pPr lvl="1"/>
            <a:r>
              <a:rPr lang="en-US" dirty="0"/>
              <a:t>To perform privileged actions, processes request services from the OS kernel</a:t>
            </a:r>
          </a:p>
          <a:p>
            <a:pPr lvl="1"/>
            <a:r>
              <a:rPr lang="en-US" dirty="0"/>
              <a:t>Carefully controlled transition from user to kernel mode</a:t>
            </a:r>
          </a:p>
          <a:p>
            <a:pPr lvl="1"/>
            <a:endParaRPr lang="en-US" dirty="0"/>
          </a:p>
          <a:p>
            <a:r>
              <a:rPr lang="en-US" dirty="0"/>
              <a:t>Kernel executes in </a:t>
            </a:r>
            <a:r>
              <a:rPr lang="en-US" b="1" dirty="0"/>
              <a:t>kernel mode</a:t>
            </a:r>
          </a:p>
          <a:p>
            <a:pPr lvl="1"/>
            <a:r>
              <a:rPr lang="en-US" dirty="0"/>
              <a:t>Performs privileged actions to support running processes</a:t>
            </a:r>
          </a:p>
          <a:p>
            <a:pPr lvl="1"/>
            <a:r>
              <a:rPr lang="en-US" dirty="0"/>
              <a:t>… and configures hardware to properly protect them (e.g., address translation)</a:t>
            </a:r>
          </a:p>
          <a:p>
            <a:pPr lvl="1"/>
            <a:endParaRPr lang="en-US" dirty="0"/>
          </a:p>
          <a:p>
            <a:r>
              <a:rPr lang="en-US" dirty="0"/>
              <a:t>Together, address translation and dual-mode operation allow the kernel to </a:t>
            </a:r>
            <a:r>
              <a:rPr lang="en-US" b="1" i="1" dirty="0"/>
              <a:t>protect</a:t>
            </a:r>
            <a:r>
              <a:rPr lang="en-US" dirty="0"/>
              <a:t> processes from each other and itself from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3CCC-B8A4-4535-A3D2-28091A33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1E2C-C1F3-489A-B78D-EEA54F70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8270-F86A-415B-9984-FD76467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697F-21C2-4201-8352-B8C0F60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Thread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35B1-4F0E-4895-A391-31628CE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threads are</a:t>
            </a:r>
          </a:p>
          <a:p>
            <a:pPr lvl="1"/>
            <a:r>
              <a:rPr lang="en-US" dirty="0"/>
              <a:t>And what they are not</a:t>
            </a:r>
          </a:p>
          <a:p>
            <a:pPr lvl="1"/>
            <a:endParaRPr lang="en-US" dirty="0"/>
          </a:p>
          <a:p>
            <a:r>
              <a:rPr lang="en-US" b="1" dirty="0"/>
              <a:t>Why</a:t>
            </a:r>
            <a:r>
              <a:rPr lang="en-US" dirty="0"/>
              <a:t> threads are useful (motivation)</a:t>
            </a:r>
          </a:p>
          <a:p>
            <a:endParaRPr lang="en-US" dirty="0"/>
          </a:p>
          <a:p>
            <a:r>
              <a:rPr lang="en-US" b="1" dirty="0"/>
              <a:t>How</a:t>
            </a:r>
            <a:r>
              <a:rPr lang="en-US" dirty="0"/>
              <a:t> to write a program using threads</a:t>
            </a:r>
          </a:p>
          <a:p>
            <a:endParaRPr lang="en-US" dirty="0"/>
          </a:p>
          <a:p>
            <a:r>
              <a:rPr lang="en-US" b="1" dirty="0"/>
              <a:t>Alternatives</a:t>
            </a:r>
            <a:r>
              <a:rPr lang="en-US" dirty="0"/>
              <a:t> to using threads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6C34-0DD4-4773-AE63-B6BAEB3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4831-C341-4B94-8E05-57FD44BA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6D48-2E90-4094-859B-E708D745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3245-1B13-4864-8AA1-B61F31F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Threads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30DF-8B62-42AE-96AA-4DD8793A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from before: </a:t>
            </a:r>
            <a:r>
              <a:rPr lang="en-US" i="1" dirty="0"/>
              <a:t>A single unique execution context</a:t>
            </a:r>
          </a:p>
          <a:p>
            <a:pPr lvl="1"/>
            <a:r>
              <a:rPr lang="en-US" dirty="0"/>
              <a:t>Describes its representation</a:t>
            </a:r>
          </a:p>
          <a:p>
            <a:pPr lvl="1"/>
            <a:endParaRPr lang="en-US" dirty="0"/>
          </a:p>
          <a:p>
            <a:r>
              <a:rPr lang="en-US" dirty="0"/>
              <a:t>It provides the abstraction of: </a:t>
            </a:r>
            <a:r>
              <a:rPr lang="en-US" i="1" dirty="0"/>
              <a:t>A single execution sequence that represents a separately schedulable task</a:t>
            </a:r>
          </a:p>
          <a:p>
            <a:pPr lvl="1"/>
            <a:r>
              <a:rPr lang="en-US" dirty="0"/>
              <a:t>Also a valid definition!</a:t>
            </a:r>
          </a:p>
          <a:p>
            <a:pPr lvl="1"/>
            <a:endParaRPr lang="en-US" dirty="0"/>
          </a:p>
          <a:p>
            <a:r>
              <a:rPr lang="en-US" dirty="0"/>
              <a:t>Threads are a mechanism for </a:t>
            </a:r>
            <a:r>
              <a:rPr lang="en-US" i="1" dirty="0"/>
              <a:t>concurrency</a:t>
            </a:r>
          </a:p>
          <a:p>
            <a:pPr lvl="1"/>
            <a:endParaRPr lang="en-US" dirty="0"/>
          </a:p>
          <a:p>
            <a:r>
              <a:rPr lang="en-US" dirty="0"/>
              <a:t>Protection is an orthogonal concept</a:t>
            </a:r>
          </a:p>
          <a:p>
            <a:pPr lvl="1"/>
            <a:r>
              <a:rPr lang="en-US" dirty="0"/>
              <a:t>A protection domain can contain one thread or many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8509-12B7-41A6-870F-24F4DB4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FAA1-0A92-4C27-A988-19F0B969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2358-4FF5-4D7B-911F-38BF6993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cture_theme">
  <a:themeElements>
    <a:clrScheme name="Berkel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theme" id="{BE6873A3-2947-40FF-B7E5-155A1D57590C}" vid="{127533D6-E7BD-4676-85D5-72A60E238E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lecture_theme</Template>
  <TotalTime>992</TotalTime>
  <Words>5348</Words>
  <Application>Microsoft Office PowerPoint</Application>
  <PresentationFormat>Widescreen</PresentationFormat>
  <Paragraphs>954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Courier</vt:lpstr>
      <vt:lpstr>Gill Sans</vt:lpstr>
      <vt:lpstr>lecture_theme</vt:lpstr>
      <vt:lpstr>Abstractions 1: Threads and Processes</vt:lpstr>
      <vt:lpstr>Recall: Four Fundamental OS Concepts</vt:lpstr>
      <vt:lpstr>Recall: Thread</vt:lpstr>
      <vt:lpstr>Recall: Illusion of Multiple Processors</vt:lpstr>
      <vt:lpstr>Recall: Address Space</vt:lpstr>
      <vt:lpstr>Recall: Process</vt:lpstr>
      <vt:lpstr>Recall: Dual-Mode Operation</vt:lpstr>
      <vt:lpstr>Today: The Thread Abstraction</vt:lpstr>
      <vt:lpstr>What Threads Are</vt:lpstr>
      <vt:lpstr>Motivation for Threads</vt:lpstr>
      <vt:lpstr>Threads Allow Handling MTAO</vt:lpstr>
      <vt:lpstr>Concurrency is not Parallelism</vt:lpstr>
      <vt:lpstr>Multiprocessing vs. Multiprogramming</vt:lpstr>
      <vt:lpstr>Silly Example for Threads</vt:lpstr>
      <vt:lpstr>Adding Threads</vt:lpstr>
      <vt:lpstr>More Practical Motivation</vt:lpstr>
      <vt:lpstr>Threads Mask I/O Latency</vt:lpstr>
      <vt:lpstr>Threads Mask I/O Latency</vt:lpstr>
      <vt:lpstr>Little Better Example for Threads</vt:lpstr>
      <vt:lpstr>Multithreaded Programs</vt:lpstr>
      <vt:lpstr>System Calls (“Syscalls”)</vt:lpstr>
      <vt:lpstr>OS Library Issues Syscalls</vt:lpstr>
      <vt:lpstr>OS Library API for Threads: pthreads</vt:lpstr>
      <vt:lpstr>Peeking Ahead: System Call Example</vt:lpstr>
      <vt:lpstr>Threads Example</vt:lpstr>
      <vt:lpstr>Fork-Join Pattern</vt:lpstr>
      <vt:lpstr>Memory Layout with Two Threads</vt:lpstr>
      <vt:lpstr>Announcements</vt:lpstr>
      <vt:lpstr>Interleaving and Nondeterminism</vt:lpstr>
      <vt:lpstr>Thread Abstraction</vt:lpstr>
      <vt:lpstr>Programmer vs. Processor View</vt:lpstr>
      <vt:lpstr>Possible Executions</vt:lpstr>
      <vt:lpstr>Correctness with Concurrent Threads</vt:lpstr>
      <vt:lpstr>Race Conditions</vt:lpstr>
      <vt:lpstr>Race Conditions</vt:lpstr>
      <vt:lpstr>Example: Shared Data Structure</vt:lpstr>
      <vt:lpstr>Relevant Definitions</vt:lpstr>
      <vt:lpstr>Locks</vt:lpstr>
      <vt:lpstr>Example: Shared Data Structure</vt:lpstr>
      <vt:lpstr>OS Library Locks: pthreads</vt:lpstr>
      <vt:lpstr>Our Example</vt:lpstr>
      <vt:lpstr>Semaphore</vt:lpstr>
      <vt:lpstr>Two Important Semaphore Patterns</vt:lpstr>
      <vt:lpstr>Break (If Time)</vt:lpstr>
      <vt:lpstr>Recall: Process</vt:lpstr>
      <vt:lpstr>Recall: Life of a Process</vt:lpstr>
      <vt:lpstr>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Process Management API</vt:lpstr>
      <vt:lpstr>fork2.c – parent waits for child to finish</vt:lpstr>
      <vt:lpstr>Running Another Program</vt:lpstr>
      <vt:lpstr>Process Management API</vt:lpstr>
      <vt:lpstr>fork3.c</vt:lpstr>
      <vt:lpstr>Process Management API</vt:lpstr>
      <vt:lpstr>inf_loop.c</vt:lpstr>
      <vt:lpstr>Common POSIX Signals</vt:lpstr>
      <vt:lpstr>Shell</vt:lpstr>
      <vt:lpstr>Process vs. Thread APIs</vt:lpstr>
      <vt:lpstr>Threads vs. Processes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Abstractions 1: Threads and Processes</dc:title>
  <dc:creator>Sam Kumar</dc:creator>
  <cp:lastModifiedBy>Sam Kumar</cp:lastModifiedBy>
  <cp:revision>289</cp:revision>
  <dcterms:created xsi:type="dcterms:W3CDTF">2020-06-20T22:39:49Z</dcterms:created>
  <dcterms:modified xsi:type="dcterms:W3CDTF">2020-06-24T08:11:13Z</dcterms:modified>
</cp:coreProperties>
</file>