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1" r:id="rId3"/>
    <p:sldId id="271" r:id="rId4"/>
    <p:sldId id="257" r:id="rId5"/>
    <p:sldId id="286" r:id="rId6"/>
    <p:sldId id="294" r:id="rId7"/>
    <p:sldId id="283" r:id="rId8"/>
    <p:sldId id="263" r:id="rId9"/>
    <p:sldId id="289" r:id="rId10"/>
    <p:sldId id="291" r:id="rId11"/>
    <p:sldId id="292" r:id="rId12"/>
    <p:sldId id="269" r:id="rId13"/>
    <p:sldId id="290" r:id="rId14"/>
    <p:sldId id="273" r:id="rId1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64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isipp01data\shared$\BT17FNV1\data\SHARED\cntrl\Budget\2018%20Budget%20Book\2018%20Revenue\Graphs%20and%20Presentations\Graphs%20for%20Lilly%20presentation%20-%20old%20style%20report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557007297165"/>
          <c:y val="0.18395892646550799"/>
          <c:w val="0.828267513911083"/>
          <c:h val="0.65216038159730705"/>
        </c:manualLayout>
      </c:layout>
      <c:barChart>
        <c:barDir val="col"/>
        <c:grouping val="stacked"/>
        <c:varyColors val="0"/>
        <c:ser>
          <c:idx val="3"/>
          <c:order val="0"/>
          <c:tx>
            <c:strRef>
              <c:f>'CCC property tax rev and CB'!$A$9</c:f>
              <c:strCache>
                <c:ptCount val="1"/>
                <c:pt idx="0">
                  <c:v>Net Levy</c:v>
                </c:pt>
              </c:strCache>
            </c:strRef>
          </c:tx>
          <c:spPr>
            <a:solidFill>
              <a:srgbClr val="007EA7"/>
            </a:solidFill>
          </c:spPr>
          <c:invertIfNegative val="0"/>
          <c:dLbls>
            <c:dLbl>
              <c:idx val="0"/>
              <c:layout>
                <c:manualLayout>
                  <c:x val="-2.93040293040293E-3"/>
                  <c:y val="8.47201210287444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74A1-4965-9875-CB616D7A56E0}"/>
                </c:ext>
              </c:extLst>
            </c:dLbl>
            <c:dLbl>
              <c:idx val="2"/>
              <c:layout>
                <c:manualLayout>
                  <c:x val="0"/>
                  <c:y val="1.008572869389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4A1-4965-9875-CB616D7A56E0}"/>
                </c:ext>
              </c:extLst>
            </c:dLbl>
            <c:dLbl>
              <c:idx val="3"/>
              <c:layout>
                <c:manualLayout>
                  <c:x val="0"/>
                  <c:y val="6.051437216338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4A1-4965-9875-CB616D7A56E0}"/>
                </c:ext>
              </c:extLst>
            </c:dLbl>
            <c:dLbl>
              <c:idx val="4"/>
              <c:layout>
                <c:manualLayout>
                  <c:x val="0"/>
                  <c:y val="2.01714573877962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4A1-4965-9875-CB616D7A56E0}"/>
                </c:ext>
              </c:extLst>
            </c:dLbl>
            <c:dLbl>
              <c:idx val="5"/>
              <c:layout>
                <c:manualLayout>
                  <c:x val="0"/>
                  <c:y val="1.21028744326777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74A1-4965-9875-CB616D7A56E0}"/>
                </c:ext>
              </c:extLst>
            </c:dLbl>
            <c:dLbl>
              <c:idx val="6"/>
              <c:layout>
                <c:manualLayout>
                  <c:x val="0"/>
                  <c:y val="3.025718608169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4A1-4965-9875-CB616D7A56E0}"/>
                </c:ext>
              </c:extLst>
            </c:dLbl>
            <c:dLbl>
              <c:idx val="7"/>
              <c:layout>
                <c:manualLayout>
                  <c:x val="0"/>
                  <c:y val="1.61371659102369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74A1-4965-9875-CB616D7A56E0}"/>
                </c:ext>
              </c:extLst>
            </c:dLbl>
            <c:dLbl>
              <c:idx val="8"/>
              <c:layout>
                <c:manualLayout>
                  <c:x val="0"/>
                  <c:y val="1.815431164901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74A1-4965-9875-CB616D7A56E0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'CCC property tax rev and CB'!$C$6:$M$6</c:f>
              <c:strCache>
                <c:ptCount val="11"/>
                <c:pt idx="0">
                  <c:v>2008
</c:v>
                </c:pt>
                <c:pt idx="1">
                  <c:v>2009
</c:v>
                </c:pt>
                <c:pt idx="2">
                  <c:v>2010 
</c:v>
                </c:pt>
                <c:pt idx="3">
                  <c:v>2011 
</c:v>
                </c:pt>
                <c:pt idx="4">
                  <c:v>2012</c:v>
                </c:pt>
                <c:pt idx="5">
                  <c:v>2013
</c:v>
                </c:pt>
                <c:pt idx="6">
                  <c:v>2014*</c:v>
                </c:pt>
                <c:pt idx="7">
                  <c:v>2015</c:v>
                </c:pt>
                <c:pt idx="8">
                  <c:v>2016</c:v>
                </c:pt>
                <c:pt idx="9">
                  <c:v>2017
Estimated</c:v>
                </c:pt>
                <c:pt idx="10">
                  <c:v>2018
Budget</c:v>
                </c:pt>
              </c:strCache>
            </c:strRef>
          </c:cat>
          <c:val>
            <c:numRef>
              <c:f>'CCC property tax rev and CB'!$C$9:$M$9</c:f>
              <c:numCache>
                <c:formatCode>_(* #,##0_);_(* \(#,##0\);_(* "-"??_);_(@_)</c:formatCode>
                <c:ptCount val="11"/>
                <c:pt idx="0">
                  <c:v>396886391</c:v>
                </c:pt>
                <c:pt idx="1">
                  <c:v>277788151</c:v>
                </c:pt>
                <c:pt idx="2">
                  <c:v>296303165.05000001</c:v>
                </c:pt>
                <c:pt idx="3">
                  <c:v>291743820</c:v>
                </c:pt>
                <c:pt idx="4">
                  <c:v>314907716.63</c:v>
                </c:pt>
                <c:pt idx="5">
                  <c:v>303821576.66000003</c:v>
                </c:pt>
                <c:pt idx="6">
                  <c:v>331024383.45999998</c:v>
                </c:pt>
                <c:pt idx="7">
                  <c:v>318104600.12</c:v>
                </c:pt>
                <c:pt idx="8">
                  <c:v>324237196.14999998</c:v>
                </c:pt>
                <c:pt idx="9">
                  <c:v>329553352.10000002</c:v>
                </c:pt>
                <c:pt idx="10">
                  <c:v>342599155.56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4A1-4965-9875-CB616D7A56E0}"/>
            </c:ext>
          </c:extLst>
        </c:ser>
        <c:ser>
          <c:idx val="2"/>
          <c:order val="1"/>
          <c:tx>
            <c:strRef>
              <c:f>'CCC property tax rev and CB'!$A$8</c:f>
              <c:strCache>
                <c:ptCount val="1"/>
                <c:pt idx="0">
                  <c:v>Circuit Breaker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2.3443223443223402E-2"/>
                  <c:y val="-4.03429147755925E-2"/>
                </c:manualLayout>
              </c:layout>
              <c:numFmt formatCode="&quot;$&quot;#,##0" sourceLinked="0"/>
              <c:spPr/>
              <c:txPr>
                <a:bodyPr/>
                <a:lstStyle/>
                <a:p>
                  <a:pPr>
                    <a:defRPr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74A1-4965-9875-CB616D7A56E0}"/>
                </c:ext>
              </c:extLst>
            </c:dLbl>
            <c:dLbl>
              <c:idx val="2"/>
              <c:layout>
                <c:manualLayout>
                  <c:x val="2.6373626373626401E-2"/>
                  <c:y val="-4.2360219344745299E-2"/>
                </c:manualLayout>
              </c:layout>
              <c:numFmt formatCode="&quot;$&quot;#,##0" sourceLinked="0"/>
              <c:spPr/>
              <c:txPr>
                <a:bodyPr/>
                <a:lstStyle/>
                <a:p>
                  <a:pPr>
                    <a:defRPr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74A1-4965-9875-CB616D7A56E0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'CCC property tax rev and CB'!$C$6:$M$6</c:f>
              <c:strCache>
                <c:ptCount val="11"/>
                <c:pt idx="0">
                  <c:v>2008
</c:v>
                </c:pt>
                <c:pt idx="1">
                  <c:v>2009
</c:v>
                </c:pt>
                <c:pt idx="2">
                  <c:v>2010 
</c:v>
                </c:pt>
                <c:pt idx="3">
                  <c:v>2011 
</c:v>
                </c:pt>
                <c:pt idx="4">
                  <c:v>2012</c:v>
                </c:pt>
                <c:pt idx="5">
                  <c:v>2013
</c:v>
                </c:pt>
                <c:pt idx="6">
                  <c:v>2014*</c:v>
                </c:pt>
                <c:pt idx="7">
                  <c:v>2015</c:v>
                </c:pt>
                <c:pt idx="8">
                  <c:v>2016</c:v>
                </c:pt>
                <c:pt idx="9">
                  <c:v>2017
Estimated</c:v>
                </c:pt>
                <c:pt idx="10">
                  <c:v>2018
Budget</c:v>
                </c:pt>
              </c:strCache>
            </c:strRef>
          </c:cat>
          <c:val>
            <c:numRef>
              <c:f>'CCC property tax rev and CB'!$C$8:$M$8</c:f>
              <c:numCache>
                <c:formatCode>_(* #,##0_);_(* \(#,##0\);_(* "-"??_);_(@_)</c:formatCode>
                <c:ptCount val="11"/>
                <c:pt idx="0">
                  <c:v>3883389</c:v>
                </c:pt>
                <c:pt idx="1">
                  <c:v>26448598</c:v>
                </c:pt>
                <c:pt idx="2">
                  <c:v>13892032.949999999</c:v>
                </c:pt>
                <c:pt idx="3">
                  <c:v>44114869</c:v>
                </c:pt>
                <c:pt idx="4">
                  <c:v>39038099.369999997</c:v>
                </c:pt>
                <c:pt idx="5">
                  <c:v>47627016.340000004</c:v>
                </c:pt>
                <c:pt idx="6">
                  <c:v>55405697</c:v>
                </c:pt>
                <c:pt idx="7">
                  <c:v>46821187.979500003</c:v>
                </c:pt>
                <c:pt idx="8">
                  <c:v>51958699</c:v>
                </c:pt>
                <c:pt idx="9">
                  <c:v>53325916.740000002</c:v>
                </c:pt>
                <c:pt idx="10">
                  <c:v>56594646.439999998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4A1-4965-9875-CB616D7A56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33807368"/>
        <c:axId val="2039965320"/>
      </c:barChart>
      <c:catAx>
        <c:axId val="21338073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0"/>
          <a:lstStyle/>
          <a:p>
            <a:pPr>
              <a:defRPr/>
            </a:pPr>
            <a:endParaRPr lang="en-US"/>
          </a:p>
        </c:txPr>
        <c:crossAx val="2039965320"/>
        <c:crosses val="autoZero"/>
        <c:auto val="1"/>
        <c:lblAlgn val="ctr"/>
        <c:lblOffset val="100"/>
        <c:tickLblSkip val="1"/>
        <c:noMultiLvlLbl val="0"/>
      </c:catAx>
      <c:valAx>
        <c:axId val="2039965320"/>
        <c:scaling>
          <c:orientation val="minMax"/>
        </c:scaling>
        <c:delete val="0"/>
        <c:axPos val="l"/>
        <c:majorGridlines/>
        <c:numFmt formatCode="&quot;$&quot;#,##0" sourceLinked="0"/>
        <c:majorTickMark val="none"/>
        <c:minorTickMark val="none"/>
        <c:tickLblPos val="nextTo"/>
        <c:crossAx val="2133807368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1.5740419030849901E-2"/>
                <c:y val="0.41959669728653898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US"/>
                    <a:t> </a:t>
                  </a:r>
                </a:p>
              </c:rich>
            </c:tx>
          </c:dispUnitsLbl>
        </c:dispUnits>
      </c:valAx>
    </c:plotArea>
    <c:legend>
      <c:legendPos val="b"/>
      <c:layout>
        <c:manualLayout>
          <c:xMode val="edge"/>
          <c:yMode val="edge"/>
          <c:x val="0.38055308471056498"/>
          <c:y val="0.90911122493954499"/>
          <c:w val="0.24475463643967599"/>
          <c:h val="3.6425840113404898E-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Segoe UI" panose="020B0502040204020203" pitchFamily="34" charset="0"/>
          <a:cs typeface="Segoe UI" panose="020B0502040204020203" pitchFamily="34" charset="0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0.00739</cdr:x>
      <cdr:y>0.43418</cdr:y>
    </cdr:from>
    <cdr:to>
      <cdr:x>0.04709</cdr:x>
      <cdr:y>0.57982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3927" y="2723565"/>
          <a:ext cx="343569" cy="91358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none" rtlCol="0"/>
        <a:lstStyle xmlns:a="http://schemas.openxmlformats.org/drawingml/2006/main"/>
        <a:p xmlns:a="http://schemas.openxmlformats.org/drawingml/2006/main">
          <a:r>
            <a:rPr lang="en-US" sz="1400" b="1" dirty="0">
              <a:latin typeface="Georgia" pitchFamily="18" charset="0"/>
            </a:rPr>
            <a:t>$ Millions</a:t>
          </a:r>
        </a:p>
      </cdr:txBody>
    </cdr:sp>
  </cdr:relSizeAnchor>
  <cdr:relSizeAnchor xmlns:cdr="http://schemas.openxmlformats.org/drawingml/2006/chartDrawing">
    <cdr:from>
      <cdr:x>0.08791</cdr:x>
      <cdr:y>0.96218</cdr:y>
    </cdr:from>
    <cdr:to>
      <cdr:x>0.65604</cdr:x>
      <cdr:y>0.99698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62009" y="6057892"/>
          <a:ext cx="4924408" cy="2191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900" i="1" dirty="0">
              <a:effectLst/>
              <a:latin typeface="Georgia" panose="02040502050405020303" pitchFamily="18" charset="0"/>
              <a:ea typeface="+mn-ea"/>
              <a:cs typeface="+mn-cs"/>
            </a:rPr>
            <a:t>*2014</a:t>
          </a:r>
          <a:r>
            <a:rPr lang="en-US" sz="900" i="1" baseline="0" dirty="0">
              <a:effectLst/>
              <a:latin typeface="Georgia" panose="02040502050405020303" pitchFamily="18" charset="0"/>
              <a:ea typeface="+mn-ea"/>
              <a:cs typeface="+mn-cs"/>
            </a:rPr>
            <a:t> includes $19 million in one-time property tax revenue due to Homestead Verification</a:t>
          </a:r>
          <a:endParaRPr lang="en-US" sz="900" i="1" dirty="0">
            <a:effectLst/>
            <a:latin typeface="Georgia" panose="02040502050405020303" pitchFamily="18" charset="0"/>
          </a:endParaRPr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0.16373</cdr:x>
      <cdr:y>0.23298</cdr:y>
    </cdr:from>
    <cdr:to>
      <cdr:x>0.16813</cdr:x>
      <cdr:y>0.2466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88CBE840-0947-4271-A013-89A422BE5D3C}"/>
            </a:ext>
          </a:extLst>
        </cdr:cNvPr>
        <cdr:cNvCxnSpPr/>
      </cdr:nvCxnSpPr>
      <cdr:spPr>
        <a:xfrm xmlns:a="http://schemas.openxmlformats.org/drawingml/2006/main" flipH="1">
          <a:off x="1419208" y="1466848"/>
          <a:ext cx="38138" cy="85752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0.30915</cdr:x>
      <cdr:y>0.36611</cdr:y>
    </cdr:from>
    <cdr:to>
      <cdr:x>0.31868</cdr:x>
      <cdr:y>0.38326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B5BA1DEA-6DD0-44FB-B0D7-48B2A8CA5A6E}"/>
            </a:ext>
          </a:extLst>
        </cdr:cNvPr>
        <cdr:cNvCxnSpPr/>
      </cdr:nvCxnSpPr>
      <cdr:spPr>
        <a:xfrm xmlns:a="http://schemas.openxmlformats.org/drawingml/2006/main" flipH="1">
          <a:off x="2679678" y="2305050"/>
          <a:ext cx="82572" cy="107938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B977F-2BF5-4DE9-957A-3F75A6A8110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E4CD0-65C9-463A-ABB3-D7F09ECB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AACC-0359-448D-9E62-81BA9A0B72B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595F-A28D-450D-9793-AB68415C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6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AACC-0359-448D-9E62-81BA9A0B72B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595F-A28D-450D-9793-AB68415C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0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AACC-0359-448D-9E62-81BA9A0B72B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595F-A28D-450D-9793-AB68415C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3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AACC-0359-448D-9E62-81BA9A0B72B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595F-A28D-450D-9793-AB68415C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4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AACC-0359-448D-9E62-81BA9A0B72B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595F-A28D-450D-9793-AB68415C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4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AACC-0359-448D-9E62-81BA9A0B72B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595F-A28D-450D-9793-AB68415C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AACC-0359-448D-9E62-81BA9A0B72B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595F-A28D-450D-9793-AB68415C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0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AACC-0359-448D-9E62-81BA9A0B72B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595F-A28D-450D-9793-AB68415C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0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AACC-0359-448D-9E62-81BA9A0B72B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595F-A28D-450D-9793-AB68415C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3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AACC-0359-448D-9E62-81BA9A0B72B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595F-A28D-450D-9793-AB68415C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AACC-0359-448D-9E62-81BA9A0B72B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595F-A28D-450D-9793-AB68415C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FAACC-0359-448D-9E62-81BA9A0B72BF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8595F-A28D-450D-9793-AB68415C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wPA_logo_rgb.jpg">
            <a:extLst>
              <a:ext uri="{FF2B5EF4-FFF2-40B4-BE49-F238E27FC236}">
                <a16:creationId xmlns:a16="http://schemas.microsoft.com/office/drawing/2014/main" id="{E05EA7D2-D726-44D2-8B39-AE395423F42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5619" y="4194792"/>
            <a:ext cx="2509099" cy="1012880"/>
          </a:xfrm>
          <a:prstGeom prst="rect">
            <a:avLst/>
          </a:prstGeom>
        </p:spPr>
      </p:pic>
      <p:pic>
        <p:nvPicPr>
          <p:cNvPr id="7" name="Picture 6" descr="design_element3.jpg">
            <a:extLst>
              <a:ext uri="{FF2B5EF4-FFF2-40B4-BE49-F238E27FC236}">
                <a16:creationId xmlns:a16="http://schemas.microsoft.com/office/drawing/2014/main" id="{8A7586DC-DBDC-45F7-BA7D-C8625F1A1E2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V="1">
            <a:off x="824934" y="6172207"/>
            <a:ext cx="7936993" cy="85259"/>
          </a:xfrm>
          <a:prstGeom prst="rect">
            <a:avLst/>
          </a:prstGeom>
        </p:spPr>
      </p:pic>
      <p:pic>
        <p:nvPicPr>
          <p:cNvPr id="10" name="Picture 9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6EB51A8B-C5E7-43A5-B918-4E9CDCEA63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" b="1"/>
          <a:stretch/>
        </p:blipFill>
        <p:spPr>
          <a:xfrm>
            <a:off x="1212366" y="3646152"/>
            <a:ext cx="2686016" cy="21648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97B03A-2CD1-4B5D-9506-57AA70CC77F8}"/>
              </a:ext>
            </a:extLst>
          </p:cNvPr>
          <p:cNvSpPr txBox="1"/>
          <p:nvPr/>
        </p:nvSpPr>
        <p:spPr>
          <a:xfrm>
            <a:off x="1090753" y="1495064"/>
            <a:ext cx="7405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Strategy to Fund Regional Infrastructure</a:t>
            </a:r>
          </a:p>
          <a:p>
            <a:pPr algn="ctr"/>
            <a:r>
              <a:rPr lang="en-US" sz="2400" i="1" dirty="0"/>
              <a:t>Local Income Tax Increment Allocation Concept</a:t>
            </a:r>
          </a:p>
        </p:txBody>
      </p:sp>
    </p:spTree>
    <p:extLst>
      <p:ext uri="{BB962C8B-B14F-4D97-AF65-F5344CB8AC3E}">
        <p14:creationId xmlns:p14="http://schemas.microsoft.com/office/powerpoint/2010/main" val="358972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8E01E4-3B41-459E-ABC7-65D03F78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1" y="1352099"/>
            <a:ext cx="8815718" cy="4845188"/>
          </a:xfrm>
          <a:prstGeom prst="rect">
            <a:avLst/>
          </a:prstGeom>
        </p:spPr>
      </p:pic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DE3EAD1-5AD8-43F9-BED7-0FB404584C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317092"/>
            <a:ext cx="1143000" cy="351563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088E12-945B-4E81-BDC4-15D783C4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293168"/>
            <a:ext cx="609600" cy="352253"/>
          </a:xfrm>
        </p:spPr>
        <p:txBody>
          <a:bodyPr/>
          <a:lstStyle/>
          <a:p>
            <a:pPr algn="l"/>
            <a:fld id="{51C35075-668B-452D-A61F-0DCC557CF564}" type="slidenum">
              <a:rPr lang="en-US" smtClean="0"/>
              <a:pPr algn="l"/>
              <a:t>10</a:t>
            </a:fld>
            <a:endParaRPr lang="en-US" dirty="0"/>
          </a:p>
        </p:txBody>
      </p:sp>
      <p:pic>
        <p:nvPicPr>
          <p:cNvPr id="6" name="Picture 5" descr="design_element3.jpg">
            <a:extLst>
              <a:ext uri="{FF2B5EF4-FFF2-40B4-BE49-F238E27FC236}">
                <a16:creationId xmlns:a16="http://schemas.microsoft.com/office/drawing/2014/main" id="{8CB45623-0663-4D5D-AA57-722293E37B9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0800000" flipV="1">
            <a:off x="762008" y="6460132"/>
            <a:ext cx="6096001" cy="65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9C50C7-3CB1-4B73-9F78-4E7F4A83EFE1}"/>
              </a:ext>
            </a:extLst>
          </p:cNvPr>
          <p:cNvSpPr/>
          <p:nvPr/>
        </p:nvSpPr>
        <p:spPr>
          <a:xfrm>
            <a:off x="0" y="-12091"/>
            <a:ext cx="9144000" cy="4693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B48FD-B5F2-4306-B59B-56799156AA79}"/>
              </a:ext>
            </a:extLst>
          </p:cNvPr>
          <p:cNvSpPr txBox="1"/>
          <p:nvPr/>
        </p:nvSpPr>
        <p:spPr>
          <a:xfrm>
            <a:off x="152400" y="588126"/>
            <a:ext cx="883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 “TIF-Like” Income Tax Concept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863A7B-855D-4456-A51C-ADAC4273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43000"/>
            <a:ext cx="8229600" cy="576407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EF432-9985-421C-9DA6-847D3758BBBA}"/>
              </a:ext>
            </a:extLst>
          </p:cNvPr>
          <p:cNvSpPr txBox="1"/>
          <p:nvPr/>
        </p:nvSpPr>
        <p:spPr>
          <a:xfrm>
            <a:off x="1064287" y="3178075"/>
            <a:ext cx="14819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Historical Regional</a:t>
            </a:r>
          </a:p>
          <a:p>
            <a:pPr algn="ctr"/>
            <a:r>
              <a:rPr lang="en-US" sz="1200" i="1" dirty="0">
                <a:solidFill>
                  <a:schemeClr val="tx2"/>
                </a:solidFill>
              </a:rPr>
              <a:t> Tax Base Growth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0D3B8C-2BD9-41F1-BE5D-90220B96D3D7}"/>
              </a:ext>
            </a:extLst>
          </p:cNvPr>
          <p:cNvSpPr txBox="1"/>
          <p:nvPr/>
        </p:nvSpPr>
        <p:spPr>
          <a:xfrm>
            <a:off x="4242399" y="3965555"/>
            <a:ext cx="24765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“Base” Established in first year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646AF8-A5BA-48BF-A363-C8BF87C820B9}"/>
              </a:ext>
            </a:extLst>
          </p:cNvPr>
          <p:cNvCxnSpPr/>
          <p:nvPr/>
        </p:nvCxnSpPr>
        <p:spPr>
          <a:xfrm flipH="1" flipV="1">
            <a:off x="5278579" y="3650091"/>
            <a:ext cx="76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3AC40C-972C-4ADD-941C-2FFB3F7C0591}"/>
              </a:ext>
            </a:extLst>
          </p:cNvPr>
          <p:cNvSpPr txBox="1"/>
          <p:nvPr/>
        </p:nvSpPr>
        <p:spPr>
          <a:xfrm>
            <a:off x="5480649" y="1453607"/>
            <a:ext cx="214510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A </a:t>
            </a:r>
            <a:r>
              <a:rPr lang="en-US" sz="1200" i="1" u="sng" dirty="0">
                <a:solidFill>
                  <a:schemeClr val="tx2"/>
                </a:solidFill>
              </a:rPr>
              <a:t>portion</a:t>
            </a:r>
            <a:r>
              <a:rPr lang="en-US" sz="1200" i="1" dirty="0">
                <a:solidFill>
                  <a:schemeClr val="tx2"/>
                </a:solidFill>
              </a:rPr>
              <a:t> of the “incremental” increase will be allocated to the Regional Infrastructure Fund</a:t>
            </a:r>
          </a:p>
        </p:txBody>
      </p:sp>
    </p:spTree>
    <p:extLst>
      <p:ext uri="{BB962C8B-B14F-4D97-AF65-F5344CB8AC3E}">
        <p14:creationId xmlns:p14="http://schemas.microsoft.com/office/powerpoint/2010/main" val="68176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8BBFBF-3C2B-40A4-9556-0E1B5410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0" y="1139993"/>
            <a:ext cx="8909588" cy="4896780"/>
          </a:xfrm>
          <a:prstGeom prst="rect">
            <a:avLst/>
          </a:prstGeom>
        </p:spPr>
      </p:pic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DE3EAD1-5AD8-43F9-BED7-0FB404584C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317092"/>
            <a:ext cx="1143000" cy="351563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088E12-945B-4E81-BDC4-15D783C4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293168"/>
            <a:ext cx="609600" cy="352253"/>
          </a:xfrm>
        </p:spPr>
        <p:txBody>
          <a:bodyPr/>
          <a:lstStyle/>
          <a:p>
            <a:pPr algn="l"/>
            <a:fld id="{51C35075-668B-452D-A61F-0DCC557CF564}" type="slidenum">
              <a:rPr lang="en-US" smtClean="0"/>
              <a:pPr algn="l"/>
              <a:t>11</a:t>
            </a:fld>
            <a:endParaRPr lang="en-US" dirty="0"/>
          </a:p>
        </p:txBody>
      </p:sp>
      <p:pic>
        <p:nvPicPr>
          <p:cNvPr id="6" name="Picture 5" descr="design_element3.jpg">
            <a:extLst>
              <a:ext uri="{FF2B5EF4-FFF2-40B4-BE49-F238E27FC236}">
                <a16:creationId xmlns:a16="http://schemas.microsoft.com/office/drawing/2014/main" id="{8CB45623-0663-4D5D-AA57-722293E37B9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0800000" flipV="1">
            <a:off x="762008" y="6460132"/>
            <a:ext cx="6096001" cy="65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9C50C7-3CB1-4B73-9F78-4E7F4A83EFE1}"/>
              </a:ext>
            </a:extLst>
          </p:cNvPr>
          <p:cNvSpPr/>
          <p:nvPr/>
        </p:nvSpPr>
        <p:spPr>
          <a:xfrm>
            <a:off x="0" y="-12091"/>
            <a:ext cx="9144000" cy="4693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E7EC244-F0FE-4142-A437-0DECAB0A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43000"/>
            <a:ext cx="8229600" cy="576407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A265A3-7A6C-42C3-BC99-6A808A3C5BA9}"/>
              </a:ext>
            </a:extLst>
          </p:cNvPr>
          <p:cNvSpPr txBox="1"/>
          <p:nvPr/>
        </p:nvSpPr>
        <p:spPr>
          <a:xfrm>
            <a:off x="914400" y="2944311"/>
            <a:ext cx="24765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tx2"/>
                </a:solidFill>
              </a:rPr>
              <a:t>Historical Tax Base Growth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5A1B2-28F6-4BF8-A399-7B6B9258B4A2}"/>
              </a:ext>
            </a:extLst>
          </p:cNvPr>
          <p:cNvSpPr txBox="1"/>
          <p:nvPr/>
        </p:nvSpPr>
        <p:spPr>
          <a:xfrm>
            <a:off x="3867680" y="3888219"/>
            <a:ext cx="24765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tx2"/>
                </a:solidFill>
              </a:rPr>
              <a:t>“Base” Established in first year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208155-76A5-4CDB-8F96-BACED1085DBF}"/>
              </a:ext>
            </a:extLst>
          </p:cNvPr>
          <p:cNvCxnSpPr>
            <a:cxnSpLocks/>
          </p:cNvCxnSpPr>
          <p:nvPr/>
        </p:nvCxnSpPr>
        <p:spPr>
          <a:xfrm flipH="1" flipV="1">
            <a:off x="4913147" y="3480998"/>
            <a:ext cx="76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5E7CCB-2DF9-4680-A7F3-A693EDA34E29}"/>
              </a:ext>
            </a:extLst>
          </p:cNvPr>
          <p:cNvSpPr txBox="1"/>
          <p:nvPr/>
        </p:nvSpPr>
        <p:spPr>
          <a:xfrm>
            <a:off x="6362700" y="1214521"/>
            <a:ext cx="14859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tx2"/>
                </a:solidFill>
              </a:rPr>
              <a:t>Portion Allocated to Regional Infrastructure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C1C3E2-78A8-471F-9441-64FE8580300A}"/>
              </a:ext>
            </a:extLst>
          </p:cNvPr>
          <p:cNvSpPr txBox="1"/>
          <p:nvPr/>
        </p:nvSpPr>
        <p:spPr>
          <a:xfrm>
            <a:off x="7201765" y="3774373"/>
            <a:ext cx="14859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tx2"/>
                </a:solidFill>
              </a:rPr>
              <a:t>Portion of increment distributed in “normal” fashion to Counties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E21852-A551-4D0B-A7B5-0F8C36E5E51B}"/>
              </a:ext>
            </a:extLst>
          </p:cNvPr>
          <p:cNvCxnSpPr>
            <a:cxnSpLocks/>
          </p:cNvCxnSpPr>
          <p:nvPr/>
        </p:nvCxnSpPr>
        <p:spPr>
          <a:xfrm>
            <a:off x="7392838" y="1794082"/>
            <a:ext cx="303362" cy="44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CEFA74-FF77-4A25-AAF3-5ED34C58FB08}"/>
              </a:ext>
            </a:extLst>
          </p:cNvPr>
          <p:cNvCxnSpPr>
            <a:cxnSpLocks/>
          </p:cNvCxnSpPr>
          <p:nvPr/>
        </p:nvCxnSpPr>
        <p:spPr>
          <a:xfrm flipH="1" flipV="1">
            <a:off x="7696200" y="3322491"/>
            <a:ext cx="152400" cy="46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3A2361-682E-4DD9-899C-94D91C9CD738}"/>
              </a:ext>
            </a:extLst>
          </p:cNvPr>
          <p:cNvSpPr txBox="1"/>
          <p:nvPr/>
        </p:nvSpPr>
        <p:spPr>
          <a:xfrm>
            <a:off x="152399" y="602925"/>
            <a:ext cx="883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Illustrative Incremental “Set Aside” – How much to Allocate?</a:t>
            </a:r>
          </a:p>
        </p:txBody>
      </p:sp>
    </p:spTree>
    <p:extLst>
      <p:ext uri="{BB962C8B-B14F-4D97-AF65-F5344CB8AC3E}">
        <p14:creationId xmlns:p14="http://schemas.microsoft.com/office/powerpoint/2010/main" val="240854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6EEDFB-32DD-42C1-B450-E82B8BC79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64" y="1371894"/>
            <a:ext cx="8805938" cy="4837792"/>
          </a:xfrm>
          <a:prstGeom prst="rect">
            <a:avLst/>
          </a:prstGeom>
        </p:spPr>
      </p:pic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DE3EAD1-5AD8-43F9-BED7-0FB404584C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317092"/>
            <a:ext cx="1143000" cy="351563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088E12-945B-4E81-BDC4-15D783C4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293168"/>
            <a:ext cx="609600" cy="352253"/>
          </a:xfrm>
        </p:spPr>
        <p:txBody>
          <a:bodyPr/>
          <a:lstStyle/>
          <a:p>
            <a:pPr algn="l"/>
            <a:fld id="{51C35075-668B-452D-A61F-0DCC557CF564}" type="slidenum">
              <a:rPr lang="en-US" smtClean="0"/>
              <a:pPr algn="l"/>
              <a:t>12</a:t>
            </a:fld>
            <a:endParaRPr lang="en-US" dirty="0"/>
          </a:p>
        </p:txBody>
      </p:sp>
      <p:pic>
        <p:nvPicPr>
          <p:cNvPr id="6" name="Picture 5" descr="design_element3.jpg">
            <a:extLst>
              <a:ext uri="{FF2B5EF4-FFF2-40B4-BE49-F238E27FC236}">
                <a16:creationId xmlns:a16="http://schemas.microsoft.com/office/drawing/2014/main" id="{8CB45623-0663-4D5D-AA57-722293E37B9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0800000" flipV="1">
            <a:off x="762008" y="6460132"/>
            <a:ext cx="6096001" cy="65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9C50C7-3CB1-4B73-9F78-4E7F4A83EFE1}"/>
              </a:ext>
            </a:extLst>
          </p:cNvPr>
          <p:cNvSpPr/>
          <p:nvPr/>
        </p:nvSpPr>
        <p:spPr>
          <a:xfrm>
            <a:off x="0" y="-22071"/>
            <a:ext cx="9144000" cy="4693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73334CF-81D2-4D81-986A-84B3F8DC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43000"/>
            <a:ext cx="8229600" cy="576407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CAPITAL FINANCING – MARION COUNTY SEPARATED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DDA4F-8EE3-4F96-AA19-FD4C36E17B31}"/>
              </a:ext>
            </a:extLst>
          </p:cNvPr>
          <p:cNvSpPr txBox="1"/>
          <p:nvPr/>
        </p:nvSpPr>
        <p:spPr>
          <a:xfrm>
            <a:off x="152400" y="593562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Approximate Annual Bonding Capacity – Bond Proceeds</a:t>
            </a:r>
          </a:p>
          <a:p>
            <a:pPr algn="ctr"/>
            <a:r>
              <a:rPr lang="en-US" sz="1600" i="1" dirty="0"/>
              <a:t>20 Year Term; 3.5% Rate (dollars in millions)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C8FC5C-9A4F-4009-8BB8-4784182C40A7}"/>
              </a:ext>
            </a:extLst>
          </p:cNvPr>
          <p:cNvSpPr txBox="1"/>
          <p:nvPr/>
        </p:nvSpPr>
        <p:spPr>
          <a:xfrm>
            <a:off x="4128137" y="2460386"/>
            <a:ext cx="15580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Potential annual bond proceeds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04D7DF-47C5-4080-9112-49446F8447F2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193963" y="2721996"/>
            <a:ext cx="934174" cy="261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9CBEA0-9650-4905-900D-1537A514564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686175" y="2721996"/>
            <a:ext cx="1045183" cy="261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61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DE3EAD1-5AD8-43F9-BED7-0FB404584C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317092"/>
            <a:ext cx="1143000" cy="351563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088E12-945B-4E81-BDC4-15D783C4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293168"/>
            <a:ext cx="609600" cy="352253"/>
          </a:xfrm>
        </p:spPr>
        <p:txBody>
          <a:bodyPr/>
          <a:lstStyle/>
          <a:p>
            <a:pPr algn="l"/>
            <a:fld id="{51C35075-668B-452D-A61F-0DCC557CF564}" type="slidenum">
              <a:rPr lang="en-US" smtClean="0"/>
              <a:pPr algn="l"/>
              <a:t>13</a:t>
            </a:fld>
            <a:endParaRPr lang="en-US" dirty="0"/>
          </a:p>
        </p:txBody>
      </p:sp>
      <p:pic>
        <p:nvPicPr>
          <p:cNvPr id="6" name="Picture 5" descr="design_element3.jpg">
            <a:extLst>
              <a:ext uri="{FF2B5EF4-FFF2-40B4-BE49-F238E27FC236}">
                <a16:creationId xmlns:a16="http://schemas.microsoft.com/office/drawing/2014/main" id="{8CB45623-0663-4D5D-AA57-722293E37B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V="1">
            <a:off x="762008" y="6460132"/>
            <a:ext cx="6096001" cy="65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9C50C7-3CB1-4B73-9F78-4E7F4A83EFE1}"/>
              </a:ext>
            </a:extLst>
          </p:cNvPr>
          <p:cNvSpPr/>
          <p:nvPr/>
        </p:nvSpPr>
        <p:spPr>
          <a:xfrm>
            <a:off x="0" y="-12091"/>
            <a:ext cx="9144000" cy="4693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8A2ED9-D3FD-496D-9BD0-10C96F86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43000"/>
            <a:ext cx="8229600" cy="576407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 FUNDING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0C0AF-BEC5-4060-954D-9EA6D4068252}"/>
              </a:ext>
            </a:extLst>
          </p:cNvPr>
          <p:cNvSpPr txBox="1"/>
          <p:nvPr/>
        </p:nvSpPr>
        <p:spPr>
          <a:xfrm>
            <a:off x="160017" y="808212"/>
            <a:ext cx="8610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Annual Indianapolis Transportation Funding – </a:t>
            </a:r>
          </a:p>
          <a:p>
            <a:pPr algn="ctr"/>
            <a:r>
              <a:rPr lang="en-US" sz="2000" b="1" dirty="0"/>
              <a:t>with Regional Infrastructure Proceeds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893DE2-43AC-4863-8B88-FCDEBF424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485362"/>
            <a:ext cx="8991600" cy="48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4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DE3EAD1-5AD8-43F9-BED7-0FB404584C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317092"/>
            <a:ext cx="1143000" cy="351563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088E12-945B-4E81-BDC4-15D783C4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293168"/>
            <a:ext cx="609600" cy="352253"/>
          </a:xfrm>
        </p:spPr>
        <p:txBody>
          <a:bodyPr/>
          <a:lstStyle/>
          <a:p>
            <a:pPr algn="l"/>
            <a:fld id="{51C35075-668B-452D-A61F-0DCC557CF564}" type="slidenum">
              <a:rPr lang="en-US" smtClean="0"/>
              <a:pPr algn="l"/>
              <a:t>14</a:t>
            </a:fld>
            <a:endParaRPr lang="en-US" dirty="0"/>
          </a:p>
        </p:txBody>
      </p:sp>
      <p:pic>
        <p:nvPicPr>
          <p:cNvPr id="6" name="Picture 5" descr="design_element3.jpg">
            <a:extLst>
              <a:ext uri="{FF2B5EF4-FFF2-40B4-BE49-F238E27FC236}">
                <a16:creationId xmlns:a16="http://schemas.microsoft.com/office/drawing/2014/main" id="{8CB45623-0663-4D5D-AA57-722293E37B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V="1">
            <a:off x="762008" y="6460132"/>
            <a:ext cx="6096001" cy="65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9C50C7-3CB1-4B73-9F78-4E7F4A83EFE1}"/>
              </a:ext>
            </a:extLst>
          </p:cNvPr>
          <p:cNvSpPr/>
          <p:nvPr/>
        </p:nvSpPr>
        <p:spPr>
          <a:xfrm>
            <a:off x="0" y="-12091"/>
            <a:ext cx="9144000" cy="4693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75B8AE-2145-4290-B95C-E52D2D8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43000"/>
            <a:ext cx="8229600" cy="576407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VMT BASED ALLOCATION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438EA-0B00-4A77-9BA8-74F577F25EDB}"/>
              </a:ext>
            </a:extLst>
          </p:cNvPr>
          <p:cNvSpPr txBox="1"/>
          <p:nvPr/>
        </p:nvSpPr>
        <p:spPr>
          <a:xfrm>
            <a:off x="914400" y="788397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Funding Contribution from Income Tax vs. VMT Based Distribution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DDA80-DB31-4F92-8B6A-B4D6367BA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823" y="1314307"/>
            <a:ext cx="6960629" cy="50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6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3E65FD0F-7DE8-4B45-BE1B-687E06D295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525" y="487363"/>
            <a:ext cx="5113338" cy="6132513"/>
            <a:chOff x="166" y="307"/>
            <a:chExt cx="3221" cy="3863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9BF00413-28B0-4F04-A7D6-31C6164885A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6" y="307"/>
              <a:ext cx="3219" cy="3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056CB514-A661-40F8-8AB7-E56190189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" y="312"/>
              <a:ext cx="3135" cy="3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5B9B66A-AACA-4238-AB88-B4834FB4E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32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1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Trebuchet MS" panose="020B0603020202020204" pitchFamily="34" charset="0"/>
                </a:rPr>
                <a:t>BOONE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3B065936-A2EA-4006-8535-E0AA22205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1132"/>
              <a:ext cx="7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1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203BA141-25C7-4755-8A7E-2ABC1041A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1020"/>
              <a:ext cx="53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1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Trebuchet MS" panose="020B0603020202020204" pitchFamily="34" charset="0"/>
                </a:rPr>
                <a:t>HAMILTON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09976DE5-81B9-47EA-9162-6199A2CD8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1020"/>
              <a:ext cx="7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1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D895867F-5795-43CE-A4B8-303EAD5EE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489"/>
              <a:ext cx="45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1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Trebuchet MS" panose="020B0603020202020204" pitchFamily="34" charset="0"/>
                </a:rPr>
                <a:t>MADISON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7D9C425A-B089-437D-8CC6-18D7DAF71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489"/>
              <a:ext cx="7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1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6C61AD8F-142B-4884-9529-0067754A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972"/>
              <a:ext cx="49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1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Trebuchet MS" panose="020B0603020202020204" pitchFamily="34" charset="0"/>
                </a:rPr>
                <a:t>HANCOCK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47CBA1CA-92E7-4C77-8C1F-31833B05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" y="1972"/>
              <a:ext cx="7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1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4BC3D35D-B88D-4735-A2AA-702BA46B7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3" y="3708"/>
              <a:ext cx="39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1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Trebuchet MS" panose="020B0603020202020204" pitchFamily="34" charset="0"/>
                </a:rPr>
                <a:t>SHELBY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BF14C976-560C-40DA-A1F6-43A932F2E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3708"/>
              <a:ext cx="7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1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006263CA-F74E-4D41-8178-52D0F828E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3708"/>
              <a:ext cx="48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1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Trebuchet MS" panose="020B0603020202020204" pitchFamily="34" charset="0"/>
                </a:rPr>
                <a:t>JOHNSON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AA4A6C7A-C1DA-40F9-A216-249EA0F4D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3708"/>
              <a:ext cx="7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1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903B0DFA-80AB-48B7-AB34-B425A4AB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3736"/>
              <a:ext cx="44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1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Trebuchet MS" panose="020B0603020202020204" pitchFamily="34" charset="0"/>
                </a:rPr>
                <a:t>MORGAN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A66C7C2E-0E4A-4945-A796-391F9541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736"/>
              <a:ext cx="7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1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54880B72-8508-46D3-BCEF-68C3F0B2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" y="2056"/>
              <a:ext cx="56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1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Trebuchet MS" panose="020B0603020202020204" pitchFamily="34" charset="0"/>
                </a:rPr>
                <a:t>HENDRICKS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2C483A1C-6049-472E-8F8C-5C9639A60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2056"/>
              <a:ext cx="7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1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19F221C8-D14A-4A2A-801E-80132B639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2392"/>
              <a:ext cx="40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1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Trebuchet MS" panose="020B0603020202020204" pitchFamily="34" charset="0"/>
                </a:rPr>
                <a:t>MARION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300295B-2FE7-4773-B7B4-4F880F358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" y="2392"/>
              <a:ext cx="7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1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463DFF7-FD57-4341-A1B9-1D77F7A0E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" y="1457"/>
              <a:ext cx="840" cy="308"/>
            </a:xfrm>
            <a:custGeom>
              <a:avLst/>
              <a:gdLst>
                <a:gd name="T0" fmla="*/ 22 w 360"/>
                <a:gd name="T1" fmla="*/ 0 h 132"/>
                <a:gd name="T2" fmla="*/ 0 w 360"/>
                <a:gd name="T3" fmla="*/ 22 h 132"/>
                <a:gd name="T4" fmla="*/ 0 w 360"/>
                <a:gd name="T5" fmla="*/ 110 h 132"/>
                <a:gd name="T6" fmla="*/ 22 w 360"/>
                <a:gd name="T7" fmla="*/ 132 h 132"/>
                <a:gd name="T8" fmla="*/ 338 w 360"/>
                <a:gd name="T9" fmla="*/ 132 h 132"/>
                <a:gd name="T10" fmla="*/ 360 w 360"/>
                <a:gd name="T11" fmla="*/ 110 h 132"/>
                <a:gd name="T12" fmla="*/ 360 w 360"/>
                <a:gd name="T13" fmla="*/ 22 h 132"/>
                <a:gd name="T14" fmla="*/ 338 w 360"/>
                <a:gd name="T15" fmla="*/ 0 h 132"/>
                <a:gd name="T16" fmla="*/ 22 w 360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132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lnTo>
                    <a:pt x="0" y="110"/>
                  </a:lnTo>
                  <a:cubicBezTo>
                    <a:pt x="0" y="123"/>
                    <a:pt x="10" y="132"/>
                    <a:pt x="22" y="132"/>
                  </a:cubicBezTo>
                  <a:lnTo>
                    <a:pt x="338" y="132"/>
                  </a:lnTo>
                  <a:cubicBezTo>
                    <a:pt x="351" y="132"/>
                    <a:pt x="360" y="123"/>
                    <a:pt x="360" y="110"/>
                  </a:cubicBezTo>
                  <a:lnTo>
                    <a:pt x="360" y="22"/>
                  </a:lnTo>
                  <a:cubicBezTo>
                    <a:pt x="360" y="10"/>
                    <a:pt x="351" y="0"/>
                    <a:pt x="338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C56C2897-EFFA-4236-8BE9-29A17C881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" y="1510"/>
              <a:ext cx="67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11,000 to Marion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C3D65F26-C169-4DC9-8272-CC7D7A626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1510"/>
              <a:ext cx="6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C2AAB991-5C0B-4EC6-AF92-2F96CB268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1604"/>
              <a:ext cx="52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2,900 to Boone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14226509-E490-4899-A18F-2044E6317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1604"/>
              <a:ext cx="6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8E31979-6F14-4D10-B63E-869C602FE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" y="1429"/>
              <a:ext cx="840" cy="308"/>
            </a:xfrm>
            <a:custGeom>
              <a:avLst/>
              <a:gdLst>
                <a:gd name="T0" fmla="*/ 22 w 360"/>
                <a:gd name="T1" fmla="*/ 0 h 132"/>
                <a:gd name="T2" fmla="*/ 0 w 360"/>
                <a:gd name="T3" fmla="*/ 22 h 132"/>
                <a:gd name="T4" fmla="*/ 0 w 360"/>
                <a:gd name="T5" fmla="*/ 110 h 132"/>
                <a:gd name="T6" fmla="*/ 22 w 360"/>
                <a:gd name="T7" fmla="*/ 132 h 132"/>
                <a:gd name="T8" fmla="*/ 338 w 360"/>
                <a:gd name="T9" fmla="*/ 132 h 132"/>
                <a:gd name="T10" fmla="*/ 360 w 360"/>
                <a:gd name="T11" fmla="*/ 110 h 132"/>
                <a:gd name="T12" fmla="*/ 360 w 360"/>
                <a:gd name="T13" fmla="*/ 22 h 132"/>
                <a:gd name="T14" fmla="*/ 338 w 360"/>
                <a:gd name="T15" fmla="*/ 0 h 132"/>
                <a:gd name="T16" fmla="*/ 22 w 360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132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lnTo>
                    <a:pt x="0" y="110"/>
                  </a:lnTo>
                  <a:cubicBezTo>
                    <a:pt x="0" y="123"/>
                    <a:pt x="10" y="132"/>
                    <a:pt x="22" y="132"/>
                  </a:cubicBezTo>
                  <a:lnTo>
                    <a:pt x="338" y="132"/>
                  </a:lnTo>
                  <a:cubicBezTo>
                    <a:pt x="351" y="132"/>
                    <a:pt x="360" y="123"/>
                    <a:pt x="360" y="110"/>
                  </a:cubicBezTo>
                  <a:lnTo>
                    <a:pt x="360" y="22"/>
                  </a:lnTo>
                  <a:cubicBezTo>
                    <a:pt x="360" y="10"/>
                    <a:pt x="351" y="0"/>
                    <a:pt x="338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221123C6-8DDF-4F82-AAFD-A8E2D40B7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1482"/>
              <a:ext cx="58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55,000 to Marion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AE862BA8-59EB-41E2-8392-6860B304E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1482"/>
              <a:ext cx="6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2">
              <a:extLst>
                <a:ext uri="{FF2B5EF4-FFF2-40B4-BE49-F238E27FC236}">
                  <a16:creationId xmlns:a16="http://schemas.microsoft.com/office/drawing/2014/main" id="{316EC264-4185-4B81-BB6F-464C0D94D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1576"/>
              <a:ext cx="66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15,000 to Hamilton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6405222-825C-497A-AC6A-D1A0DDB80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1576"/>
              <a:ext cx="6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780E20DE-2CE5-4091-8408-A79C0F1B5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8" y="1289"/>
              <a:ext cx="839" cy="308"/>
            </a:xfrm>
            <a:custGeom>
              <a:avLst/>
              <a:gdLst>
                <a:gd name="T0" fmla="*/ 22 w 360"/>
                <a:gd name="T1" fmla="*/ 0 h 132"/>
                <a:gd name="T2" fmla="*/ 0 w 360"/>
                <a:gd name="T3" fmla="*/ 22 h 132"/>
                <a:gd name="T4" fmla="*/ 0 w 360"/>
                <a:gd name="T5" fmla="*/ 110 h 132"/>
                <a:gd name="T6" fmla="*/ 22 w 360"/>
                <a:gd name="T7" fmla="*/ 132 h 132"/>
                <a:gd name="T8" fmla="*/ 338 w 360"/>
                <a:gd name="T9" fmla="*/ 132 h 132"/>
                <a:gd name="T10" fmla="*/ 360 w 360"/>
                <a:gd name="T11" fmla="*/ 110 h 132"/>
                <a:gd name="T12" fmla="*/ 360 w 360"/>
                <a:gd name="T13" fmla="*/ 22 h 132"/>
                <a:gd name="T14" fmla="*/ 338 w 360"/>
                <a:gd name="T15" fmla="*/ 0 h 132"/>
                <a:gd name="T16" fmla="*/ 22 w 360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132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lnTo>
                    <a:pt x="0" y="110"/>
                  </a:lnTo>
                  <a:cubicBezTo>
                    <a:pt x="0" y="123"/>
                    <a:pt x="10" y="132"/>
                    <a:pt x="22" y="132"/>
                  </a:cubicBezTo>
                  <a:lnTo>
                    <a:pt x="338" y="132"/>
                  </a:lnTo>
                  <a:cubicBezTo>
                    <a:pt x="351" y="132"/>
                    <a:pt x="360" y="123"/>
                    <a:pt x="360" y="110"/>
                  </a:cubicBezTo>
                  <a:lnTo>
                    <a:pt x="360" y="22"/>
                  </a:lnTo>
                  <a:cubicBezTo>
                    <a:pt x="360" y="10"/>
                    <a:pt x="351" y="0"/>
                    <a:pt x="338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id="{0C7DD42E-1871-4413-ABA8-653A0FA56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1342"/>
              <a:ext cx="625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6,000 to Marion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6">
              <a:extLst>
                <a:ext uri="{FF2B5EF4-FFF2-40B4-BE49-F238E27FC236}">
                  <a16:creationId xmlns:a16="http://schemas.microsoft.com/office/drawing/2014/main" id="{4CFE451B-BA00-4D23-A8D4-62A25723A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1342"/>
              <a:ext cx="6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37">
              <a:extLst>
                <a:ext uri="{FF2B5EF4-FFF2-40B4-BE49-F238E27FC236}">
                  <a16:creationId xmlns:a16="http://schemas.microsoft.com/office/drawing/2014/main" id="{F0CF3036-89A3-4893-A01D-4638C682F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1436"/>
              <a:ext cx="597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900 to Madison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7F44A9A8-BC87-47D0-AD9D-6FD10C5F4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1436"/>
              <a:ext cx="6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55511A8F-EB7F-40E3-AB71-AADF8B183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" y="2241"/>
              <a:ext cx="839" cy="308"/>
            </a:xfrm>
            <a:custGeom>
              <a:avLst/>
              <a:gdLst>
                <a:gd name="T0" fmla="*/ 22 w 360"/>
                <a:gd name="T1" fmla="*/ 0 h 132"/>
                <a:gd name="T2" fmla="*/ 0 w 360"/>
                <a:gd name="T3" fmla="*/ 22 h 132"/>
                <a:gd name="T4" fmla="*/ 0 w 360"/>
                <a:gd name="T5" fmla="*/ 110 h 132"/>
                <a:gd name="T6" fmla="*/ 22 w 360"/>
                <a:gd name="T7" fmla="*/ 132 h 132"/>
                <a:gd name="T8" fmla="*/ 338 w 360"/>
                <a:gd name="T9" fmla="*/ 132 h 132"/>
                <a:gd name="T10" fmla="*/ 360 w 360"/>
                <a:gd name="T11" fmla="*/ 110 h 132"/>
                <a:gd name="T12" fmla="*/ 360 w 360"/>
                <a:gd name="T13" fmla="*/ 22 h 132"/>
                <a:gd name="T14" fmla="*/ 338 w 360"/>
                <a:gd name="T15" fmla="*/ 0 h 132"/>
                <a:gd name="T16" fmla="*/ 22 w 360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132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lnTo>
                    <a:pt x="0" y="110"/>
                  </a:lnTo>
                  <a:cubicBezTo>
                    <a:pt x="0" y="123"/>
                    <a:pt x="10" y="132"/>
                    <a:pt x="22" y="132"/>
                  </a:cubicBezTo>
                  <a:lnTo>
                    <a:pt x="338" y="132"/>
                  </a:lnTo>
                  <a:cubicBezTo>
                    <a:pt x="351" y="132"/>
                    <a:pt x="360" y="123"/>
                    <a:pt x="360" y="110"/>
                  </a:cubicBezTo>
                  <a:lnTo>
                    <a:pt x="360" y="22"/>
                  </a:lnTo>
                  <a:cubicBezTo>
                    <a:pt x="360" y="10"/>
                    <a:pt x="351" y="0"/>
                    <a:pt x="338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id="{6A51CE61-F3B5-47A2-920C-66D821261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2294"/>
              <a:ext cx="67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15,000 to Marion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1">
              <a:extLst>
                <a:ext uri="{FF2B5EF4-FFF2-40B4-BE49-F238E27FC236}">
                  <a16:creationId xmlns:a16="http://schemas.microsoft.com/office/drawing/2014/main" id="{9082D06C-216C-4F0D-BCB6-C2487ADA6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2294"/>
              <a:ext cx="6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2">
              <a:extLst>
                <a:ext uri="{FF2B5EF4-FFF2-40B4-BE49-F238E27FC236}">
                  <a16:creationId xmlns:a16="http://schemas.microsoft.com/office/drawing/2014/main" id="{6951549F-F1D6-48D4-A9A2-1A8669D4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" y="2387"/>
              <a:ext cx="59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2,900 to Hancock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3">
              <a:extLst>
                <a:ext uri="{FF2B5EF4-FFF2-40B4-BE49-F238E27FC236}">
                  <a16:creationId xmlns:a16="http://schemas.microsoft.com/office/drawing/2014/main" id="{E39C81E3-B486-4B45-8E5B-8F30575D7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2387"/>
              <a:ext cx="6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2A15AF57-2E45-4A91-9D88-EA8293453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3080"/>
              <a:ext cx="839" cy="308"/>
            </a:xfrm>
            <a:custGeom>
              <a:avLst/>
              <a:gdLst>
                <a:gd name="T0" fmla="*/ 22 w 360"/>
                <a:gd name="T1" fmla="*/ 0 h 132"/>
                <a:gd name="T2" fmla="*/ 0 w 360"/>
                <a:gd name="T3" fmla="*/ 22 h 132"/>
                <a:gd name="T4" fmla="*/ 0 w 360"/>
                <a:gd name="T5" fmla="*/ 110 h 132"/>
                <a:gd name="T6" fmla="*/ 22 w 360"/>
                <a:gd name="T7" fmla="*/ 132 h 132"/>
                <a:gd name="T8" fmla="*/ 338 w 360"/>
                <a:gd name="T9" fmla="*/ 132 h 132"/>
                <a:gd name="T10" fmla="*/ 360 w 360"/>
                <a:gd name="T11" fmla="*/ 110 h 132"/>
                <a:gd name="T12" fmla="*/ 360 w 360"/>
                <a:gd name="T13" fmla="*/ 22 h 132"/>
                <a:gd name="T14" fmla="*/ 338 w 360"/>
                <a:gd name="T15" fmla="*/ 0 h 132"/>
                <a:gd name="T16" fmla="*/ 22 w 360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132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lnTo>
                    <a:pt x="0" y="110"/>
                  </a:lnTo>
                  <a:cubicBezTo>
                    <a:pt x="0" y="123"/>
                    <a:pt x="10" y="132"/>
                    <a:pt x="22" y="132"/>
                  </a:cubicBezTo>
                  <a:lnTo>
                    <a:pt x="338" y="132"/>
                  </a:lnTo>
                  <a:cubicBezTo>
                    <a:pt x="351" y="132"/>
                    <a:pt x="360" y="123"/>
                    <a:pt x="360" y="110"/>
                  </a:cubicBezTo>
                  <a:lnTo>
                    <a:pt x="360" y="22"/>
                  </a:lnTo>
                  <a:cubicBezTo>
                    <a:pt x="360" y="10"/>
                    <a:pt x="351" y="0"/>
                    <a:pt x="338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6FD4714E-ED6F-42BE-83A9-81AAC15C7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3134"/>
              <a:ext cx="625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4,000 to Marion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6">
              <a:extLst>
                <a:ext uri="{FF2B5EF4-FFF2-40B4-BE49-F238E27FC236}">
                  <a16:creationId xmlns:a16="http://schemas.microsoft.com/office/drawing/2014/main" id="{4DA487B5-753F-44EA-99F9-459379DA4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" y="3134"/>
              <a:ext cx="6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7">
              <a:extLst>
                <a:ext uri="{FF2B5EF4-FFF2-40B4-BE49-F238E27FC236}">
                  <a16:creationId xmlns:a16="http://schemas.microsoft.com/office/drawing/2014/main" id="{23CAC46D-5C4A-4D9E-890F-1C0E56645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3227"/>
              <a:ext cx="541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900 to Shelby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8">
              <a:extLst>
                <a:ext uri="{FF2B5EF4-FFF2-40B4-BE49-F238E27FC236}">
                  <a16:creationId xmlns:a16="http://schemas.microsoft.com/office/drawing/2014/main" id="{F699F695-5185-40F1-ABA8-7D89E0480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227"/>
              <a:ext cx="6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EC58F09-4B9C-45A3-B410-F0CA09F66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6" y="3136"/>
              <a:ext cx="840" cy="308"/>
            </a:xfrm>
            <a:custGeom>
              <a:avLst/>
              <a:gdLst>
                <a:gd name="T0" fmla="*/ 22 w 360"/>
                <a:gd name="T1" fmla="*/ 0 h 132"/>
                <a:gd name="T2" fmla="*/ 0 w 360"/>
                <a:gd name="T3" fmla="*/ 22 h 132"/>
                <a:gd name="T4" fmla="*/ 0 w 360"/>
                <a:gd name="T5" fmla="*/ 110 h 132"/>
                <a:gd name="T6" fmla="*/ 22 w 360"/>
                <a:gd name="T7" fmla="*/ 132 h 132"/>
                <a:gd name="T8" fmla="*/ 338 w 360"/>
                <a:gd name="T9" fmla="*/ 132 h 132"/>
                <a:gd name="T10" fmla="*/ 360 w 360"/>
                <a:gd name="T11" fmla="*/ 110 h 132"/>
                <a:gd name="T12" fmla="*/ 360 w 360"/>
                <a:gd name="T13" fmla="*/ 22 h 132"/>
                <a:gd name="T14" fmla="*/ 338 w 360"/>
                <a:gd name="T15" fmla="*/ 0 h 132"/>
                <a:gd name="T16" fmla="*/ 22 w 360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132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lnTo>
                    <a:pt x="0" y="110"/>
                  </a:lnTo>
                  <a:cubicBezTo>
                    <a:pt x="0" y="123"/>
                    <a:pt x="10" y="132"/>
                    <a:pt x="22" y="132"/>
                  </a:cubicBezTo>
                  <a:lnTo>
                    <a:pt x="338" y="132"/>
                  </a:lnTo>
                  <a:cubicBezTo>
                    <a:pt x="351" y="132"/>
                    <a:pt x="360" y="123"/>
                    <a:pt x="360" y="110"/>
                  </a:cubicBezTo>
                  <a:lnTo>
                    <a:pt x="360" y="22"/>
                  </a:lnTo>
                  <a:cubicBezTo>
                    <a:pt x="360" y="10"/>
                    <a:pt x="351" y="0"/>
                    <a:pt x="338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0">
              <a:extLst>
                <a:ext uri="{FF2B5EF4-FFF2-40B4-BE49-F238E27FC236}">
                  <a16:creationId xmlns:a16="http://schemas.microsoft.com/office/drawing/2014/main" id="{F769F85C-6A69-4073-8043-9E8E85ADF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3190"/>
              <a:ext cx="67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27,000 to Marion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1">
              <a:extLst>
                <a:ext uri="{FF2B5EF4-FFF2-40B4-BE49-F238E27FC236}">
                  <a16:creationId xmlns:a16="http://schemas.microsoft.com/office/drawing/2014/main" id="{258BCA55-FDE9-4C0E-AD4A-EB30A5DA7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" y="3190"/>
              <a:ext cx="6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2">
              <a:extLst>
                <a:ext uri="{FF2B5EF4-FFF2-40B4-BE49-F238E27FC236}">
                  <a16:creationId xmlns:a16="http://schemas.microsoft.com/office/drawing/2014/main" id="{EC04F072-6816-4B30-875C-9838AAF2D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" y="3283"/>
              <a:ext cx="681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7,000 to Johnson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112681A8-66AF-402F-9356-AE99A252C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3283"/>
              <a:ext cx="6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2594552B-384E-4EF6-A040-5C2419816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" y="3164"/>
              <a:ext cx="840" cy="308"/>
            </a:xfrm>
            <a:custGeom>
              <a:avLst/>
              <a:gdLst>
                <a:gd name="T0" fmla="*/ 22 w 360"/>
                <a:gd name="T1" fmla="*/ 0 h 132"/>
                <a:gd name="T2" fmla="*/ 0 w 360"/>
                <a:gd name="T3" fmla="*/ 22 h 132"/>
                <a:gd name="T4" fmla="*/ 0 w 360"/>
                <a:gd name="T5" fmla="*/ 110 h 132"/>
                <a:gd name="T6" fmla="*/ 22 w 360"/>
                <a:gd name="T7" fmla="*/ 132 h 132"/>
                <a:gd name="T8" fmla="*/ 338 w 360"/>
                <a:gd name="T9" fmla="*/ 132 h 132"/>
                <a:gd name="T10" fmla="*/ 360 w 360"/>
                <a:gd name="T11" fmla="*/ 110 h 132"/>
                <a:gd name="T12" fmla="*/ 360 w 360"/>
                <a:gd name="T13" fmla="*/ 22 h 132"/>
                <a:gd name="T14" fmla="*/ 338 w 360"/>
                <a:gd name="T15" fmla="*/ 0 h 132"/>
                <a:gd name="T16" fmla="*/ 22 w 360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132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lnTo>
                    <a:pt x="0" y="110"/>
                  </a:lnTo>
                  <a:cubicBezTo>
                    <a:pt x="0" y="123"/>
                    <a:pt x="10" y="132"/>
                    <a:pt x="22" y="132"/>
                  </a:cubicBezTo>
                  <a:lnTo>
                    <a:pt x="338" y="132"/>
                  </a:lnTo>
                  <a:cubicBezTo>
                    <a:pt x="351" y="132"/>
                    <a:pt x="360" y="123"/>
                    <a:pt x="360" y="110"/>
                  </a:cubicBezTo>
                  <a:lnTo>
                    <a:pt x="360" y="22"/>
                  </a:lnTo>
                  <a:cubicBezTo>
                    <a:pt x="360" y="10"/>
                    <a:pt x="351" y="0"/>
                    <a:pt x="338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5">
              <a:extLst>
                <a:ext uri="{FF2B5EF4-FFF2-40B4-BE49-F238E27FC236}">
                  <a16:creationId xmlns:a16="http://schemas.microsoft.com/office/drawing/2014/main" id="{814CF737-B712-4C7C-AD3E-EA64E81A0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" y="3218"/>
              <a:ext cx="67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11,000 to Marion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0571ECC0-4FA1-4BE1-8199-180891566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" y="3218"/>
              <a:ext cx="6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57">
              <a:extLst>
                <a:ext uri="{FF2B5EF4-FFF2-40B4-BE49-F238E27FC236}">
                  <a16:creationId xmlns:a16="http://schemas.microsoft.com/office/drawing/2014/main" id="{95375978-646A-4B82-88E6-68FEF2F6F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" y="3311"/>
              <a:ext cx="55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1,200 to Morgan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4" name="Rectangle 58">
              <a:extLst>
                <a:ext uri="{FF2B5EF4-FFF2-40B4-BE49-F238E27FC236}">
                  <a16:creationId xmlns:a16="http://schemas.microsoft.com/office/drawing/2014/main" id="{2CC37D46-94EB-4A9B-8CD2-7BB513CE6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3311"/>
              <a:ext cx="6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5" name="Freeform 59">
              <a:extLst>
                <a:ext uri="{FF2B5EF4-FFF2-40B4-BE49-F238E27FC236}">
                  <a16:creationId xmlns:a16="http://schemas.microsoft.com/office/drawing/2014/main" id="{BC62CE4B-7686-4D5E-8DBD-6817F06FD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" y="2325"/>
              <a:ext cx="840" cy="308"/>
            </a:xfrm>
            <a:custGeom>
              <a:avLst/>
              <a:gdLst>
                <a:gd name="T0" fmla="*/ 22 w 360"/>
                <a:gd name="T1" fmla="*/ 0 h 132"/>
                <a:gd name="T2" fmla="*/ 0 w 360"/>
                <a:gd name="T3" fmla="*/ 22 h 132"/>
                <a:gd name="T4" fmla="*/ 0 w 360"/>
                <a:gd name="T5" fmla="*/ 110 h 132"/>
                <a:gd name="T6" fmla="*/ 22 w 360"/>
                <a:gd name="T7" fmla="*/ 132 h 132"/>
                <a:gd name="T8" fmla="*/ 338 w 360"/>
                <a:gd name="T9" fmla="*/ 132 h 132"/>
                <a:gd name="T10" fmla="*/ 360 w 360"/>
                <a:gd name="T11" fmla="*/ 110 h 132"/>
                <a:gd name="T12" fmla="*/ 360 w 360"/>
                <a:gd name="T13" fmla="*/ 22 h 132"/>
                <a:gd name="T14" fmla="*/ 338 w 360"/>
                <a:gd name="T15" fmla="*/ 0 h 132"/>
                <a:gd name="T16" fmla="*/ 22 w 360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132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lnTo>
                    <a:pt x="0" y="110"/>
                  </a:lnTo>
                  <a:cubicBezTo>
                    <a:pt x="0" y="123"/>
                    <a:pt x="10" y="132"/>
                    <a:pt x="22" y="132"/>
                  </a:cubicBezTo>
                  <a:lnTo>
                    <a:pt x="338" y="132"/>
                  </a:lnTo>
                  <a:cubicBezTo>
                    <a:pt x="351" y="132"/>
                    <a:pt x="360" y="123"/>
                    <a:pt x="360" y="110"/>
                  </a:cubicBezTo>
                  <a:lnTo>
                    <a:pt x="360" y="22"/>
                  </a:lnTo>
                  <a:cubicBezTo>
                    <a:pt x="360" y="10"/>
                    <a:pt x="351" y="0"/>
                    <a:pt x="338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Rectangle 60">
              <a:extLst>
                <a:ext uri="{FF2B5EF4-FFF2-40B4-BE49-F238E27FC236}">
                  <a16:creationId xmlns:a16="http://schemas.microsoft.com/office/drawing/2014/main" id="{C4564750-8271-4357-BC4B-72AE922C7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" y="2378"/>
              <a:ext cx="67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33,000 to Marion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7" name="Rectangle 61">
              <a:extLst>
                <a:ext uri="{FF2B5EF4-FFF2-40B4-BE49-F238E27FC236}">
                  <a16:creationId xmlns:a16="http://schemas.microsoft.com/office/drawing/2014/main" id="{C1FD6CB9-34C5-4F46-BDDF-8152B127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2378"/>
              <a:ext cx="6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8" name="Rectangle 62">
              <a:extLst>
                <a:ext uri="{FF2B5EF4-FFF2-40B4-BE49-F238E27FC236}">
                  <a16:creationId xmlns:a16="http://schemas.microsoft.com/office/drawing/2014/main" id="{F77B71A2-A6E5-44DD-8D71-DC909BFB3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2471"/>
              <a:ext cx="64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900" b="1" dirty="0">
                  <a:solidFill>
                    <a:srgbClr val="FFFFFF"/>
                  </a:solidFill>
                  <a:latin typeface="Trebuchet MS" panose="020B0603020202020204" pitchFamily="34" charset="0"/>
                </a:rPr>
                <a:t>10,</a:t>
              </a: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00 to Hendricks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0" name="Rectangle 63">
              <a:extLst>
                <a:ext uri="{FF2B5EF4-FFF2-40B4-BE49-F238E27FC236}">
                  <a16:creationId xmlns:a16="http://schemas.microsoft.com/office/drawing/2014/main" id="{5BF96CD1-0215-4F12-82F0-A393CD9E8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471"/>
              <a:ext cx="6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1" name="Freeform 64">
              <a:extLst>
                <a:ext uri="{FF2B5EF4-FFF2-40B4-BE49-F238E27FC236}">
                  <a16:creationId xmlns:a16="http://schemas.microsoft.com/office/drawing/2014/main" id="{972D2CA1-4207-4139-95FB-084D008193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8" y="1758"/>
              <a:ext cx="128" cy="259"/>
            </a:xfrm>
            <a:custGeom>
              <a:avLst/>
              <a:gdLst>
                <a:gd name="T0" fmla="*/ 14 w 55"/>
                <a:gd name="T1" fmla="*/ 5 h 111"/>
                <a:gd name="T2" fmla="*/ 21 w 55"/>
                <a:gd name="T3" fmla="*/ 8 h 111"/>
                <a:gd name="T4" fmla="*/ 22 w 55"/>
                <a:gd name="T5" fmla="*/ 8 h 111"/>
                <a:gd name="T6" fmla="*/ 26 w 55"/>
                <a:gd name="T7" fmla="*/ 11 h 111"/>
                <a:gd name="T8" fmla="*/ 27 w 55"/>
                <a:gd name="T9" fmla="*/ 11 h 111"/>
                <a:gd name="T10" fmla="*/ 31 w 55"/>
                <a:gd name="T11" fmla="*/ 15 h 111"/>
                <a:gd name="T12" fmla="*/ 31 w 55"/>
                <a:gd name="T13" fmla="*/ 15 h 111"/>
                <a:gd name="T14" fmla="*/ 35 w 55"/>
                <a:gd name="T15" fmla="*/ 20 h 111"/>
                <a:gd name="T16" fmla="*/ 35 w 55"/>
                <a:gd name="T17" fmla="*/ 20 h 111"/>
                <a:gd name="T18" fmla="*/ 38 w 55"/>
                <a:gd name="T19" fmla="*/ 27 h 111"/>
                <a:gd name="T20" fmla="*/ 41 w 55"/>
                <a:gd name="T21" fmla="*/ 34 h 111"/>
                <a:gd name="T22" fmla="*/ 43 w 55"/>
                <a:gd name="T23" fmla="*/ 43 h 111"/>
                <a:gd name="T24" fmla="*/ 45 w 55"/>
                <a:gd name="T25" fmla="*/ 53 h 111"/>
                <a:gd name="T26" fmla="*/ 47 w 55"/>
                <a:gd name="T27" fmla="*/ 64 h 111"/>
                <a:gd name="T28" fmla="*/ 49 w 55"/>
                <a:gd name="T29" fmla="*/ 87 h 111"/>
                <a:gd name="T30" fmla="*/ 50 w 55"/>
                <a:gd name="T31" fmla="*/ 98 h 111"/>
                <a:gd name="T32" fmla="*/ 46 w 55"/>
                <a:gd name="T33" fmla="*/ 98 h 111"/>
                <a:gd name="T34" fmla="*/ 45 w 55"/>
                <a:gd name="T35" fmla="*/ 87 h 111"/>
                <a:gd name="T36" fmla="*/ 43 w 55"/>
                <a:gd name="T37" fmla="*/ 64 h 111"/>
                <a:gd name="T38" fmla="*/ 41 w 55"/>
                <a:gd name="T39" fmla="*/ 54 h 111"/>
                <a:gd name="T40" fmla="*/ 40 w 55"/>
                <a:gd name="T41" fmla="*/ 44 h 111"/>
                <a:gd name="T42" fmla="*/ 37 w 55"/>
                <a:gd name="T43" fmla="*/ 36 h 111"/>
                <a:gd name="T44" fmla="*/ 35 w 55"/>
                <a:gd name="T45" fmla="*/ 28 h 111"/>
                <a:gd name="T46" fmla="*/ 31 w 55"/>
                <a:gd name="T47" fmla="*/ 22 h 111"/>
                <a:gd name="T48" fmla="*/ 32 w 55"/>
                <a:gd name="T49" fmla="*/ 23 h 111"/>
                <a:gd name="T50" fmla="*/ 28 w 55"/>
                <a:gd name="T51" fmla="*/ 18 h 111"/>
                <a:gd name="T52" fmla="*/ 28 w 55"/>
                <a:gd name="T53" fmla="*/ 18 h 111"/>
                <a:gd name="T54" fmla="*/ 24 w 55"/>
                <a:gd name="T55" fmla="*/ 14 h 111"/>
                <a:gd name="T56" fmla="*/ 24 w 55"/>
                <a:gd name="T57" fmla="*/ 14 h 111"/>
                <a:gd name="T58" fmla="*/ 20 w 55"/>
                <a:gd name="T59" fmla="*/ 12 h 111"/>
                <a:gd name="T60" fmla="*/ 20 w 55"/>
                <a:gd name="T61" fmla="*/ 12 h 111"/>
                <a:gd name="T62" fmla="*/ 13 w 55"/>
                <a:gd name="T63" fmla="*/ 9 h 111"/>
                <a:gd name="T64" fmla="*/ 14 w 55"/>
                <a:gd name="T65" fmla="*/ 5 h 111"/>
                <a:gd name="T66" fmla="*/ 14 w 55"/>
                <a:gd name="T67" fmla="*/ 16 h 111"/>
                <a:gd name="T68" fmla="*/ 0 w 55"/>
                <a:gd name="T69" fmla="*/ 3 h 111"/>
                <a:gd name="T70" fmla="*/ 18 w 55"/>
                <a:gd name="T71" fmla="*/ 0 h 111"/>
                <a:gd name="T72" fmla="*/ 14 w 55"/>
                <a:gd name="T73" fmla="*/ 16 h 111"/>
                <a:gd name="T74" fmla="*/ 55 w 55"/>
                <a:gd name="T75" fmla="*/ 95 h 111"/>
                <a:gd name="T76" fmla="*/ 48 w 55"/>
                <a:gd name="T77" fmla="*/ 111 h 111"/>
                <a:gd name="T78" fmla="*/ 39 w 55"/>
                <a:gd name="T79" fmla="*/ 96 h 111"/>
                <a:gd name="T80" fmla="*/ 55 w 55"/>
                <a:gd name="T81" fmla="*/ 9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111">
                  <a:moveTo>
                    <a:pt x="14" y="5"/>
                  </a:moveTo>
                  <a:lnTo>
                    <a:pt x="21" y="8"/>
                  </a:lnTo>
                  <a:cubicBezTo>
                    <a:pt x="22" y="8"/>
                    <a:pt x="22" y="8"/>
                    <a:pt x="22" y="8"/>
                  </a:cubicBezTo>
                  <a:lnTo>
                    <a:pt x="26" y="11"/>
                  </a:lnTo>
                  <a:cubicBezTo>
                    <a:pt x="26" y="11"/>
                    <a:pt x="26" y="11"/>
                    <a:pt x="27" y="11"/>
                  </a:cubicBezTo>
                  <a:lnTo>
                    <a:pt x="31" y="15"/>
                  </a:lnTo>
                  <a:cubicBezTo>
                    <a:pt x="31" y="15"/>
                    <a:pt x="31" y="15"/>
                    <a:pt x="31" y="15"/>
                  </a:cubicBezTo>
                  <a:lnTo>
                    <a:pt x="35" y="20"/>
                  </a:lnTo>
                  <a:cubicBezTo>
                    <a:pt x="35" y="20"/>
                    <a:pt x="35" y="20"/>
                    <a:pt x="35" y="20"/>
                  </a:cubicBezTo>
                  <a:lnTo>
                    <a:pt x="38" y="27"/>
                  </a:lnTo>
                  <a:lnTo>
                    <a:pt x="41" y="34"/>
                  </a:lnTo>
                  <a:lnTo>
                    <a:pt x="43" y="43"/>
                  </a:lnTo>
                  <a:lnTo>
                    <a:pt x="45" y="53"/>
                  </a:lnTo>
                  <a:lnTo>
                    <a:pt x="47" y="64"/>
                  </a:lnTo>
                  <a:lnTo>
                    <a:pt x="49" y="87"/>
                  </a:lnTo>
                  <a:lnTo>
                    <a:pt x="50" y="98"/>
                  </a:lnTo>
                  <a:lnTo>
                    <a:pt x="46" y="98"/>
                  </a:lnTo>
                  <a:lnTo>
                    <a:pt x="45" y="87"/>
                  </a:lnTo>
                  <a:lnTo>
                    <a:pt x="43" y="64"/>
                  </a:lnTo>
                  <a:lnTo>
                    <a:pt x="41" y="54"/>
                  </a:lnTo>
                  <a:lnTo>
                    <a:pt x="40" y="44"/>
                  </a:lnTo>
                  <a:lnTo>
                    <a:pt x="37" y="36"/>
                  </a:lnTo>
                  <a:lnTo>
                    <a:pt x="35" y="28"/>
                  </a:lnTo>
                  <a:lnTo>
                    <a:pt x="31" y="22"/>
                  </a:lnTo>
                  <a:lnTo>
                    <a:pt x="32" y="23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3" y="9"/>
                  </a:lnTo>
                  <a:lnTo>
                    <a:pt x="14" y="5"/>
                  </a:lnTo>
                  <a:close/>
                  <a:moveTo>
                    <a:pt x="14" y="16"/>
                  </a:moveTo>
                  <a:lnTo>
                    <a:pt x="0" y="3"/>
                  </a:lnTo>
                  <a:lnTo>
                    <a:pt x="18" y="0"/>
                  </a:lnTo>
                  <a:lnTo>
                    <a:pt x="14" y="16"/>
                  </a:lnTo>
                  <a:close/>
                  <a:moveTo>
                    <a:pt x="55" y="95"/>
                  </a:moveTo>
                  <a:lnTo>
                    <a:pt x="48" y="111"/>
                  </a:lnTo>
                  <a:lnTo>
                    <a:pt x="39" y="96"/>
                  </a:lnTo>
                  <a:lnTo>
                    <a:pt x="55" y="95"/>
                  </a:lnTo>
                  <a:close/>
                </a:path>
              </a:pathLst>
            </a:cu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65">
              <a:extLst>
                <a:ext uri="{FF2B5EF4-FFF2-40B4-BE49-F238E27FC236}">
                  <a16:creationId xmlns:a16="http://schemas.microsoft.com/office/drawing/2014/main" id="{FD4DF13A-AAC7-42BA-8F7C-B2C297E64B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7" y="1737"/>
              <a:ext cx="107" cy="308"/>
            </a:xfrm>
            <a:custGeom>
              <a:avLst/>
              <a:gdLst>
                <a:gd name="T0" fmla="*/ 95 w 107"/>
                <a:gd name="T1" fmla="*/ 30 h 308"/>
                <a:gd name="T2" fmla="*/ 86 w 107"/>
                <a:gd name="T3" fmla="*/ 46 h 308"/>
                <a:gd name="T4" fmla="*/ 62 w 107"/>
                <a:gd name="T5" fmla="*/ 91 h 308"/>
                <a:gd name="T6" fmla="*/ 41 w 107"/>
                <a:gd name="T7" fmla="*/ 130 h 308"/>
                <a:gd name="T8" fmla="*/ 34 w 107"/>
                <a:gd name="T9" fmla="*/ 151 h 308"/>
                <a:gd name="T10" fmla="*/ 27 w 107"/>
                <a:gd name="T11" fmla="*/ 170 h 308"/>
                <a:gd name="T12" fmla="*/ 25 w 107"/>
                <a:gd name="T13" fmla="*/ 189 h 308"/>
                <a:gd name="T14" fmla="*/ 20 w 107"/>
                <a:gd name="T15" fmla="*/ 207 h 308"/>
                <a:gd name="T16" fmla="*/ 20 w 107"/>
                <a:gd name="T17" fmla="*/ 242 h 308"/>
                <a:gd name="T18" fmla="*/ 25 w 107"/>
                <a:gd name="T19" fmla="*/ 277 h 308"/>
                <a:gd name="T20" fmla="*/ 16 w 107"/>
                <a:gd name="T21" fmla="*/ 277 h 308"/>
                <a:gd name="T22" fmla="*/ 11 w 107"/>
                <a:gd name="T23" fmla="*/ 242 h 308"/>
                <a:gd name="T24" fmla="*/ 11 w 107"/>
                <a:gd name="T25" fmla="*/ 205 h 308"/>
                <a:gd name="T26" fmla="*/ 16 w 107"/>
                <a:gd name="T27" fmla="*/ 186 h 308"/>
                <a:gd name="T28" fmla="*/ 20 w 107"/>
                <a:gd name="T29" fmla="*/ 168 h 308"/>
                <a:gd name="T30" fmla="*/ 25 w 107"/>
                <a:gd name="T31" fmla="*/ 147 h 308"/>
                <a:gd name="T32" fmla="*/ 34 w 107"/>
                <a:gd name="T33" fmla="*/ 128 h 308"/>
                <a:gd name="T34" fmla="*/ 53 w 107"/>
                <a:gd name="T35" fmla="*/ 86 h 308"/>
                <a:gd name="T36" fmla="*/ 79 w 107"/>
                <a:gd name="T37" fmla="*/ 42 h 308"/>
                <a:gd name="T38" fmla="*/ 88 w 107"/>
                <a:gd name="T39" fmla="*/ 26 h 308"/>
                <a:gd name="T40" fmla="*/ 95 w 107"/>
                <a:gd name="T41" fmla="*/ 30 h 308"/>
                <a:gd name="T42" fmla="*/ 72 w 107"/>
                <a:gd name="T43" fmla="*/ 23 h 308"/>
                <a:gd name="T44" fmla="*/ 107 w 107"/>
                <a:gd name="T45" fmla="*/ 0 h 308"/>
                <a:gd name="T46" fmla="*/ 104 w 107"/>
                <a:gd name="T47" fmla="*/ 42 h 308"/>
                <a:gd name="T48" fmla="*/ 72 w 107"/>
                <a:gd name="T49" fmla="*/ 23 h 308"/>
                <a:gd name="T50" fmla="*/ 37 w 107"/>
                <a:gd name="T51" fmla="*/ 268 h 308"/>
                <a:gd name="T52" fmla="*/ 23 w 107"/>
                <a:gd name="T53" fmla="*/ 308 h 308"/>
                <a:gd name="T54" fmla="*/ 0 w 107"/>
                <a:gd name="T55" fmla="*/ 275 h 308"/>
                <a:gd name="T56" fmla="*/ 37 w 107"/>
                <a:gd name="T57" fmla="*/ 26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308">
                  <a:moveTo>
                    <a:pt x="95" y="30"/>
                  </a:moveTo>
                  <a:lnTo>
                    <a:pt x="86" y="46"/>
                  </a:lnTo>
                  <a:lnTo>
                    <a:pt x="62" y="91"/>
                  </a:lnTo>
                  <a:lnTo>
                    <a:pt x="41" y="130"/>
                  </a:lnTo>
                  <a:lnTo>
                    <a:pt x="34" y="151"/>
                  </a:lnTo>
                  <a:lnTo>
                    <a:pt x="27" y="170"/>
                  </a:lnTo>
                  <a:lnTo>
                    <a:pt x="25" y="189"/>
                  </a:lnTo>
                  <a:lnTo>
                    <a:pt x="20" y="207"/>
                  </a:lnTo>
                  <a:lnTo>
                    <a:pt x="20" y="242"/>
                  </a:lnTo>
                  <a:lnTo>
                    <a:pt x="25" y="277"/>
                  </a:lnTo>
                  <a:lnTo>
                    <a:pt x="16" y="277"/>
                  </a:lnTo>
                  <a:lnTo>
                    <a:pt x="11" y="242"/>
                  </a:lnTo>
                  <a:lnTo>
                    <a:pt x="11" y="205"/>
                  </a:lnTo>
                  <a:lnTo>
                    <a:pt x="16" y="186"/>
                  </a:lnTo>
                  <a:lnTo>
                    <a:pt x="20" y="168"/>
                  </a:lnTo>
                  <a:lnTo>
                    <a:pt x="25" y="147"/>
                  </a:lnTo>
                  <a:lnTo>
                    <a:pt x="34" y="128"/>
                  </a:lnTo>
                  <a:lnTo>
                    <a:pt x="53" y="86"/>
                  </a:lnTo>
                  <a:lnTo>
                    <a:pt x="79" y="42"/>
                  </a:lnTo>
                  <a:lnTo>
                    <a:pt x="88" y="26"/>
                  </a:lnTo>
                  <a:lnTo>
                    <a:pt x="95" y="30"/>
                  </a:lnTo>
                  <a:close/>
                  <a:moveTo>
                    <a:pt x="72" y="23"/>
                  </a:moveTo>
                  <a:lnTo>
                    <a:pt x="107" y="0"/>
                  </a:lnTo>
                  <a:lnTo>
                    <a:pt x="104" y="42"/>
                  </a:lnTo>
                  <a:lnTo>
                    <a:pt x="72" y="23"/>
                  </a:lnTo>
                  <a:close/>
                  <a:moveTo>
                    <a:pt x="37" y="268"/>
                  </a:moveTo>
                  <a:lnTo>
                    <a:pt x="23" y="308"/>
                  </a:lnTo>
                  <a:lnTo>
                    <a:pt x="0" y="275"/>
                  </a:lnTo>
                  <a:lnTo>
                    <a:pt x="37" y="268"/>
                  </a:lnTo>
                  <a:close/>
                </a:path>
              </a:pathLst>
            </a:cu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66">
              <a:extLst>
                <a:ext uri="{FF2B5EF4-FFF2-40B4-BE49-F238E27FC236}">
                  <a16:creationId xmlns:a16="http://schemas.microsoft.com/office/drawing/2014/main" id="{8DA03AB8-3B5C-4F00-913E-8AC7A7CDA2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6" y="1595"/>
              <a:ext cx="616" cy="450"/>
            </a:xfrm>
            <a:custGeom>
              <a:avLst/>
              <a:gdLst>
                <a:gd name="T0" fmla="*/ 590 w 616"/>
                <a:gd name="T1" fmla="*/ 18 h 450"/>
                <a:gd name="T2" fmla="*/ 532 w 616"/>
                <a:gd name="T3" fmla="*/ 44 h 450"/>
                <a:gd name="T4" fmla="*/ 445 w 616"/>
                <a:gd name="T5" fmla="*/ 81 h 450"/>
                <a:gd name="T6" fmla="*/ 403 w 616"/>
                <a:gd name="T7" fmla="*/ 102 h 450"/>
                <a:gd name="T8" fmla="*/ 361 w 616"/>
                <a:gd name="T9" fmla="*/ 123 h 450"/>
                <a:gd name="T10" fmla="*/ 322 w 616"/>
                <a:gd name="T11" fmla="*/ 149 h 450"/>
                <a:gd name="T12" fmla="*/ 284 w 616"/>
                <a:gd name="T13" fmla="*/ 174 h 450"/>
                <a:gd name="T14" fmla="*/ 245 w 616"/>
                <a:gd name="T15" fmla="*/ 205 h 450"/>
                <a:gd name="T16" fmla="*/ 210 w 616"/>
                <a:gd name="T17" fmla="*/ 235 h 450"/>
                <a:gd name="T18" fmla="*/ 175 w 616"/>
                <a:gd name="T19" fmla="*/ 268 h 450"/>
                <a:gd name="T20" fmla="*/ 140 w 616"/>
                <a:gd name="T21" fmla="*/ 303 h 450"/>
                <a:gd name="T22" fmla="*/ 72 w 616"/>
                <a:gd name="T23" fmla="*/ 377 h 450"/>
                <a:gd name="T24" fmla="*/ 25 w 616"/>
                <a:gd name="T25" fmla="*/ 431 h 450"/>
                <a:gd name="T26" fmla="*/ 18 w 616"/>
                <a:gd name="T27" fmla="*/ 424 h 450"/>
                <a:gd name="T28" fmla="*/ 65 w 616"/>
                <a:gd name="T29" fmla="*/ 370 h 450"/>
                <a:gd name="T30" fmla="*/ 133 w 616"/>
                <a:gd name="T31" fmla="*/ 298 h 450"/>
                <a:gd name="T32" fmla="*/ 168 w 616"/>
                <a:gd name="T33" fmla="*/ 261 h 450"/>
                <a:gd name="T34" fmla="*/ 203 w 616"/>
                <a:gd name="T35" fmla="*/ 228 h 450"/>
                <a:gd name="T36" fmla="*/ 240 w 616"/>
                <a:gd name="T37" fmla="*/ 195 h 450"/>
                <a:gd name="T38" fmla="*/ 277 w 616"/>
                <a:gd name="T39" fmla="*/ 168 h 450"/>
                <a:gd name="T40" fmla="*/ 317 w 616"/>
                <a:gd name="T41" fmla="*/ 140 h 450"/>
                <a:gd name="T42" fmla="*/ 359 w 616"/>
                <a:gd name="T43" fmla="*/ 116 h 450"/>
                <a:gd name="T44" fmla="*/ 399 w 616"/>
                <a:gd name="T45" fmla="*/ 93 h 450"/>
                <a:gd name="T46" fmla="*/ 441 w 616"/>
                <a:gd name="T47" fmla="*/ 72 h 450"/>
                <a:gd name="T48" fmla="*/ 527 w 616"/>
                <a:gd name="T49" fmla="*/ 35 h 450"/>
                <a:gd name="T50" fmla="*/ 585 w 616"/>
                <a:gd name="T51" fmla="*/ 11 h 450"/>
                <a:gd name="T52" fmla="*/ 590 w 616"/>
                <a:gd name="T53" fmla="*/ 18 h 450"/>
                <a:gd name="T54" fmla="*/ 576 w 616"/>
                <a:gd name="T55" fmla="*/ 0 h 450"/>
                <a:gd name="T56" fmla="*/ 616 w 616"/>
                <a:gd name="T57" fmla="*/ 2 h 450"/>
                <a:gd name="T58" fmla="*/ 590 w 616"/>
                <a:gd name="T59" fmla="*/ 35 h 450"/>
                <a:gd name="T60" fmla="*/ 576 w 616"/>
                <a:gd name="T61" fmla="*/ 0 h 450"/>
                <a:gd name="T62" fmla="*/ 39 w 616"/>
                <a:gd name="T63" fmla="*/ 436 h 450"/>
                <a:gd name="T64" fmla="*/ 0 w 616"/>
                <a:gd name="T65" fmla="*/ 450 h 450"/>
                <a:gd name="T66" fmla="*/ 11 w 616"/>
                <a:gd name="T67" fmla="*/ 410 h 450"/>
                <a:gd name="T68" fmla="*/ 39 w 616"/>
                <a:gd name="T6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6" h="450">
                  <a:moveTo>
                    <a:pt x="590" y="18"/>
                  </a:moveTo>
                  <a:lnTo>
                    <a:pt x="532" y="44"/>
                  </a:lnTo>
                  <a:lnTo>
                    <a:pt x="445" y="81"/>
                  </a:lnTo>
                  <a:lnTo>
                    <a:pt x="403" y="102"/>
                  </a:lnTo>
                  <a:lnTo>
                    <a:pt x="361" y="123"/>
                  </a:lnTo>
                  <a:lnTo>
                    <a:pt x="322" y="149"/>
                  </a:lnTo>
                  <a:lnTo>
                    <a:pt x="284" y="174"/>
                  </a:lnTo>
                  <a:lnTo>
                    <a:pt x="245" y="205"/>
                  </a:lnTo>
                  <a:lnTo>
                    <a:pt x="210" y="235"/>
                  </a:lnTo>
                  <a:lnTo>
                    <a:pt x="175" y="268"/>
                  </a:lnTo>
                  <a:lnTo>
                    <a:pt x="140" y="303"/>
                  </a:lnTo>
                  <a:lnTo>
                    <a:pt x="72" y="377"/>
                  </a:lnTo>
                  <a:lnTo>
                    <a:pt x="25" y="431"/>
                  </a:lnTo>
                  <a:lnTo>
                    <a:pt x="18" y="424"/>
                  </a:lnTo>
                  <a:lnTo>
                    <a:pt x="65" y="370"/>
                  </a:lnTo>
                  <a:lnTo>
                    <a:pt x="133" y="298"/>
                  </a:lnTo>
                  <a:lnTo>
                    <a:pt x="168" y="261"/>
                  </a:lnTo>
                  <a:lnTo>
                    <a:pt x="203" y="228"/>
                  </a:lnTo>
                  <a:lnTo>
                    <a:pt x="240" y="195"/>
                  </a:lnTo>
                  <a:lnTo>
                    <a:pt x="277" y="168"/>
                  </a:lnTo>
                  <a:lnTo>
                    <a:pt x="317" y="140"/>
                  </a:lnTo>
                  <a:lnTo>
                    <a:pt x="359" y="116"/>
                  </a:lnTo>
                  <a:lnTo>
                    <a:pt x="399" y="93"/>
                  </a:lnTo>
                  <a:lnTo>
                    <a:pt x="441" y="72"/>
                  </a:lnTo>
                  <a:lnTo>
                    <a:pt x="527" y="35"/>
                  </a:lnTo>
                  <a:lnTo>
                    <a:pt x="585" y="11"/>
                  </a:lnTo>
                  <a:lnTo>
                    <a:pt x="590" y="18"/>
                  </a:lnTo>
                  <a:close/>
                  <a:moveTo>
                    <a:pt x="576" y="0"/>
                  </a:moveTo>
                  <a:lnTo>
                    <a:pt x="616" y="2"/>
                  </a:lnTo>
                  <a:lnTo>
                    <a:pt x="590" y="35"/>
                  </a:lnTo>
                  <a:lnTo>
                    <a:pt x="576" y="0"/>
                  </a:lnTo>
                  <a:close/>
                  <a:moveTo>
                    <a:pt x="39" y="436"/>
                  </a:moveTo>
                  <a:lnTo>
                    <a:pt x="0" y="450"/>
                  </a:lnTo>
                  <a:lnTo>
                    <a:pt x="11" y="410"/>
                  </a:lnTo>
                  <a:lnTo>
                    <a:pt x="39" y="436"/>
                  </a:lnTo>
                  <a:close/>
                </a:path>
              </a:pathLst>
            </a:cu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67">
              <a:extLst>
                <a:ext uri="{FF2B5EF4-FFF2-40B4-BE49-F238E27FC236}">
                  <a16:creationId xmlns:a16="http://schemas.microsoft.com/office/drawing/2014/main" id="{3A1D3A79-27EE-47C9-8D9B-27A55B6718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6" y="2348"/>
              <a:ext cx="280" cy="61"/>
            </a:xfrm>
            <a:custGeom>
              <a:avLst/>
              <a:gdLst>
                <a:gd name="T0" fmla="*/ 108 w 120"/>
                <a:gd name="T1" fmla="*/ 21 h 26"/>
                <a:gd name="T2" fmla="*/ 104 w 120"/>
                <a:gd name="T3" fmla="*/ 19 h 26"/>
                <a:gd name="T4" fmla="*/ 90 w 120"/>
                <a:gd name="T5" fmla="*/ 12 h 26"/>
                <a:gd name="T6" fmla="*/ 82 w 120"/>
                <a:gd name="T7" fmla="*/ 9 h 26"/>
                <a:gd name="T8" fmla="*/ 75 w 120"/>
                <a:gd name="T9" fmla="*/ 7 h 26"/>
                <a:gd name="T10" fmla="*/ 68 w 120"/>
                <a:gd name="T11" fmla="*/ 5 h 26"/>
                <a:gd name="T12" fmla="*/ 68 w 120"/>
                <a:gd name="T13" fmla="*/ 5 h 26"/>
                <a:gd name="T14" fmla="*/ 60 w 120"/>
                <a:gd name="T15" fmla="*/ 4 h 26"/>
                <a:gd name="T16" fmla="*/ 53 w 120"/>
                <a:gd name="T17" fmla="*/ 5 h 26"/>
                <a:gd name="T18" fmla="*/ 53 w 120"/>
                <a:gd name="T19" fmla="*/ 5 h 26"/>
                <a:gd name="T20" fmla="*/ 46 w 120"/>
                <a:gd name="T21" fmla="*/ 7 h 26"/>
                <a:gd name="T22" fmla="*/ 39 w 120"/>
                <a:gd name="T23" fmla="*/ 9 h 26"/>
                <a:gd name="T24" fmla="*/ 31 w 120"/>
                <a:gd name="T25" fmla="*/ 12 h 26"/>
                <a:gd name="T26" fmla="*/ 16 w 120"/>
                <a:gd name="T27" fmla="*/ 19 h 26"/>
                <a:gd name="T28" fmla="*/ 13 w 120"/>
                <a:gd name="T29" fmla="*/ 21 h 26"/>
                <a:gd name="T30" fmla="*/ 11 w 120"/>
                <a:gd name="T31" fmla="*/ 18 h 26"/>
                <a:gd name="T32" fmla="*/ 15 w 120"/>
                <a:gd name="T33" fmla="*/ 16 h 26"/>
                <a:gd name="T34" fmla="*/ 30 w 120"/>
                <a:gd name="T35" fmla="*/ 8 h 26"/>
                <a:gd name="T36" fmla="*/ 37 w 120"/>
                <a:gd name="T37" fmla="*/ 5 h 26"/>
                <a:gd name="T38" fmla="*/ 45 w 120"/>
                <a:gd name="T39" fmla="*/ 3 h 26"/>
                <a:gd name="T40" fmla="*/ 53 w 120"/>
                <a:gd name="T41" fmla="*/ 1 h 26"/>
                <a:gd name="T42" fmla="*/ 53 w 120"/>
                <a:gd name="T43" fmla="*/ 1 h 26"/>
                <a:gd name="T44" fmla="*/ 61 w 120"/>
                <a:gd name="T45" fmla="*/ 0 h 26"/>
                <a:gd name="T46" fmla="*/ 68 w 120"/>
                <a:gd name="T47" fmla="*/ 1 h 26"/>
                <a:gd name="T48" fmla="*/ 68 w 120"/>
                <a:gd name="T49" fmla="*/ 1 h 26"/>
                <a:gd name="T50" fmla="*/ 76 w 120"/>
                <a:gd name="T51" fmla="*/ 3 h 26"/>
                <a:gd name="T52" fmla="*/ 84 w 120"/>
                <a:gd name="T53" fmla="*/ 5 h 26"/>
                <a:gd name="T54" fmla="*/ 91 w 120"/>
                <a:gd name="T55" fmla="*/ 8 h 26"/>
                <a:gd name="T56" fmla="*/ 106 w 120"/>
                <a:gd name="T57" fmla="*/ 16 h 26"/>
                <a:gd name="T58" fmla="*/ 110 w 120"/>
                <a:gd name="T59" fmla="*/ 18 h 26"/>
                <a:gd name="T60" fmla="*/ 108 w 120"/>
                <a:gd name="T61" fmla="*/ 21 h 26"/>
                <a:gd name="T62" fmla="*/ 111 w 120"/>
                <a:gd name="T63" fmla="*/ 11 h 26"/>
                <a:gd name="T64" fmla="*/ 120 w 120"/>
                <a:gd name="T65" fmla="*/ 26 h 26"/>
                <a:gd name="T66" fmla="*/ 103 w 120"/>
                <a:gd name="T67" fmla="*/ 25 h 26"/>
                <a:gd name="T68" fmla="*/ 111 w 120"/>
                <a:gd name="T69" fmla="*/ 11 h 26"/>
                <a:gd name="T70" fmla="*/ 18 w 120"/>
                <a:gd name="T71" fmla="*/ 25 h 26"/>
                <a:gd name="T72" fmla="*/ 0 w 120"/>
                <a:gd name="T73" fmla="*/ 26 h 26"/>
                <a:gd name="T74" fmla="*/ 10 w 120"/>
                <a:gd name="T75" fmla="*/ 11 h 26"/>
                <a:gd name="T76" fmla="*/ 18 w 120"/>
                <a:gd name="T7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" h="26">
                  <a:moveTo>
                    <a:pt x="108" y="21"/>
                  </a:moveTo>
                  <a:lnTo>
                    <a:pt x="104" y="19"/>
                  </a:lnTo>
                  <a:lnTo>
                    <a:pt x="90" y="12"/>
                  </a:lnTo>
                  <a:lnTo>
                    <a:pt x="82" y="9"/>
                  </a:lnTo>
                  <a:lnTo>
                    <a:pt x="75" y="7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0" y="4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46" y="7"/>
                  </a:lnTo>
                  <a:lnTo>
                    <a:pt x="39" y="9"/>
                  </a:lnTo>
                  <a:lnTo>
                    <a:pt x="31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11" y="18"/>
                  </a:lnTo>
                  <a:lnTo>
                    <a:pt x="15" y="16"/>
                  </a:lnTo>
                  <a:lnTo>
                    <a:pt x="30" y="8"/>
                  </a:lnTo>
                  <a:lnTo>
                    <a:pt x="37" y="5"/>
                  </a:lnTo>
                  <a:lnTo>
                    <a:pt x="45" y="3"/>
                  </a:lnTo>
                  <a:lnTo>
                    <a:pt x="53" y="1"/>
                  </a:lnTo>
                  <a:cubicBezTo>
                    <a:pt x="53" y="1"/>
                    <a:pt x="53" y="1"/>
                    <a:pt x="53" y="1"/>
                  </a:cubicBezTo>
                  <a:lnTo>
                    <a:pt x="61" y="0"/>
                  </a:lnTo>
                  <a:lnTo>
                    <a:pt x="68" y="1"/>
                  </a:lnTo>
                  <a:cubicBezTo>
                    <a:pt x="68" y="1"/>
                    <a:pt x="68" y="1"/>
                    <a:pt x="68" y="1"/>
                  </a:cubicBezTo>
                  <a:lnTo>
                    <a:pt x="76" y="3"/>
                  </a:lnTo>
                  <a:lnTo>
                    <a:pt x="84" y="5"/>
                  </a:lnTo>
                  <a:lnTo>
                    <a:pt x="91" y="8"/>
                  </a:lnTo>
                  <a:lnTo>
                    <a:pt x="106" y="16"/>
                  </a:lnTo>
                  <a:lnTo>
                    <a:pt x="110" y="18"/>
                  </a:lnTo>
                  <a:lnTo>
                    <a:pt x="108" y="21"/>
                  </a:lnTo>
                  <a:close/>
                  <a:moveTo>
                    <a:pt x="111" y="11"/>
                  </a:moveTo>
                  <a:lnTo>
                    <a:pt x="120" y="26"/>
                  </a:lnTo>
                  <a:lnTo>
                    <a:pt x="103" y="25"/>
                  </a:lnTo>
                  <a:lnTo>
                    <a:pt x="111" y="11"/>
                  </a:lnTo>
                  <a:close/>
                  <a:moveTo>
                    <a:pt x="18" y="25"/>
                  </a:moveTo>
                  <a:lnTo>
                    <a:pt x="0" y="26"/>
                  </a:lnTo>
                  <a:lnTo>
                    <a:pt x="10" y="11"/>
                  </a:lnTo>
                  <a:lnTo>
                    <a:pt x="18" y="25"/>
                  </a:lnTo>
                  <a:close/>
                </a:path>
              </a:pathLst>
            </a:cu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68">
              <a:extLst>
                <a:ext uri="{FF2B5EF4-FFF2-40B4-BE49-F238E27FC236}">
                  <a16:creationId xmlns:a16="http://schemas.microsoft.com/office/drawing/2014/main" id="{490ACC98-912E-47F5-92CF-CD52DBB620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4" y="2735"/>
              <a:ext cx="212" cy="373"/>
            </a:xfrm>
            <a:custGeom>
              <a:avLst/>
              <a:gdLst>
                <a:gd name="T0" fmla="*/ 81 w 91"/>
                <a:gd name="T1" fmla="*/ 147 h 160"/>
                <a:gd name="T2" fmla="*/ 79 w 91"/>
                <a:gd name="T3" fmla="*/ 126 h 160"/>
                <a:gd name="T4" fmla="*/ 76 w 91"/>
                <a:gd name="T5" fmla="*/ 109 h 160"/>
                <a:gd name="T6" fmla="*/ 74 w 91"/>
                <a:gd name="T7" fmla="*/ 93 h 160"/>
                <a:gd name="T8" fmla="*/ 71 w 91"/>
                <a:gd name="T9" fmla="*/ 78 h 160"/>
                <a:gd name="T10" fmla="*/ 68 w 91"/>
                <a:gd name="T11" fmla="*/ 64 h 160"/>
                <a:gd name="T12" fmla="*/ 63 w 91"/>
                <a:gd name="T13" fmla="*/ 52 h 160"/>
                <a:gd name="T14" fmla="*/ 59 w 91"/>
                <a:gd name="T15" fmla="*/ 41 h 160"/>
                <a:gd name="T16" fmla="*/ 59 w 91"/>
                <a:gd name="T17" fmla="*/ 42 h 160"/>
                <a:gd name="T18" fmla="*/ 53 w 91"/>
                <a:gd name="T19" fmla="*/ 33 h 160"/>
                <a:gd name="T20" fmla="*/ 53 w 91"/>
                <a:gd name="T21" fmla="*/ 33 h 160"/>
                <a:gd name="T22" fmla="*/ 47 w 91"/>
                <a:gd name="T23" fmla="*/ 26 h 160"/>
                <a:gd name="T24" fmla="*/ 47 w 91"/>
                <a:gd name="T25" fmla="*/ 26 h 160"/>
                <a:gd name="T26" fmla="*/ 40 w 91"/>
                <a:gd name="T27" fmla="*/ 21 h 160"/>
                <a:gd name="T28" fmla="*/ 33 w 91"/>
                <a:gd name="T29" fmla="*/ 16 h 160"/>
                <a:gd name="T30" fmla="*/ 25 w 91"/>
                <a:gd name="T31" fmla="*/ 13 h 160"/>
                <a:gd name="T32" fmla="*/ 17 w 91"/>
                <a:gd name="T33" fmla="*/ 10 h 160"/>
                <a:gd name="T34" fmla="*/ 13 w 91"/>
                <a:gd name="T35" fmla="*/ 10 h 160"/>
                <a:gd name="T36" fmla="*/ 14 w 91"/>
                <a:gd name="T37" fmla="*/ 6 h 160"/>
                <a:gd name="T38" fmla="*/ 18 w 91"/>
                <a:gd name="T39" fmla="*/ 7 h 160"/>
                <a:gd name="T40" fmla="*/ 27 w 91"/>
                <a:gd name="T41" fmla="*/ 9 h 160"/>
                <a:gd name="T42" fmla="*/ 35 w 91"/>
                <a:gd name="T43" fmla="*/ 13 h 160"/>
                <a:gd name="T44" fmla="*/ 43 w 91"/>
                <a:gd name="T45" fmla="*/ 17 h 160"/>
                <a:gd name="T46" fmla="*/ 50 w 91"/>
                <a:gd name="T47" fmla="*/ 23 h 160"/>
                <a:gd name="T48" fmla="*/ 50 w 91"/>
                <a:gd name="T49" fmla="*/ 23 h 160"/>
                <a:gd name="T50" fmla="*/ 56 w 91"/>
                <a:gd name="T51" fmla="*/ 30 h 160"/>
                <a:gd name="T52" fmla="*/ 57 w 91"/>
                <a:gd name="T53" fmla="*/ 31 h 160"/>
                <a:gd name="T54" fmla="*/ 62 w 91"/>
                <a:gd name="T55" fmla="*/ 39 h 160"/>
                <a:gd name="T56" fmla="*/ 62 w 91"/>
                <a:gd name="T57" fmla="*/ 40 h 160"/>
                <a:gd name="T58" fmla="*/ 67 w 91"/>
                <a:gd name="T59" fmla="*/ 51 h 160"/>
                <a:gd name="T60" fmla="*/ 71 w 91"/>
                <a:gd name="T61" fmla="*/ 63 h 160"/>
                <a:gd name="T62" fmla="*/ 75 w 91"/>
                <a:gd name="T63" fmla="*/ 77 h 160"/>
                <a:gd name="T64" fmla="*/ 78 w 91"/>
                <a:gd name="T65" fmla="*/ 92 h 160"/>
                <a:gd name="T66" fmla="*/ 80 w 91"/>
                <a:gd name="T67" fmla="*/ 108 h 160"/>
                <a:gd name="T68" fmla="*/ 83 w 91"/>
                <a:gd name="T69" fmla="*/ 125 h 160"/>
                <a:gd name="T70" fmla="*/ 85 w 91"/>
                <a:gd name="T71" fmla="*/ 147 h 160"/>
                <a:gd name="T72" fmla="*/ 81 w 91"/>
                <a:gd name="T73" fmla="*/ 147 h 160"/>
                <a:gd name="T74" fmla="*/ 91 w 91"/>
                <a:gd name="T75" fmla="*/ 144 h 160"/>
                <a:gd name="T76" fmla="*/ 84 w 91"/>
                <a:gd name="T77" fmla="*/ 160 h 160"/>
                <a:gd name="T78" fmla="*/ 75 w 91"/>
                <a:gd name="T79" fmla="*/ 145 h 160"/>
                <a:gd name="T80" fmla="*/ 91 w 91"/>
                <a:gd name="T81" fmla="*/ 144 h 160"/>
                <a:gd name="T82" fmla="*/ 14 w 91"/>
                <a:gd name="T83" fmla="*/ 16 h 160"/>
                <a:gd name="T84" fmla="*/ 0 w 91"/>
                <a:gd name="T85" fmla="*/ 4 h 160"/>
                <a:gd name="T86" fmla="*/ 18 w 91"/>
                <a:gd name="T87" fmla="*/ 0 h 160"/>
                <a:gd name="T88" fmla="*/ 14 w 91"/>
                <a:gd name="T8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160">
                  <a:moveTo>
                    <a:pt x="81" y="147"/>
                  </a:moveTo>
                  <a:lnTo>
                    <a:pt x="79" y="126"/>
                  </a:lnTo>
                  <a:lnTo>
                    <a:pt x="76" y="109"/>
                  </a:lnTo>
                  <a:lnTo>
                    <a:pt x="74" y="93"/>
                  </a:lnTo>
                  <a:lnTo>
                    <a:pt x="71" y="78"/>
                  </a:lnTo>
                  <a:lnTo>
                    <a:pt x="68" y="64"/>
                  </a:lnTo>
                  <a:lnTo>
                    <a:pt x="63" y="52"/>
                  </a:lnTo>
                  <a:lnTo>
                    <a:pt x="59" y="41"/>
                  </a:lnTo>
                  <a:lnTo>
                    <a:pt x="59" y="42"/>
                  </a:lnTo>
                  <a:lnTo>
                    <a:pt x="53" y="33"/>
                  </a:lnTo>
                  <a:lnTo>
                    <a:pt x="53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0" y="21"/>
                  </a:lnTo>
                  <a:lnTo>
                    <a:pt x="33" y="16"/>
                  </a:lnTo>
                  <a:lnTo>
                    <a:pt x="25" y="13"/>
                  </a:lnTo>
                  <a:lnTo>
                    <a:pt x="17" y="10"/>
                  </a:lnTo>
                  <a:lnTo>
                    <a:pt x="13" y="10"/>
                  </a:lnTo>
                  <a:lnTo>
                    <a:pt x="14" y="6"/>
                  </a:lnTo>
                  <a:lnTo>
                    <a:pt x="18" y="7"/>
                  </a:lnTo>
                  <a:lnTo>
                    <a:pt x="27" y="9"/>
                  </a:lnTo>
                  <a:lnTo>
                    <a:pt x="35" y="13"/>
                  </a:lnTo>
                  <a:lnTo>
                    <a:pt x="43" y="17"/>
                  </a:lnTo>
                  <a:lnTo>
                    <a:pt x="50" y="23"/>
                  </a:lnTo>
                  <a:cubicBezTo>
                    <a:pt x="50" y="23"/>
                    <a:pt x="50" y="23"/>
                    <a:pt x="50" y="23"/>
                  </a:cubicBezTo>
                  <a:lnTo>
                    <a:pt x="56" y="30"/>
                  </a:lnTo>
                  <a:cubicBezTo>
                    <a:pt x="56" y="30"/>
                    <a:pt x="56" y="31"/>
                    <a:pt x="57" y="31"/>
                  </a:cubicBezTo>
                  <a:lnTo>
                    <a:pt x="62" y="39"/>
                  </a:lnTo>
                  <a:cubicBezTo>
                    <a:pt x="62" y="39"/>
                    <a:pt x="62" y="40"/>
                    <a:pt x="62" y="40"/>
                  </a:cubicBezTo>
                  <a:lnTo>
                    <a:pt x="67" y="51"/>
                  </a:lnTo>
                  <a:lnTo>
                    <a:pt x="71" y="63"/>
                  </a:lnTo>
                  <a:lnTo>
                    <a:pt x="75" y="77"/>
                  </a:lnTo>
                  <a:lnTo>
                    <a:pt x="78" y="92"/>
                  </a:lnTo>
                  <a:lnTo>
                    <a:pt x="80" y="108"/>
                  </a:lnTo>
                  <a:lnTo>
                    <a:pt x="83" y="125"/>
                  </a:lnTo>
                  <a:lnTo>
                    <a:pt x="85" y="147"/>
                  </a:lnTo>
                  <a:lnTo>
                    <a:pt x="81" y="147"/>
                  </a:lnTo>
                  <a:close/>
                  <a:moveTo>
                    <a:pt x="91" y="144"/>
                  </a:moveTo>
                  <a:lnTo>
                    <a:pt x="84" y="160"/>
                  </a:lnTo>
                  <a:lnTo>
                    <a:pt x="75" y="145"/>
                  </a:lnTo>
                  <a:lnTo>
                    <a:pt x="91" y="144"/>
                  </a:lnTo>
                  <a:close/>
                  <a:moveTo>
                    <a:pt x="14" y="16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69">
              <a:extLst>
                <a:ext uri="{FF2B5EF4-FFF2-40B4-BE49-F238E27FC236}">
                  <a16:creationId xmlns:a16="http://schemas.microsoft.com/office/drawing/2014/main" id="{D934E974-72AE-4630-8310-CD5DF7C673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5" y="2801"/>
              <a:ext cx="63" cy="307"/>
            </a:xfrm>
            <a:custGeom>
              <a:avLst/>
              <a:gdLst>
                <a:gd name="T0" fmla="*/ 44 w 63"/>
                <a:gd name="T1" fmla="*/ 282 h 307"/>
                <a:gd name="T2" fmla="*/ 40 w 63"/>
                <a:gd name="T3" fmla="*/ 268 h 307"/>
                <a:gd name="T4" fmla="*/ 21 w 63"/>
                <a:gd name="T5" fmla="*/ 223 h 307"/>
                <a:gd name="T6" fmla="*/ 9 w 63"/>
                <a:gd name="T7" fmla="*/ 181 h 307"/>
                <a:gd name="T8" fmla="*/ 5 w 63"/>
                <a:gd name="T9" fmla="*/ 160 h 307"/>
                <a:gd name="T10" fmla="*/ 0 w 63"/>
                <a:gd name="T11" fmla="*/ 142 h 307"/>
                <a:gd name="T12" fmla="*/ 0 w 63"/>
                <a:gd name="T13" fmla="*/ 121 h 307"/>
                <a:gd name="T14" fmla="*/ 0 w 63"/>
                <a:gd name="T15" fmla="*/ 102 h 307"/>
                <a:gd name="T16" fmla="*/ 7 w 63"/>
                <a:gd name="T17" fmla="*/ 67 h 307"/>
                <a:gd name="T18" fmla="*/ 19 w 63"/>
                <a:gd name="T19" fmla="*/ 27 h 307"/>
                <a:gd name="T20" fmla="*/ 28 w 63"/>
                <a:gd name="T21" fmla="*/ 32 h 307"/>
                <a:gd name="T22" fmla="*/ 16 w 63"/>
                <a:gd name="T23" fmla="*/ 69 h 307"/>
                <a:gd name="T24" fmla="*/ 9 w 63"/>
                <a:gd name="T25" fmla="*/ 104 h 307"/>
                <a:gd name="T26" fmla="*/ 9 w 63"/>
                <a:gd name="T27" fmla="*/ 121 h 307"/>
                <a:gd name="T28" fmla="*/ 9 w 63"/>
                <a:gd name="T29" fmla="*/ 139 h 307"/>
                <a:gd name="T30" fmla="*/ 14 w 63"/>
                <a:gd name="T31" fmla="*/ 158 h 307"/>
                <a:gd name="T32" fmla="*/ 16 w 63"/>
                <a:gd name="T33" fmla="*/ 179 h 307"/>
                <a:gd name="T34" fmla="*/ 30 w 63"/>
                <a:gd name="T35" fmla="*/ 221 h 307"/>
                <a:gd name="T36" fmla="*/ 47 w 63"/>
                <a:gd name="T37" fmla="*/ 263 h 307"/>
                <a:gd name="T38" fmla="*/ 54 w 63"/>
                <a:gd name="T39" fmla="*/ 277 h 307"/>
                <a:gd name="T40" fmla="*/ 44 w 63"/>
                <a:gd name="T41" fmla="*/ 282 h 307"/>
                <a:gd name="T42" fmla="*/ 63 w 63"/>
                <a:gd name="T43" fmla="*/ 268 h 307"/>
                <a:gd name="T44" fmla="*/ 61 w 63"/>
                <a:gd name="T45" fmla="*/ 307 h 307"/>
                <a:gd name="T46" fmla="*/ 30 w 63"/>
                <a:gd name="T47" fmla="*/ 282 h 307"/>
                <a:gd name="T48" fmla="*/ 63 w 63"/>
                <a:gd name="T49" fmla="*/ 268 h 307"/>
                <a:gd name="T50" fmla="*/ 5 w 63"/>
                <a:gd name="T51" fmla="*/ 30 h 307"/>
                <a:gd name="T52" fmla="*/ 33 w 63"/>
                <a:gd name="T53" fmla="*/ 0 h 307"/>
                <a:gd name="T54" fmla="*/ 40 w 63"/>
                <a:gd name="T55" fmla="*/ 41 h 307"/>
                <a:gd name="T56" fmla="*/ 5 w 63"/>
                <a:gd name="T57" fmla="*/ 3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3" h="307">
                  <a:moveTo>
                    <a:pt x="44" y="282"/>
                  </a:moveTo>
                  <a:lnTo>
                    <a:pt x="40" y="268"/>
                  </a:lnTo>
                  <a:lnTo>
                    <a:pt x="21" y="223"/>
                  </a:lnTo>
                  <a:lnTo>
                    <a:pt x="9" y="181"/>
                  </a:lnTo>
                  <a:lnTo>
                    <a:pt x="5" y="160"/>
                  </a:lnTo>
                  <a:lnTo>
                    <a:pt x="0" y="142"/>
                  </a:lnTo>
                  <a:lnTo>
                    <a:pt x="0" y="121"/>
                  </a:lnTo>
                  <a:lnTo>
                    <a:pt x="0" y="102"/>
                  </a:lnTo>
                  <a:lnTo>
                    <a:pt x="7" y="67"/>
                  </a:lnTo>
                  <a:lnTo>
                    <a:pt x="19" y="27"/>
                  </a:lnTo>
                  <a:lnTo>
                    <a:pt x="28" y="32"/>
                  </a:lnTo>
                  <a:lnTo>
                    <a:pt x="16" y="69"/>
                  </a:lnTo>
                  <a:lnTo>
                    <a:pt x="9" y="104"/>
                  </a:lnTo>
                  <a:lnTo>
                    <a:pt x="9" y="121"/>
                  </a:lnTo>
                  <a:lnTo>
                    <a:pt x="9" y="139"/>
                  </a:lnTo>
                  <a:lnTo>
                    <a:pt x="14" y="158"/>
                  </a:lnTo>
                  <a:lnTo>
                    <a:pt x="16" y="179"/>
                  </a:lnTo>
                  <a:lnTo>
                    <a:pt x="30" y="221"/>
                  </a:lnTo>
                  <a:lnTo>
                    <a:pt x="47" y="263"/>
                  </a:lnTo>
                  <a:lnTo>
                    <a:pt x="54" y="277"/>
                  </a:lnTo>
                  <a:lnTo>
                    <a:pt x="44" y="282"/>
                  </a:lnTo>
                  <a:close/>
                  <a:moveTo>
                    <a:pt x="63" y="268"/>
                  </a:moveTo>
                  <a:lnTo>
                    <a:pt x="61" y="307"/>
                  </a:lnTo>
                  <a:lnTo>
                    <a:pt x="30" y="282"/>
                  </a:lnTo>
                  <a:lnTo>
                    <a:pt x="63" y="268"/>
                  </a:lnTo>
                  <a:close/>
                  <a:moveTo>
                    <a:pt x="5" y="30"/>
                  </a:moveTo>
                  <a:lnTo>
                    <a:pt x="33" y="0"/>
                  </a:lnTo>
                  <a:lnTo>
                    <a:pt x="40" y="41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70">
              <a:extLst>
                <a:ext uri="{FF2B5EF4-FFF2-40B4-BE49-F238E27FC236}">
                  <a16:creationId xmlns:a16="http://schemas.microsoft.com/office/drawing/2014/main" id="{54B17070-4EF8-4E49-93C5-704725B868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6" y="2798"/>
              <a:ext cx="280" cy="366"/>
            </a:xfrm>
            <a:custGeom>
              <a:avLst/>
              <a:gdLst>
                <a:gd name="T0" fmla="*/ 7 w 120"/>
                <a:gd name="T1" fmla="*/ 145 h 157"/>
                <a:gd name="T2" fmla="*/ 4 w 120"/>
                <a:gd name="T3" fmla="*/ 132 h 157"/>
                <a:gd name="T4" fmla="*/ 2 w 120"/>
                <a:gd name="T5" fmla="*/ 119 h 157"/>
                <a:gd name="T6" fmla="*/ 0 w 120"/>
                <a:gd name="T7" fmla="*/ 106 h 157"/>
                <a:gd name="T8" fmla="*/ 0 w 120"/>
                <a:gd name="T9" fmla="*/ 94 h 157"/>
                <a:gd name="T10" fmla="*/ 2 w 120"/>
                <a:gd name="T11" fmla="*/ 82 h 157"/>
                <a:gd name="T12" fmla="*/ 2 w 120"/>
                <a:gd name="T13" fmla="*/ 82 h 157"/>
                <a:gd name="T14" fmla="*/ 5 w 120"/>
                <a:gd name="T15" fmla="*/ 71 h 157"/>
                <a:gd name="T16" fmla="*/ 5 w 120"/>
                <a:gd name="T17" fmla="*/ 71 h 157"/>
                <a:gd name="T18" fmla="*/ 11 w 120"/>
                <a:gd name="T19" fmla="*/ 61 h 157"/>
                <a:gd name="T20" fmla="*/ 11 w 120"/>
                <a:gd name="T21" fmla="*/ 60 h 157"/>
                <a:gd name="T22" fmla="*/ 19 w 120"/>
                <a:gd name="T23" fmla="*/ 51 h 157"/>
                <a:gd name="T24" fmla="*/ 19 w 120"/>
                <a:gd name="T25" fmla="*/ 51 h 157"/>
                <a:gd name="T26" fmla="*/ 29 w 120"/>
                <a:gd name="T27" fmla="*/ 42 h 157"/>
                <a:gd name="T28" fmla="*/ 42 w 120"/>
                <a:gd name="T29" fmla="*/ 34 h 157"/>
                <a:gd name="T30" fmla="*/ 55 w 120"/>
                <a:gd name="T31" fmla="*/ 26 h 157"/>
                <a:gd name="T32" fmla="*/ 70 w 120"/>
                <a:gd name="T33" fmla="*/ 19 h 157"/>
                <a:gd name="T34" fmla="*/ 86 w 120"/>
                <a:gd name="T35" fmla="*/ 13 h 157"/>
                <a:gd name="T36" fmla="*/ 107 w 120"/>
                <a:gd name="T37" fmla="*/ 4 h 157"/>
                <a:gd name="T38" fmla="*/ 109 w 120"/>
                <a:gd name="T39" fmla="*/ 8 h 157"/>
                <a:gd name="T40" fmla="*/ 88 w 120"/>
                <a:gd name="T41" fmla="*/ 16 h 157"/>
                <a:gd name="T42" fmla="*/ 72 w 120"/>
                <a:gd name="T43" fmla="*/ 23 h 157"/>
                <a:gd name="T44" fmla="*/ 57 w 120"/>
                <a:gd name="T45" fmla="*/ 30 h 157"/>
                <a:gd name="T46" fmla="*/ 44 w 120"/>
                <a:gd name="T47" fmla="*/ 37 h 157"/>
                <a:gd name="T48" fmla="*/ 32 w 120"/>
                <a:gd name="T49" fmla="*/ 45 h 157"/>
                <a:gd name="T50" fmla="*/ 22 w 120"/>
                <a:gd name="T51" fmla="*/ 54 h 157"/>
                <a:gd name="T52" fmla="*/ 22 w 120"/>
                <a:gd name="T53" fmla="*/ 53 h 157"/>
                <a:gd name="T54" fmla="*/ 14 w 120"/>
                <a:gd name="T55" fmla="*/ 63 h 157"/>
                <a:gd name="T56" fmla="*/ 14 w 120"/>
                <a:gd name="T57" fmla="*/ 62 h 157"/>
                <a:gd name="T58" fmla="*/ 9 w 120"/>
                <a:gd name="T59" fmla="*/ 73 h 157"/>
                <a:gd name="T60" fmla="*/ 9 w 120"/>
                <a:gd name="T61" fmla="*/ 72 h 157"/>
                <a:gd name="T62" fmla="*/ 6 w 120"/>
                <a:gd name="T63" fmla="*/ 83 h 157"/>
                <a:gd name="T64" fmla="*/ 6 w 120"/>
                <a:gd name="T65" fmla="*/ 83 h 157"/>
                <a:gd name="T66" fmla="*/ 4 w 120"/>
                <a:gd name="T67" fmla="*/ 94 h 157"/>
                <a:gd name="T68" fmla="*/ 4 w 120"/>
                <a:gd name="T69" fmla="*/ 106 h 157"/>
                <a:gd name="T70" fmla="*/ 6 w 120"/>
                <a:gd name="T71" fmla="*/ 118 h 157"/>
                <a:gd name="T72" fmla="*/ 8 w 120"/>
                <a:gd name="T73" fmla="*/ 131 h 157"/>
                <a:gd name="T74" fmla="*/ 11 w 120"/>
                <a:gd name="T75" fmla="*/ 144 h 157"/>
                <a:gd name="T76" fmla="*/ 7 w 120"/>
                <a:gd name="T77" fmla="*/ 145 h 157"/>
                <a:gd name="T78" fmla="*/ 16 w 120"/>
                <a:gd name="T79" fmla="*/ 140 h 157"/>
                <a:gd name="T80" fmla="*/ 12 w 120"/>
                <a:gd name="T81" fmla="*/ 157 h 157"/>
                <a:gd name="T82" fmla="*/ 1 w 120"/>
                <a:gd name="T83" fmla="*/ 144 h 157"/>
                <a:gd name="T84" fmla="*/ 16 w 120"/>
                <a:gd name="T85" fmla="*/ 140 h 157"/>
                <a:gd name="T86" fmla="*/ 103 w 120"/>
                <a:gd name="T87" fmla="*/ 0 h 157"/>
                <a:gd name="T88" fmla="*/ 120 w 120"/>
                <a:gd name="T89" fmla="*/ 1 h 157"/>
                <a:gd name="T90" fmla="*/ 108 w 120"/>
                <a:gd name="T91" fmla="*/ 15 h 157"/>
                <a:gd name="T92" fmla="*/ 103 w 120"/>
                <a:gd name="T9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0" h="157">
                  <a:moveTo>
                    <a:pt x="7" y="145"/>
                  </a:moveTo>
                  <a:lnTo>
                    <a:pt x="4" y="132"/>
                  </a:lnTo>
                  <a:lnTo>
                    <a:pt x="2" y="119"/>
                  </a:lnTo>
                  <a:lnTo>
                    <a:pt x="0" y="106"/>
                  </a:lnTo>
                  <a:lnTo>
                    <a:pt x="0" y="94"/>
                  </a:lnTo>
                  <a:lnTo>
                    <a:pt x="2" y="82"/>
                  </a:lnTo>
                  <a:cubicBezTo>
                    <a:pt x="2" y="82"/>
                    <a:pt x="2" y="82"/>
                    <a:pt x="2" y="82"/>
                  </a:cubicBezTo>
                  <a:lnTo>
                    <a:pt x="5" y="71"/>
                  </a:lnTo>
                  <a:cubicBezTo>
                    <a:pt x="5" y="71"/>
                    <a:pt x="5" y="71"/>
                    <a:pt x="5" y="71"/>
                  </a:cubicBezTo>
                  <a:lnTo>
                    <a:pt x="11" y="61"/>
                  </a:lnTo>
                  <a:cubicBezTo>
                    <a:pt x="11" y="60"/>
                    <a:pt x="11" y="60"/>
                    <a:pt x="11" y="60"/>
                  </a:cubicBezTo>
                  <a:lnTo>
                    <a:pt x="19" y="51"/>
                  </a:lnTo>
                  <a:cubicBezTo>
                    <a:pt x="19" y="51"/>
                    <a:pt x="19" y="51"/>
                    <a:pt x="19" y="51"/>
                  </a:cubicBezTo>
                  <a:lnTo>
                    <a:pt x="29" y="42"/>
                  </a:lnTo>
                  <a:lnTo>
                    <a:pt x="42" y="34"/>
                  </a:lnTo>
                  <a:lnTo>
                    <a:pt x="55" y="26"/>
                  </a:lnTo>
                  <a:lnTo>
                    <a:pt x="70" y="19"/>
                  </a:lnTo>
                  <a:lnTo>
                    <a:pt x="86" y="13"/>
                  </a:lnTo>
                  <a:lnTo>
                    <a:pt x="107" y="4"/>
                  </a:lnTo>
                  <a:lnTo>
                    <a:pt x="109" y="8"/>
                  </a:lnTo>
                  <a:lnTo>
                    <a:pt x="88" y="16"/>
                  </a:lnTo>
                  <a:lnTo>
                    <a:pt x="72" y="23"/>
                  </a:lnTo>
                  <a:lnTo>
                    <a:pt x="57" y="30"/>
                  </a:lnTo>
                  <a:lnTo>
                    <a:pt x="44" y="37"/>
                  </a:lnTo>
                  <a:lnTo>
                    <a:pt x="32" y="45"/>
                  </a:lnTo>
                  <a:lnTo>
                    <a:pt x="22" y="54"/>
                  </a:lnTo>
                  <a:lnTo>
                    <a:pt x="22" y="53"/>
                  </a:lnTo>
                  <a:lnTo>
                    <a:pt x="14" y="63"/>
                  </a:lnTo>
                  <a:lnTo>
                    <a:pt x="14" y="62"/>
                  </a:lnTo>
                  <a:lnTo>
                    <a:pt x="9" y="73"/>
                  </a:lnTo>
                  <a:lnTo>
                    <a:pt x="9" y="72"/>
                  </a:lnTo>
                  <a:lnTo>
                    <a:pt x="6" y="83"/>
                  </a:lnTo>
                  <a:lnTo>
                    <a:pt x="6" y="83"/>
                  </a:lnTo>
                  <a:lnTo>
                    <a:pt x="4" y="94"/>
                  </a:lnTo>
                  <a:lnTo>
                    <a:pt x="4" y="106"/>
                  </a:lnTo>
                  <a:lnTo>
                    <a:pt x="6" y="118"/>
                  </a:lnTo>
                  <a:lnTo>
                    <a:pt x="8" y="131"/>
                  </a:lnTo>
                  <a:lnTo>
                    <a:pt x="11" y="144"/>
                  </a:lnTo>
                  <a:lnTo>
                    <a:pt x="7" y="145"/>
                  </a:lnTo>
                  <a:close/>
                  <a:moveTo>
                    <a:pt x="16" y="140"/>
                  </a:moveTo>
                  <a:lnTo>
                    <a:pt x="12" y="157"/>
                  </a:lnTo>
                  <a:lnTo>
                    <a:pt x="1" y="144"/>
                  </a:lnTo>
                  <a:lnTo>
                    <a:pt x="16" y="140"/>
                  </a:lnTo>
                  <a:close/>
                  <a:moveTo>
                    <a:pt x="103" y="0"/>
                  </a:moveTo>
                  <a:lnTo>
                    <a:pt x="120" y="1"/>
                  </a:lnTo>
                  <a:lnTo>
                    <a:pt x="108" y="1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71">
              <a:extLst>
                <a:ext uri="{FF2B5EF4-FFF2-40B4-BE49-F238E27FC236}">
                  <a16:creationId xmlns:a16="http://schemas.microsoft.com/office/drawing/2014/main" id="{0FEC43FC-5A58-4EF2-BF0D-2AE5512F02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5" y="2404"/>
              <a:ext cx="168" cy="61"/>
            </a:xfrm>
            <a:custGeom>
              <a:avLst/>
              <a:gdLst>
                <a:gd name="T0" fmla="*/ 9 w 72"/>
                <a:gd name="T1" fmla="*/ 16 h 26"/>
                <a:gd name="T2" fmla="*/ 17 w 72"/>
                <a:gd name="T3" fmla="*/ 8 h 26"/>
                <a:gd name="T4" fmla="*/ 22 w 72"/>
                <a:gd name="T5" fmla="*/ 5 h 26"/>
                <a:gd name="T6" fmla="*/ 22 w 72"/>
                <a:gd name="T7" fmla="*/ 5 h 26"/>
                <a:gd name="T8" fmla="*/ 27 w 72"/>
                <a:gd name="T9" fmla="*/ 3 h 26"/>
                <a:gd name="T10" fmla="*/ 31 w 72"/>
                <a:gd name="T11" fmla="*/ 1 h 26"/>
                <a:gd name="T12" fmla="*/ 32 w 72"/>
                <a:gd name="T13" fmla="*/ 1 h 26"/>
                <a:gd name="T14" fmla="*/ 36 w 72"/>
                <a:gd name="T15" fmla="*/ 0 h 26"/>
                <a:gd name="T16" fmla="*/ 37 w 72"/>
                <a:gd name="T17" fmla="*/ 0 h 26"/>
                <a:gd name="T18" fmla="*/ 41 w 72"/>
                <a:gd name="T19" fmla="*/ 1 h 26"/>
                <a:gd name="T20" fmla="*/ 42 w 72"/>
                <a:gd name="T21" fmla="*/ 1 h 26"/>
                <a:gd name="T22" fmla="*/ 46 w 72"/>
                <a:gd name="T23" fmla="*/ 3 h 26"/>
                <a:gd name="T24" fmla="*/ 51 w 72"/>
                <a:gd name="T25" fmla="*/ 5 h 26"/>
                <a:gd name="T26" fmla="*/ 51 w 72"/>
                <a:gd name="T27" fmla="*/ 5 h 26"/>
                <a:gd name="T28" fmla="*/ 56 w 72"/>
                <a:gd name="T29" fmla="*/ 8 h 26"/>
                <a:gd name="T30" fmla="*/ 64 w 72"/>
                <a:gd name="T31" fmla="*/ 16 h 26"/>
                <a:gd name="T32" fmla="*/ 61 w 72"/>
                <a:gd name="T33" fmla="*/ 19 h 26"/>
                <a:gd name="T34" fmla="*/ 53 w 72"/>
                <a:gd name="T35" fmla="*/ 12 h 26"/>
                <a:gd name="T36" fmla="*/ 49 w 72"/>
                <a:gd name="T37" fmla="*/ 8 h 26"/>
                <a:gd name="T38" fmla="*/ 49 w 72"/>
                <a:gd name="T39" fmla="*/ 9 h 26"/>
                <a:gd name="T40" fmla="*/ 45 w 72"/>
                <a:gd name="T41" fmla="*/ 6 h 26"/>
                <a:gd name="T42" fmla="*/ 40 w 72"/>
                <a:gd name="T43" fmla="*/ 5 h 26"/>
                <a:gd name="T44" fmla="*/ 41 w 72"/>
                <a:gd name="T45" fmla="*/ 5 h 26"/>
                <a:gd name="T46" fmla="*/ 36 w 72"/>
                <a:gd name="T47" fmla="*/ 4 h 26"/>
                <a:gd name="T48" fmla="*/ 37 w 72"/>
                <a:gd name="T49" fmla="*/ 4 h 26"/>
                <a:gd name="T50" fmla="*/ 32 w 72"/>
                <a:gd name="T51" fmla="*/ 5 h 26"/>
                <a:gd name="T52" fmla="*/ 33 w 72"/>
                <a:gd name="T53" fmla="*/ 5 h 26"/>
                <a:gd name="T54" fmla="*/ 28 w 72"/>
                <a:gd name="T55" fmla="*/ 6 h 26"/>
                <a:gd name="T56" fmla="*/ 24 w 72"/>
                <a:gd name="T57" fmla="*/ 9 h 26"/>
                <a:gd name="T58" fmla="*/ 24 w 72"/>
                <a:gd name="T59" fmla="*/ 8 h 26"/>
                <a:gd name="T60" fmla="*/ 20 w 72"/>
                <a:gd name="T61" fmla="*/ 11 h 26"/>
                <a:gd name="T62" fmla="*/ 11 w 72"/>
                <a:gd name="T63" fmla="*/ 19 h 26"/>
                <a:gd name="T64" fmla="*/ 9 w 72"/>
                <a:gd name="T65" fmla="*/ 16 h 26"/>
                <a:gd name="T66" fmla="*/ 18 w 72"/>
                <a:gd name="T67" fmla="*/ 21 h 26"/>
                <a:gd name="T68" fmla="*/ 0 w 72"/>
                <a:gd name="T69" fmla="*/ 26 h 26"/>
                <a:gd name="T70" fmla="*/ 7 w 72"/>
                <a:gd name="T71" fmla="*/ 10 h 26"/>
                <a:gd name="T72" fmla="*/ 18 w 72"/>
                <a:gd name="T73" fmla="*/ 21 h 26"/>
                <a:gd name="T74" fmla="*/ 66 w 72"/>
                <a:gd name="T75" fmla="*/ 10 h 26"/>
                <a:gd name="T76" fmla="*/ 72 w 72"/>
                <a:gd name="T77" fmla="*/ 26 h 26"/>
                <a:gd name="T78" fmla="*/ 55 w 72"/>
                <a:gd name="T79" fmla="*/ 21 h 26"/>
                <a:gd name="T80" fmla="*/ 66 w 72"/>
                <a:gd name="T81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2" h="26">
                  <a:moveTo>
                    <a:pt x="9" y="16"/>
                  </a:moveTo>
                  <a:lnTo>
                    <a:pt x="17" y="8"/>
                  </a:lnTo>
                  <a:lnTo>
                    <a:pt x="22" y="5"/>
                  </a:lnTo>
                  <a:cubicBezTo>
                    <a:pt x="22" y="5"/>
                    <a:pt x="22" y="5"/>
                    <a:pt x="22" y="5"/>
                  </a:cubicBezTo>
                  <a:lnTo>
                    <a:pt x="27" y="3"/>
                  </a:lnTo>
                  <a:lnTo>
                    <a:pt x="31" y="1"/>
                  </a:lnTo>
                  <a:cubicBezTo>
                    <a:pt x="31" y="1"/>
                    <a:pt x="32" y="1"/>
                    <a:pt x="32" y="1"/>
                  </a:cubicBezTo>
                  <a:lnTo>
                    <a:pt x="36" y="0"/>
                  </a:lnTo>
                  <a:cubicBezTo>
                    <a:pt x="36" y="0"/>
                    <a:pt x="37" y="0"/>
                    <a:pt x="37" y="0"/>
                  </a:cubicBezTo>
                  <a:lnTo>
                    <a:pt x="41" y="1"/>
                  </a:lnTo>
                  <a:cubicBezTo>
                    <a:pt x="41" y="1"/>
                    <a:pt x="41" y="1"/>
                    <a:pt x="42" y="1"/>
                  </a:cubicBezTo>
                  <a:lnTo>
                    <a:pt x="46" y="3"/>
                  </a:lnTo>
                  <a:lnTo>
                    <a:pt x="51" y="5"/>
                  </a:lnTo>
                  <a:cubicBezTo>
                    <a:pt x="51" y="5"/>
                    <a:pt x="51" y="5"/>
                    <a:pt x="51" y="5"/>
                  </a:cubicBezTo>
                  <a:lnTo>
                    <a:pt x="56" y="8"/>
                  </a:lnTo>
                  <a:lnTo>
                    <a:pt x="64" y="16"/>
                  </a:lnTo>
                  <a:lnTo>
                    <a:pt x="61" y="19"/>
                  </a:lnTo>
                  <a:lnTo>
                    <a:pt x="53" y="12"/>
                  </a:lnTo>
                  <a:lnTo>
                    <a:pt x="49" y="8"/>
                  </a:lnTo>
                  <a:lnTo>
                    <a:pt x="49" y="9"/>
                  </a:lnTo>
                  <a:lnTo>
                    <a:pt x="45" y="6"/>
                  </a:lnTo>
                  <a:lnTo>
                    <a:pt x="40" y="5"/>
                  </a:lnTo>
                  <a:lnTo>
                    <a:pt x="41" y="5"/>
                  </a:lnTo>
                  <a:lnTo>
                    <a:pt x="36" y="4"/>
                  </a:lnTo>
                  <a:lnTo>
                    <a:pt x="37" y="4"/>
                  </a:lnTo>
                  <a:lnTo>
                    <a:pt x="32" y="5"/>
                  </a:lnTo>
                  <a:lnTo>
                    <a:pt x="33" y="5"/>
                  </a:lnTo>
                  <a:lnTo>
                    <a:pt x="28" y="6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0" y="11"/>
                  </a:lnTo>
                  <a:lnTo>
                    <a:pt x="11" y="19"/>
                  </a:lnTo>
                  <a:lnTo>
                    <a:pt x="9" y="16"/>
                  </a:lnTo>
                  <a:close/>
                  <a:moveTo>
                    <a:pt x="18" y="21"/>
                  </a:moveTo>
                  <a:lnTo>
                    <a:pt x="0" y="26"/>
                  </a:lnTo>
                  <a:lnTo>
                    <a:pt x="7" y="10"/>
                  </a:lnTo>
                  <a:lnTo>
                    <a:pt x="18" y="21"/>
                  </a:lnTo>
                  <a:close/>
                  <a:moveTo>
                    <a:pt x="66" y="10"/>
                  </a:moveTo>
                  <a:lnTo>
                    <a:pt x="72" y="26"/>
                  </a:lnTo>
                  <a:lnTo>
                    <a:pt x="55" y="21"/>
                  </a:lnTo>
                  <a:lnTo>
                    <a:pt x="66" y="10"/>
                  </a:lnTo>
                  <a:close/>
                </a:path>
              </a:pathLst>
            </a:cu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DE3EAD1-5AD8-43F9-BED7-0FB404584C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317092"/>
            <a:ext cx="1143000" cy="351563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088E12-945B-4E81-BDC4-15D783C4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293168"/>
            <a:ext cx="609600" cy="352253"/>
          </a:xfrm>
        </p:spPr>
        <p:txBody>
          <a:bodyPr/>
          <a:lstStyle/>
          <a:p>
            <a:pPr algn="l"/>
            <a:fld id="{51C35075-668B-452D-A61F-0DCC557CF564}" type="slidenum">
              <a:rPr lang="en-US" smtClean="0"/>
              <a:pPr algn="l"/>
              <a:t>2</a:t>
            </a:fld>
            <a:endParaRPr lang="en-US" dirty="0"/>
          </a:p>
        </p:txBody>
      </p:sp>
      <p:pic>
        <p:nvPicPr>
          <p:cNvPr id="6" name="Picture 5" descr="design_element3.jpg">
            <a:extLst>
              <a:ext uri="{FF2B5EF4-FFF2-40B4-BE49-F238E27FC236}">
                <a16:creationId xmlns:a16="http://schemas.microsoft.com/office/drawing/2014/main" id="{8CB45623-0663-4D5D-AA57-722293E37B9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0800000" flipV="1">
            <a:off x="762008" y="6460132"/>
            <a:ext cx="6096001" cy="65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9C50C7-3CB1-4B73-9F78-4E7F4A83EFE1}"/>
              </a:ext>
            </a:extLst>
          </p:cNvPr>
          <p:cNvSpPr/>
          <p:nvPr/>
        </p:nvSpPr>
        <p:spPr>
          <a:xfrm>
            <a:off x="0" y="-12091"/>
            <a:ext cx="9144000" cy="4693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2E0E89-3044-4ECB-B799-F37B35A4371C}"/>
              </a:ext>
            </a:extLst>
          </p:cNvPr>
          <p:cNvSpPr txBox="1"/>
          <p:nvPr/>
        </p:nvSpPr>
        <p:spPr>
          <a:xfrm>
            <a:off x="508240" y="929430"/>
            <a:ext cx="8330959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  <a:buClr>
                <a:srgbClr val="469C49"/>
              </a:buClr>
              <a:buSzPct val="110000"/>
            </a:pPr>
            <a:endParaRPr lang="en-US" sz="2000" dirty="0"/>
          </a:p>
          <a:p>
            <a:pPr>
              <a:spcAft>
                <a:spcPts val="1200"/>
              </a:spcAft>
              <a:buClr>
                <a:srgbClr val="469C49"/>
              </a:buClr>
              <a:buSzPct val="110000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D9AD38F-4FC0-4D23-BEB7-8DE53116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43000"/>
            <a:ext cx="8229600" cy="576407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REGIONAL COMMUTING PATTERNS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0F04C-FBB8-4330-8CED-2ED5803D65E4}"/>
              </a:ext>
            </a:extLst>
          </p:cNvPr>
          <p:cNvSpPr txBox="1"/>
          <p:nvPr/>
        </p:nvSpPr>
        <p:spPr>
          <a:xfrm>
            <a:off x="5793005" y="801827"/>
            <a:ext cx="274320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11125"/>
            <a:r>
              <a:rPr lang="en-US" dirty="0"/>
              <a:t>In total, 161,500 workers (23%) who work in Marion County every day commute from surrounding counties.</a:t>
            </a:r>
          </a:p>
          <a:p>
            <a:pPr marL="111125"/>
            <a:endParaRPr lang="en-US" dirty="0"/>
          </a:p>
          <a:p>
            <a:pPr marL="111125"/>
            <a:r>
              <a:rPr lang="en-US" dirty="0"/>
              <a:t>Wages taxed via the local income tax, are taxed by the county of residence.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95CA598-869D-4DD5-AE1D-EEF57341104A}"/>
              </a:ext>
            </a:extLst>
          </p:cNvPr>
          <p:cNvSpPr txBox="1"/>
          <p:nvPr/>
        </p:nvSpPr>
        <p:spPr>
          <a:xfrm>
            <a:off x="5903493" y="3566081"/>
            <a:ext cx="2578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Source: IT-40 data compiled by the Indiana Business Research Center</a:t>
            </a:r>
          </a:p>
        </p:txBody>
      </p:sp>
    </p:spTree>
    <p:extLst>
      <p:ext uri="{BB962C8B-B14F-4D97-AF65-F5344CB8AC3E}">
        <p14:creationId xmlns:p14="http://schemas.microsoft.com/office/powerpoint/2010/main" val="260373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DE3EAD1-5AD8-43F9-BED7-0FB404584C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317092"/>
            <a:ext cx="1143000" cy="351563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088E12-945B-4E81-BDC4-15D783C4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293168"/>
            <a:ext cx="609600" cy="352253"/>
          </a:xfrm>
        </p:spPr>
        <p:txBody>
          <a:bodyPr/>
          <a:lstStyle/>
          <a:p>
            <a:pPr algn="l"/>
            <a:fld id="{51C35075-668B-452D-A61F-0DCC557CF564}" type="slidenum">
              <a:rPr lang="en-US" smtClean="0"/>
              <a:pPr algn="l"/>
              <a:t>3</a:t>
            </a:fld>
            <a:endParaRPr lang="en-US" dirty="0"/>
          </a:p>
        </p:txBody>
      </p:sp>
      <p:pic>
        <p:nvPicPr>
          <p:cNvPr id="6" name="Picture 5" descr="design_element3.jpg">
            <a:extLst>
              <a:ext uri="{FF2B5EF4-FFF2-40B4-BE49-F238E27FC236}">
                <a16:creationId xmlns:a16="http://schemas.microsoft.com/office/drawing/2014/main" id="{8CB45623-0663-4D5D-AA57-722293E37B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V="1">
            <a:off x="762008" y="6460132"/>
            <a:ext cx="6096001" cy="65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9C50C7-3CB1-4B73-9F78-4E7F4A83EFE1}"/>
              </a:ext>
            </a:extLst>
          </p:cNvPr>
          <p:cNvSpPr/>
          <p:nvPr/>
        </p:nvSpPr>
        <p:spPr>
          <a:xfrm>
            <a:off x="0" y="-12091"/>
            <a:ext cx="9144000" cy="4693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C6DDF-0DE4-4F0C-93FF-B8802CAF4BEA}"/>
              </a:ext>
            </a:extLst>
          </p:cNvPr>
          <p:cNvSpPr txBox="1"/>
          <p:nvPr/>
        </p:nvSpPr>
        <p:spPr>
          <a:xfrm>
            <a:off x="195744" y="706476"/>
            <a:ext cx="7447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Distribution of Vehicle Miles Traveled among Central Indiana Counties (2016)</a:t>
            </a:r>
          </a:p>
          <a:p>
            <a:pPr algn="ctr"/>
            <a:r>
              <a:rPr lang="en-US" sz="1400" i="1" dirty="0"/>
              <a:t>Includes Non-Interstate Freeway, Major Arterial, Minor Arterial Roads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F3714-C595-4679-BA85-E244A74C2681}"/>
              </a:ext>
            </a:extLst>
          </p:cNvPr>
          <p:cNvSpPr txBox="1"/>
          <p:nvPr/>
        </p:nvSpPr>
        <p:spPr>
          <a:xfrm>
            <a:off x="6858010" y="1519208"/>
            <a:ext cx="2216980" cy="4201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882" indent="-342882">
              <a:spcAft>
                <a:spcPts val="1200"/>
              </a:spcAft>
              <a:buClr>
                <a:srgbClr val="469C49"/>
              </a:buClr>
              <a:buSzPct val="110000"/>
              <a:buFont typeface="Wingdings" panose="05000000000000000000" pitchFamily="2" charset="2"/>
              <a:buChar char=""/>
            </a:pP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Vehicle miles traveled (VMT) data is published by INDOT for all counties.</a:t>
            </a:r>
          </a:p>
          <a:p>
            <a:pPr marL="342882" indent="-342882">
              <a:spcAft>
                <a:spcPts val="1200"/>
              </a:spcAft>
              <a:buClr>
                <a:srgbClr val="469C49"/>
              </a:buClr>
              <a:buSzPct val="110000"/>
              <a:buFont typeface="Wingdings" panose="05000000000000000000" pitchFamily="2" charset="2"/>
              <a:buChar char=""/>
            </a:pP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VMT is a proxy for the use of infrastructure and the costs required to sustain the transportation network.</a:t>
            </a:r>
          </a:p>
          <a:p>
            <a:pPr marL="342882" indent="-342882">
              <a:spcAft>
                <a:spcPts val="1200"/>
              </a:spcAft>
              <a:buClr>
                <a:srgbClr val="469C49"/>
              </a:buClr>
              <a:buSzPct val="110000"/>
              <a:buFont typeface="Wingdings" panose="05000000000000000000" pitchFamily="2" charset="2"/>
              <a:buChar char=""/>
            </a:pP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Only non-interstate freeways, principal arterials and minor arterials (major thoroughfares) are included because of their role in </a:t>
            </a:r>
            <a:r>
              <a:rPr lang="en-US" sz="1300" u="sng" dirty="0">
                <a:latin typeface="Segoe UI" panose="020B0502040204020203" pitchFamily="34" charset="0"/>
                <a:cs typeface="Segoe UI" panose="020B0502040204020203" pitchFamily="34" charset="0"/>
              </a:rPr>
              <a:t>intra-regional transportation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1AF57A7-A7F3-400F-803A-F0FD582E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43000"/>
            <a:ext cx="8229600" cy="576407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VEHICLE MILES TRAVELED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FB13E4-C62C-41AB-BA60-D1C04D87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94" y="1593109"/>
            <a:ext cx="6091996" cy="46541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E7DD84-7D07-4704-83B8-CD5A92C40331}"/>
              </a:ext>
            </a:extLst>
          </p:cNvPr>
          <p:cNvSpPr txBox="1"/>
          <p:nvPr/>
        </p:nvSpPr>
        <p:spPr>
          <a:xfrm>
            <a:off x="6954501" y="5924411"/>
            <a:ext cx="1483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INDOT</a:t>
            </a:r>
          </a:p>
        </p:txBody>
      </p:sp>
    </p:spTree>
    <p:extLst>
      <p:ext uri="{BB962C8B-B14F-4D97-AF65-F5344CB8AC3E}">
        <p14:creationId xmlns:p14="http://schemas.microsoft.com/office/powerpoint/2010/main" val="409859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DE3EAD1-5AD8-43F9-BED7-0FB404584C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317092"/>
            <a:ext cx="1143000" cy="351563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088E12-945B-4E81-BDC4-15D783C4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293168"/>
            <a:ext cx="609600" cy="352253"/>
          </a:xfrm>
        </p:spPr>
        <p:txBody>
          <a:bodyPr/>
          <a:lstStyle/>
          <a:p>
            <a:pPr algn="l"/>
            <a:fld id="{51C35075-668B-452D-A61F-0DCC557CF564}" type="slidenum">
              <a:rPr lang="en-US" smtClean="0"/>
              <a:pPr algn="l"/>
              <a:t>4</a:t>
            </a:fld>
            <a:endParaRPr lang="en-US" dirty="0"/>
          </a:p>
        </p:txBody>
      </p:sp>
      <p:pic>
        <p:nvPicPr>
          <p:cNvPr id="6" name="Picture 5" descr="design_element3.jpg">
            <a:extLst>
              <a:ext uri="{FF2B5EF4-FFF2-40B4-BE49-F238E27FC236}">
                <a16:creationId xmlns:a16="http://schemas.microsoft.com/office/drawing/2014/main" id="{8CB45623-0663-4D5D-AA57-722293E37B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V="1">
            <a:off x="762008" y="6460132"/>
            <a:ext cx="6096001" cy="65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9C50C7-3CB1-4B73-9F78-4E7F4A83EFE1}"/>
              </a:ext>
            </a:extLst>
          </p:cNvPr>
          <p:cNvSpPr/>
          <p:nvPr/>
        </p:nvSpPr>
        <p:spPr>
          <a:xfrm>
            <a:off x="0" y="-12091"/>
            <a:ext cx="9144000" cy="4693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8A2ED9-D3FD-496D-9BD0-10C96F86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43000"/>
            <a:ext cx="8229600" cy="576407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 FUNDING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0C0AF-BEC5-4060-954D-9EA6D4068252}"/>
              </a:ext>
            </a:extLst>
          </p:cNvPr>
          <p:cNvSpPr txBox="1"/>
          <p:nvPr/>
        </p:nvSpPr>
        <p:spPr>
          <a:xfrm>
            <a:off x="34345" y="590336"/>
            <a:ext cx="9109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Annual Indianapolis Infrastructure Funding by Source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EC0218-E61C-4045-88CD-0627C1CE7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82" y="1208322"/>
            <a:ext cx="8720436" cy="4798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01E1-AF65-474F-9D20-11B64F463439}"/>
              </a:ext>
            </a:extLst>
          </p:cNvPr>
          <p:cNvSpPr txBox="1"/>
          <p:nvPr/>
        </p:nvSpPr>
        <p:spPr>
          <a:xfrm>
            <a:off x="762007" y="6063328"/>
            <a:ext cx="4284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Indianapolis Office of Finance and Management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ED8D30-38D5-4EB7-8DB8-94F5C743B0BD}"/>
              </a:ext>
            </a:extLst>
          </p:cNvPr>
          <p:cNvSpPr/>
          <p:nvPr/>
        </p:nvSpPr>
        <p:spPr>
          <a:xfrm>
            <a:off x="4893436" y="1785872"/>
            <a:ext cx="3374264" cy="96591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Includes revenues dedicated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DPW Transportation Improvement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Transportation Maintenance and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Transportation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11805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DE3EAD1-5AD8-43F9-BED7-0FB404584C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317092"/>
            <a:ext cx="1143000" cy="351563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088E12-945B-4E81-BDC4-15D783C4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293168"/>
            <a:ext cx="609600" cy="352253"/>
          </a:xfrm>
        </p:spPr>
        <p:txBody>
          <a:bodyPr/>
          <a:lstStyle/>
          <a:p>
            <a:pPr algn="l"/>
            <a:fld id="{51C35075-668B-452D-A61F-0DCC557CF564}" type="slidenum">
              <a:rPr lang="en-US" smtClean="0"/>
              <a:pPr algn="l"/>
              <a:t>5</a:t>
            </a:fld>
            <a:endParaRPr lang="en-US" dirty="0"/>
          </a:p>
        </p:txBody>
      </p:sp>
      <p:pic>
        <p:nvPicPr>
          <p:cNvPr id="6" name="Picture 5" descr="design_element3.jpg">
            <a:extLst>
              <a:ext uri="{FF2B5EF4-FFF2-40B4-BE49-F238E27FC236}">
                <a16:creationId xmlns:a16="http://schemas.microsoft.com/office/drawing/2014/main" id="{8CB45623-0663-4D5D-AA57-722293E37B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V="1">
            <a:off x="762008" y="6460132"/>
            <a:ext cx="6096001" cy="65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9C50C7-3CB1-4B73-9F78-4E7F4A83EFE1}"/>
              </a:ext>
            </a:extLst>
          </p:cNvPr>
          <p:cNvSpPr/>
          <p:nvPr/>
        </p:nvSpPr>
        <p:spPr>
          <a:xfrm>
            <a:off x="0" y="-12091"/>
            <a:ext cx="9144000" cy="4693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729092-1B41-4843-AD3F-E53DFA66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43000"/>
            <a:ext cx="8229600" cy="576407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 YEAR CAPITAL FUNDING PROJECTIONS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02" y="723234"/>
            <a:ext cx="9146004" cy="54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7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DE3EAD1-5AD8-43F9-BED7-0FB404584C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317092"/>
            <a:ext cx="1143000" cy="351563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088E12-945B-4E81-BDC4-15D783C4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293168"/>
            <a:ext cx="609600" cy="352253"/>
          </a:xfrm>
        </p:spPr>
        <p:txBody>
          <a:bodyPr/>
          <a:lstStyle/>
          <a:p>
            <a:pPr algn="l"/>
            <a:fld id="{51C35075-668B-452D-A61F-0DCC557CF564}" type="slidenum">
              <a:rPr lang="en-US" smtClean="0"/>
              <a:pPr algn="l"/>
              <a:t>6</a:t>
            </a:fld>
            <a:endParaRPr lang="en-US" dirty="0"/>
          </a:p>
        </p:txBody>
      </p:sp>
      <p:pic>
        <p:nvPicPr>
          <p:cNvPr id="6" name="Picture 5" descr="design_element3.jpg">
            <a:extLst>
              <a:ext uri="{FF2B5EF4-FFF2-40B4-BE49-F238E27FC236}">
                <a16:creationId xmlns:a16="http://schemas.microsoft.com/office/drawing/2014/main" id="{8CB45623-0663-4D5D-AA57-722293E37B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V="1">
            <a:off x="762008" y="6460132"/>
            <a:ext cx="6096001" cy="65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9C50C7-3CB1-4B73-9F78-4E7F4A83EFE1}"/>
              </a:ext>
            </a:extLst>
          </p:cNvPr>
          <p:cNvSpPr/>
          <p:nvPr/>
        </p:nvSpPr>
        <p:spPr>
          <a:xfrm>
            <a:off x="0" y="-12091"/>
            <a:ext cx="9144000" cy="4693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729092-1B41-4843-AD3F-E53DFA66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43000"/>
            <a:ext cx="8229600" cy="576407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CIRCUIT BREAKER IMPACT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650EED7-0F0C-4FCD-B760-295B64A10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22894"/>
              </p:ext>
            </p:extLst>
          </p:nvPr>
        </p:nvGraphicFramePr>
        <p:xfrm>
          <a:off x="609600" y="841630"/>
          <a:ext cx="8082527" cy="5542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DC69E75-FE26-417F-A735-CF4B871C4FD7}"/>
              </a:ext>
            </a:extLst>
          </p:cNvPr>
          <p:cNvSpPr txBox="1"/>
          <p:nvPr/>
        </p:nvSpPr>
        <p:spPr>
          <a:xfrm>
            <a:off x="2314168" y="669279"/>
            <a:ext cx="480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Property Tax Revenue</a:t>
            </a:r>
          </a:p>
          <a:p>
            <a:pPr algn="ctr"/>
            <a:r>
              <a:rPr lang="en-US" sz="2400" b="1" dirty="0"/>
              <a:t>Net Levy and 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314585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801BB5-25FF-4D33-AF5D-CBB1A5A5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25" y="793130"/>
            <a:ext cx="7474473" cy="5406609"/>
          </a:xfrm>
          <a:prstGeom prst="rect">
            <a:avLst/>
          </a:prstGeom>
        </p:spPr>
      </p:pic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DE3EAD1-5AD8-43F9-BED7-0FB404584C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317092"/>
            <a:ext cx="1143000" cy="351563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088E12-945B-4E81-BDC4-15D783C4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293168"/>
            <a:ext cx="609600" cy="352253"/>
          </a:xfrm>
        </p:spPr>
        <p:txBody>
          <a:bodyPr/>
          <a:lstStyle/>
          <a:p>
            <a:pPr algn="l"/>
            <a:fld id="{51C35075-668B-452D-A61F-0DCC557CF564}" type="slidenum">
              <a:rPr lang="en-US" smtClean="0"/>
              <a:pPr algn="l"/>
              <a:t>7</a:t>
            </a:fld>
            <a:endParaRPr lang="en-US" dirty="0"/>
          </a:p>
        </p:txBody>
      </p:sp>
      <p:pic>
        <p:nvPicPr>
          <p:cNvPr id="6" name="Picture 5" descr="design_element3.jpg">
            <a:extLst>
              <a:ext uri="{FF2B5EF4-FFF2-40B4-BE49-F238E27FC236}">
                <a16:creationId xmlns:a16="http://schemas.microsoft.com/office/drawing/2014/main" id="{8CB45623-0663-4D5D-AA57-722293E37B9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0800000" flipV="1">
            <a:off x="762008" y="6460132"/>
            <a:ext cx="6096001" cy="65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9C50C7-3CB1-4B73-9F78-4E7F4A83EFE1}"/>
              </a:ext>
            </a:extLst>
          </p:cNvPr>
          <p:cNvSpPr/>
          <p:nvPr/>
        </p:nvSpPr>
        <p:spPr>
          <a:xfrm>
            <a:off x="0" y="-12091"/>
            <a:ext cx="9144000" cy="4693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729092-1B41-4843-AD3F-E53DFA66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43000"/>
            <a:ext cx="8229600" cy="576407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INCOME TAX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07E67-D177-4233-A852-BCE089513FE0}"/>
              </a:ext>
            </a:extLst>
          </p:cNvPr>
          <p:cNvSpPr txBox="1"/>
          <p:nvPr/>
        </p:nvSpPr>
        <p:spPr>
          <a:xfrm>
            <a:off x="762000" y="5831503"/>
            <a:ext cx="362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Source:</a:t>
            </a:r>
          </a:p>
          <a:p>
            <a:r>
              <a:rPr lang="en-US" sz="800" i="1" dirty="0"/>
              <a:t>Wages: Woods and Poole estimate of wages earned</a:t>
            </a:r>
          </a:p>
          <a:p>
            <a:r>
              <a:rPr lang="en-US" sz="800" i="1" dirty="0"/>
              <a:t>Collections: Indiana State Budget Agency; normalized to an equal tax rate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FE88B1-0F79-4614-954D-8A8F5C7B98E0}"/>
              </a:ext>
            </a:extLst>
          </p:cNvPr>
          <p:cNvSpPr/>
          <p:nvPr/>
        </p:nvSpPr>
        <p:spPr>
          <a:xfrm>
            <a:off x="6714898" y="2366038"/>
            <a:ext cx="1742942" cy="1021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tx1"/>
                </a:solidFill>
              </a:rPr>
              <a:t>Approximately </a:t>
            </a:r>
            <a:r>
              <a:rPr lang="en-US" sz="1200" b="1" i="1" dirty="0">
                <a:solidFill>
                  <a:schemeClr val="tx1"/>
                </a:solidFill>
              </a:rPr>
              <a:t>$130 million</a:t>
            </a:r>
            <a:r>
              <a:rPr lang="en-US" sz="1200" i="1" dirty="0">
                <a:solidFill>
                  <a:schemeClr val="tx1"/>
                </a:solidFill>
              </a:rPr>
              <a:t> in taxes from Marion County wages are distributed outside the County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CC425-7266-4B8F-8B04-19D7E05EFC7A}"/>
              </a:ext>
            </a:extLst>
          </p:cNvPr>
          <p:cNvSpPr txBox="1"/>
          <p:nvPr/>
        </p:nvSpPr>
        <p:spPr>
          <a:xfrm>
            <a:off x="160015" y="599317"/>
            <a:ext cx="8610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Comparison of Wages Earned vs. Income Taxes Collected </a:t>
            </a:r>
          </a:p>
          <a:p>
            <a:pPr algn="ctr"/>
            <a:r>
              <a:rPr lang="en-US" sz="2000" b="1" dirty="0"/>
              <a:t>in the 9-County Region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555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DE3EAD1-5AD8-43F9-BED7-0FB404584C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317092"/>
            <a:ext cx="1143000" cy="351563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088E12-945B-4E81-BDC4-15D783C4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293168"/>
            <a:ext cx="609600" cy="352253"/>
          </a:xfrm>
        </p:spPr>
        <p:txBody>
          <a:bodyPr/>
          <a:lstStyle/>
          <a:p>
            <a:pPr algn="l"/>
            <a:fld id="{51C35075-668B-452D-A61F-0DCC557CF564}" type="slidenum">
              <a:rPr lang="en-US" smtClean="0"/>
              <a:pPr algn="l"/>
              <a:t>8</a:t>
            </a:fld>
            <a:endParaRPr lang="en-US" dirty="0"/>
          </a:p>
        </p:txBody>
      </p:sp>
      <p:pic>
        <p:nvPicPr>
          <p:cNvPr id="6" name="Picture 5" descr="design_element3.jpg">
            <a:extLst>
              <a:ext uri="{FF2B5EF4-FFF2-40B4-BE49-F238E27FC236}">
                <a16:creationId xmlns:a16="http://schemas.microsoft.com/office/drawing/2014/main" id="{8CB45623-0663-4D5D-AA57-722293E37B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V="1">
            <a:off x="762008" y="6460132"/>
            <a:ext cx="6096001" cy="65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9C50C7-3CB1-4B73-9F78-4E7F4A83EFE1}"/>
              </a:ext>
            </a:extLst>
          </p:cNvPr>
          <p:cNvSpPr/>
          <p:nvPr/>
        </p:nvSpPr>
        <p:spPr>
          <a:xfrm>
            <a:off x="0" y="-12091"/>
            <a:ext cx="9144000" cy="4693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C7F5A8-BA8C-4373-B59E-BA280262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43000"/>
            <a:ext cx="8229600" cy="576407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 INCOME TAX RATES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4FAC5-2B4D-4C1A-B74D-4115E0BB9E77}"/>
              </a:ext>
            </a:extLst>
          </p:cNvPr>
          <p:cNvSpPr txBox="1"/>
          <p:nvPr/>
        </p:nvSpPr>
        <p:spPr>
          <a:xfrm>
            <a:off x="446895" y="956845"/>
            <a:ext cx="641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Local Income Tax Rates in Central Indiana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EB2FF-1B50-49A4-9BF0-06B52EC1617E}"/>
              </a:ext>
            </a:extLst>
          </p:cNvPr>
          <p:cNvSpPr txBox="1"/>
          <p:nvPr/>
        </p:nvSpPr>
        <p:spPr>
          <a:xfrm>
            <a:off x="6956357" y="1356955"/>
            <a:ext cx="2099071" cy="48013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882" indent="-342882">
              <a:spcAft>
                <a:spcPts val="1200"/>
              </a:spcAft>
              <a:buClr>
                <a:srgbClr val="469C49"/>
              </a:buClr>
              <a:buSzPct val="110000"/>
              <a:buFont typeface="Wingdings" panose="05000000000000000000" pitchFamily="2" charset="2"/>
              <a:buChar char="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Local income tax rates range from 1.00% in Hamilton and Johnson Counties to 2.72% in Morgan County.</a:t>
            </a:r>
          </a:p>
          <a:p>
            <a:pPr marL="342882" indent="-342882">
              <a:spcAft>
                <a:spcPts val="1200"/>
              </a:spcAft>
              <a:buClr>
                <a:srgbClr val="469C49"/>
              </a:buClr>
              <a:buSzPct val="110000"/>
              <a:buFont typeface="Wingdings" panose="05000000000000000000" pitchFamily="2" charset="2"/>
              <a:buChar char="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Marion County’s current income tax rate is 2.02%</a:t>
            </a:r>
          </a:p>
          <a:p>
            <a:pPr marL="342882" indent="-342882">
              <a:spcAft>
                <a:spcPts val="1200"/>
              </a:spcAft>
              <a:buClr>
                <a:srgbClr val="469C49"/>
              </a:buClr>
              <a:buSzPct val="110000"/>
              <a:buFont typeface="Wingdings" panose="05000000000000000000" pitchFamily="2" charset="2"/>
              <a:buChar char="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In some counties, a portion of the income tax rate is dedicated to special uses, such as public transit, jails, or property tax relief [sometimes via bonding].</a:t>
            </a:r>
          </a:p>
          <a:p>
            <a:pPr marL="342882" indent="-342882">
              <a:spcAft>
                <a:spcPts val="1200"/>
              </a:spcAft>
              <a:buClr>
                <a:srgbClr val="469C49"/>
              </a:buClr>
              <a:buSzPct val="110000"/>
              <a:buFont typeface="Wingdings" panose="05000000000000000000" pitchFamily="2" charset="2"/>
              <a:buChar char="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Each county in the 9-county region already imposes an “Expenditure Rate” for spendable income tax revenue of at least 1.00%.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26C34-2FCA-4AA0-A171-4E7EE13C0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59" y="1471279"/>
            <a:ext cx="6468598" cy="4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5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DE3EAD1-5AD8-43F9-BED7-0FB404584C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317092"/>
            <a:ext cx="1143000" cy="351563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088E12-945B-4E81-BDC4-15D783C4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293168"/>
            <a:ext cx="609600" cy="352253"/>
          </a:xfrm>
        </p:spPr>
        <p:txBody>
          <a:bodyPr/>
          <a:lstStyle/>
          <a:p>
            <a:pPr algn="l"/>
            <a:fld id="{51C35075-668B-452D-A61F-0DCC557CF564}" type="slidenum">
              <a:rPr lang="en-US" smtClean="0"/>
              <a:pPr algn="l"/>
              <a:t>9</a:t>
            </a:fld>
            <a:endParaRPr lang="en-US" dirty="0"/>
          </a:p>
        </p:txBody>
      </p:sp>
      <p:pic>
        <p:nvPicPr>
          <p:cNvPr id="6" name="Picture 5" descr="design_element3.jpg">
            <a:extLst>
              <a:ext uri="{FF2B5EF4-FFF2-40B4-BE49-F238E27FC236}">
                <a16:creationId xmlns:a16="http://schemas.microsoft.com/office/drawing/2014/main" id="{8CB45623-0663-4D5D-AA57-722293E37B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V="1">
            <a:off x="762008" y="6460132"/>
            <a:ext cx="6096001" cy="65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9C50C7-3CB1-4B73-9F78-4E7F4A83EFE1}"/>
              </a:ext>
            </a:extLst>
          </p:cNvPr>
          <p:cNvSpPr/>
          <p:nvPr/>
        </p:nvSpPr>
        <p:spPr>
          <a:xfrm>
            <a:off x="0" y="-12091"/>
            <a:ext cx="9144000" cy="4693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729092-1B41-4843-AD3F-E53DFA66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43000"/>
            <a:ext cx="8229600" cy="576407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POLICY FACTORS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2E293-8C95-4E61-8910-C1E3A29F5F1E}"/>
              </a:ext>
            </a:extLst>
          </p:cNvPr>
          <p:cNvSpPr txBox="1"/>
          <p:nvPr/>
        </p:nvSpPr>
        <p:spPr>
          <a:xfrm>
            <a:off x="549499" y="1196087"/>
            <a:ext cx="7832493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0288" lvl="1" indent="-573088">
              <a:spcAft>
                <a:spcPts val="1200"/>
              </a:spcAft>
              <a:buClr>
                <a:srgbClr val="469C49"/>
              </a:buClr>
              <a:buSzPct val="110000"/>
              <a:buFont typeface="+mj-lt"/>
              <a:buAutoNum type="arabicPeriod"/>
            </a:pPr>
            <a:r>
              <a:rPr lang="en-US" sz="2400" dirty="0"/>
              <a:t>Transportation infrastructure is a critical component to the growth of a regional economy.</a:t>
            </a:r>
          </a:p>
          <a:p>
            <a:pPr marL="1030288" lvl="1" indent="-573088">
              <a:spcAft>
                <a:spcPts val="1200"/>
              </a:spcAft>
              <a:buClr>
                <a:srgbClr val="469C49"/>
              </a:buClr>
              <a:buSzPct val="110000"/>
              <a:buFont typeface="+mj-lt"/>
              <a:buAutoNum type="arabicPeriod"/>
            </a:pPr>
            <a:r>
              <a:rPr lang="en-US" sz="2400" dirty="0"/>
              <a:t>The cost burden of critical infrastructure is shared unevenly across the region.</a:t>
            </a:r>
          </a:p>
          <a:p>
            <a:pPr marL="1030288" lvl="1" indent="-573088">
              <a:spcAft>
                <a:spcPts val="1200"/>
              </a:spcAft>
              <a:buClr>
                <a:srgbClr val="469C49"/>
              </a:buClr>
              <a:buSzPct val="110000"/>
              <a:buFont typeface="+mj-lt"/>
              <a:buAutoNum type="arabicPeriod"/>
            </a:pPr>
            <a:r>
              <a:rPr lang="en-US" sz="2400" dirty="0"/>
              <a:t>Vehicle miles travelled (VMT) or alternative metrics demonstrate the usage of infrastructure assets between and among Central Indiana residents.</a:t>
            </a:r>
          </a:p>
          <a:p>
            <a:pPr marL="1030288" lvl="1" indent="-573088">
              <a:spcAft>
                <a:spcPts val="1200"/>
              </a:spcAft>
              <a:buClr>
                <a:srgbClr val="469C49"/>
              </a:buClr>
              <a:buSzPct val="110000"/>
              <a:buFont typeface="+mj-lt"/>
              <a:buAutoNum type="arabicPeriod"/>
            </a:pPr>
            <a:r>
              <a:rPr lang="en-US" sz="2400" dirty="0"/>
              <a:t>A basic policy premise is:  the users of infrastructure assets should bear the costs in relation to their usage.</a:t>
            </a:r>
          </a:p>
          <a:p>
            <a:pPr marL="1030288" lvl="1" indent="-573088">
              <a:spcAft>
                <a:spcPts val="1200"/>
              </a:spcAft>
              <a:buClr>
                <a:srgbClr val="469C49"/>
              </a:buClr>
              <a:buSzPct val="110000"/>
              <a:buFont typeface="+mj-lt"/>
              <a:buAutoNum type="arabicPeriod"/>
            </a:pPr>
            <a:endParaRPr lang="en-US" sz="2400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0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2544</TotalTime>
  <Words>669</Words>
  <Application>Microsoft Office PowerPoint</Application>
  <PresentationFormat>On-screen Show (4:3)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Segoe UI</vt:lpstr>
      <vt:lpstr>Trebuchet MS</vt:lpstr>
      <vt:lpstr>Wingdings</vt:lpstr>
      <vt:lpstr>Office Theme</vt:lpstr>
      <vt:lpstr>PowerPoint Presentation</vt:lpstr>
      <vt:lpstr>REGIONAL COMMUTING PATTERNS</vt:lpstr>
      <vt:lpstr>VEHICLE MILES TRAVELED</vt:lpstr>
      <vt:lpstr>INFRASTRUCTURE FUNDING</vt:lpstr>
      <vt:lpstr>FOUR YEAR CAPITAL FUNDING PROJECTIONS</vt:lpstr>
      <vt:lpstr>CIRCUIT BREAKER IMPACT</vt:lpstr>
      <vt:lpstr>CURRENT INCOME TAX DISTRIBUTION</vt:lpstr>
      <vt:lpstr>LOCAL INCOME TAX RATES</vt:lpstr>
      <vt:lpstr>POLICY FACTORS</vt:lpstr>
      <vt:lpstr>FRAMEWORK</vt:lpstr>
      <vt:lpstr>FRAMEWORK</vt:lpstr>
      <vt:lpstr>CAPITAL FINANCING – MARION COUNTY SEPARATED</vt:lpstr>
      <vt:lpstr>INFRASTRUCTURE FUNDING</vt:lpstr>
      <vt:lpstr>VMT BASED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Indiana Regional  Infrastructure Investment Framework</dc:title>
  <dc:creator>Jason O'Neill</dc:creator>
  <cp:lastModifiedBy>Hughes, SaRita</cp:lastModifiedBy>
  <cp:revision>110</cp:revision>
  <cp:lastPrinted>2019-05-16T13:40:39Z</cp:lastPrinted>
  <dcterms:created xsi:type="dcterms:W3CDTF">2018-09-10T19:50:21Z</dcterms:created>
  <dcterms:modified xsi:type="dcterms:W3CDTF">2019-06-25T21:15:01Z</dcterms:modified>
</cp:coreProperties>
</file>