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19" r:id="rId3"/>
    <p:sldId id="258" r:id="rId4"/>
    <p:sldId id="301" r:id="rId5"/>
    <p:sldId id="327" r:id="rId6"/>
    <p:sldId id="259" r:id="rId7"/>
    <p:sldId id="272" r:id="rId8"/>
    <p:sldId id="276" r:id="rId9"/>
    <p:sldId id="333" r:id="rId10"/>
    <p:sldId id="277" r:id="rId11"/>
    <p:sldId id="278" r:id="rId12"/>
    <p:sldId id="262" r:id="rId13"/>
    <p:sldId id="264" r:id="rId14"/>
    <p:sldId id="265" r:id="rId15"/>
    <p:sldId id="266" r:id="rId16"/>
    <p:sldId id="267" r:id="rId17"/>
    <p:sldId id="300" r:id="rId18"/>
    <p:sldId id="334" r:id="rId19"/>
    <p:sldId id="287" r:id="rId20"/>
    <p:sldId id="288" r:id="rId21"/>
    <p:sldId id="290" r:id="rId22"/>
    <p:sldId id="335" r:id="rId23"/>
    <p:sldId id="291" r:id="rId24"/>
    <p:sldId id="292" r:id="rId25"/>
    <p:sldId id="293" r:id="rId26"/>
    <p:sldId id="294" r:id="rId27"/>
    <p:sldId id="295" r:id="rId28"/>
    <p:sldId id="297" r:id="rId29"/>
    <p:sldId id="336" r:id="rId30"/>
    <p:sldId id="298" r:id="rId31"/>
    <p:sldId id="299" r:id="rId32"/>
    <p:sldId id="271" r:id="rId33"/>
    <p:sldId id="279" r:id="rId34"/>
    <p:sldId id="280" r:id="rId35"/>
    <p:sldId id="274" r:id="rId36"/>
    <p:sldId id="273" r:id="rId37"/>
    <p:sldId id="283" r:id="rId38"/>
    <p:sldId id="284" r:id="rId39"/>
    <p:sldId id="285" r:id="rId40"/>
    <p:sldId id="282" r:id="rId41"/>
    <p:sldId id="275" r:id="rId42"/>
    <p:sldId id="329" r:id="rId43"/>
    <p:sldId id="263" r:id="rId44"/>
    <p:sldId id="325" r:id="rId45"/>
    <p:sldId id="286" r:id="rId46"/>
    <p:sldId id="318" r:id="rId47"/>
    <p:sldId id="261" r:id="rId48"/>
    <p:sldId id="305" r:id="rId49"/>
    <p:sldId id="322" r:id="rId50"/>
    <p:sldId id="304" r:id="rId51"/>
    <p:sldId id="317" r:id="rId52"/>
    <p:sldId id="324" r:id="rId53"/>
    <p:sldId id="331" r:id="rId54"/>
    <p:sldId id="307" r:id="rId55"/>
    <p:sldId id="308" r:id="rId56"/>
    <p:sldId id="306" r:id="rId57"/>
    <p:sldId id="309" r:id="rId58"/>
    <p:sldId id="310" r:id="rId59"/>
    <p:sldId id="311" r:id="rId60"/>
    <p:sldId id="313" r:id="rId61"/>
    <p:sldId id="314" r:id="rId62"/>
    <p:sldId id="315" r:id="rId63"/>
    <p:sldId id="328" r:id="rId64"/>
    <p:sldId id="281" r:id="rId65"/>
    <p:sldId id="332" r:id="rId66"/>
    <p:sldId id="316" r:id="rId67"/>
    <p:sldId id="312" r:id="rId68"/>
    <p:sldId id="330" r:id="rId69"/>
    <p:sldId id="30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8" d="100"/>
          <a:sy n="78" d="100"/>
        </p:scale>
        <p:origin x="-70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DE178E-41C0-44D4-94A5-FBA795822454}" type="datetimeFigureOut">
              <a:rPr lang="en-US" smtClean="0"/>
              <a:pPr/>
              <a:t>11/1/2010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E178E-41C0-44D4-94A5-FBA795822454}" type="datetimeFigureOut">
              <a:rPr lang="en-US" smtClean="0"/>
              <a:pPr/>
              <a:t>11/1/2010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E178E-41C0-44D4-94A5-FBA795822454}" type="datetimeFigureOut">
              <a:rPr lang="en-US" smtClean="0"/>
              <a:pPr/>
              <a:t>11/1/2010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E178E-41C0-44D4-94A5-FBA795822454}" type="datetimeFigureOut">
              <a:rPr lang="en-US" smtClean="0"/>
              <a:pPr/>
              <a:t>11/1/2010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E178E-41C0-44D4-94A5-FBA795822454}" type="datetimeFigureOut">
              <a:rPr lang="en-US" smtClean="0"/>
              <a:pPr/>
              <a:t>11/1/2010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DE178E-41C0-44D4-94A5-FBA795822454}" type="datetimeFigureOut">
              <a:rPr lang="en-US" smtClean="0"/>
              <a:pPr/>
              <a:t>11/1/2010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DE178E-41C0-44D4-94A5-FBA795822454}" type="datetimeFigureOut">
              <a:rPr lang="en-US" smtClean="0"/>
              <a:pPr/>
              <a:t>11/1/2010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DE178E-41C0-44D4-94A5-FBA795822454}" type="datetimeFigureOut">
              <a:rPr lang="en-US" smtClean="0"/>
              <a:pPr/>
              <a:t>11/1/2010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178E-41C0-44D4-94A5-FBA795822454}" type="datetimeFigureOut">
              <a:rPr lang="en-US" smtClean="0"/>
              <a:pPr/>
              <a:t>11/1/2010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E178E-41C0-44D4-94A5-FBA795822454}" type="datetimeFigureOut">
              <a:rPr lang="en-US" smtClean="0"/>
              <a:pPr/>
              <a:t>11/1/2010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E178E-41C0-44D4-94A5-FBA795822454}" type="datetimeFigureOut">
              <a:rPr lang="en-US" smtClean="0"/>
              <a:pPr/>
              <a:t>11/1/2010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BC4409-ECAA-4C1C-A1C1-BB490E88554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178E-41C0-44D4-94A5-FBA795822454}" type="datetimeFigureOut">
              <a:rPr lang="en-US" smtClean="0"/>
              <a:pPr/>
              <a:t>11/1/2010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C4409-ECAA-4C1C-A1C1-BB490E88554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hangingminds.org/disciplines/leadership/theories/leadership_theorie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hangingminds.org/disciplines/leadership/styles/participative_leadership.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anielgoleman.inf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businessballs.com/eq.ht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youtube.com/watch?v=7Qv0o1oh9f4"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youtube.com/watch?v=fW8amMCVAJQ"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money-zine.com/Career-Development/Leadership-Skill/Developing-Leadership-Skills/" TargetMode="External"/><Relationship Id="rId13" Type="http://schemas.openxmlformats.org/officeDocument/2006/relationships/hyperlink" Target="http://www.money-zine.com/Career-Development/Leadership-Skill/Leadership-Training/" TargetMode="External"/><Relationship Id="rId18" Type="http://schemas.openxmlformats.org/officeDocument/2006/relationships/hyperlink" Target="http://www.money-zine.com/Career-Development/Leadership-Skill/Civil-Rights-Leaders/" TargetMode="External"/><Relationship Id="rId26" Type="http://schemas.openxmlformats.org/officeDocument/2006/relationships/hyperlink" Target="http://www.money-zine.com/Career-Development/Leadership-Skill/Autocratic-Leadership/" TargetMode="External"/><Relationship Id="rId3" Type="http://schemas.openxmlformats.org/officeDocument/2006/relationships/hyperlink" Target="http://www.money-zine.com/Career-Development/Leadership-Skill/Leadership-Characteristics/" TargetMode="External"/><Relationship Id="rId21" Type="http://schemas.openxmlformats.org/officeDocument/2006/relationships/hyperlink" Target="http://www.money-zine.com/Career-Development/Leadership-Skill/Effective-Leadership/" TargetMode="External"/><Relationship Id="rId7" Type="http://schemas.openxmlformats.org/officeDocument/2006/relationships/hyperlink" Target="http://www.money-zine.com/Career-Development/Leadership-Skill/Leadership-Skills-Assessment/" TargetMode="External"/><Relationship Id="rId12" Type="http://schemas.openxmlformats.org/officeDocument/2006/relationships/hyperlink" Target="http://www.money-zine.com/Career-Development/Leadership-Skill/Leadership/" TargetMode="External"/><Relationship Id="rId17" Type="http://schemas.openxmlformats.org/officeDocument/2006/relationships/hyperlink" Target="http://www.businessballs.com/eq.htm" TargetMode="External"/><Relationship Id="rId25" Type="http://schemas.openxmlformats.org/officeDocument/2006/relationships/hyperlink" Target="http://www.money-zine.com/Career-Development/Leadership-Skill/Affiliative-Leaders/" TargetMode="External"/><Relationship Id="rId2" Type="http://schemas.openxmlformats.org/officeDocument/2006/relationships/hyperlink" Target="http://www.scribd.com/doc/15970829/500-Years-of-Leadership-Theory" TargetMode="External"/><Relationship Id="rId16" Type="http://schemas.openxmlformats.org/officeDocument/2006/relationships/hyperlink" Target="http://www.money-zine.com/Career-Development/Leadership-Skill/Creative-Leadership/" TargetMode="External"/><Relationship Id="rId20" Type="http://schemas.openxmlformats.org/officeDocument/2006/relationships/hyperlink" Target="http://www.money-zine.com/Career-Development/Leadership-Skill/Educational-Leadership/" TargetMode="External"/><Relationship Id="rId29" Type="http://schemas.openxmlformats.org/officeDocument/2006/relationships/hyperlink" Target="http://www.money-zine.com/Career-Development/Leadership-Skill/Coaching-Leadership/" TargetMode="External"/><Relationship Id="rId1" Type="http://schemas.openxmlformats.org/officeDocument/2006/relationships/slideLayout" Target="../slideLayouts/slideLayout2.xml"/><Relationship Id="rId6" Type="http://schemas.openxmlformats.org/officeDocument/2006/relationships/hyperlink" Target="http://www.money-zine.com/Career-Development/Leadership-Skill/Leadership-Skill/" TargetMode="External"/><Relationship Id="rId11" Type="http://schemas.openxmlformats.org/officeDocument/2006/relationships/hyperlink" Target="http://www.money-zine.com/Career-Development/Leadership-Skill/Situational-Leadership/" TargetMode="External"/><Relationship Id="rId24" Type="http://schemas.openxmlformats.org/officeDocument/2006/relationships/hyperlink" Target="http://www.money-zine.com/Career-Development/Leadership-Skill/Motivation-Theory-and-Leadership/" TargetMode="External"/><Relationship Id="rId32" Type="http://schemas.openxmlformats.org/officeDocument/2006/relationships/hyperlink" Target="http://www.money-zine.com/Career-Development/Leadership-Skill/Pacesetting-Leadership/" TargetMode="External"/><Relationship Id="rId5" Type="http://schemas.openxmlformats.org/officeDocument/2006/relationships/hyperlink" Target="http://www.money-zine.com/Career-Development/Leadership-Skill/Leadership-Traits/" TargetMode="External"/><Relationship Id="rId15" Type="http://schemas.openxmlformats.org/officeDocument/2006/relationships/hyperlink" Target="http://www.money-zine.com/Career-Development/Leadership-Skill/Leadership-Development/" TargetMode="External"/><Relationship Id="rId23" Type="http://schemas.openxmlformats.org/officeDocument/2006/relationships/hyperlink" Target="http://www.money-zine.com/Career-Development/Leadership-Skill/Leadership-in-Sports/" TargetMode="External"/><Relationship Id="rId28" Type="http://schemas.openxmlformats.org/officeDocument/2006/relationships/hyperlink" Target="http://www.money-zine.com/Career-Development/Leadership-Skill/Charismatic-Leaders/" TargetMode="External"/><Relationship Id="rId10" Type="http://schemas.openxmlformats.org/officeDocument/2006/relationships/hyperlink" Target="http://www.money-zine.com/Career-Development/Leadership-Skill/Transformational-Leadership/" TargetMode="External"/><Relationship Id="rId19" Type="http://schemas.openxmlformats.org/officeDocument/2006/relationships/hyperlink" Target="http://www.money-zine.com/Career-Development/Leadership-Skill/Demonstrating-Genuine-Leadership/" TargetMode="External"/><Relationship Id="rId31" Type="http://schemas.openxmlformats.org/officeDocument/2006/relationships/hyperlink" Target="http://www.money-zine.com/Career-Development/Leadership-Skill/Democratic-Leadership/" TargetMode="External"/><Relationship Id="rId4" Type="http://schemas.openxmlformats.org/officeDocument/2006/relationships/hyperlink" Target="http://www.money-zine.com/Career-Development/Leadership-Skill/Leadership-Qualities/" TargetMode="External"/><Relationship Id="rId9" Type="http://schemas.openxmlformats.org/officeDocument/2006/relationships/hyperlink" Target="http://www.money-zine.com/Career-Development/Leadership-Skill/Understanding-Soft-Skills/" TargetMode="External"/><Relationship Id="rId14" Type="http://schemas.openxmlformats.org/officeDocument/2006/relationships/hyperlink" Target="http://www.money-zine.com/Career-Development/Leadership-Skill/Leadership-and-Management/" TargetMode="External"/><Relationship Id="rId22" Type="http://schemas.openxmlformats.org/officeDocument/2006/relationships/hyperlink" Target="http://www.money-zine.com/Career-Development/Leadership-Skill/Ethical-Leadership/" TargetMode="External"/><Relationship Id="rId27" Type="http://schemas.openxmlformats.org/officeDocument/2006/relationships/hyperlink" Target="http://www.money-zine.com/Career-Development/Leadership-Skill/Authoritative-Leaders/" TargetMode="External"/><Relationship Id="rId30" Type="http://schemas.openxmlformats.org/officeDocument/2006/relationships/hyperlink" Target="http://www.money-zine.com/Career-Development/Leadership-Skill/Coercive-Leadershi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usinessdictionary.com/definition/leadership.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en.wikipedia.org/wiki/John_Kotter"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en.wikipedia.org/wiki/Managemen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en.wikipedia.org/wiki/Management_sty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rainyquote.com/quotes/keywords/leadership.html" TargetMode="External"/><Relationship Id="rId2" Type="http://schemas.openxmlformats.org/officeDocument/2006/relationships/hyperlink" Target="http://www.youtube.com/watch?v=UhxINyIZ454" TargetMode="External"/><Relationship Id="rId1" Type="http://schemas.openxmlformats.org/officeDocument/2006/relationships/slideLayout" Target="../slideLayouts/slideLayout2.xml"/><Relationship Id="rId5" Type="http://schemas.openxmlformats.org/officeDocument/2006/relationships/hyperlink" Target="http://www.famous-quotes-and-quotations.com/leadership-quotes.html" TargetMode="External"/><Relationship Id="rId4" Type="http://schemas.openxmlformats.org/officeDocument/2006/relationships/hyperlink" Target="http://en.wikipedia.org/wiki/Emotional_intelligenc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businessdictionary.com/tips/4/a-happy-employee-is-a-productive-employee.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money-zine.com/Career-Development/Leadership-Skill/Leadership-Theorie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rpi.edu/dept/advising/free_enterprise/business_structures/management_styles.ht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youtube.com/watch?v=ypEMdjslEOI"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en.wikipedia.org/wiki/Timeline_of_project_management" TargetMode="External"/><Relationship Id="rId2" Type="http://schemas.openxmlformats.org/officeDocument/2006/relationships/hyperlink" Target="http://en.wikipedia.org/wiki/Project_manage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money-zine.com/Career-Development/Leadership-Skill/Leadership-Theori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285992"/>
            <a:ext cx="8229600" cy="1143000"/>
          </a:xfrm>
        </p:spPr>
        <p:txBody>
          <a:bodyPr>
            <a:normAutofit fontScale="90000"/>
          </a:bodyPr>
          <a:lstStyle/>
          <a:p>
            <a:r>
              <a:rPr lang="en-GB" dirty="0" smtClean="0"/>
              <a:t>Leadership</a:t>
            </a:r>
            <a:br>
              <a:rPr lang="en-GB" dirty="0" smtClean="0"/>
            </a:br>
            <a:r>
              <a:rPr lang="en-GB" dirty="0" smtClean="0"/>
              <a:t>&amp;</a:t>
            </a:r>
            <a:br>
              <a:rPr lang="en-GB" dirty="0" smtClean="0"/>
            </a:br>
            <a:r>
              <a:rPr lang="en-GB" dirty="0" smtClean="0"/>
              <a:t>Management</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GB" sz="3600" b="1" u="sng" dirty="0" smtClean="0"/>
              <a:t>HIDE SLIDE:</a:t>
            </a:r>
            <a:r>
              <a:rPr lang="en-GB" sz="3600" u="sng" dirty="0" smtClean="0"/>
              <a:t> Weber's </a:t>
            </a:r>
            <a:r>
              <a:rPr lang="en-GB" sz="3600" u="sng" dirty="0"/>
              <a:t>Theories of Transactional &amp;</a:t>
            </a:r>
            <a:r>
              <a:rPr lang="en-GB" sz="3600" u="sng" dirty="0" smtClean="0"/>
              <a:t> </a:t>
            </a:r>
            <a:r>
              <a:rPr lang="en-GB" sz="3600" u="sng" dirty="0"/>
              <a:t>Transformational </a:t>
            </a:r>
            <a:r>
              <a:rPr lang="en-GB" sz="3600" u="sng" dirty="0" smtClean="0"/>
              <a:t>Leadership </a:t>
            </a:r>
            <a:r>
              <a:rPr lang="en-GB" sz="3600" b="1" u="sng" dirty="0" smtClean="0"/>
              <a:t>(defined later)</a:t>
            </a:r>
            <a:endParaRPr lang="en-GB" sz="3600" b="1" u="sng" dirty="0"/>
          </a:p>
        </p:txBody>
      </p:sp>
      <p:sp>
        <p:nvSpPr>
          <p:cNvPr id="3" name="Content Placeholder 2"/>
          <p:cNvSpPr>
            <a:spLocks noGrp="1"/>
          </p:cNvSpPr>
          <p:nvPr>
            <p:ph idx="1"/>
          </p:nvPr>
        </p:nvSpPr>
        <p:spPr>
          <a:xfrm>
            <a:off x="0" y="1600200"/>
            <a:ext cx="9144000" cy="4525963"/>
          </a:xfrm>
        </p:spPr>
        <p:txBody>
          <a:bodyPr>
            <a:noAutofit/>
          </a:bodyPr>
          <a:lstStyle/>
          <a:p>
            <a:r>
              <a:rPr lang="en-GB" sz="2000" dirty="0" smtClean="0"/>
              <a:t>Weber's theory wrote </a:t>
            </a:r>
            <a:r>
              <a:rPr lang="en-GB" sz="2000" dirty="0"/>
              <a:t>about </a:t>
            </a:r>
            <a:r>
              <a:rPr lang="en-GB" sz="2000" b="1" dirty="0"/>
              <a:t>three types of leaders</a:t>
            </a:r>
            <a:r>
              <a:rPr lang="en-GB" sz="2000" dirty="0"/>
              <a:t>: </a:t>
            </a:r>
            <a:r>
              <a:rPr lang="en-GB" sz="2000" b="1" dirty="0"/>
              <a:t>bureaucratic, charismatic, and traditional</a:t>
            </a:r>
            <a:r>
              <a:rPr lang="en-GB" sz="2000" dirty="0"/>
              <a:t>.  Weber was one of the first of the leadership theorists to recognize that </a:t>
            </a:r>
            <a:r>
              <a:rPr lang="en-GB" sz="2000" b="1" dirty="0"/>
              <a:t>leadership itself </a:t>
            </a:r>
            <a:r>
              <a:rPr lang="en-GB" sz="2000" b="1" dirty="0" smtClean="0"/>
              <a:t>is </a:t>
            </a:r>
            <a:r>
              <a:rPr lang="en-GB" sz="2000" b="1" dirty="0"/>
              <a:t>situational in nature</a:t>
            </a:r>
            <a:r>
              <a:rPr lang="en-GB" sz="2000" dirty="0"/>
              <a:t>, </a:t>
            </a:r>
            <a:r>
              <a:rPr lang="en-GB" sz="2000" b="1" dirty="0"/>
              <a:t>and that true leaders needed to move dynamically from one type of leadership style to another to remain successful.</a:t>
            </a:r>
          </a:p>
          <a:p>
            <a:r>
              <a:rPr lang="en-GB" sz="2000" b="1" dirty="0" smtClean="0"/>
              <a:t>Operational Leader: </a:t>
            </a:r>
            <a:r>
              <a:rPr lang="en-GB" sz="2000" dirty="0" smtClean="0"/>
              <a:t>Weber </a:t>
            </a:r>
            <a:r>
              <a:rPr lang="en-GB" sz="2000" dirty="0"/>
              <a:t>also believed that there were two basic paradigms within which leaders worked: transactions and transformations.  </a:t>
            </a:r>
            <a:r>
              <a:rPr lang="en-GB" sz="2000" b="1" dirty="0"/>
              <a:t>Weber believed that transactional leaders were those that worked within the existing systems or environment to achieve results. </a:t>
            </a:r>
            <a:r>
              <a:rPr lang="en-GB" sz="2000" dirty="0"/>
              <a:t> For example, </a:t>
            </a:r>
            <a:r>
              <a:rPr lang="en-GB" sz="2000" b="1" dirty="0"/>
              <a:t>he theorized that the bureaucratic leader</a:t>
            </a:r>
            <a:r>
              <a:rPr lang="en-GB" sz="2000" dirty="0"/>
              <a:t> was a transactional leader </a:t>
            </a:r>
            <a:r>
              <a:rPr lang="en-GB" sz="2000" b="1" dirty="0"/>
              <a:t>that was effective in using their knowledge, or legal authority, to achieve results.</a:t>
            </a:r>
          </a:p>
          <a:p>
            <a:r>
              <a:rPr lang="en-GB" sz="2000" b="1" dirty="0"/>
              <a:t>Charismatic leaders were transformational leaders in Weber's model</a:t>
            </a:r>
            <a:r>
              <a:rPr lang="en-GB" sz="2000" b="1" dirty="0" smtClean="0"/>
              <a:t>. Out of the box thinkers.</a:t>
            </a:r>
            <a:r>
              <a:rPr lang="en-GB" sz="2000" b="1" dirty="0"/>
              <a:t>  These types of leaders were almost divine in nature, and were often compared to heroes.  A transformational leader was not afraid to approach things from an entirely different perspective</a:t>
            </a:r>
            <a:r>
              <a:rPr lang="en-GB" sz="2000" dirty="0"/>
              <a:t>, and in Weber's theory of leadership, they used personal charm or charisma to help them achieve their goals.</a:t>
            </a:r>
          </a:p>
          <a:p>
            <a:endParaRPr lang="en-GB" sz="20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normAutofit fontScale="90000"/>
          </a:bodyPr>
          <a:lstStyle/>
          <a:p>
            <a:r>
              <a:rPr lang="en-GB" b="1" u="sng" dirty="0" smtClean="0"/>
              <a:t>HIDE SLIDE: </a:t>
            </a:r>
            <a:r>
              <a:rPr lang="en-GB" u="sng" dirty="0" smtClean="0"/>
              <a:t>Burns </a:t>
            </a:r>
            <a:r>
              <a:rPr lang="en-GB" u="sng" dirty="0"/>
              <a:t>Leadership </a:t>
            </a:r>
            <a:r>
              <a:rPr lang="en-GB" u="sng" dirty="0" smtClean="0"/>
              <a:t>Theories</a:t>
            </a:r>
            <a:endParaRPr lang="en-GB" u="sng" dirty="0"/>
          </a:p>
        </p:txBody>
      </p:sp>
      <p:sp>
        <p:nvSpPr>
          <p:cNvPr id="3" name="Content Placeholder 2"/>
          <p:cNvSpPr>
            <a:spLocks noGrp="1"/>
          </p:cNvSpPr>
          <p:nvPr>
            <p:ph idx="1"/>
          </p:nvPr>
        </p:nvSpPr>
        <p:spPr>
          <a:xfrm>
            <a:off x="0" y="1000108"/>
            <a:ext cx="9144000" cy="4525963"/>
          </a:xfrm>
        </p:spPr>
        <p:txBody>
          <a:bodyPr>
            <a:noAutofit/>
          </a:bodyPr>
          <a:lstStyle/>
          <a:p>
            <a:r>
              <a:rPr lang="en-GB" sz="1800" dirty="0" smtClean="0"/>
              <a:t>While </a:t>
            </a:r>
            <a:r>
              <a:rPr lang="en-GB" sz="1800" dirty="0"/>
              <a:t>both theories of Weber and Burns recognized transactional and transformational leadership types, Burns created a</a:t>
            </a:r>
            <a:r>
              <a:rPr lang="en-GB" sz="1800" dirty="0" smtClean="0"/>
              <a:t> dimension </a:t>
            </a:r>
            <a:r>
              <a:rPr lang="en-GB" sz="1800" dirty="0"/>
              <a:t>of </a:t>
            </a:r>
            <a:r>
              <a:rPr lang="en-GB" sz="1800" b="1" dirty="0"/>
              <a:t>moral leaders</a:t>
            </a:r>
            <a:r>
              <a:rPr lang="en-GB" sz="1800" dirty="0"/>
              <a:t> </a:t>
            </a:r>
            <a:r>
              <a:rPr lang="en-GB" sz="1800" b="1" dirty="0"/>
              <a:t>versus amoral leaders</a:t>
            </a:r>
            <a:r>
              <a:rPr lang="en-GB" sz="1800" dirty="0"/>
              <a:t>.  </a:t>
            </a:r>
            <a:r>
              <a:rPr lang="en-GB" sz="1800" b="1" dirty="0"/>
              <a:t>The latter of which he felt were not true leaders.</a:t>
            </a:r>
          </a:p>
          <a:p>
            <a:pPr>
              <a:buNone/>
            </a:pPr>
            <a:r>
              <a:rPr lang="en-GB" sz="1800" b="1" dirty="0" smtClean="0"/>
              <a:t>Among </a:t>
            </a:r>
            <a:r>
              <a:rPr lang="en-GB" sz="1800" b="1" dirty="0"/>
              <a:t>the transactional leadership styles, Burns went on to describe five different types of leaders:</a:t>
            </a:r>
          </a:p>
          <a:p>
            <a:r>
              <a:rPr lang="en-GB" sz="1800" b="1" dirty="0"/>
              <a:t>Opinion Leaders</a:t>
            </a:r>
            <a:r>
              <a:rPr lang="en-GB" sz="1800" dirty="0"/>
              <a:t> - those leaders with the ability to sway public opinion</a:t>
            </a:r>
          </a:p>
          <a:p>
            <a:r>
              <a:rPr lang="en-GB" sz="1800" b="1" dirty="0"/>
              <a:t>Bureaucratic Leaders</a:t>
            </a:r>
            <a:r>
              <a:rPr lang="en-GB" sz="1800" dirty="0"/>
              <a:t> - those that hold position power over their followers</a:t>
            </a:r>
          </a:p>
          <a:p>
            <a:r>
              <a:rPr lang="en-GB" sz="1800" b="1" dirty="0"/>
              <a:t>Party Leaders</a:t>
            </a:r>
            <a:r>
              <a:rPr lang="en-GB" sz="1800" dirty="0"/>
              <a:t> - leaders that hold political positions or titles in a particular country</a:t>
            </a:r>
          </a:p>
          <a:p>
            <a:r>
              <a:rPr lang="en-GB" sz="1800" b="1" dirty="0"/>
              <a:t>Legislative Leaders</a:t>
            </a:r>
            <a:r>
              <a:rPr lang="en-GB" sz="1800" dirty="0"/>
              <a:t> - political leaders that are at work behind the scenes</a:t>
            </a:r>
          </a:p>
          <a:p>
            <a:r>
              <a:rPr lang="en-GB" sz="1800" b="1" dirty="0"/>
              <a:t>Executive Leaders</a:t>
            </a:r>
            <a:r>
              <a:rPr lang="en-GB" sz="1800" dirty="0"/>
              <a:t> - often described as the president of a country, not necessarily bound to a political party or </a:t>
            </a:r>
            <a:r>
              <a:rPr lang="en-GB" sz="1800" dirty="0" smtClean="0"/>
              <a:t>legislators</a:t>
            </a:r>
          </a:p>
          <a:p>
            <a:pPr>
              <a:buNone/>
            </a:pPr>
            <a:r>
              <a:rPr lang="en-GB" sz="1800" b="1" dirty="0" smtClean="0"/>
              <a:t>Burns</a:t>
            </a:r>
            <a:r>
              <a:rPr lang="en-GB" sz="1800" b="1" dirty="0"/>
              <a:t>' theory went on to describe four transformational leaders including:</a:t>
            </a:r>
          </a:p>
          <a:p>
            <a:r>
              <a:rPr lang="en-GB" sz="1800" b="1" dirty="0"/>
              <a:t>Intellectual Leaders</a:t>
            </a:r>
            <a:r>
              <a:rPr lang="en-GB" sz="1800" dirty="0"/>
              <a:t> - transforms society through clarity of vision</a:t>
            </a:r>
          </a:p>
          <a:p>
            <a:r>
              <a:rPr lang="en-GB" sz="1800" b="1" dirty="0"/>
              <a:t>Reform Leaders</a:t>
            </a:r>
            <a:r>
              <a:rPr lang="en-GB" sz="1800" dirty="0"/>
              <a:t> - changes society by addressing a single moral issue</a:t>
            </a:r>
          </a:p>
          <a:p>
            <a:r>
              <a:rPr lang="en-GB" sz="1800" b="1" dirty="0"/>
              <a:t>Revolutionary Leaders</a:t>
            </a:r>
            <a:r>
              <a:rPr lang="en-GB" sz="1800" dirty="0"/>
              <a:t> - brings about changes in society through sweeping and widespread transformation</a:t>
            </a:r>
          </a:p>
          <a:p>
            <a:r>
              <a:rPr lang="en-GB" sz="1800" b="1" dirty="0"/>
              <a:t>Charismatic Leaders</a:t>
            </a:r>
            <a:r>
              <a:rPr lang="en-GB" sz="1800" dirty="0"/>
              <a:t> - use of personal charm to bring about change</a:t>
            </a:r>
          </a:p>
          <a:p>
            <a:endParaRPr lang="en-GB" sz="18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a:t>What qualities distinguish an individual as a </a:t>
            </a:r>
            <a:r>
              <a:rPr lang="en-GB" u="sng" dirty="0" smtClean="0"/>
              <a:t>leader?</a:t>
            </a:r>
            <a:endParaRPr lang="en-GB" u="sng" dirty="0"/>
          </a:p>
        </p:txBody>
      </p:sp>
      <p:sp>
        <p:nvSpPr>
          <p:cNvPr id="3" name="Content Placeholder 2"/>
          <p:cNvSpPr>
            <a:spLocks noGrp="1"/>
          </p:cNvSpPr>
          <p:nvPr>
            <p:ph idx="1"/>
          </p:nvPr>
        </p:nvSpPr>
        <p:spPr/>
        <p:txBody>
          <a:bodyPr/>
          <a:lstStyle/>
          <a:p>
            <a:r>
              <a:rPr lang="en-GB" dirty="0" smtClean="0"/>
              <a:t>Write down what qualities </a:t>
            </a:r>
            <a:r>
              <a:rPr lang="en-GB" dirty="0"/>
              <a:t>distinguish an individual as a </a:t>
            </a:r>
            <a:r>
              <a:rPr lang="en-GB" dirty="0" smtClean="0"/>
              <a:t>leader? List several Leadership ‘Traits’. </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142852"/>
            <a:ext cx="9144000" cy="1143000"/>
          </a:xfrm>
        </p:spPr>
        <p:txBody>
          <a:bodyPr>
            <a:normAutofit/>
          </a:bodyPr>
          <a:lstStyle/>
          <a:p>
            <a:r>
              <a:rPr lang="en-GB" sz="3800" b="1" u="sng" dirty="0" smtClean="0"/>
              <a:t>Leadership Theories </a:t>
            </a:r>
            <a:r>
              <a:rPr lang="en-GB" sz="3800" b="1" u="sng" baseline="30000" dirty="0" smtClean="0"/>
              <a:t>(1)</a:t>
            </a:r>
            <a:r>
              <a:rPr lang="en-GB" sz="3800" b="1" u="sng" dirty="0" smtClean="0"/>
              <a:t> </a:t>
            </a:r>
            <a:endParaRPr lang="en-GB" sz="3800" b="1" u="sng" baseline="30000" dirty="0"/>
          </a:p>
        </p:txBody>
      </p:sp>
      <p:sp>
        <p:nvSpPr>
          <p:cNvPr id="3" name="Content Placeholder 2"/>
          <p:cNvSpPr>
            <a:spLocks noGrp="1"/>
          </p:cNvSpPr>
          <p:nvPr>
            <p:ph idx="1"/>
          </p:nvPr>
        </p:nvSpPr>
        <p:spPr>
          <a:xfrm>
            <a:off x="0" y="1357298"/>
            <a:ext cx="9144000" cy="4929222"/>
          </a:xfrm>
        </p:spPr>
        <p:txBody>
          <a:bodyPr>
            <a:normAutofit fontScale="92500"/>
          </a:bodyPr>
          <a:lstStyle/>
          <a:p>
            <a:pPr>
              <a:buNone/>
            </a:pPr>
            <a:r>
              <a:rPr lang="en-GB" sz="2800" dirty="0" smtClean="0"/>
              <a:t>There are many leadership theories key among these </a:t>
            </a:r>
            <a:r>
              <a:rPr lang="en-GB" sz="2800" dirty="0" smtClean="0"/>
              <a:t>are:</a:t>
            </a:r>
            <a:endParaRPr lang="en-GB" sz="2800" dirty="0" smtClean="0"/>
          </a:p>
          <a:p>
            <a:r>
              <a:rPr lang="en-GB" sz="2800" dirty="0" smtClean="0"/>
              <a:t>Trait Theories (traits inherited &amp; constant)</a:t>
            </a:r>
            <a:endParaRPr lang="en-GB" sz="2800" dirty="0"/>
          </a:p>
          <a:p>
            <a:r>
              <a:rPr lang="en-GB" sz="2800" dirty="0" smtClean="0"/>
              <a:t>Participative Leadership (</a:t>
            </a:r>
            <a:r>
              <a:rPr lang="en-GB" sz="2800" dirty="0" smtClean="0"/>
              <a:t>shared style)</a:t>
            </a:r>
            <a:endParaRPr lang="en-GB" sz="2800" dirty="0" smtClean="0"/>
          </a:p>
          <a:p>
            <a:r>
              <a:rPr lang="en-GB" sz="2800" dirty="0" smtClean="0"/>
              <a:t>Situational Leadership (Style depends on situation)</a:t>
            </a:r>
          </a:p>
          <a:p>
            <a:r>
              <a:rPr lang="en-GB" sz="2800" dirty="0" smtClean="0"/>
              <a:t>Contingency Theories (Style </a:t>
            </a:r>
            <a:r>
              <a:rPr lang="en-GB" sz="2800" dirty="0" smtClean="0"/>
              <a:t>changes to </a:t>
            </a:r>
            <a:r>
              <a:rPr lang="en-GB" sz="2800" dirty="0" smtClean="0"/>
              <a:t>situation)</a:t>
            </a:r>
            <a:endParaRPr lang="en-GB" sz="2800" dirty="0"/>
          </a:p>
          <a:p>
            <a:r>
              <a:rPr lang="en-GB" sz="2800" dirty="0" smtClean="0"/>
              <a:t>Transactional Leadership (reward </a:t>
            </a:r>
            <a:r>
              <a:rPr lang="en-GB" sz="2800" dirty="0" smtClean="0"/>
              <a:t>/ punishment style</a:t>
            </a:r>
            <a:r>
              <a:rPr lang="en-GB" sz="2800" dirty="0" smtClean="0"/>
              <a:t>)</a:t>
            </a:r>
            <a:endParaRPr lang="en-GB" sz="2800" dirty="0"/>
          </a:p>
          <a:p>
            <a:r>
              <a:rPr lang="en-GB" sz="2800" dirty="0" smtClean="0"/>
              <a:t>Transformational Leadership </a:t>
            </a:r>
            <a:r>
              <a:rPr lang="en-GB" sz="2800" dirty="0" smtClean="0"/>
              <a:t>(inspire, follow, change)</a:t>
            </a:r>
            <a:endParaRPr lang="en-GB" sz="2800" dirty="0" smtClean="0"/>
          </a:p>
          <a:p>
            <a:r>
              <a:rPr lang="en-GB" sz="2800" dirty="0" smtClean="0"/>
              <a:t>Behavioral Theories (traits </a:t>
            </a:r>
            <a:r>
              <a:rPr lang="en-GB" sz="2800" dirty="0" smtClean="0"/>
              <a:t>can be developed / nurtured)</a:t>
            </a:r>
            <a:endParaRPr lang="en-GB" sz="2800" dirty="0" smtClean="0"/>
          </a:p>
          <a:p>
            <a:r>
              <a:rPr lang="en-GB" sz="2800" dirty="0" smtClean="0"/>
              <a:t>Emotional Intelligence </a:t>
            </a:r>
            <a:r>
              <a:rPr lang="en-GB" sz="2800" dirty="0" smtClean="0"/>
              <a:t>Leadership (awareness </a:t>
            </a:r>
            <a:r>
              <a:rPr lang="en-GB" sz="2800" dirty="0" smtClean="0"/>
              <a:t>of existing </a:t>
            </a:r>
            <a:r>
              <a:rPr lang="en-GB" sz="2800" dirty="0" smtClean="0"/>
              <a:t>traits, Personal </a:t>
            </a:r>
            <a:r>
              <a:rPr lang="en-GB" sz="2800" dirty="0" smtClean="0"/>
              <a:t>s</a:t>
            </a:r>
            <a:r>
              <a:rPr lang="en-GB" sz="2800" dirty="0" smtClean="0"/>
              <a:t>trengths  &amp; weaknesses, </a:t>
            </a:r>
            <a:r>
              <a:rPr lang="en-GB" sz="2800" dirty="0" smtClean="0"/>
              <a:t>and traits developed)</a:t>
            </a:r>
          </a:p>
        </p:txBody>
      </p:sp>
      <p:sp>
        <p:nvSpPr>
          <p:cNvPr id="4" name="TextBox 3"/>
          <p:cNvSpPr txBox="1"/>
          <p:nvPr/>
        </p:nvSpPr>
        <p:spPr>
          <a:xfrm>
            <a:off x="0" y="6500834"/>
            <a:ext cx="9144000" cy="246221"/>
          </a:xfrm>
          <a:prstGeom prst="rect">
            <a:avLst/>
          </a:prstGeom>
          <a:noFill/>
        </p:spPr>
        <p:txBody>
          <a:bodyPr wrap="square" rtlCol="0">
            <a:spAutoFit/>
          </a:bodyPr>
          <a:lstStyle/>
          <a:p>
            <a:r>
              <a:rPr lang="en-GB" sz="1000" dirty="0" smtClean="0"/>
              <a:t>(1) </a:t>
            </a:r>
            <a:r>
              <a:rPr lang="en-GB" sz="1000" dirty="0" smtClean="0">
                <a:hlinkClick r:id="rId2"/>
              </a:rPr>
              <a:t>http://changingminds.org/disciplines/leadership/theories/leadership_theories.htm</a:t>
            </a:r>
            <a:r>
              <a:rPr lang="en-GB" sz="1000" dirty="0" smtClean="0"/>
              <a:t>,</a:t>
            </a:r>
            <a:endParaRPr lang="en-GB"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a:bodyPr>
          <a:lstStyle/>
          <a:p>
            <a:r>
              <a:rPr lang="en-GB" b="1" u="sng" dirty="0" smtClean="0"/>
              <a:t>Trait Theory</a:t>
            </a:r>
            <a:endParaRPr lang="en-GB" b="1" u="sng" dirty="0"/>
          </a:p>
        </p:txBody>
      </p:sp>
      <p:sp>
        <p:nvSpPr>
          <p:cNvPr id="3" name="Content Placeholder 2"/>
          <p:cNvSpPr>
            <a:spLocks noGrp="1"/>
          </p:cNvSpPr>
          <p:nvPr>
            <p:ph idx="1"/>
          </p:nvPr>
        </p:nvSpPr>
        <p:spPr>
          <a:xfrm>
            <a:off x="214282" y="1071546"/>
            <a:ext cx="8715436" cy="4525963"/>
          </a:xfrm>
        </p:spPr>
        <p:txBody>
          <a:bodyPr>
            <a:normAutofit fontScale="77500" lnSpcReduction="20000"/>
          </a:bodyPr>
          <a:lstStyle/>
          <a:p>
            <a:pPr>
              <a:buNone/>
            </a:pPr>
            <a:r>
              <a:rPr lang="en-GB" b="1" dirty="0" smtClean="0"/>
              <a:t>Assumptions</a:t>
            </a:r>
            <a:endParaRPr lang="en-GB" dirty="0"/>
          </a:p>
          <a:p>
            <a:r>
              <a:rPr lang="en-GB" dirty="0"/>
              <a:t>People are born with inherited </a:t>
            </a:r>
            <a:r>
              <a:rPr lang="en-GB" dirty="0" smtClean="0"/>
              <a:t>Leadership traits</a:t>
            </a:r>
            <a:r>
              <a:rPr lang="en-GB" dirty="0"/>
              <a:t>.</a:t>
            </a:r>
          </a:p>
          <a:p>
            <a:r>
              <a:rPr lang="en-GB" dirty="0" smtClean="0"/>
              <a:t>People </a:t>
            </a:r>
            <a:r>
              <a:rPr lang="en-GB" dirty="0"/>
              <a:t>who make good leaders have the right </a:t>
            </a:r>
            <a:r>
              <a:rPr lang="en-GB" dirty="0" smtClean="0"/>
              <a:t>combination </a:t>
            </a:r>
            <a:r>
              <a:rPr lang="en-GB" dirty="0"/>
              <a:t>of traits</a:t>
            </a:r>
            <a:r>
              <a:rPr lang="en-GB" dirty="0" smtClean="0"/>
              <a:t>.</a:t>
            </a:r>
          </a:p>
          <a:p>
            <a:pPr>
              <a:buNone/>
            </a:pPr>
            <a:endParaRPr lang="en-GB" dirty="0"/>
          </a:p>
          <a:p>
            <a:pPr>
              <a:buNone/>
            </a:pPr>
            <a:r>
              <a:rPr lang="en-GB" b="1" dirty="0"/>
              <a:t>Description</a:t>
            </a:r>
            <a:endParaRPr lang="en-GB" dirty="0"/>
          </a:p>
          <a:p>
            <a:r>
              <a:rPr lang="en-GB" b="1" dirty="0"/>
              <a:t>Early research on leadership </a:t>
            </a:r>
            <a:r>
              <a:rPr lang="en-GB" dirty="0"/>
              <a:t>was based on the psychological focus </a:t>
            </a:r>
            <a:r>
              <a:rPr lang="en-GB" dirty="0" smtClean="0"/>
              <a:t>of the day, which </a:t>
            </a:r>
            <a:r>
              <a:rPr lang="en-GB" dirty="0"/>
              <a:t>was of people having inherited characteristics or traits. Attention was thus put on discovering these traits, often by studying successful leaders, but with the underlying assumption that if other people could also be found with these traits, then they, too, could also become great leaders.</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u="sng" dirty="0" smtClean="0"/>
              <a:t>Trait theory: </a:t>
            </a:r>
            <a:r>
              <a:rPr lang="en-GB" u="sng" dirty="0" err="1" smtClean="0"/>
              <a:t>Stogdill</a:t>
            </a:r>
            <a:endParaRPr lang="en-GB" u="sng" dirty="0"/>
          </a:p>
        </p:txBody>
      </p:sp>
      <p:sp>
        <p:nvSpPr>
          <p:cNvPr id="3" name="Content Placeholder 2"/>
          <p:cNvSpPr>
            <a:spLocks noGrp="1"/>
          </p:cNvSpPr>
          <p:nvPr>
            <p:ph idx="1"/>
          </p:nvPr>
        </p:nvSpPr>
        <p:spPr>
          <a:xfrm>
            <a:off x="0" y="1000108"/>
            <a:ext cx="8686800" cy="4525963"/>
          </a:xfrm>
        </p:spPr>
        <p:txBody>
          <a:bodyPr>
            <a:normAutofit/>
          </a:bodyPr>
          <a:lstStyle/>
          <a:p>
            <a:r>
              <a:rPr lang="en-GB" sz="2000" b="1" dirty="0" err="1"/>
              <a:t>Stogdill</a:t>
            </a:r>
            <a:r>
              <a:rPr lang="en-GB" sz="2000" b="1" dirty="0"/>
              <a:t> (1974) identified the following traits and skills as critical to </a:t>
            </a:r>
            <a:r>
              <a:rPr lang="en-GB" sz="2000" b="1" dirty="0" smtClean="0"/>
              <a:t>leaders, top 5 include:</a:t>
            </a:r>
            <a:endParaRPr lang="en-GB" sz="2000" b="1" dirty="0"/>
          </a:p>
          <a:p>
            <a:endParaRPr lang="en-GB" sz="2000" dirty="0"/>
          </a:p>
        </p:txBody>
      </p:sp>
      <p:graphicFrame>
        <p:nvGraphicFramePr>
          <p:cNvPr id="4" name="Table 3"/>
          <p:cNvGraphicFramePr>
            <a:graphicFrameLocks noGrp="1"/>
          </p:cNvGraphicFramePr>
          <p:nvPr/>
        </p:nvGraphicFramePr>
        <p:xfrm>
          <a:off x="785786" y="1827741"/>
          <a:ext cx="7572428" cy="4549140"/>
        </p:xfrm>
        <a:graphic>
          <a:graphicData uri="http://schemas.openxmlformats.org/drawingml/2006/table">
            <a:tbl>
              <a:tblPr/>
              <a:tblGrid>
                <a:gridCol w="3786214"/>
                <a:gridCol w="3786214"/>
              </a:tblGrid>
              <a:tr h="0">
                <a:tc>
                  <a:txBody>
                    <a:bodyPr/>
                    <a:lstStyle/>
                    <a:p>
                      <a:pPr marL="42545" marR="42545" algn="ctr">
                        <a:lnSpc>
                          <a:spcPct val="115000"/>
                        </a:lnSpc>
                        <a:spcAft>
                          <a:spcPts val="0"/>
                        </a:spcAft>
                      </a:pPr>
                      <a:r>
                        <a:rPr lang="en-GB" sz="1600" b="1" dirty="0">
                          <a:latin typeface="Verdana"/>
                          <a:ea typeface="Times New Roman"/>
                          <a:cs typeface="Times New Roman"/>
                        </a:rPr>
                        <a:t>Traits</a:t>
                      </a:r>
                      <a:endParaRPr lang="en-GB" sz="1600" dirty="0">
                        <a:latin typeface="Calibri"/>
                        <a:ea typeface="Calibri"/>
                        <a:cs typeface="Times New Roman"/>
                      </a:endParaRPr>
                    </a:p>
                  </a:txBody>
                  <a:tcPr marL="9525" marR="9525" marT="9525" marB="9525" anchor="ctr">
                    <a:lnL>
                      <a:noFill/>
                    </a:lnL>
                    <a:lnR>
                      <a:noFill/>
                    </a:lnR>
                    <a:lnT>
                      <a:noFill/>
                    </a:lnT>
                    <a:lnB>
                      <a:noFill/>
                    </a:lnB>
                    <a:solidFill>
                      <a:srgbClr val="CCFFFF"/>
                    </a:solidFill>
                  </a:tcPr>
                </a:tc>
                <a:tc>
                  <a:txBody>
                    <a:bodyPr/>
                    <a:lstStyle/>
                    <a:p>
                      <a:pPr marL="42545" marR="42545" algn="ctr">
                        <a:lnSpc>
                          <a:spcPct val="115000"/>
                        </a:lnSpc>
                        <a:spcAft>
                          <a:spcPts val="0"/>
                        </a:spcAft>
                      </a:pPr>
                      <a:r>
                        <a:rPr lang="en-GB" sz="1600" b="1">
                          <a:latin typeface="Verdana"/>
                          <a:ea typeface="Times New Roman"/>
                          <a:cs typeface="Times New Roman"/>
                        </a:rPr>
                        <a:t>Skills</a:t>
                      </a:r>
                      <a:endParaRPr lang="en-GB" sz="1600">
                        <a:latin typeface="Calibri"/>
                        <a:ea typeface="Calibri"/>
                        <a:cs typeface="Times New Roman"/>
                      </a:endParaRPr>
                    </a:p>
                  </a:txBody>
                  <a:tcPr marL="9525" marR="9525" marT="9525" marB="9525" anchor="ctr">
                    <a:lnL>
                      <a:noFill/>
                    </a:lnL>
                    <a:lnR>
                      <a:noFill/>
                    </a:lnR>
                    <a:lnT>
                      <a:noFill/>
                    </a:lnT>
                    <a:lnB>
                      <a:noFill/>
                    </a:lnB>
                    <a:solidFill>
                      <a:srgbClr val="CCFFFF"/>
                    </a:solidFill>
                  </a:tcPr>
                </a:tc>
              </a:tr>
              <a:tr h="0">
                <a:tc>
                  <a:txBody>
                    <a:bodyPr/>
                    <a:lstStyle/>
                    <a:p>
                      <a:pPr marL="342900" marR="42545" lvl="0" indent="-342900">
                        <a:lnSpc>
                          <a:spcPct val="115000"/>
                        </a:lnSpc>
                        <a:spcAft>
                          <a:spcPts val="165"/>
                        </a:spcAft>
                        <a:buSzPts val="1000"/>
                        <a:buFont typeface="Symbol"/>
                        <a:buChar char=""/>
                        <a:tabLst>
                          <a:tab pos="457200" algn="l"/>
                        </a:tabLst>
                      </a:pPr>
                      <a:r>
                        <a:rPr lang="en-GB" sz="1600" b="1" dirty="0">
                          <a:latin typeface="Verdana"/>
                          <a:ea typeface="Times New Roman"/>
                          <a:cs typeface="Times New Roman"/>
                        </a:rPr>
                        <a:t>Adaptable to situations</a:t>
                      </a:r>
                      <a:endParaRPr lang="en-GB" sz="1600" b="1"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b="1" dirty="0">
                          <a:latin typeface="Verdana"/>
                          <a:ea typeface="Times New Roman"/>
                          <a:cs typeface="Times New Roman"/>
                        </a:rPr>
                        <a:t>Alert to social environment</a:t>
                      </a:r>
                      <a:endParaRPr lang="en-GB" sz="1600" b="1"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b="1" dirty="0">
                          <a:latin typeface="Verdana"/>
                          <a:ea typeface="Times New Roman"/>
                          <a:cs typeface="Times New Roman"/>
                        </a:rPr>
                        <a:t>Ambitious and achievement-orientated</a:t>
                      </a:r>
                      <a:endParaRPr lang="en-GB" sz="1600" b="1"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b="1" dirty="0">
                          <a:latin typeface="Verdana"/>
                          <a:ea typeface="Times New Roman"/>
                          <a:cs typeface="Times New Roman"/>
                        </a:rPr>
                        <a:t>Confident</a:t>
                      </a:r>
                      <a:endParaRPr lang="en-GB" sz="1600" b="1"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b="1" dirty="0">
                          <a:latin typeface="Verdana"/>
                          <a:ea typeface="Times New Roman"/>
                          <a:cs typeface="Times New Roman"/>
                        </a:rPr>
                        <a:t>Cooperative</a:t>
                      </a:r>
                      <a:endParaRPr lang="en-GB" sz="1600" b="1"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Decisive</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Dependable</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Inspire</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Energetic </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Persistent</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Self-confident</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Tolerant of stress</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Willing to assume responsibility</a:t>
                      </a:r>
                      <a:endParaRPr lang="en-GB" sz="1600" dirty="0">
                        <a:latin typeface="Calibri"/>
                        <a:ea typeface="Calibri"/>
                        <a:cs typeface="Times New Roman"/>
                      </a:endParaRPr>
                    </a:p>
                  </a:txBody>
                  <a:tcPr marL="9525" marR="9525" marT="9525" marB="9525">
                    <a:lnL>
                      <a:noFill/>
                    </a:lnL>
                    <a:lnR>
                      <a:noFill/>
                    </a:lnR>
                    <a:lnT>
                      <a:noFill/>
                    </a:lnT>
                    <a:lnB>
                      <a:noFill/>
                    </a:lnB>
                  </a:tcPr>
                </a:tc>
                <a:tc>
                  <a:txBody>
                    <a:bodyPr/>
                    <a:lstStyle/>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Clever (intelligent)</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Conceptually skilled</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Creative</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Diplomatic and tactful</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Fluent in speaking</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Knowledgeable </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Organised </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Persuasive</a:t>
                      </a:r>
                      <a:endParaRPr lang="en-GB" sz="1600" dirty="0">
                        <a:latin typeface="Calibri"/>
                        <a:ea typeface="Calibri"/>
                        <a:cs typeface="Times New Roman"/>
                      </a:endParaRPr>
                    </a:p>
                    <a:p>
                      <a:pPr marL="342900" marR="42545" lvl="0" indent="-342900">
                        <a:lnSpc>
                          <a:spcPct val="115000"/>
                        </a:lnSpc>
                        <a:spcAft>
                          <a:spcPts val="165"/>
                        </a:spcAft>
                        <a:buSzPts val="1000"/>
                        <a:buFont typeface="Symbol"/>
                        <a:buChar char=""/>
                        <a:tabLst>
                          <a:tab pos="457200" algn="l"/>
                        </a:tabLst>
                      </a:pPr>
                      <a:r>
                        <a:rPr lang="en-GB" sz="1600" dirty="0">
                          <a:latin typeface="Verdana"/>
                          <a:ea typeface="Times New Roman"/>
                          <a:cs typeface="Times New Roman"/>
                        </a:rPr>
                        <a:t>Socially skilled</a:t>
                      </a:r>
                      <a:endParaRPr lang="en-GB" sz="1600" dirty="0">
                        <a:latin typeface="Calibri"/>
                        <a:ea typeface="Calibri"/>
                        <a:cs typeface="Times New Roman"/>
                      </a:endParaRPr>
                    </a:p>
                    <a:p>
                      <a:pPr marL="63500" marR="63500">
                        <a:lnSpc>
                          <a:spcPct val="115000"/>
                        </a:lnSpc>
                        <a:spcBef>
                          <a:spcPts val="335"/>
                        </a:spcBef>
                        <a:spcAft>
                          <a:spcPts val="85"/>
                        </a:spcAft>
                      </a:pPr>
                      <a:r>
                        <a:rPr lang="en-GB" sz="1600" dirty="0">
                          <a:latin typeface="Verdana"/>
                          <a:ea typeface="Times New Roman"/>
                          <a:cs typeface="Times New Roman"/>
                        </a:rPr>
                        <a:t> </a:t>
                      </a:r>
                      <a:endParaRPr lang="en-GB" sz="1600" dirty="0">
                        <a:latin typeface="Calibri"/>
                        <a:ea typeface="Calibri"/>
                        <a:cs typeface="Times New Roman"/>
                      </a:endParaRPr>
                    </a:p>
                  </a:txBody>
                  <a:tcPr marL="9525" marR="9525" marT="9525" marB="9525">
                    <a:lnL>
                      <a:noFill/>
                    </a:lnL>
                    <a:lnR>
                      <a:noFill/>
                    </a:lnR>
                    <a:lnT>
                      <a:noFill/>
                    </a:lnT>
                    <a:lnB>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u="sng" dirty="0" smtClean="0"/>
              <a:t>Trait Theory: McCall and Lombardo (1983)</a:t>
            </a:r>
            <a:endParaRPr lang="en-GB" sz="3600" u="sng" dirty="0"/>
          </a:p>
        </p:txBody>
      </p:sp>
      <p:sp>
        <p:nvSpPr>
          <p:cNvPr id="3" name="Content Placeholder 2"/>
          <p:cNvSpPr>
            <a:spLocks noGrp="1"/>
          </p:cNvSpPr>
          <p:nvPr>
            <p:ph idx="1"/>
          </p:nvPr>
        </p:nvSpPr>
        <p:spPr>
          <a:xfrm>
            <a:off x="214282" y="1285860"/>
            <a:ext cx="8929718" cy="4525963"/>
          </a:xfrm>
        </p:spPr>
        <p:txBody>
          <a:bodyPr>
            <a:normAutofit fontScale="70000" lnSpcReduction="20000"/>
          </a:bodyPr>
          <a:lstStyle/>
          <a:p>
            <a:pPr>
              <a:buNone/>
            </a:pPr>
            <a:r>
              <a:rPr lang="en-GB" b="1" dirty="0" smtClean="0"/>
              <a:t>McCall and Lombardo (1983) </a:t>
            </a:r>
            <a:r>
              <a:rPr lang="en-GB" dirty="0" smtClean="0"/>
              <a:t>researched both success &amp; failure and </a:t>
            </a:r>
            <a:r>
              <a:rPr lang="en-GB" b="1" dirty="0" smtClean="0"/>
              <a:t>identified four primary traits by which leaders could succeed:</a:t>
            </a:r>
          </a:p>
          <a:p>
            <a:pPr lvl="0">
              <a:buNone/>
            </a:pPr>
            <a:endParaRPr lang="en-GB" i="1" dirty="0" smtClean="0"/>
          </a:p>
          <a:p>
            <a:pPr lvl="0"/>
            <a:r>
              <a:rPr lang="en-GB" b="1" i="1" dirty="0" smtClean="0"/>
              <a:t>Emotional </a:t>
            </a:r>
            <a:r>
              <a:rPr lang="en-GB" b="1" i="1" dirty="0"/>
              <a:t>stability and composure</a:t>
            </a:r>
            <a:r>
              <a:rPr lang="en-GB" b="1" dirty="0"/>
              <a:t>: </a:t>
            </a:r>
            <a:r>
              <a:rPr lang="en-GB" dirty="0"/>
              <a:t>Calm, confident and predictable, particularly when under stress</a:t>
            </a:r>
            <a:r>
              <a:rPr lang="en-GB" dirty="0" smtClean="0"/>
              <a:t>.</a:t>
            </a:r>
          </a:p>
          <a:p>
            <a:pPr lvl="0">
              <a:buNone/>
            </a:pPr>
            <a:endParaRPr lang="en-GB" dirty="0"/>
          </a:p>
          <a:p>
            <a:pPr lvl="0"/>
            <a:r>
              <a:rPr lang="en-GB" b="1" i="1" dirty="0"/>
              <a:t>Admitting error</a:t>
            </a:r>
            <a:r>
              <a:rPr lang="en-GB" b="1" dirty="0"/>
              <a:t>: </a:t>
            </a:r>
            <a:r>
              <a:rPr lang="en-GB" dirty="0"/>
              <a:t>Owning up to mistakes, rather than putting energy into covering up</a:t>
            </a:r>
            <a:r>
              <a:rPr lang="en-GB" dirty="0" smtClean="0"/>
              <a:t>.</a:t>
            </a:r>
          </a:p>
          <a:p>
            <a:pPr lvl="0">
              <a:buNone/>
            </a:pPr>
            <a:endParaRPr lang="en-GB" dirty="0"/>
          </a:p>
          <a:p>
            <a:pPr lvl="0"/>
            <a:r>
              <a:rPr lang="en-GB" b="1" i="1" dirty="0"/>
              <a:t>Good interpersonal skills</a:t>
            </a:r>
            <a:r>
              <a:rPr lang="en-GB" b="1" dirty="0"/>
              <a:t>: </a:t>
            </a:r>
            <a:r>
              <a:rPr lang="en-GB" dirty="0"/>
              <a:t>Able to communicate and persuade others without resort to negative or coercive tactics</a:t>
            </a:r>
            <a:r>
              <a:rPr lang="en-GB" dirty="0" smtClean="0"/>
              <a:t>.</a:t>
            </a:r>
          </a:p>
          <a:p>
            <a:pPr lvl="0">
              <a:buNone/>
            </a:pPr>
            <a:endParaRPr lang="en-GB" dirty="0"/>
          </a:p>
          <a:p>
            <a:pPr lvl="0"/>
            <a:r>
              <a:rPr lang="en-GB" b="1" i="1" dirty="0"/>
              <a:t>Intellectual breadth</a:t>
            </a:r>
            <a:r>
              <a:rPr lang="en-GB" b="1" dirty="0"/>
              <a:t>: </a:t>
            </a:r>
            <a:r>
              <a:rPr lang="en-GB" dirty="0"/>
              <a:t>Able to understand a wide range of areas, rather than having a narrow (and narrow-minded) area of expertise.</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Autofit/>
          </a:bodyPr>
          <a:lstStyle/>
          <a:p>
            <a:r>
              <a:rPr lang="en-GB" sz="3800" b="1" u="sng" dirty="0" smtClean="0"/>
              <a:t>James </a:t>
            </a:r>
            <a:r>
              <a:rPr lang="en-GB" sz="3800" b="1" u="sng" dirty="0" err="1"/>
              <a:t>Kouzes</a:t>
            </a:r>
            <a:r>
              <a:rPr lang="en-GB" sz="3800" b="1" u="sng" dirty="0"/>
              <a:t> and Barry </a:t>
            </a:r>
            <a:r>
              <a:rPr lang="en-GB" sz="3800" b="1" u="sng" dirty="0" smtClean="0"/>
              <a:t>Posner </a:t>
            </a:r>
            <a:endParaRPr lang="en-GB" sz="3800" b="1" u="sng" dirty="0"/>
          </a:p>
        </p:txBody>
      </p:sp>
      <p:sp>
        <p:nvSpPr>
          <p:cNvPr id="3" name="Content Placeholder 2"/>
          <p:cNvSpPr>
            <a:spLocks noGrp="1"/>
          </p:cNvSpPr>
          <p:nvPr>
            <p:ph idx="1"/>
          </p:nvPr>
        </p:nvSpPr>
        <p:spPr>
          <a:xfrm>
            <a:off x="214282" y="1071546"/>
            <a:ext cx="8715436" cy="4929222"/>
          </a:xfrm>
        </p:spPr>
        <p:txBody>
          <a:bodyPr>
            <a:noAutofit/>
          </a:bodyPr>
          <a:lstStyle/>
          <a:p>
            <a:r>
              <a:rPr lang="en-GB" sz="1800" dirty="0" smtClean="0"/>
              <a:t>More recently James </a:t>
            </a:r>
            <a:r>
              <a:rPr lang="en-GB" sz="1800" dirty="0" err="1"/>
              <a:t>Kouzes</a:t>
            </a:r>
            <a:r>
              <a:rPr lang="en-GB" sz="1800" dirty="0"/>
              <a:t> and Barry Posner developed a survey (The Leadership Practices Inventory) that asked people which, of a list of common characteristics of leaders, were, </a:t>
            </a:r>
            <a:r>
              <a:rPr lang="en-GB" sz="1800" dirty="0" smtClean="0"/>
              <a:t>admire </a:t>
            </a:r>
            <a:r>
              <a:rPr lang="en-GB" sz="1800" dirty="0"/>
              <a:t>and would </a:t>
            </a:r>
            <a:r>
              <a:rPr lang="en-GB" sz="1800" i="1" dirty="0"/>
              <a:t>willingly </a:t>
            </a:r>
            <a:r>
              <a:rPr lang="en-GB" sz="1800" dirty="0"/>
              <a:t>follow. And over twenty years, they managed ask this of seventy five thousand </a:t>
            </a:r>
            <a:r>
              <a:rPr lang="en-GB" sz="1800" dirty="0" smtClean="0"/>
              <a:t>people. </a:t>
            </a:r>
          </a:p>
          <a:p>
            <a:pPr>
              <a:buNone/>
            </a:pPr>
            <a:endParaRPr lang="en-GB" sz="1800" dirty="0"/>
          </a:p>
        </p:txBody>
      </p:sp>
      <p:sp>
        <p:nvSpPr>
          <p:cNvPr id="4" name="TextBox 3"/>
          <p:cNvSpPr txBox="1"/>
          <p:nvPr/>
        </p:nvSpPr>
        <p:spPr>
          <a:xfrm>
            <a:off x="0" y="6118231"/>
            <a:ext cx="8929718" cy="954107"/>
          </a:xfrm>
          <a:prstGeom prst="rect">
            <a:avLst/>
          </a:prstGeom>
          <a:noFill/>
        </p:spPr>
        <p:txBody>
          <a:bodyPr wrap="square" rtlCol="0">
            <a:spAutoFit/>
          </a:bodyPr>
          <a:lstStyle/>
          <a:p>
            <a:r>
              <a:rPr lang="en-GB" sz="1400" b="1" dirty="0" smtClean="0"/>
              <a:t>BOOK: </a:t>
            </a:r>
            <a:r>
              <a:rPr lang="en-GB" sz="1400" b="1" dirty="0" err="1" smtClean="0"/>
              <a:t>Kouzes</a:t>
            </a:r>
            <a:r>
              <a:rPr lang="en-GB" sz="1400" b="1" dirty="0" smtClean="0"/>
              <a:t> </a:t>
            </a:r>
            <a:r>
              <a:rPr lang="en-GB" sz="1400" b="1" dirty="0"/>
              <a:t>and Posner, </a:t>
            </a:r>
            <a:r>
              <a:rPr lang="en-GB" sz="1400" b="1" i="1" dirty="0"/>
              <a:t>The Leadership Challenge</a:t>
            </a:r>
            <a:r>
              <a:rPr lang="en-GB" sz="1400" b="1" dirty="0"/>
              <a:t>, </a:t>
            </a:r>
            <a:r>
              <a:rPr lang="en-GB" sz="1400" b="1" dirty="0" err="1"/>
              <a:t>Jossey</a:t>
            </a:r>
            <a:r>
              <a:rPr lang="en-GB" sz="1400" b="1" dirty="0"/>
              <a:t> Bass, 2002</a:t>
            </a:r>
            <a:endParaRPr lang="en-GB" sz="1400" dirty="0"/>
          </a:p>
          <a:p>
            <a:r>
              <a:rPr lang="en-GB" sz="1400" dirty="0"/>
              <a:t> The results of a long study of leadership involving more than a million people who were asked to 'describe the best leader you had'.</a:t>
            </a:r>
          </a:p>
          <a:p>
            <a:endParaRPr lang="en-GB" sz="1400" dirty="0"/>
          </a:p>
        </p:txBody>
      </p:sp>
      <p:graphicFrame>
        <p:nvGraphicFramePr>
          <p:cNvPr id="5" name="Table 4"/>
          <p:cNvGraphicFramePr>
            <a:graphicFrameLocks noGrp="1"/>
          </p:cNvGraphicFramePr>
          <p:nvPr/>
        </p:nvGraphicFramePr>
        <p:xfrm>
          <a:off x="1500166" y="2463180"/>
          <a:ext cx="5643602" cy="3108960"/>
        </p:xfrm>
        <a:graphic>
          <a:graphicData uri="http://schemas.openxmlformats.org/drawingml/2006/table">
            <a:tbl>
              <a:tblPr firstRow="1" bandRow="1">
                <a:tableStyleId>{5C22544A-7EE6-4342-B048-85BDC9FD1C3A}</a:tableStyleId>
              </a:tblPr>
              <a:tblGrid>
                <a:gridCol w="2821801"/>
                <a:gridCol w="2821801"/>
              </a:tblGrid>
              <a:tr h="370840">
                <a:tc>
                  <a:txBody>
                    <a:bodyPr/>
                    <a:lstStyle/>
                    <a:p>
                      <a:pPr marL="342900" indent="-342900">
                        <a:buFont typeface="+mj-lt"/>
                        <a:buAutoNum type="arabicPeriod"/>
                      </a:pPr>
                      <a:r>
                        <a:rPr lang="en-GB" sz="1800" dirty="0" smtClean="0">
                          <a:solidFill>
                            <a:sysClr val="windowText" lastClr="000000"/>
                          </a:solidFill>
                        </a:rPr>
                        <a:t>Honest </a:t>
                      </a:r>
                    </a:p>
                    <a:p>
                      <a:pPr marL="342900" indent="-342900">
                        <a:buFont typeface="+mj-lt"/>
                        <a:buAutoNum type="arabicPeriod"/>
                      </a:pPr>
                      <a:r>
                        <a:rPr lang="en-GB" sz="1800" dirty="0" smtClean="0">
                          <a:solidFill>
                            <a:sysClr val="windowText" lastClr="000000"/>
                          </a:solidFill>
                        </a:rPr>
                        <a:t>Forward-looking</a:t>
                      </a:r>
                    </a:p>
                    <a:p>
                      <a:pPr marL="342900" indent="-342900">
                        <a:buFont typeface="+mj-lt"/>
                        <a:buAutoNum type="arabicPeriod"/>
                      </a:pPr>
                      <a:r>
                        <a:rPr lang="en-GB" sz="1800" dirty="0" smtClean="0">
                          <a:solidFill>
                            <a:sysClr val="windowText" lastClr="000000"/>
                          </a:solidFill>
                        </a:rPr>
                        <a:t>Competent</a:t>
                      </a:r>
                    </a:p>
                    <a:p>
                      <a:pPr marL="342900" indent="-342900">
                        <a:buFont typeface="+mj-lt"/>
                        <a:buAutoNum type="arabicPeriod"/>
                      </a:pPr>
                      <a:r>
                        <a:rPr lang="en-GB" sz="1800" dirty="0" smtClean="0">
                          <a:solidFill>
                            <a:sysClr val="windowText" lastClr="000000"/>
                          </a:solidFill>
                        </a:rPr>
                        <a:t>Inspiring</a:t>
                      </a:r>
                    </a:p>
                    <a:p>
                      <a:pPr marL="342900" indent="-342900">
                        <a:buFont typeface="+mj-lt"/>
                        <a:buAutoNum type="arabicPeriod"/>
                      </a:pPr>
                      <a:r>
                        <a:rPr lang="en-GB" sz="1800" dirty="0" smtClean="0">
                          <a:solidFill>
                            <a:sysClr val="windowText" lastClr="000000"/>
                          </a:solidFill>
                        </a:rPr>
                        <a:t>Intelligent</a:t>
                      </a:r>
                    </a:p>
                    <a:p>
                      <a:pPr marL="342900" indent="-342900">
                        <a:buFont typeface="+mj-lt"/>
                        <a:buAutoNum type="arabicPeriod"/>
                      </a:pPr>
                      <a:r>
                        <a:rPr lang="en-GB" sz="1800" dirty="0" smtClean="0">
                          <a:solidFill>
                            <a:sysClr val="windowText" lastClr="000000"/>
                          </a:solidFill>
                        </a:rPr>
                        <a:t>Fair-minded</a:t>
                      </a:r>
                    </a:p>
                    <a:p>
                      <a:pPr marL="342900" indent="-342900">
                        <a:buFont typeface="+mj-lt"/>
                        <a:buAutoNum type="arabicPeriod"/>
                      </a:pPr>
                      <a:r>
                        <a:rPr lang="en-GB" sz="1800" dirty="0" smtClean="0">
                          <a:solidFill>
                            <a:sysClr val="windowText" lastClr="000000"/>
                          </a:solidFill>
                        </a:rPr>
                        <a:t>Broad-minded</a:t>
                      </a:r>
                    </a:p>
                    <a:p>
                      <a:pPr marL="342900" indent="-342900">
                        <a:buFont typeface="+mj-lt"/>
                        <a:buAutoNum type="arabicPeriod"/>
                      </a:pPr>
                      <a:r>
                        <a:rPr lang="en-GB" sz="1800" dirty="0" smtClean="0">
                          <a:solidFill>
                            <a:sysClr val="windowText" lastClr="000000"/>
                          </a:solidFill>
                        </a:rPr>
                        <a:t>Supportive</a:t>
                      </a:r>
                    </a:p>
                    <a:p>
                      <a:pPr marL="342900" indent="-342900">
                        <a:buFont typeface="+mj-lt"/>
                        <a:buAutoNum type="arabicPeriod"/>
                      </a:pPr>
                      <a:r>
                        <a:rPr lang="en-GB" sz="1800" dirty="0" smtClean="0">
                          <a:solidFill>
                            <a:sysClr val="windowText" lastClr="000000"/>
                          </a:solidFill>
                        </a:rPr>
                        <a:t>Straightforward</a:t>
                      </a:r>
                    </a:p>
                    <a:p>
                      <a:pPr marL="342900" indent="-342900">
                        <a:buFont typeface="+mj-lt"/>
                        <a:buAutoNum type="arabicPeriod"/>
                      </a:pPr>
                      <a:r>
                        <a:rPr lang="en-GB" sz="1800" dirty="0" smtClean="0">
                          <a:solidFill>
                            <a:sysClr val="windowText" lastClr="000000"/>
                          </a:solidFill>
                        </a:rPr>
                        <a:t>Dependable</a:t>
                      </a:r>
                    </a:p>
                    <a:p>
                      <a:pPr marL="342900" indent="-342900">
                        <a:buFont typeface="+mj-lt"/>
                        <a:buAutoNum type="arabicPeriod"/>
                      </a:pP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mj-lt"/>
                        <a:buAutoNum type="arabicPeriod" startAt="11"/>
                      </a:pPr>
                      <a:r>
                        <a:rPr lang="en-GB" sz="1800" dirty="0" smtClean="0">
                          <a:solidFill>
                            <a:sysClr val="windowText" lastClr="000000"/>
                          </a:solidFill>
                        </a:rPr>
                        <a:t>Cooperative</a:t>
                      </a:r>
                    </a:p>
                    <a:p>
                      <a:pPr marL="342900" indent="-342900">
                        <a:buFont typeface="+mj-lt"/>
                        <a:buAutoNum type="arabicPeriod" startAt="11"/>
                      </a:pPr>
                      <a:r>
                        <a:rPr lang="en-GB" sz="1800" dirty="0" smtClean="0">
                          <a:solidFill>
                            <a:sysClr val="windowText" lastClr="000000"/>
                          </a:solidFill>
                        </a:rPr>
                        <a:t>Determined</a:t>
                      </a:r>
                    </a:p>
                    <a:p>
                      <a:pPr marL="342900" indent="-342900">
                        <a:buFont typeface="+mj-lt"/>
                        <a:buAutoNum type="arabicPeriod" startAt="11"/>
                      </a:pPr>
                      <a:r>
                        <a:rPr lang="en-GB" sz="1800" dirty="0" smtClean="0">
                          <a:solidFill>
                            <a:sysClr val="windowText" lastClr="000000"/>
                          </a:solidFill>
                        </a:rPr>
                        <a:t>Imaginative</a:t>
                      </a:r>
                    </a:p>
                    <a:p>
                      <a:pPr marL="342900" indent="-342900">
                        <a:buFont typeface="+mj-lt"/>
                        <a:buAutoNum type="arabicPeriod" startAt="11"/>
                      </a:pPr>
                      <a:r>
                        <a:rPr lang="en-GB" sz="1800" dirty="0" smtClean="0">
                          <a:solidFill>
                            <a:sysClr val="windowText" lastClr="000000"/>
                          </a:solidFill>
                        </a:rPr>
                        <a:t>Ambitious</a:t>
                      </a:r>
                    </a:p>
                    <a:p>
                      <a:pPr marL="342900" indent="-342900">
                        <a:buFont typeface="+mj-lt"/>
                        <a:buAutoNum type="arabicPeriod" startAt="11"/>
                      </a:pPr>
                      <a:r>
                        <a:rPr lang="en-GB" sz="1800" dirty="0" smtClean="0">
                          <a:solidFill>
                            <a:sysClr val="windowText" lastClr="000000"/>
                          </a:solidFill>
                        </a:rPr>
                        <a:t>Courageous</a:t>
                      </a:r>
                    </a:p>
                    <a:p>
                      <a:pPr marL="342900" indent="-342900">
                        <a:buFont typeface="+mj-lt"/>
                        <a:buAutoNum type="arabicPeriod" startAt="11"/>
                      </a:pPr>
                      <a:r>
                        <a:rPr lang="en-GB" sz="1800" dirty="0" smtClean="0">
                          <a:solidFill>
                            <a:sysClr val="windowText" lastClr="000000"/>
                          </a:solidFill>
                        </a:rPr>
                        <a:t>Caring</a:t>
                      </a:r>
                    </a:p>
                    <a:p>
                      <a:pPr marL="342900" indent="-342900">
                        <a:buFont typeface="+mj-lt"/>
                        <a:buAutoNum type="arabicPeriod" startAt="11"/>
                      </a:pPr>
                      <a:r>
                        <a:rPr lang="en-GB" sz="1800" dirty="0" smtClean="0">
                          <a:solidFill>
                            <a:sysClr val="windowText" lastClr="000000"/>
                          </a:solidFill>
                        </a:rPr>
                        <a:t>Mature</a:t>
                      </a:r>
                    </a:p>
                    <a:p>
                      <a:pPr marL="342900" indent="-342900">
                        <a:buFont typeface="+mj-lt"/>
                        <a:buAutoNum type="arabicPeriod" startAt="11"/>
                      </a:pPr>
                      <a:r>
                        <a:rPr lang="en-GB" sz="1800" dirty="0" smtClean="0">
                          <a:solidFill>
                            <a:sysClr val="windowText" lastClr="000000"/>
                          </a:solidFill>
                        </a:rPr>
                        <a:t>Loyal</a:t>
                      </a:r>
                    </a:p>
                    <a:p>
                      <a:pPr marL="342900" indent="-342900">
                        <a:buFont typeface="+mj-lt"/>
                        <a:buAutoNum type="arabicPeriod" startAt="11"/>
                      </a:pPr>
                      <a:r>
                        <a:rPr lang="en-GB" sz="1800" dirty="0" smtClean="0">
                          <a:solidFill>
                            <a:sysClr val="windowText" lastClr="000000"/>
                          </a:solidFill>
                        </a:rPr>
                        <a:t>Self-controlled</a:t>
                      </a:r>
                    </a:p>
                    <a:p>
                      <a:pPr marL="342900" indent="-342900">
                        <a:buFont typeface="+mj-lt"/>
                        <a:buAutoNum type="arabicPeriod" startAt="11"/>
                      </a:pPr>
                      <a:r>
                        <a:rPr lang="en-GB" sz="1800" dirty="0" smtClean="0">
                          <a:solidFill>
                            <a:sysClr val="windowText" lastClr="000000"/>
                          </a:solidFill>
                        </a:rPr>
                        <a:t>Independent</a:t>
                      </a:r>
                    </a:p>
                    <a:p>
                      <a:pPr marL="342900" indent="-342900">
                        <a:buFont typeface="+mj-lt"/>
                        <a:buAutoNum type="arabicPeriod" startAt="11"/>
                      </a:pP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normAutofit fontScale="90000"/>
          </a:bodyPr>
          <a:lstStyle/>
          <a:p>
            <a:r>
              <a:rPr lang="en-GB" b="1" u="sng" dirty="0" smtClean="0"/>
              <a:t>James </a:t>
            </a:r>
            <a:r>
              <a:rPr lang="en-GB" b="1" u="sng" dirty="0" err="1" smtClean="0"/>
              <a:t>Kouzes</a:t>
            </a:r>
            <a:r>
              <a:rPr lang="en-GB" b="1" u="sng" dirty="0" smtClean="0"/>
              <a:t> and Barry Posner cont..</a:t>
            </a:r>
            <a:endParaRPr lang="en-GB" b="1" dirty="0"/>
          </a:p>
        </p:txBody>
      </p:sp>
      <p:sp>
        <p:nvSpPr>
          <p:cNvPr id="3" name="Content Placeholder 2"/>
          <p:cNvSpPr>
            <a:spLocks noGrp="1"/>
          </p:cNvSpPr>
          <p:nvPr>
            <p:ph idx="1"/>
          </p:nvPr>
        </p:nvSpPr>
        <p:spPr>
          <a:xfrm>
            <a:off x="428596" y="1357298"/>
            <a:ext cx="8229600" cy="4525963"/>
          </a:xfrm>
        </p:spPr>
        <p:txBody>
          <a:bodyPr>
            <a:normAutofit/>
          </a:bodyPr>
          <a:lstStyle/>
          <a:p>
            <a:pPr>
              <a:buNone/>
            </a:pPr>
            <a:r>
              <a:rPr lang="en-GB" sz="2000" dirty="0" smtClean="0"/>
              <a:t>The results of the study showed that:</a:t>
            </a:r>
            <a:endParaRPr lang="en-GB" sz="2000" dirty="0"/>
          </a:p>
          <a:p>
            <a:r>
              <a:rPr lang="en-GB" sz="2000" dirty="0" smtClean="0"/>
              <a:t>People are motivated most not by fear or reward, but by ideas that capture their imagination.</a:t>
            </a:r>
            <a:endParaRPr lang="en-GB" sz="2000" dirty="0"/>
          </a:p>
          <a:p>
            <a:r>
              <a:rPr lang="en-GB" sz="2000" dirty="0" smtClean="0"/>
              <a:t>Leaders </a:t>
            </a:r>
            <a:r>
              <a:rPr lang="en-GB" sz="2000" dirty="0" smtClean="0"/>
              <a:t>learn </a:t>
            </a:r>
            <a:r>
              <a:rPr lang="en-GB" sz="2000" dirty="0" smtClean="0"/>
              <a:t>from adversity and difficult situations</a:t>
            </a:r>
            <a:r>
              <a:rPr lang="en-GB" sz="2000" dirty="0" smtClean="0"/>
              <a:t>.</a:t>
            </a:r>
          </a:p>
          <a:p>
            <a:r>
              <a:rPr lang="en-GB" sz="2000" dirty="0" smtClean="0"/>
              <a:t>They </a:t>
            </a:r>
            <a:r>
              <a:rPr lang="en-GB" sz="2000" dirty="0" smtClean="0"/>
              <a:t>are early adopters of innovation.</a:t>
            </a:r>
          </a:p>
          <a:p>
            <a:r>
              <a:rPr lang="en-GB" sz="2000" dirty="0" smtClean="0"/>
              <a:t>Encourage </a:t>
            </a:r>
            <a:r>
              <a:rPr lang="en-GB" sz="2000" dirty="0" smtClean="0"/>
              <a:t>the heart, People act best of all when they are passionate about what they are doing. Leaders unleash the enthusiasm of </a:t>
            </a:r>
            <a:r>
              <a:rPr lang="en-GB" sz="2000" dirty="0" smtClean="0"/>
              <a:t>people </a:t>
            </a:r>
            <a:r>
              <a:rPr lang="en-GB" sz="2000" dirty="0" smtClean="0"/>
              <a:t>with </a:t>
            </a:r>
            <a:r>
              <a:rPr lang="en-GB" sz="2000" dirty="0" smtClean="0"/>
              <a:t>stories and passions of their own.</a:t>
            </a:r>
          </a:p>
          <a:p>
            <a:pPr>
              <a:buNone/>
            </a:pPr>
            <a:endParaRPr lang="en-GB" sz="2000" dirty="0" smtClean="0"/>
          </a:p>
          <a:p>
            <a:endParaRPr lang="en-GB" sz="2000" dirty="0" smtClean="0"/>
          </a:p>
          <a:p>
            <a:endParaRPr lang="en-GB"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a:t>Participative </a:t>
            </a:r>
            <a:r>
              <a:rPr lang="en-GB" b="1" u="sng" dirty="0" smtClean="0"/>
              <a:t>Leadership</a:t>
            </a:r>
            <a:endParaRPr lang="en-GB" b="1" u="sng" dirty="0"/>
          </a:p>
        </p:txBody>
      </p:sp>
      <p:sp>
        <p:nvSpPr>
          <p:cNvPr id="3" name="Content Placeholder 2"/>
          <p:cNvSpPr>
            <a:spLocks noGrp="1"/>
          </p:cNvSpPr>
          <p:nvPr>
            <p:ph idx="1"/>
          </p:nvPr>
        </p:nvSpPr>
        <p:spPr>
          <a:xfrm>
            <a:off x="0" y="1189053"/>
            <a:ext cx="9144000" cy="4525963"/>
          </a:xfrm>
        </p:spPr>
        <p:txBody>
          <a:bodyPr>
            <a:noAutofit/>
          </a:bodyPr>
          <a:lstStyle/>
          <a:p>
            <a:pPr>
              <a:buNone/>
            </a:pPr>
            <a:r>
              <a:rPr lang="en-GB" sz="1800" b="1" dirty="0" smtClean="0"/>
              <a:t>Style description: </a:t>
            </a:r>
          </a:p>
          <a:p>
            <a:r>
              <a:rPr lang="en-GB" sz="1800" dirty="0" smtClean="0"/>
              <a:t>A Participative Leader, rather than taking autocratic decisions, seeks to involve other people in the process, including subordinates, peers, superiors and other stakeholders. Often, however, as it is within the managers' power to give or deny control.</a:t>
            </a:r>
            <a:endParaRPr lang="en-GB" sz="1800" b="1" dirty="0" smtClean="0"/>
          </a:p>
          <a:p>
            <a:pPr>
              <a:buNone/>
            </a:pPr>
            <a:r>
              <a:rPr lang="en-GB" sz="1800" b="1" dirty="0" smtClean="0"/>
              <a:t>Assumptions</a:t>
            </a:r>
            <a:endParaRPr lang="en-GB" sz="1800" b="1" dirty="0"/>
          </a:p>
          <a:p>
            <a:r>
              <a:rPr lang="en-GB" sz="1800" dirty="0"/>
              <a:t>Involvement in decision-making improves the understanding of the issues involved by those who must carry out the decisions.</a:t>
            </a:r>
          </a:p>
          <a:p>
            <a:r>
              <a:rPr lang="en-GB" sz="1800" dirty="0"/>
              <a:t>People are more committed to actions where they have involved in the relevant decision-making.</a:t>
            </a:r>
          </a:p>
          <a:p>
            <a:r>
              <a:rPr lang="en-GB" sz="1800" dirty="0"/>
              <a:t>People are less competitive and more collaborative when they are working on joint goals.</a:t>
            </a:r>
          </a:p>
          <a:p>
            <a:r>
              <a:rPr lang="en-GB" sz="1800" dirty="0"/>
              <a:t>When people make decisions together, the social commitment to one another is greater and thus increases their </a:t>
            </a:r>
            <a:r>
              <a:rPr lang="en-GB" sz="1800" dirty="0" smtClean="0"/>
              <a:t>cohesion and commitment.</a:t>
            </a:r>
            <a:endParaRPr lang="en-GB" sz="1800" dirty="0"/>
          </a:p>
          <a:p>
            <a:r>
              <a:rPr lang="en-GB" sz="1800" dirty="0" smtClean="0"/>
              <a:t>Two heads are better than one, several </a:t>
            </a:r>
            <a:r>
              <a:rPr lang="en-GB" sz="1800" dirty="0"/>
              <a:t>people </a:t>
            </a:r>
            <a:r>
              <a:rPr lang="en-GB" sz="1800" dirty="0" smtClean="0"/>
              <a:t>working together allow responsibility and workload to be shared. Decisions are more all-inclusive.</a:t>
            </a:r>
          </a:p>
          <a:p>
            <a:endParaRPr lang="en-GB" sz="1800" dirty="0"/>
          </a:p>
          <a:p>
            <a:pPr>
              <a:buNone/>
            </a:pPr>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a:p>
          <a:p>
            <a:endParaRPr lang="en-GB" sz="1800" dirty="0" smtClean="0"/>
          </a:p>
          <a:p>
            <a:endParaRPr lang="en-GB" sz="1800" dirty="0"/>
          </a:p>
          <a:p>
            <a:r>
              <a:rPr lang="en-GB" sz="1800" dirty="0" smtClean="0"/>
              <a:t>Autocratic </a:t>
            </a:r>
            <a:r>
              <a:rPr lang="en-GB" sz="1800" dirty="0"/>
              <a:t>decision by </a:t>
            </a:r>
            <a:r>
              <a:rPr lang="en-GB" sz="1800" dirty="0" err="1"/>
              <a:t>leaderLeader</a:t>
            </a:r>
            <a:r>
              <a:rPr lang="en-GB" sz="1800" dirty="0"/>
              <a:t> proposes decision, listens to feedback, then </a:t>
            </a:r>
            <a:r>
              <a:rPr lang="en-GB" sz="1800" dirty="0" err="1"/>
              <a:t>decidesTeam</a:t>
            </a:r>
            <a:r>
              <a:rPr lang="en-GB" sz="1800" dirty="0"/>
              <a:t> proposes decision, leader has final </a:t>
            </a:r>
            <a:r>
              <a:rPr lang="en-GB" sz="1800" dirty="0" err="1"/>
              <a:t>decisionJoint</a:t>
            </a:r>
            <a:r>
              <a:rPr lang="en-GB" sz="1800" dirty="0"/>
              <a:t> decision with team as </a:t>
            </a:r>
            <a:r>
              <a:rPr lang="en-GB" sz="1800" dirty="0" err="1"/>
              <a:t>equalsFull</a:t>
            </a:r>
            <a:r>
              <a:rPr lang="en-GB" sz="1800" dirty="0"/>
              <a:t> delegation of decision to team</a:t>
            </a:r>
          </a:p>
          <a:p>
            <a:r>
              <a:rPr lang="en-GB" sz="1800" dirty="0"/>
              <a:t> </a:t>
            </a:r>
          </a:p>
          <a:p>
            <a:r>
              <a:rPr lang="en-GB" sz="1800" dirty="0"/>
              <a:t>There are many varieties on this spectrum, including stages where the leader sells the idea to the team. Another variant is for the leader to describe the 'what' of objectives or goals and let the team or individuals decide the 'how' of the process by which the 'how' will be achieved (this is often called 'Management by Objectives').</a:t>
            </a:r>
          </a:p>
          <a:p>
            <a:r>
              <a:rPr lang="en-GB" sz="1800" dirty="0"/>
              <a:t>The level of participation may also depend on the type of decision being made. Decisions on how to implement goals may be highly participative, whilst decisions during subordinate performance evaluations are more likely to be taken by the manager.</a:t>
            </a:r>
          </a:p>
          <a:p>
            <a:r>
              <a:rPr lang="en-GB" sz="1800" b="1" dirty="0"/>
              <a:t>Discussion</a:t>
            </a:r>
          </a:p>
          <a:p>
            <a:r>
              <a:rPr lang="en-GB" sz="1800" dirty="0"/>
              <a:t>There are many potential benefits of participative leadership, as indicated in the </a:t>
            </a:r>
            <a:r>
              <a:rPr lang="en-GB" sz="1800" dirty="0">
                <a:hlinkClick r:id="rId2"/>
              </a:rPr>
              <a:t>assumptions</a:t>
            </a:r>
            <a:r>
              <a:rPr lang="en-GB" sz="1800" dirty="0"/>
              <a:t>, above.</a:t>
            </a:r>
          </a:p>
          <a:p>
            <a:r>
              <a:rPr lang="en-GB" sz="1800" dirty="0"/>
              <a:t>This approach is also known as consultation, empowerment, joint decision-making, democratic leadership, Management By Objective (MBO) and power-sharing.</a:t>
            </a:r>
          </a:p>
          <a:p>
            <a:r>
              <a:rPr lang="en-GB" sz="1800" dirty="0"/>
              <a:t>Participative Leadership can be a sham when managers ask for opinions and then ignore them. This is likely to lead to cynicism and feelings of betrayal.</a:t>
            </a:r>
          </a:p>
          <a:p>
            <a:endParaRPr lang="en-GB" sz="1800" dirty="0"/>
          </a:p>
        </p:txBody>
      </p:sp>
      <p:sp>
        <p:nvSpPr>
          <p:cNvPr id="296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1</a:t>
            </a:r>
            <a:endParaRPr lang="en-GB" dirty="0"/>
          </a:p>
        </p:txBody>
      </p:sp>
      <p:sp>
        <p:nvSpPr>
          <p:cNvPr id="3" name="Content Placeholder 2"/>
          <p:cNvSpPr>
            <a:spLocks noGrp="1"/>
          </p:cNvSpPr>
          <p:nvPr>
            <p:ph idx="1"/>
          </p:nvPr>
        </p:nvSpPr>
        <p:spPr/>
        <p:txBody>
          <a:bodyPr>
            <a:normAutofit fontScale="92500" lnSpcReduction="10000"/>
          </a:bodyPr>
          <a:lstStyle/>
          <a:p>
            <a:pPr>
              <a:buNone/>
            </a:pPr>
            <a:endParaRPr lang="en-GB" b="1" dirty="0" smtClean="0"/>
          </a:p>
          <a:p>
            <a:pPr>
              <a:buNone/>
            </a:pPr>
            <a:endParaRPr lang="en-GB" b="1" dirty="0"/>
          </a:p>
          <a:p>
            <a:pPr>
              <a:buNone/>
            </a:pPr>
            <a:endParaRPr lang="en-GB" b="1" dirty="0"/>
          </a:p>
          <a:p>
            <a:pPr>
              <a:buNone/>
            </a:pPr>
            <a:endParaRPr lang="en-GB" b="1" dirty="0" smtClean="0"/>
          </a:p>
          <a:p>
            <a:endParaRPr lang="en-GB" b="1" dirty="0"/>
          </a:p>
          <a:p>
            <a:endParaRPr lang="en-GB" b="1" dirty="0" smtClean="0"/>
          </a:p>
          <a:p>
            <a:endParaRPr lang="en-GB" b="1" dirty="0" smtClean="0"/>
          </a:p>
          <a:p>
            <a:pPr>
              <a:buNone/>
            </a:pPr>
            <a:endParaRPr lang="en-GB" b="1" dirty="0"/>
          </a:p>
          <a:p>
            <a:pPr>
              <a:buNone/>
            </a:pPr>
            <a:r>
              <a:rPr lang="en-GB" sz="2800" b="1" dirty="0" smtClean="0">
                <a:solidFill>
                  <a:schemeClr val="bg1">
                    <a:lumMod val="75000"/>
                  </a:schemeClr>
                </a:solidFill>
              </a:rPr>
              <a:t>Note 1: Go back to videos.</a:t>
            </a:r>
          </a:p>
          <a:p>
            <a:pPr>
              <a:buNone/>
            </a:pPr>
            <a:endParaRPr lang="en-GB" sz="2400" b="1" dirty="0" smtClean="0"/>
          </a:p>
          <a:p>
            <a:pPr>
              <a:buNone/>
            </a:pPr>
            <a:endParaRPr lang="en-GB" sz="2400" b="1" dirty="0"/>
          </a:p>
          <a:p>
            <a:pPr>
              <a:buNone/>
            </a:pPr>
            <a:endParaRPr lang="en-GB" sz="2400" b="1" dirty="0" smtClean="0"/>
          </a:p>
          <a:p>
            <a:pPr>
              <a:buNone/>
            </a:pPr>
            <a:endParaRPr lang="en-GB" sz="2400" b="1" dirty="0"/>
          </a:p>
          <a:p>
            <a:pPr>
              <a:buNone/>
            </a:pPr>
            <a:endParaRPr lang="en-GB" sz="2400" b="1" dirty="0" smtClean="0"/>
          </a:p>
          <a:p>
            <a:pPr>
              <a:buNone/>
            </a:pPr>
            <a:endParaRPr lang="en-GB" sz="2400" b="1" dirty="0"/>
          </a:p>
          <a:p>
            <a:pPr>
              <a:buNone/>
            </a:pPr>
            <a:endParaRPr lang="en-GB" sz="2400" b="1" dirty="0" smtClean="0"/>
          </a:p>
          <a:p>
            <a:pPr>
              <a:buNone/>
            </a:pPr>
            <a:endParaRPr lang="en-GB" sz="2400" b="1" dirty="0"/>
          </a:p>
        </p:txBody>
      </p:sp>
      <p:pic>
        <p:nvPicPr>
          <p:cNvPr id="4" name="Picture 2" descr="http://www.bulldogblog.net/articles/wp-content/uploads/2008/08/leadership-word.jpg"/>
          <p:cNvPicPr>
            <a:picLocks noChangeAspect="1" noChangeArrowheads="1"/>
          </p:cNvPicPr>
          <p:nvPr/>
        </p:nvPicPr>
        <p:blipFill>
          <a:blip r:embed="rId2"/>
          <a:srcRect/>
          <a:stretch>
            <a:fillRect/>
          </a:stretch>
        </p:blipFill>
        <p:spPr bwMode="auto">
          <a:xfrm>
            <a:off x="2590816" y="1919297"/>
            <a:ext cx="4267200" cy="300990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22"/>
            <a:ext cx="9144000" cy="1143000"/>
          </a:xfrm>
        </p:spPr>
        <p:txBody>
          <a:bodyPr>
            <a:normAutofit/>
          </a:bodyPr>
          <a:lstStyle/>
          <a:p>
            <a:r>
              <a:rPr lang="en-GB" b="1" u="sng" dirty="0" smtClean="0"/>
              <a:t>Participative: </a:t>
            </a:r>
            <a:r>
              <a:rPr lang="en-GB" b="1" u="sng" dirty="0" err="1"/>
              <a:t>Lewin's</a:t>
            </a:r>
            <a:r>
              <a:rPr lang="en-GB" b="1" u="sng" dirty="0"/>
              <a:t> leadership </a:t>
            </a:r>
            <a:r>
              <a:rPr lang="en-GB" b="1" u="sng" dirty="0" smtClean="0"/>
              <a:t>styles </a:t>
            </a:r>
            <a:endParaRPr lang="en-GB" b="1" u="sng" dirty="0"/>
          </a:p>
        </p:txBody>
      </p:sp>
      <p:sp>
        <p:nvSpPr>
          <p:cNvPr id="3" name="Content Placeholder 2"/>
          <p:cNvSpPr>
            <a:spLocks noGrp="1"/>
          </p:cNvSpPr>
          <p:nvPr>
            <p:ph idx="1"/>
          </p:nvPr>
        </p:nvSpPr>
        <p:spPr>
          <a:xfrm>
            <a:off x="-32" y="4143380"/>
            <a:ext cx="9144032" cy="1357322"/>
          </a:xfrm>
        </p:spPr>
        <p:txBody>
          <a:bodyPr>
            <a:noAutofit/>
          </a:bodyPr>
          <a:lstStyle/>
          <a:p>
            <a:pPr>
              <a:buNone/>
            </a:pPr>
            <a:r>
              <a:rPr lang="en-GB" sz="1600" b="1" dirty="0" smtClean="0"/>
              <a:t>Discussion</a:t>
            </a:r>
          </a:p>
          <a:p>
            <a:r>
              <a:rPr lang="en-GB" sz="1600" dirty="0" smtClean="0"/>
              <a:t>In </a:t>
            </a:r>
            <a:r>
              <a:rPr lang="en-GB" sz="1600" dirty="0" err="1"/>
              <a:t>Lewin</a:t>
            </a:r>
            <a:r>
              <a:rPr lang="en-GB" sz="1600" dirty="0"/>
              <a:t> et </a:t>
            </a:r>
            <a:r>
              <a:rPr lang="en-GB" sz="1600" dirty="0" err="1"/>
              <a:t>al's</a:t>
            </a:r>
            <a:r>
              <a:rPr lang="en-GB" sz="1600" dirty="0"/>
              <a:t> experiments, he discovered that the most effective style was Democratic. Excessive autocratic styles led to revolution, whilst under a Laissez-faire approach, people were not coherent in their work and did not put in the energy that they did when being actively led</a:t>
            </a:r>
            <a:r>
              <a:rPr lang="en-GB" sz="1600" dirty="0" smtClean="0"/>
              <a:t>.</a:t>
            </a:r>
            <a:endParaRPr lang="en-GB" sz="1600" dirty="0"/>
          </a:p>
        </p:txBody>
      </p:sp>
      <p:sp>
        <p:nvSpPr>
          <p:cNvPr id="4" name="TextBox 3"/>
          <p:cNvSpPr txBox="1"/>
          <p:nvPr/>
        </p:nvSpPr>
        <p:spPr>
          <a:xfrm>
            <a:off x="0" y="1071546"/>
            <a:ext cx="9144000" cy="3293209"/>
          </a:xfrm>
          <a:prstGeom prst="rect">
            <a:avLst/>
          </a:prstGeom>
          <a:noFill/>
        </p:spPr>
        <p:txBody>
          <a:bodyPr wrap="square" rtlCol="0">
            <a:spAutoFit/>
          </a:bodyPr>
          <a:lstStyle/>
          <a:p>
            <a:pPr>
              <a:buNone/>
            </a:pPr>
            <a:r>
              <a:rPr lang="en-GB" sz="1600" dirty="0" smtClean="0"/>
              <a:t>Kurt </a:t>
            </a:r>
            <a:r>
              <a:rPr lang="en-GB" sz="1600" dirty="0" err="1" smtClean="0"/>
              <a:t>Lewin</a:t>
            </a:r>
            <a:r>
              <a:rPr lang="en-GB" sz="1600" dirty="0" smtClean="0"/>
              <a:t> and colleagues did leadership decision experiments in 1939 and identified three different styles of leadership, in particular around decision-making.</a:t>
            </a:r>
          </a:p>
          <a:p>
            <a:pPr>
              <a:buNone/>
            </a:pPr>
            <a:endParaRPr lang="en-GB" sz="1600" dirty="0" smtClean="0"/>
          </a:p>
          <a:p>
            <a:pPr>
              <a:buFont typeface="Arial" pitchFamily="34" charset="0"/>
              <a:buChar char="•"/>
            </a:pPr>
            <a:r>
              <a:rPr lang="en-GB" sz="1600" b="1" dirty="0" smtClean="0"/>
              <a:t> Autocratic:  </a:t>
            </a:r>
            <a:r>
              <a:rPr lang="en-GB" sz="1600" dirty="0" smtClean="0"/>
              <a:t>In the autocratic style, the leader takes decisions without consulting with others. In </a:t>
            </a:r>
            <a:r>
              <a:rPr lang="en-GB" sz="1600" dirty="0" err="1" smtClean="0"/>
              <a:t>Lewin's</a:t>
            </a:r>
            <a:r>
              <a:rPr lang="en-GB" sz="1600" dirty="0" smtClean="0"/>
              <a:t> experiments, he found that this caused the most level of discontent.  Although still appropriate in situations where people are not involved.</a:t>
            </a:r>
          </a:p>
          <a:p>
            <a:pPr>
              <a:buFont typeface="Arial" pitchFamily="34" charset="0"/>
              <a:buChar char="•"/>
            </a:pPr>
            <a:r>
              <a:rPr lang="en-GB" sz="1600" b="1" dirty="0" smtClean="0"/>
              <a:t> Democratic: </a:t>
            </a:r>
            <a:r>
              <a:rPr lang="en-GB" sz="1600" dirty="0" smtClean="0"/>
              <a:t>In the democratic style, the leader involves the people in the decision-making, although the process for the final decision may vary from the leader having the final. Democratic decision-making is usually appreciated by the people.</a:t>
            </a:r>
          </a:p>
          <a:p>
            <a:pPr>
              <a:buFont typeface="Arial" pitchFamily="34" charset="0"/>
              <a:buChar char="•"/>
            </a:pPr>
            <a:r>
              <a:rPr lang="en-GB" sz="1600" b="1" dirty="0" smtClean="0"/>
              <a:t> Laissez-Faire: </a:t>
            </a:r>
            <a:r>
              <a:rPr lang="en-GB" sz="1600" dirty="0" smtClean="0"/>
              <a:t>The laissez-faire style is to minimize the leader's involvement in decision-making, and hence allowing people to make their own decisions. Laissez-faire works best when people are capable and motivated in making their own decisions, and where there is no requirement for a central coordination.</a:t>
            </a:r>
          </a:p>
          <a:p>
            <a:endParaRPr lang="en-GB"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normAutofit/>
          </a:bodyPr>
          <a:lstStyle/>
          <a:p>
            <a:r>
              <a:rPr lang="en-GB" b="1" u="sng" dirty="0"/>
              <a:t>Situational </a:t>
            </a:r>
            <a:r>
              <a:rPr lang="en-GB" b="1" u="sng" dirty="0" smtClean="0"/>
              <a:t>Leadership</a:t>
            </a:r>
            <a:endParaRPr lang="en-GB" b="1" u="sng" dirty="0"/>
          </a:p>
        </p:txBody>
      </p:sp>
      <p:sp>
        <p:nvSpPr>
          <p:cNvPr id="3" name="Content Placeholder 2"/>
          <p:cNvSpPr>
            <a:spLocks noGrp="1"/>
          </p:cNvSpPr>
          <p:nvPr>
            <p:ph idx="1"/>
          </p:nvPr>
        </p:nvSpPr>
        <p:spPr>
          <a:xfrm>
            <a:off x="0" y="785794"/>
            <a:ext cx="9144000" cy="4857784"/>
          </a:xfrm>
        </p:spPr>
        <p:txBody>
          <a:bodyPr>
            <a:noAutofit/>
          </a:bodyPr>
          <a:lstStyle/>
          <a:p>
            <a:pPr>
              <a:buNone/>
            </a:pPr>
            <a:r>
              <a:rPr lang="en-GB" sz="1800" b="1" dirty="0" smtClean="0"/>
              <a:t>Assumptions:</a:t>
            </a:r>
          </a:p>
          <a:p>
            <a:r>
              <a:rPr lang="en-GB" sz="1800" dirty="0" smtClean="0"/>
              <a:t>The action of he leader depends on a range of situational factors. Situations can test the Leaders ability to remain cantered and balanced.</a:t>
            </a:r>
            <a:endParaRPr lang="en-GB" sz="1800" b="1" dirty="0" smtClean="0"/>
          </a:p>
          <a:p>
            <a:pPr>
              <a:buNone/>
            </a:pPr>
            <a:r>
              <a:rPr lang="en-GB" sz="1800" b="1" dirty="0" smtClean="0"/>
              <a:t>Discussion:</a:t>
            </a:r>
          </a:p>
          <a:p>
            <a:r>
              <a:rPr lang="en-GB" sz="1800" dirty="0" err="1" smtClean="0"/>
              <a:t>Tannenbaum</a:t>
            </a:r>
            <a:r>
              <a:rPr lang="en-GB" sz="1800" dirty="0" smtClean="0"/>
              <a:t> and Schmidt (1958) identified three forces that led to the leader's action: the forces in the situation, the forces in the followers and also forces in the leader. This recognizes that the leader's style is highly variable, and even such distant events as a family argument can lead to alteration and perhaps a more stressed even aggressive stance in an situation or argument than usual.</a:t>
            </a:r>
            <a:endParaRPr lang="en-GB" sz="1800" b="1" dirty="0" smtClean="0"/>
          </a:p>
          <a:p>
            <a:pPr>
              <a:buNone/>
            </a:pPr>
            <a:r>
              <a:rPr lang="en-GB" sz="1800" b="1" dirty="0" smtClean="0"/>
              <a:t>Style:</a:t>
            </a:r>
            <a:endParaRPr lang="en-GB" sz="1800" b="1" dirty="0"/>
          </a:p>
          <a:p>
            <a:r>
              <a:rPr lang="en-GB" sz="1800" dirty="0"/>
              <a:t>A</a:t>
            </a:r>
            <a:r>
              <a:rPr lang="en-GB" sz="1800" dirty="0" smtClean="0"/>
              <a:t>n </a:t>
            </a:r>
            <a:r>
              <a:rPr lang="en-GB" sz="1800" dirty="0"/>
              <a:t>effective leader </a:t>
            </a:r>
            <a:r>
              <a:rPr lang="en-GB" sz="1800" dirty="0" smtClean="0"/>
              <a:t>isn’t necessarily constant and depends on current life situations, and does </a:t>
            </a:r>
            <a:r>
              <a:rPr lang="en-GB" sz="1800" dirty="0"/>
              <a:t>not just fall into a single preferred style, such as </a:t>
            </a:r>
            <a:r>
              <a:rPr lang="en-GB" sz="1800" dirty="0" smtClean="0"/>
              <a:t>using transactional</a:t>
            </a:r>
            <a:r>
              <a:rPr lang="en-GB" sz="1800" dirty="0"/>
              <a:t> or transformational methods. In practice, as they say, things are not that simple.</a:t>
            </a:r>
          </a:p>
          <a:p>
            <a:r>
              <a:rPr lang="en-GB" sz="1800" dirty="0"/>
              <a:t>Factors that affect situational decisions include </a:t>
            </a:r>
            <a:r>
              <a:rPr lang="en-GB" sz="1800" dirty="0" smtClean="0"/>
              <a:t>many issues. </a:t>
            </a:r>
            <a:r>
              <a:rPr lang="en-GB" sz="1800" dirty="0"/>
              <a:t>This, in turn, is affected by factors within the particular situation. The relationship between followers and the leader may be another factor that affects leader </a:t>
            </a:r>
            <a:r>
              <a:rPr lang="en-GB" sz="1800" dirty="0" err="1"/>
              <a:t>behavior</a:t>
            </a:r>
            <a:r>
              <a:rPr lang="en-GB" sz="1800" dirty="0"/>
              <a:t> as much as it does follower </a:t>
            </a:r>
            <a:r>
              <a:rPr lang="en-GB" sz="1800" dirty="0" err="1"/>
              <a:t>behavior</a:t>
            </a:r>
            <a:r>
              <a:rPr lang="en-GB" sz="1800" dirty="0"/>
              <a:t>.</a:t>
            </a:r>
          </a:p>
          <a:p>
            <a:r>
              <a:rPr lang="en-GB" sz="1800" dirty="0"/>
              <a:t>The leaders' perception of the follower and the situation will affect what they do rather than the truth of the situation. The leader's perception of themselves and other factors such as stress and mood will also modify the leaders' </a:t>
            </a:r>
            <a:r>
              <a:rPr lang="en-GB" sz="1800" dirty="0" err="1"/>
              <a:t>behavior</a:t>
            </a:r>
            <a:r>
              <a:rPr lang="en-GB" sz="1800" dirty="0" smtClean="0"/>
              <a:t>.</a:t>
            </a:r>
            <a:endParaRPr lang="en-GB" sz="1800" dirty="0"/>
          </a:p>
          <a:p>
            <a:endParaRPr lang="en-GB"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2984"/>
            <a:ext cx="9144000" cy="5072098"/>
          </a:xfrm>
        </p:spPr>
        <p:txBody>
          <a:bodyPr>
            <a:normAutofit fontScale="70000" lnSpcReduction="20000"/>
          </a:bodyPr>
          <a:lstStyle/>
          <a:p>
            <a:pPr>
              <a:buNone/>
            </a:pPr>
            <a:r>
              <a:rPr lang="en-GB" b="1" dirty="0" err="1" smtClean="0"/>
              <a:t>Yukl</a:t>
            </a:r>
            <a:r>
              <a:rPr lang="en-GB" b="1" dirty="0" smtClean="0"/>
              <a:t> (1989) </a:t>
            </a:r>
            <a:r>
              <a:rPr lang="en-GB" dirty="0" smtClean="0"/>
              <a:t>seeks to combine other approaches and identifies six variables:</a:t>
            </a:r>
          </a:p>
          <a:p>
            <a:pPr>
              <a:buNone/>
            </a:pPr>
            <a:endParaRPr lang="en-GB" dirty="0" smtClean="0"/>
          </a:p>
          <a:p>
            <a:r>
              <a:rPr lang="en-GB" b="1" i="1" dirty="0" smtClean="0"/>
              <a:t>Subordinate effort</a:t>
            </a:r>
            <a:r>
              <a:rPr lang="en-GB" b="1" dirty="0" smtClean="0"/>
              <a:t>: </a:t>
            </a:r>
            <a:r>
              <a:rPr lang="en-GB" dirty="0" smtClean="0"/>
              <a:t>the motivation and actual effort expended.</a:t>
            </a:r>
          </a:p>
          <a:p>
            <a:r>
              <a:rPr lang="en-GB" i="1" dirty="0" smtClean="0"/>
              <a:t>Subordinate ability </a:t>
            </a:r>
            <a:r>
              <a:rPr lang="en-GB" dirty="0" smtClean="0"/>
              <a:t>and </a:t>
            </a:r>
            <a:r>
              <a:rPr lang="en-GB" i="1" dirty="0" smtClean="0"/>
              <a:t>role clarity</a:t>
            </a:r>
            <a:r>
              <a:rPr lang="en-GB" dirty="0" smtClean="0"/>
              <a:t>: followers knowing what to do and how to do it.</a:t>
            </a:r>
          </a:p>
          <a:p>
            <a:r>
              <a:rPr lang="en-GB" b="1" i="1" dirty="0" smtClean="0"/>
              <a:t>Organization of the work</a:t>
            </a:r>
            <a:r>
              <a:rPr lang="en-GB" b="1" dirty="0" smtClean="0"/>
              <a:t>: </a:t>
            </a:r>
            <a:r>
              <a:rPr lang="en-GB" dirty="0" smtClean="0"/>
              <a:t>the structure of the work and utilization of resources.</a:t>
            </a:r>
          </a:p>
          <a:p>
            <a:r>
              <a:rPr lang="en-GB" b="1" i="1" dirty="0" smtClean="0"/>
              <a:t>Cooperation and cohesiveness</a:t>
            </a:r>
            <a:r>
              <a:rPr lang="en-GB" b="1" dirty="0" smtClean="0"/>
              <a:t>: </a:t>
            </a:r>
            <a:r>
              <a:rPr lang="en-GB" dirty="0" smtClean="0"/>
              <a:t>of the group in working together.</a:t>
            </a:r>
          </a:p>
          <a:p>
            <a:r>
              <a:rPr lang="en-GB" b="1" i="1" dirty="0" smtClean="0"/>
              <a:t>Resources and support</a:t>
            </a:r>
            <a:r>
              <a:rPr lang="en-GB" b="1" dirty="0" smtClean="0"/>
              <a:t>: </a:t>
            </a:r>
            <a:r>
              <a:rPr lang="en-GB" dirty="0" smtClean="0"/>
              <a:t>the availability of tools, materials, people, etc.</a:t>
            </a:r>
          </a:p>
          <a:p>
            <a:r>
              <a:rPr lang="en-GB" b="1" i="1" dirty="0" smtClean="0"/>
              <a:t>External coordination</a:t>
            </a:r>
            <a:r>
              <a:rPr lang="en-GB" b="1" dirty="0" smtClean="0"/>
              <a:t>: </a:t>
            </a:r>
            <a:r>
              <a:rPr lang="en-GB" dirty="0" smtClean="0"/>
              <a:t>the need to collaborate with other groups.</a:t>
            </a:r>
          </a:p>
          <a:p>
            <a:pPr>
              <a:buNone/>
            </a:pPr>
            <a:endParaRPr lang="en-GB" dirty="0" smtClean="0"/>
          </a:p>
          <a:p>
            <a:pPr>
              <a:buNone/>
            </a:pPr>
            <a:r>
              <a:rPr lang="en-GB" dirty="0" smtClean="0"/>
              <a:t>Leaders here work on such factors as external relationships, acquisition of resources, managing demands on the group and managing the structures and culture of the group.</a:t>
            </a:r>
          </a:p>
          <a:p>
            <a:endParaRPr lang="en-GB" dirty="0"/>
          </a:p>
        </p:txBody>
      </p:sp>
      <p:sp>
        <p:nvSpPr>
          <p:cNvPr id="4" name="Title 1"/>
          <p:cNvSpPr>
            <a:spLocks noGrp="1"/>
          </p:cNvSpPr>
          <p:nvPr>
            <p:ph type="title"/>
          </p:nvPr>
        </p:nvSpPr>
        <p:spPr>
          <a:xfrm>
            <a:off x="457200" y="-24"/>
            <a:ext cx="8229600" cy="1143000"/>
          </a:xfrm>
        </p:spPr>
        <p:txBody>
          <a:bodyPr>
            <a:normAutofit/>
          </a:bodyPr>
          <a:lstStyle/>
          <a:p>
            <a:r>
              <a:rPr lang="en-GB" b="1" u="sng" dirty="0" smtClean="0"/>
              <a:t>Situational: </a:t>
            </a:r>
            <a:r>
              <a:rPr lang="en-GB" b="1" u="sng" dirty="0" err="1" smtClean="0"/>
              <a:t>Yukl</a:t>
            </a:r>
            <a:r>
              <a:rPr lang="en-GB" b="1" u="sng" dirty="0" smtClean="0"/>
              <a:t> (1989) </a:t>
            </a:r>
            <a:endParaRPr lang="en-GB" b="1"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smtClean="0"/>
              <a:t>Situational: Hersey </a:t>
            </a:r>
            <a:r>
              <a:rPr lang="en-GB" b="1" u="sng" dirty="0"/>
              <a:t>and </a:t>
            </a:r>
            <a:r>
              <a:rPr lang="en-GB" b="1" u="sng" dirty="0" smtClean="0"/>
              <a:t>Blanchard's</a:t>
            </a:r>
            <a:endParaRPr lang="en-GB" b="1" u="sng" dirty="0"/>
          </a:p>
        </p:txBody>
      </p:sp>
      <p:sp>
        <p:nvSpPr>
          <p:cNvPr id="3" name="Content Placeholder 2"/>
          <p:cNvSpPr>
            <a:spLocks noGrp="1"/>
          </p:cNvSpPr>
          <p:nvPr>
            <p:ph idx="1"/>
          </p:nvPr>
        </p:nvSpPr>
        <p:spPr/>
        <p:txBody>
          <a:bodyPr>
            <a:normAutofit/>
          </a:bodyPr>
          <a:lstStyle/>
          <a:p>
            <a:r>
              <a:rPr lang="en-GB" sz="2000" dirty="0" smtClean="0"/>
              <a:t>Leaders </a:t>
            </a:r>
            <a:r>
              <a:rPr lang="en-GB" sz="2000" dirty="0"/>
              <a:t>should adapt their style to follower development style (or 'maturity'), based on how ready and willing the follower is to perform required tasks (that is, their competence and motivation).</a:t>
            </a:r>
          </a:p>
          <a:p>
            <a:r>
              <a:rPr lang="en-GB" sz="2000" dirty="0" smtClean="0"/>
              <a:t>The </a:t>
            </a:r>
            <a:r>
              <a:rPr lang="en-GB" sz="2000" dirty="0"/>
              <a:t>four styles suggest that leaders should put greater or less focus on the task in question and/or the relationship between the leader and the follower, depending on the development level of the follower.</a:t>
            </a:r>
          </a:p>
          <a:p>
            <a:pPr>
              <a:buNone/>
            </a:pPr>
            <a:endParaRPr lang="en-GB" sz="2000" b="1"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noAutofit/>
          </a:bodyPr>
          <a:lstStyle/>
          <a:p>
            <a:r>
              <a:rPr lang="en-GB" sz="3800" u="sng" dirty="0" smtClean="0"/>
              <a:t>Situational: Hersey </a:t>
            </a:r>
            <a:r>
              <a:rPr lang="en-GB" sz="3800" u="sng" dirty="0"/>
              <a:t>and </a:t>
            </a:r>
            <a:r>
              <a:rPr lang="en-GB" sz="3800" u="sng" dirty="0" smtClean="0"/>
              <a:t>Blanchard's cont..</a:t>
            </a:r>
            <a:endParaRPr lang="en-GB" sz="3800" u="sng" dirty="0"/>
          </a:p>
        </p:txBody>
      </p:sp>
      <p:sp>
        <p:nvSpPr>
          <p:cNvPr id="3" name="Content Placeholder 2"/>
          <p:cNvSpPr>
            <a:spLocks noGrp="1"/>
          </p:cNvSpPr>
          <p:nvPr>
            <p:ph idx="1"/>
          </p:nvPr>
        </p:nvSpPr>
        <p:spPr>
          <a:xfrm>
            <a:off x="0" y="1000108"/>
            <a:ext cx="9144000" cy="4143404"/>
          </a:xfrm>
        </p:spPr>
        <p:txBody>
          <a:bodyPr>
            <a:noAutofit/>
          </a:bodyPr>
          <a:lstStyle/>
          <a:p>
            <a:pPr>
              <a:buNone/>
            </a:pPr>
            <a:r>
              <a:rPr lang="en-GB" sz="1600" b="1" dirty="0" smtClean="0"/>
              <a:t>4 Style overview:</a:t>
            </a:r>
          </a:p>
          <a:p>
            <a:r>
              <a:rPr lang="en-GB" sz="1600" b="1" dirty="0" smtClean="0"/>
              <a:t>Telling </a:t>
            </a:r>
            <a:r>
              <a:rPr lang="en-GB" sz="1600" b="1" dirty="0"/>
              <a:t>/ </a:t>
            </a:r>
            <a:r>
              <a:rPr lang="en-GB" sz="1600" b="1" dirty="0" smtClean="0"/>
              <a:t>Directing: When </a:t>
            </a:r>
            <a:r>
              <a:rPr lang="en-GB" sz="1600" b="1" dirty="0"/>
              <a:t>the follower cannot do the job and is unwilling or afraid to try, then the leader takes a highly directive role</a:t>
            </a:r>
            <a:r>
              <a:rPr lang="en-GB" sz="1600" dirty="0"/>
              <a:t>, telling them what to do but without a great deal of concern for the relationship. The leader may also provide a working structure, both for the job and in terms of how the person is controlled</a:t>
            </a:r>
            <a:r>
              <a:rPr lang="en-GB" sz="1600" dirty="0" smtClean="0"/>
              <a:t>.</a:t>
            </a:r>
          </a:p>
          <a:p>
            <a:r>
              <a:rPr lang="en-GB" sz="1600" b="1" dirty="0"/>
              <a:t>Selling / </a:t>
            </a:r>
            <a:r>
              <a:rPr lang="en-GB" sz="1600" b="1" dirty="0" smtClean="0"/>
              <a:t>Coaching: When </a:t>
            </a:r>
            <a:r>
              <a:rPr lang="en-GB" sz="1600" b="1" dirty="0"/>
              <a:t>the follower can do the job, at least to some extent, and perhaps is over-confident about their ability in this</a:t>
            </a:r>
            <a:r>
              <a:rPr lang="en-GB" sz="1600" dirty="0"/>
              <a:t>, then 'telling' them what to do may </a:t>
            </a:r>
            <a:r>
              <a:rPr lang="en-GB" sz="1600" dirty="0" err="1"/>
              <a:t>demotivate</a:t>
            </a:r>
            <a:r>
              <a:rPr lang="en-GB" sz="1600" dirty="0"/>
              <a:t> them or lead to resistance. The leader thus needs to 'sell' another way of working, explaining and clarifying </a:t>
            </a:r>
            <a:r>
              <a:rPr lang="en-GB" sz="1600" dirty="0" smtClean="0"/>
              <a:t>decisions. The </a:t>
            </a:r>
            <a:r>
              <a:rPr lang="en-GB" sz="1600" dirty="0"/>
              <a:t>leader thus spends time </a:t>
            </a:r>
            <a:r>
              <a:rPr lang="en-GB" sz="1600" b="1" dirty="0"/>
              <a:t>listening and advising and, where appropriate, helping the follower to gain necessary skills through coaching </a:t>
            </a:r>
            <a:r>
              <a:rPr lang="en-GB" sz="1600" b="1" dirty="0" smtClean="0"/>
              <a:t>methods</a:t>
            </a:r>
            <a:endParaRPr lang="en-GB" sz="1600" b="1" dirty="0"/>
          </a:p>
          <a:p>
            <a:r>
              <a:rPr lang="en-GB" sz="1600" b="1" dirty="0" smtClean="0"/>
              <a:t>Participating </a:t>
            </a:r>
            <a:r>
              <a:rPr lang="en-GB" sz="1600" b="1" dirty="0"/>
              <a:t>/ </a:t>
            </a:r>
            <a:r>
              <a:rPr lang="en-GB" sz="1600" b="1" dirty="0" smtClean="0"/>
              <a:t>Supporting: When </a:t>
            </a:r>
            <a:r>
              <a:rPr lang="en-GB" sz="1600" b="1" dirty="0"/>
              <a:t>the follower can do the job, but is refusing to do it </a:t>
            </a:r>
            <a:r>
              <a:rPr lang="en-GB" sz="1600" dirty="0"/>
              <a:t>or otherwise showing insufficient commitment, the leader need not worry about showing them what to do, and instead is concerned with finding out why the person is refusing and thence persuading them to </a:t>
            </a:r>
            <a:r>
              <a:rPr lang="en-GB" sz="1600" dirty="0" smtClean="0"/>
              <a:t>cooperate. There </a:t>
            </a:r>
            <a:r>
              <a:rPr lang="en-GB" sz="1600" dirty="0"/>
              <a:t>is less excuse here for followers to be reticent about their ability, </a:t>
            </a:r>
            <a:r>
              <a:rPr lang="en-GB" sz="1600" b="1" dirty="0"/>
              <a:t>and the key is very much around motivation. </a:t>
            </a:r>
            <a:r>
              <a:rPr lang="en-GB" sz="1600" dirty="0"/>
              <a:t>If the causes are found then they can be addressed by the leader. </a:t>
            </a:r>
            <a:r>
              <a:rPr lang="en-GB" sz="1600" b="1" dirty="0"/>
              <a:t>The leader thus spends </a:t>
            </a:r>
            <a:r>
              <a:rPr lang="en-GB" sz="1600" b="1" dirty="0" smtClean="0"/>
              <a:t>time listening</a:t>
            </a:r>
            <a:r>
              <a:rPr lang="en-GB" sz="1600" b="1" dirty="0"/>
              <a:t>, praising and otherwise making the follower feel </a:t>
            </a:r>
            <a:r>
              <a:rPr lang="en-GB" sz="1600" b="1" dirty="0" smtClean="0"/>
              <a:t>good.</a:t>
            </a:r>
            <a:endParaRPr lang="en-GB" sz="1600" b="1" dirty="0"/>
          </a:p>
          <a:p>
            <a:r>
              <a:rPr lang="en-GB" sz="1600" b="1" dirty="0" smtClean="0"/>
              <a:t>Delegating </a:t>
            </a:r>
            <a:r>
              <a:rPr lang="en-GB" sz="1600" b="1" dirty="0"/>
              <a:t>/ </a:t>
            </a:r>
            <a:r>
              <a:rPr lang="en-GB" sz="1600" b="1" dirty="0" smtClean="0"/>
              <a:t>Observing: When </a:t>
            </a:r>
            <a:r>
              <a:rPr lang="en-GB" sz="1600" b="1" dirty="0"/>
              <a:t>the follower can do the job and is motivated to do it, then the leader can basically leave them to it, largely trusting them </a:t>
            </a:r>
            <a:r>
              <a:rPr lang="en-GB" sz="1600" dirty="0"/>
              <a:t>to get on with the job although they also may need to keep a relatively distant eye on things to ensure everything is going to </a:t>
            </a:r>
            <a:r>
              <a:rPr lang="en-GB" sz="1600" dirty="0" smtClean="0"/>
              <a:t>plan. Followers </a:t>
            </a:r>
            <a:r>
              <a:rPr lang="en-GB" sz="1600" dirty="0"/>
              <a:t>at this level have less need for support or frequent praise, although as with anyone, occasional recognition is always welcome</a:t>
            </a:r>
            <a:r>
              <a:rPr lang="en-GB" sz="1600" dirty="0" smtClean="0"/>
              <a:t>.</a:t>
            </a:r>
            <a:endParaRPr lang="en-GB" sz="1600" b="1" dirty="0"/>
          </a:p>
          <a:p>
            <a:endParaRPr lang="en-GB"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a:bodyPr>
          <a:lstStyle/>
          <a:p>
            <a:r>
              <a:rPr lang="en-GB" b="1" u="sng" dirty="0"/>
              <a:t>Contingency </a:t>
            </a:r>
            <a:r>
              <a:rPr lang="en-GB" b="1" u="sng" dirty="0" smtClean="0"/>
              <a:t>Theory</a:t>
            </a:r>
            <a:endParaRPr lang="en-GB" b="1" u="sng" dirty="0"/>
          </a:p>
        </p:txBody>
      </p:sp>
      <p:sp>
        <p:nvSpPr>
          <p:cNvPr id="3" name="Content Placeholder 2"/>
          <p:cNvSpPr>
            <a:spLocks noGrp="1"/>
          </p:cNvSpPr>
          <p:nvPr>
            <p:ph idx="1"/>
          </p:nvPr>
        </p:nvSpPr>
        <p:spPr>
          <a:xfrm>
            <a:off x="214282" y="1089027"/>
            <a:ext cx="8472518" cy="5126055"/>
          </a:xfrm>
        </p:spPr>
        <p:txBody>
          <a:bodyPr>
            <a:noAutofit/>
          </a:bodyPr>
          <a:lstStyle/>
          <a:p>
            <a:r>
              <a:rPr lang="en-GB" sz="1800" b="1" dirty="0" smtClean="0"/>
              <a:t>Assumptions: </a:t>
            </a:r>
            <a:r>
              <a:rPr lang="en-GB" sz="1800" dirty="0" smtClean="0"/>
              <a:t>The </a:t>
            </a:r>
            <a:r>
              <a:rPr lang="en-GB" sz="1800" dirty="0"/>
              <a:t>leader's ability to lead is contingent upon various situational factors, including the leader's preferred style, the capabilities and </a:t>
            </a:r>
            <a:r>
              <a:rPr lang="en-GB" sz="1800" dirty="0" err="1"/>
              <a:t>behaviors</a:t>
            </a:r>
            <a:r>
              <a:rPr lang="en-GB" sz="1800" dirty="0"/>
              <a:t> of followers and also various other situational factors.</a:t>
            </a:r>
          </a:p>
          <a:p>
            <a:r>
              <a:rPr lang="en-GB" sz="1800" b="1" dirty="0" smtClean="0"/>
              <a:t>Description: </a:t>
            </a:r>
            <a:r>
              <a:rPr lang="en-GB" sz="1800" dirty="0" smtClean="0"/>
              <a:t>Contingency </a:t>
            </a:r>
            <a:r>
              <a:rPr lang="en-GB" sz="1800" dirty="0"/>
              <a:t>theories are a class of behavioral theory that contend that there is no one best way of leading and that a leadership style that is effective in some situations may not be successful in others.</a:t>
            </a:r>
          </a:p>
          <a:p>
            <a:r>
              <a:rPr lang="en-GB" sz="1800" dirty="0"/>
              <a:t>An effect of this is that leaders who are very effective at one place and time may become unsuccessful either when transplanted to another situation or when the factors around them change</a:t>
            </a:r>
            <a:r>
              <a:rPr lang="en-GB" sz="1800" dirty="0" smtClean="0"/>
              <a:t>. And they will need to vary their leadership style.</a:t>
            </a:r>
            <a:endParaRPr lang="en-GB" sz="1800" dirty="0"/>
          </a:p>
          <a:p>
            <a:r>
              <a:rPr lang="en-GB" sz="1800" b="1" dirty="0" smtClean="0"/>
              <a:t>Discussion:  </a:t>
            </a:r>
            <a:r>
              <a:rPr lang="en-GB" sz="1800" dirty="0" smtClean="0"/>
              <a:t>Contingency </a:t>
            </a:r>
            <a:r>
              <a:rPr lang="en-GB" sz="1800" dirty="0"/>
              <a:t>theory is similar to situational theory in that there is an assumption of no simple one right way. The main difference is that situational theory tends to focus more on the </a:t>
            </a:r>
            <a:r>
              <a:rPr lang="en-GB" sz="1800" dirty="0" err="1"/>
              <a:t>behaviors</a:t>
            </a:r>
            <a:r>
              <a:rPr lang="en-GB" sz="1800" dirty="0"/>
              <a:t> that the leader should adopt, given situational factors (often about follower </a:t>
            </a:r>
            <a:r>
              <a:rPr lang="en-GB" sz="1800" dirty="0" err="1"/>
              <a:t>behavior</a:t>
            </a:r>
            <a:r>
              <a:rPr lang="en-GB" sz="1800" dirty="0"/>
              <a:t>), whereas contingency theory takes a broader view that includes contingent factors about leader capability and other variables within the situation.</a:t>
            </a:r>
          </a:p>
          <a:p>
            <a:endParaRPr lang="en-GB"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6"/>
            <a:ext cx="9144000" cy="1143000"/>
          </a:xfrm>
        </p:spPr>
        <p:txBody>
          <a:bodyPr>
            <a:normAutofit fontScale="90000"/>
          </a:bodyPr>
          <a:lstStyle/>
          <a:p>
            <a:r>
              <a:rPr lang="en-GB" sz="3800" b="1" u="sng" dirty="0" smtClean="0"/>
              <a:t>HIDE SLIDE: </a:t>
            </a:r>
            <a:r>
              <a:rPr lang="en-GB" sz="3800" u="sng" dirty="0" smtClean="0"/>
              <a:t>Contingency: </a:t>
            </a:r>
            <a:r>
              <a:rPr lang="en-GB" sz="3800" u="sng" dirty="0"/>
              <a:t>Cognitive Resource </a:t>
            </a:r>
            <a:r>
              <a:rPr lang="en-GB" sz="3800" u="sng" dirty="0" smtClean="0"/>
              <a:t>Theory</a:t>
            </a:r>
            <a:endParaRPr lang="en-GB" sz="3800" u="sng" dirty="0"/>
          </a:p>
        </p:txBody>
      </p:sp>
      <p:sp>
        <p:nvSpPr>
          <p:cNvPr id="3" name="Content Placeholder 2"/>
          <p:cNvSpPr>
            <a:spLocks noGrp="1"/>
          </p:cNvSpPr>
          <p:nvPr>
            <p:ph idx="1"/>
          </p:nvPr>
        </p:nvSpPr>
        <p:spPr>
          <a:xfrm>
            <a:off x="0" y="857232"/>
            <a:ext cx="9144000" cy="4929222"/>
          </a:xfrm>
        </p:spPr>
        <p:txBody>
          <a:bodyPr>
            <a:noAutofit/>
          </a:bodyPr>
          <a:lstStyle/>
          <a:p>
            <a:pPr>
              <a:buNone/>
            </a:pPr>
            <a:r>
              <a:rPr lang="en-GB" sz="1200" b="1" dirty="0"/>
              <a:t>Assumptions</a:t>
            </a:r>
          </a:p>
          <a:p>
            <a:r>
              <a:rPr lang="en-GB" sz="1200" dirty="0"/>
              <a:t>Intelligence and experience and other cognitive resources are factors in leadership success.</a:t>
            </a:r>
          </a:p>
          <a:p>
            <a:r>
              <a:rPr lang="en-GB" sz="1200" dirty="0"/>
              <a:t>Cognitive capabilities, although significant are not enough to predict leadership success.</a:t>
            </a:r>
          </a:p>
          <a:p>
            <a:r>
              <a:rPr lang="en-GB" sz="1200" dirty="0"/>
              <a:t>Stress impacts the ability to make decisions.</a:t>
            </a:r>
          </a:p>
          <a:p>
            <a:pPr>
              <a:buNone/>
            </a:pPr>
            <a:r>
              <a:rPr lang="en-GB" sz="1200" b="1" dirty="0"/>
              <a:t>Description</a:t>
            </a:r>
          </a:p>
          <a:p>
            <a:r>
              <a:rPr lang="en-GB" sz="1200" dirty="0"/>
              <a:t>Cognitive Resource Theory predicts that:</a:t>
            </a:r>
          </a:p>
          <a:p>
            <a:r>
              <a:rPr lang="en-GB" sz="1200" i="1" dirty="0"/>
              <a:t>1. A leader's cognitive ability contributes to the performance of the team only when the leader's approach is directive.</a:t>
            </a:r>
            <a:endParaRPr lang="en-GB" sz="1200" dirty="0"/>
          </a:p>
          <a:p>
            <a:r>
              <a:rPr lang="en-GB" sz="1200" dirty="0"/>
              <a:t>When leaders are better at planning and decision-making, in order for their plans and decisions to be implemented, they need to tell people what to do, rather than hope they agree with them.</a:t>
            </a:r>
          </a:p>
          <a:p>
            <a:r>
              <a:rPr lang="en-GB" sz="1200" dirty="0"/>
              <a:t>When they are not better than people in the team, then a non-directive approach is more appropriate, for example where they facilitate an open discussion where the ideas of team can be aired and the best approach identified and implemented.</a:t>
            </a:r>
          </a:p>
          <a:p>
            <a:r>
              <a:rPr lang="en-GB" sz="1200" i="1" dirty="0"/>
              <a:t>2. Stress affects the relationship between intelligence and decision quality.</a:t>
            </a:r>
            <a:endParaRPr lang="en-GB" sz="1200" dirty="0"/>
          </a:p>
          <a:p>
            <a:r>
              <a:rPr lang="en-GB" sz="1200" dirty="0"/>
              <a:t>When there is low stress, then intelligence is fully functional and makes an optimal contribution. However, during high stress, a natural intelligence not only makes no difference, but it may also have a </a:t>
            </a:r>
            <a:r>
              <a:rPr lang="en-GB" sz="1200" i="1" dirty="0" err="1"/>
              <a:t>negative</a:t>
            </a:r>
            <a:r>
              <a:rPr lang="en-GB" sz="1200" dirty="0" err="1"/>
              <a:t>effect</a:t>
            </a:r>
            <a:r>
              <a:rPr lang="en-GB" sz="1200" dirty="0"/>
              <a:t>. One reason for this may be that an intelligent person seeks rational solutions, which may not be available (and may be one of the causes of stress). In such situations, a leader who is inexperienced in 'gut feel' decisions is forced to rely on this unfamiliar approach. Another possibility is that the leader retreats within him/herself, to think hard about the problem, leaving the group to their own devices.</a:t>
            </a:r>
          </a:p>
          <a:p>
            <a:r>
              <a:rPr lang="en-GB" sz="1200" i="1" dirty="0"/>
              <a:t>3. Experience is positively related to decision quality under high stress.</a:t>
            </a:r>
            <a:endParaRPr lang="en-GB" sz="1200" dirty="0"/>
          </a:p>
          <a:p>
            <a:r>
              <a:rPr lang="en-GB" sz="1200" dirty="0"/>
              <a:t>When there is a high stress situation and intelligence is impaired, experience of the same or similar situations enables the leader to react in appropriate ways without having to think carefully about the situation. Experience of decision-making under stress also will contribute to a better decision than trying to muddle through with brain-power alone.</a:t>
            </a:r>
          </a:p>
          <a:p>
            <a:r>
              <a:rPr lang="en-GB" sz="1200" i="1" dirty="0"/>
              <a:t>4. For simple tasks, leader intelligence and experience is irrelevant.</a:t>
            </a:r>
            <a:endParaRPr lang="en-GB" sz="1200" dirty="0"/>
          </a:p>
          <a:p>
            <a:r>
              <a:rPr lang="en-GB" sz="1200" dirty="0"/>
              <a:t>When subordinates are given tasks which do not need direction or support, then it does not matter how good the leader is at making decisions, because they are easy to make, even for subordinates, and hence do not need any further support.</a:t>
            </a:r>
          </a:p>
          <a:p>
            <a:pPr>
              <a:buNone/>
            </a:pPr>
            <a:r>
              <a:rPr lang="en-GB" sz="1200" b="1" dirty="0"/>
              <a:t>Discussion</a:t>
            </a:r>
          </a:p>
          <a:p>
            <a:r>
              <a:rPr lang="en-GB" sz="1200" dirty="0"/>
              <a:t>CRT arose out of dissatisfaction with Trait Theory.</a:t>
            </a:r>
          </a:p>
          <a:p>
            <a:r>
              <a:rPr lang="en-GB" sz="1200" dirty="0"/>
              <a:t>Fiedler also linked CRT with his Least Preferred Co-worker (LPC) Theory, suggesting that high LPC scores are the main drivers of directive </a:t>
            </a:r>
            <a:r>
              <a:rPr lang="en-GB" sz="1200" dirty="0" err="1"/>
              <a:t>behavior</a:t>
            </a:r>
            <a:r>
              <a:rPr lang="en-GB" sz="1200" dirty="0"/>
              <a:t>.</a:t>
            </a:r>
          </a:p>
          <a:p>
            <a:r>
              <a:rPr lang="en-GB" sz="1200" dirty="0"/>
              <a:t>A particularly significant aspect of CRT is the principle that intelligence is the main factor in low-stress situations, whilst experience counts for more during high-stress moments.</a:t>
            </a:r>
          </a:p>
          <a:p>
            <a:pPr>
              <a:buNone/>
            </a:pPr>
            <a:endParaRPr lang="en-GB" sz="12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normAutofit/>
          </a:bodyPr>
          <a:lstStyle/>
          <a:p>
            <a:r>
              <a:rPr lang="en-GB" u="sng" dirty="0"/>
              <a:t>Transactional </a:t>
            </a:r>
            <a:r>
              <a:rPr lang="en-GB" u="sng" dirty="0" smtClean="0"/>
              <a:t>Leadership</a:t>
            </a:r>
            <a:endParaRPr lang="en-GB" u="sng" dirty="0"/>
          </a:p>
        </p:txBody>
      </p:sp>
      <p:sp>
        <p:nvSpPr>
          <p:cNvPr id="3" name="Content Placeholder 2"/>
          <p:cNvSpPr>
            <a:spLocks noGrp="1"/>
          </p:cNvSpPr>
          <p:nvPr>
            <p:ph idx="1"/>
          </p:nvPr>
        </p:nvSpPr>
        <p:spPr>
          <a:xfrm>
            <a:off x="0" y="714356"/>
            <a:ext cx="9144000" cy="4929222"/>
          </a:xfrm>
        </p:spPr>
        <p:txBody>
          <a:bodyPr>
            <a:noAutofit/>
          </a:bodyPr>
          <a:lstStyle/>
          <a:p>
            <a:pPr>
              <a:buNone/>
            </a:pPr>
            <a:r>
              <a:rPr lang="en-GB" sz="1400" b="1" dirty="0"/>
              <a:t>Assumptions</a:t>
            </a:r>
          </a:p>
          <a:p>
            <a:r>
              <a:rPr lang="en-GB" sz="1400" b="1" dirty="0"/>
              <a:t>People are motivated by reward and punishment.</a:t>
            </a:r>
          </a:p>
          <a:p>
            <a:r>
              <a:rPr lang="en-GB" sz="1400" b="1" dirty="0"/>
              <a:t>Social systems work best with a clear chain of command.</a:t>
            </a:r>
          </a:p>
          <a:p>
            <a:r>
              <a:rPr lang="en-GB" sz="1400" b="1" dirty="0"/>
              <a:t>When people have agreed to do a job, a part of the deal is that they </a:t>
            </a:r>
            <a:r>
              <a:rPr lang="en-GB" sz="1400" b="1" dirty="0" smtClean="0"/>
              <a:t>give authority </a:t>
            </a:r>
            <a:r>
              <a:rPr lang="en-GB" sz="1400" b="1" dirty="0"/>
              <a:t>to their manager.</a:t>
            </a:r>
          </a:p>
          <a:p>
            <a:r>
              <a:rPr lang="en-GB" sz="1400" b="1" dirty="0"/>
              <a:t>The prime purpose of a subordinate is to do what their manager tells them to do.</a:t>
            </a:r>
          </a:p>
          <a:p>
            <a:pPr>
              <a:buNone/>
            </a:pPr>
            <a:r>
              <a:rPr lang="en-GB" sz="1400" b="1" dirty="0"/>
              <a:t>Style</a:t>
            </a:r>
          </a:p>
          <a:p>
            <a:r>
              <a:rPr lang="en-GB" sz="1400" dirty="0"/>
              <a:t>The transactional leader works through creating clear structures whereby it is clear what is required of their subordinates, and the rewards that they get for following orders. Punishments are not always mentioned, but they are also well-understood and formal systems of discipline are usually in place.</a:t>
            </a:r>
          </a:p>
          <a:p>
            <a:r>
              <a:rPr lang="en-GB" sz="1400" dirty="0"/>
              <a:t>The early stage of Transactional Leadership is in negotiating the contract whereby the subordinate is given a salary and other </a:t>
            </a:r>
            <a:r>
              <a:rPr lang="en-GB" sz="1400" dirty="0" smtClean="0"/>
              <a:t>benefits.</a:t>
            </a:r>
            <a:endParaRPr lang="en-GB" sz="1400" dirty="0"/>
          </a:p>
          <a:p>
            <a:r>
              <a:rPr lang="en-GB" sz="1400" dirty="0" smtClean="0"/>
              <a:t>The </a:t>
            </a:r>
            <a:r>
              <a:rPr lang="en-GB" sz="1400" dirty="0"/>
              <a:t>transactional leader often uses </a:t>
            </a:r>
            <a:r>
              <a:rPr lang="en-GB" sz="1400" i="1" dirty="0"/>
              <a:t>management by exception</a:t>
            </a:r>
            <a:r>
              <a:rPr lang="en-GB" sz="1400" dirty="0"/>
              <a:t>, working on the principle that if something is operating to </a:t>
            </a:r>
            <a:r>
              <a:rPr lang="en-GB" sz="1400" dirty="0" smtClean="0"/>
              <a:t>defined </a:t>
            </a:r>
            <a:r>
              <a:rPr lang="en-GB" sz="1400" dirty="0"/>
              <a:t>performance then it does not need attention. Exceptions to expectation require praise and reward for exceeding expectation, whilst some kind of corrective action is applied for performance below expectation.</a:t>
            </a:r>
          </a:p>
          <a:p>
            <a:r>
              <a:rPr lang="en-GB" sz="1400" b="1" dirty="0"/>
              <a:t>Whereas Transformational Leadership has more of a 'selling' style, Transactional Leadership, once the contract is in place, takes a 'telling' style.</a:t>
            </a:r>
          </a:p>
          <a:p>
            <a:pPr>
              <a:buNone/>
            </a:pPr>
            <a:r>
              <a:rPr lang="en-GB" sz="1400" b="1" dirty="0"/>
              <a:t>Discussion</a:t>
            </a:r>
          </a:p>
          <a:p>
            <a:r>
              <a:rPr lang="en-GB" sz="1400" b="1" dirty="0" smtClean="0"/>
              <a:t>Despite </a:t>
            </a:r>
            <a:r>
              <a:rPr lang="en-GB" sz="1400" b="1" dirty="0"/>
              <a:t>much research that highlights its limitations, Transactional Leadership is still a popular approach with many managers. Indeed, in the Leadership vs. Management spectrum, it is very much towards the management end of the scale.</a:t>
            </a:r>
          </a:p>
          <a:p>
            <a:r>
              <a:rPr lang="en-GB" sz="1400" b="1" dirty="0"/>
              <a:t>The main limitation is the assumption of 'rational man', a person who is largely motivated by money and simple reward, and hence whose </a:t>
            </a:r>
            <a:r>
              <a:rPr lang="en-GB" sz="1400" b="1" dirty="0" err="1"/>
              <a:t>behavior</a:t>
            </a:r>
            <a:r>
              <a:rPr lang="en-GB" sz="1400" b="1" dirty="0"/>
              <a:t> is predictable. The underlying psychology is </a:t>
            </a:r>
            <a:r>
              <a:rPr lang="en-GB" sz="1400" b="1" dirty="0" err="1"/>
              <a:t>Behaviorism</a:t>
            </a:r>
            <a:r>
              <a:rPr lang="en-GB" sz="1400" b="1" dirty="0"/>
              <a:t>, including the Classical Conditioning of Pavlov and Skinner's Operant Conditioning. These theories are largely based on controlled laboratory experiments (often with animals) and ignore complex emotional factors and </a:t>
            </a:r>
            <a:r>
              <a:rPr lang="en-GB" sz="1400" b="1" dirty="0" smtClean="0"/>
              <a:t>social values</a:t>
            </a:r>
            <a:r>
              <a:rPr lang="en-GB" sz="1400" b="1" dirty="0"/>
              <a:t>.</a:t>
            </a:r>
          </a:p>
          <a:p>
            <a:r>
              <a:rPr lang="en-GB" sz="1400" b="1" dirty="0" smtClean="0"/>
              <a:t>At the present stage of personal development there </a:t>
            </a:r>
            <a:r>
              <a:rPr lang="en-GB" sz="1400" b="1" dirty="0"/>
              <a:t>is sufficient </a:t>
            </a:r>
            <a:r>
              <a:rPr lang="en-GB" sz="1400" b="1" dirty="0" smtClean="0"/>
              <a:t>evidence </a:t>
            </a:r>
            <a:r>
              <a:rPr lang="en-GB" sz="1400" b="1" dirty="0"/>
              <a:t>in </a:t>
            </a:r>
            <a:r>
              <a:rPr lang="en-GB" sz="1400" b="1" dirty="0" err="1"/>
              <a:t>Behaviorism</a:t>
            </a:r>
            <a:r>
              <a:rPr lang="en-GB" sz="1400" b="1" dirty="0"/>
              <a:t> to sustain Transactional </a:t>
            </a:r>
            <a:r>
              <a:rPr lang="en-GB" sz="1400" b="1" dirty="0" smtClean="0"/>
              <a:t>approaches still work.</a:t>
            </a:r>
            <a:r>
              <a:rPr lang="en-GB" sz="1400" dirty="0" smtClean="0"/>
              <a:t> </a:t>
            </a:r>
            <a:endParaRPr lang="en-GB" sz="1400" dirty="0"/>
          </a:p>
          <a:p>
            <a:pPr>
              <a:buNone/>
            </a:pPr>
            <a:endParaRPr lang="en-GB"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54"/>
            <a:ext cx="8229600" cy="1143000"/>
          </a:xfrm>
        </p:spPr>
        <p:txBody>
          <a:bodyPr>
            <a:normAutofit/>
          </a:bodyPr>
          <a:lstStyle/>
          <a:p>
            <a:r>
              <a:rPr lang="en-GB" u="sng" dirty="0"/>
              <a:t>Transformational </a:t>
            </a:r>
            <a:r>
              <a:rPr lang="en-GB" u="sng" dirty="0" smtClean="0"/>
              <a:t>Leadership</a:t>
            </a:r>
            <a:endParaRPr lang="en-GB" u="sng" dirty="0"/>
          </a:p>
        </p:txBody>
      </p:sp>
      <p:sp>
        <p:nvSpPr>
          <p:cNvPr id="3" name="Content Placeholder 2"/>
          <p:cNvSpPr>
            <a:spLocks noGrp="1"/>
          </p:cNvSpPr>
          <p:nvPr>
            <p:ph idx="1"/>
          </p:nvPr>
        </p:nvSpPr>
        <p:spPr>
          <a:xfrm>
            <a:off x="0" y="928670"/>
            <a:ext cx="9144000" cy="5214974"/>
          </a:xfrm>
        </p:spPr>
        <p:txBody>
          <a:bodyPr>
            <a:noAutofit/>
          </a:bodyPr>
          <a:lstStyle/>
          <a:p>
            <a:pPr>
              <a:buNone/>
            </a:pPr>
            <a:r>
              <a:rPr lang="en-GB" sz="1600" b="1" dirty="0"/>
              <a:t>Assumptions</a:t>
            </a:r>
          </a:p>
          <a:p>
            <a:r>
              <a:rPr lang="en-GB" sz="1600" b="1" dirty="0"/>
              <a:t>People will follow a person who inspires them.</a:t>
            </a:r>
          </a:p>
          <a:p>
            <a:r>
              <a:rPr lang="en-GB" sz="1600" b="1" dirty="0"/>
              <a:t>A person with vision and passion can achieve great things.</a:t>
            </a:r>
          </a:p>
          <a:p>
            <a:r>
              <a:rPr lang="en-GB" sz="1600" b="1" dirty="0"/>
              <a:t>The way to get things done is </a:t>
            </a:r>
            <a:r>
              <a:rPr lang="en-GB" sz="1600" b="1" dirty="0" smtClean="0"/>
              <a:t>with </a:t>
            </a:r>
            <a:r>
              <a:rPr lang="en-GB" sz="1600" b="1" dirty="0"/>
              <a:t>enthusiasm and energy.</a:t>
            </a:r>
          </a:p>
          <a:p>
            <a:pPr>
              <a:buNone/>
            </a:pPr>
            <a:r>
              <a:rPr lang="en-GB" sz="1600" b="1" dirty="0"/>
              <a:t>Style</a:t>
            </a:r>
          </a:p>
          <a:p>
            <a:r>
              <a:rPr lang="en-GB" sz="1600" dirty="0"/>
              <a:t>Working for a Transformational Leader can be a wonderful and uplifting experience. They put passion and energy into everything. They care about you and want you to succeed.</a:t>
            </a:r>
          </a:p>
          <a:p>
            <a:pPr>
              <a:buNone/>
            </a:pPr>
            <a:r>
              <a:rPr lang="en-GB" sz="1600" b="1" dirty="0"/>
              <a:t>Developing the vision</a:t>
            </a:r>
          </a:p>
          <a:p>
            <a:r>
              <a:rPr lang="en-GB" sz="1600" b="1" dirty="0"/>
              <a:t>Transformational Leadership starts with the development of a vision, a view of the future that will excite and convert potential followers. </a:t>
            </a:r>
          </a:p>
          <a:p>
            <a:pPr>
              <a:buNone/>
            </a:pPr>
            <a:r>
              <a:rPr lang="en-GB" sz="1600" b="1" dirty="0"/>
              <a:t>Selling the vision</a:t>
            </a:r>
          </a:p>
          <a:p>
            <a:r>
              <a:rPr lang="en-GB" sz="1600" dirty="0"/>
              <a:t>The next step, which in fact never stops, is to constantly sell the vision. This takes energy and commitment, as few people will immediately buy into a radical vision, and some will join the show much more slowly than others. </a:t>
            </a:r>
          </a:p>
          <a:p>
            <a:pPr>
              <a:buNone/>
            </a:pPr>
            <a:r>
              <a:rPr lang="en-GB" sz="1600" b="1" dirty="0" smtClean="0"/>
              <a:t>Finding </a:t>
            </a:r>
            <a:r>
              <a:rPr lang="en-GB" sz="1600" b="1" dirty="0"/>
              <a:t>the way forwards</a:t>
            </a:r>
          </a:p>
          <a:p>
            <a:r>
              <a:rPr lang="en-GB" sz="1600" dirty="0" smtClean="0"/>
              <a:t>The </a:t>
            </a:r>
            <a:r>
              <a:rPr lang="en-GB" sz="1600" dirty="0"/>
              <a:t>route forwards may not be obvious and may not be plotted in details, but with a clear vision, </a:t>
            </a:r>
            <a:r>
              <a:rPr lang="en-GB" sz="1600" dirty="0" smtClean="0"/>
              <a:t>the </a:t>
            </a:r>
            <a:r>
              <a:rPr lang="en-GB" sz="1600" i="1" dirty="0" smtClean="0"/>
              <a:t>direction</a:t>
            </a:r>
            <a:r>
              <a:rPr lang="en-GB" sz="1600" i="1" dirty="0"/>
              <a:t> </a:t>
            </a:r>
            <a:r>
              <a:rPr lang="en-GB" sz="1600" dirty="0"/>
              <a:t>will always be known. Thus finding the way forward can be an ongoing process of course correction, and the Transformational Leader will accept that there will be failures and blind canyons along the way. As long as they feel progress is being made, they will be happy.</a:t>
            </a:r>
          </a:p>
          <a:p>
            <a:endParaRPr lang="en-GB"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852"/>
            <a:ext cx="9144000" cy="4525963"/>
          </a:xfrm>
        </p:spPr>
        <p:txBody>
          <a:bodyPr>
            <a:noAutofit/>
          </a:bodyPr>
          <a:lstStyle/>
          <a:p>
            <a:pPr>
              <a:buNone/>
            </a:pPr>
            <a:r>
              <a:rPr lang="en-GB" sz="1600" u="sng" dirty="0" smtClean="0"/>
              <a:t>Transformational Leadership cont........ </a:t>
            </a:r>
          </a:p>
          <a:p>
            <a:pPr>
              <a:buNone/>
            </a:pPr>
            <a:r>
              <a:rPr lang="en-GB" sz="1600" b="1" dirty="0" smtClean="0"/>
              <a:t>Leading the charge</a:t>
            </a:r>
          </a:p>
          <a:p>
            <a:r>
              <a:rPr lang="en-GB" sz="1600" dirty="0" smtClean="0"/>
              <a:t>They show by their attitudes and actions how everyone else should behave. They also make continued efforts to motivate and rally their followers, constantly doing the rounds, listening, soothing and enthusing.</a:t>
            </a:r>
          </a:p>
          <a:p>
            <a:r>
              <a:rPr lang="en-GB" sz="1600" dirty="0" smtClean="0"/>
              <a:t>It is their unswerving commitment as much as anything else that keeps people going, particularly through the darker times when some may question whether the vision can ever be achieved.</a:t>
            </a:r>
          </a:p>
          <a:p>
            <a:r>
              <a:rPr lang="en-GB" sz="1600" dirty="0" smtClean="0"/>
              <a:t>One of the methods the Transformational Leader uses to sustain motivation is in the use of ceremonies, rituals and other cultural symbolism.</a:t>
            </a:r>
          </a:p>
          <a:p>
            <a:pPr>
              <a:buNone/>
            </a:pPr>
            <a:r>
              <a:rPr lang="en-GB" sz="1600" b="1" dirty="0" smtClean="0"/>
              <a:t>Discussion</a:t>
            </a:r>
          </a:p>
          <a:p>
            <a:r>
              <a:rPr lang="en-GB" sz="1600" dirty="0" smtClean="0"/>
              <a:t>Whilst the Transformational Leader seeks overtly to transform the organization, there is also a tacit promise to followers that they also will be transformed in some way, perhaps to be more like this amazing leader. In some respects, then, the followers are the </a:t>
            </a:r>
            <a:r>
              <a:rPr lang="en-GB" sz="1600" i="1" dirty="0" smtClean="0"/>
              <a:t>product </a:t>
            </a:r>
            <a:r>
              <a:rPr lang="en-GB" sz="1600" dirty="0" smtClean="0"/>
              <a:t>of the transformation.</a:t>
            </a:r>
          </a:p>
          <a:p>
            <a:r>
              <a:rPr lang="en-GB" sz="1600" b="1" dirty="0" smtClean="0"/>
              <a:t>One of the traps of Transformational Leadership is that passion and confidence can easily be mistaken for truth and reality. Whilst it is true that great things have been achieved through enthusiastic leadership, it is also true that many passionate people have led the charge right over the cliff and into a bottomless chasm. Just because someone </a:t>
            </a:r>
            <a:r>
              <a:rPr lang="en-GB" sz="1600" b="1" i="1" dirty="0" smtClean="0"/>
              <a:t>believes</a:t>
            </a:r>
            <a:r>
              <a:rPr lang="en-GB" sz="1600" b="1" dirty="0" smtClean="0"/>
              <a:t> they are right, it does not mean they </a:t>
            </a:r>
            <a:r>
              <a:rPr lang="en-GB" sz="1600" b="1" i="1" dirty="0" smtClean="0"/>
              <a:t>are </a:t>
            </a:r>
            <a:r>
              <a:rPr lang="en-GB" sz="1600" b="1" dirty="0" smtClean="0"/>
              <a:t>right.</a:t>
            </a:r>
          </a:p>
          <a:p>
            <a:r>
              <a:rPr lang="en-GB" sz="1600" b="1" dirty="0" smtClean="0"/>
              <a:t>Paradoxically, the energy that gets people going can also cause them to give up. Transformational Leaders often have large amounts of enthusiasm which, if relentlessly applied, can wear out their followers.</a:t>
            </a:r>
          </a:p>
          <a:p>
            <a:r>
              <a:rPr lang="en-GB" sz="1600" b="1" dirty="0" smtClean="0"/>
              <a:t>Finally, Transformational Leaders, by definition, seek to transform. When the organization does not need transforming and people are happy as they are, then such a leader will be frustrated. Like wartime leaders, however, given the right situation they come into their own and can be personally responsible for saving entire companies.</a:t>
            </a:r>
          </a:p>
          <a:p>
            <a:endParaRPr lang="en-GB"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greatcartoons.com/M296.gif"/>
          <p:cNvPicPr>
            <a:picLocks noChangeAspect="1" noChangeArrowheads="1"/>
          </p:cNvPicPr>
          <p:nvPr/>
        </p:nvPicPr>
        <p:blipFill>
          <a:blip r:embed="rId2"/>
          <a:srcRect/>
          <a:stretch>
            <a:fillRect/>
          </a:stretch>
        </p:blipFill>
        <p:spPr bwMode="auto">
          <a:xfrm>
            <a:off x="2071670" y="174105"/>
            <a:ext cx="5286412" cy="611241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62"/>
            <a:ext cx="9144000" cy="1143000"/>
          </a:xfrm>
        </p:spPr>
        <p:txBody>
          <a:bodyPr>
            <a:noAutofit/>
          </a:bodyPr>
          <a:lstStyle/>
          <a:p>
            <a:r>
              <a:rPr lang="en-GB" sz="3800" b="1" u="sng" dirty="0" smtClean="0"/>
              <a:t>Transformational: </a:t>
            </a:r>
            <a:r>
              <a:rPr lang="en-GB" sz="3800" b="1" u="sng" dirty="0"/>
              <a:t>Bass' </a:t>
            </a:r>
            <a:r>
              <a:rPr lang="en-GB" sz="3800" b="1" u="sng" dirty="0" smtClean="0"/>
              <a:t>Transformational</a:t>
            </a:r>
            <a:endParaRPr lang="en-GB" sz="3800" b="1" u="sng" dirty="0"/>
          </a:p>
        </p:txBody>
      </p:sp>
      <p:sp>
        <p:nvSpPr>
          <p:cNvPr id="3" name="Content Placeholder 2"/>
          <p:cNvSpPr>
            <a:spLocks noGrp="1"/>
          </p:cNvSpPr>
          <p:nvPr>
            <p:ph idx="1"/>
          </p:nvPr>
        </p:nvSpPr>
        <p:spPr>
          <a:xfrm>
            <a:off x="214282" y="857232"/>
            <a:ext cx="8229600" cy="4525963"/>
          </a:xfrm>
        </p:spPr>
        <p:txBody>
          <a:bodyPr>
            <a:noAutofit/>
          </a:bodyPr>
          <a:lstStyle/>
          <a:p>
            <a:pPr>
              <a:buNone/>
            </a:pPr>
            <a:r>
              <a:rPr lang="en-GB" sz="1600" b="1" dirty="0" smtClean="0"/>
              <a:t>Description</a:t>
            </a:r>
            <a:endParaRPr lang="en-GB" sz="1600" b="1" dirty="0"/>
          </a:p>
          <a:p>
            <a:r>
              <a:rPr lang="en-GB" sz="1600" b="1" dirty="0"/>
              <a:t>Bass defined transformational leadership in terms of how the leader affects followers, who </a:t>
            </a:r>
            <a:r>
              <a:rPr lang="en-GB" sz="1600" b="1" dirty="0" smtClean="0"/>
              <a:t>would trust</a:t>
            </a:r>
            <a:r>
              <a:rPr lang="en-GB" sz="1600" b="1" dirty="0"/>
              <a:t>, admire and respect the transformational </a:t>
            </a:r>
            <a:r>
              <a:rPr lang="en-GB" sz="1600" b="1" dirty="0" smtClean="0"/>
              <a:t>leader based on their ethics and actions.</a:t>
            </a:r>
            <a:endParaRPr lang="en-GB" sz="1600" b="1" dirty="0"/>
          </a:p>
          <a:p>
            <a:pPr>
              <a:buNone/>
            </a:pPr>
            <a:r>
              <a:rPr lang="en-GB" sz="1600" dirty="0"/>
              <a:t>He identified three ways in which leaders transform followers:</a:t>
            </a:r>
          </a:p>
          <a:p>
            <a:r>
              <a:rPr lang="en-GB" sz="1600" dirty="0"/>
              <a:t>Increasing their awareness of task importance and value.</a:t>
            </a:r>
          </a:p>
          <a:p>
            <a:r>
              <a:rPr lang="en-GB" sz="1600" dirty="0"/>
              <a:t>Getting them to focus first on team or organizational goals, rather than their own interests.</a:t>
            </a:r>
          </a:p>
          <a:p>
            <a:r>
              <a:rPr lang="en-GB" sz="1600" dirty="0" smtClean="0"/>
              <a:t>Activating </a:t>
            </a:r>
            <a:r>
              <a:rPr lang="en-GB" sz="1600" dirty="0"/>
              <a:t>their higher-order needs.</a:t>
            </a:r>
          </a:p>
          <a:p>
            <a:r>
              <a:rPr lang="en-GB" sz="1600" dirty="0"/>
              <a:t>Charisma is seen as necessary, but not </a:t>
            </a:r>
            <a:r>
              <a:rPr lang="en-GB" sz="1600" dirty="0" smtClean="0"/>
              <a:t>sufficient. </a:t>
            </a:r>
            <a:r>
              <a:rPr lang="en-GB" sz="1600" dirty="0"/>
              <a:t>It may also may occur through quieter methods such as coaching and mentoring.</a:t>
            </a:r>
          </a:p>
          <a:p>
            <a:pPr>
              <a:buNone/>
            </a:pPr>
            <a:r>
              <a:rPr lang="en-GB" sz="1600" dirty="0"/>
              <a:t>Bass has recently noted that authentic transformational leadership is grounded in moral foundations that are based on four </a:t>
            </a:r>
            <a:r>
              <a:rPr lang="en-GB" sz="1600" dirty="0" smtClean="0"/>
              <a:t>components: Idealized influence, Inspirational motivation, Intellectual stimulation and Individualized consideration ...</a:t>
            </a:r>
            <a:r>
              <a:rPr lang="en-GB" sz="1600" dirty="0"/>
              <a:t>and three moral aspects:</a:t>
            </a:r>
          </a:p>
          <a:p>
            <a:r>
              <a:rPr lang="en-GB" sz="1600" dirty="0"/>
              <a:t>The moral character of the leader.</a:t>
            </a:r>
          </a:p>
          <a:p>
            <a:r>
              <a:rPr lang="en-GB" sz="1600" dirty="0"/>
              <a:t>The ethical values embedded in the leader’s </a:t>
            </a:r>
            <a:r>
              <a:rPr lang="en-GB" sz="1600" dirty="0" smtClean="0"/>
              <a:t>vision.</a:t>
            </a:r>
            <a:endParaRPr lang="en-GB" sz="1600" dirty="0"/>
          </a:p>
          <a:p>
            <a:r>
              <a:rPr lang="en-GB" sz="1600" dirty="0"/>
              <a:t>The </a:t>
            </a:r>
            <a:r>
              <a:rPr lang="en-GB" sz="1600" dirty="0" smtClean="0"/>
              <a:t>ethics </a:t>
            </a:r>
            <a:r>
              <a:rPr lang="en-GB" sz="1600" dirty="0"/>
              <a:t>of the processes  </a:t>
            </a:r>
            <a:r>
              <a:rPr lang="en-GB" sz="1600" dirty="0" smtClean="0"/>
              <a:t>and </a:t>
            </a:r>
            <a:r>
              <a:rPr lang="en-GB" sz="1600" dirty="0"/>
              <a:t>action that leaders and followers engage </a:t>
            </a:r>
            <a:r>
              <a:rPr lang="en-GB" sz="1600" dirty="0" smtClean="0"/>
              <a:t>in.</a:t>
            </a:r>
            <a:endParaRPr lang="en-GB" sz="1600" dirty="0"/>
          </a:p>
          <a:p>
            <a:r>
              <a:rPr lang="en-GB" sz="1600" dirty="0"/>
              <a:t>This is in contrast with </a:t>
            </a:r>
            <a:r>
              <a:rPr lang="en-GB" sz="1600" dirty="0" smtClean="0"/>
              <a:t>false/pseudo-transformational </a:t>
            </a:r>
            <a:r>
              <a:rPr lang="en-GB" sz="1600" dirty="0"/>
              <a:t>leadership, </a:t>
            </a:r>
            <a:r>
              <a:rPr lang="en-GB" sz="1600" dirty="0" smtClean="0"/>
              <a:t>where, games </a:t>
            </a:r>
            <a:r>
              <a:rPr lang="en-GB" sz="1600" dirty="0"/>
              <a:t>are used to bond followers to the leader</a:t>
            </a:r>
            <a:r>
              <a:rPr lang="en-GB" sz="1600" dirty="0" smtClean="0"/>
              <a:t>.</a:t>
            </a:r>
            <a:endParaRPr lang="en-GB"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noAutofit/>
          </a:bodyPr>
          <a:lstStyle/>
          <a:p>
            <a:r>
              <a:rPr lang="en-GB" sz="3800" u="sng" dirty="0" smtClean="0"/>
              <a:t> Transformational: Burns</a:t>
            </a:r>
            <a:endParaRPr lang="en-GB" sz="3800" u="sng" dirty="0"/>
          </a:p>
        </p:txBody>
      </p:sp>
      <p:sp>
        <p:nvSpPr>
          <p:cNvPr id="3" name="Content Placeholder 2"/>
          <p:cNvSpPr>
            <a:spLocks noGrp="1"/>
          </p:cNvSpPr>
          <p:nvPr>
            <p:ph idx="1"/>
          </p:nvPr>
        </p:nvSpPr>
        <p:spPr>
          <a:xfrm>
            <a:off x="0" y="785794"/>
            <a:ext cx="9144000" cy="5000660"/>
          </a:xfrm>
        </p:spPr>
        <p:txBody>
          <a:bodyPr>
            <a:noAutofit/>
          </a:bodyPr>
          <a:lstStyle/>
          <a:p>
            <a:pPr>
              <a:buNone/>
            </a:pPr>
            <a:r>
              <a:rPr lang="en-GB" sz="1800" b="1" dirty="0"/>
              <a:t>Assumptions</a:t>
            </a:r>
          </a:p>
          <a:p>
            <a:r>
              <a:rPr lang="en-GB" sz="1800" b="1" dirty="0"/>
              <a:t>Association with a higher moral position is motivating and will result in people following a leader who promotes this.</a:t>
            </a:r>
          </a:p>
          <a:p>
            <a:r>
              <a:rPr lang="en-GB" sz="1800" b="1" dirty="0"/>
              <a:t>Working collaboratively is better than working individually.</a:t>
            </a:r>
          </a:p>
          <a:p>
            <a:pPr>
              <a:buNone/>
            </a:pPr>
            <a:r>
              <a:rPr lang="en-GB" sz="1800" b="1" dirty="0"/>
              <a:t>Description</a:t>
            </a:r>
          </a:p>
          <a:p>
            <a:r>
              <a:rPr lang="en-GB" sz="1800" b="1" dirty="0"/>
              <a:t>Burns defined transformational leadership as a process where leaders and followers engage in a mutual process of 'raising one another to higher levels of morality and motivation</a:t>
            </a:r>
            <a:r>
              <a:rPr lang="en-GB" sz="1800" b="1" dirty="0" smtClean="0"/>
              <a:t>.</a:t>
            </a:r>
            <a:endParaRPr lang="en-GB" sz="1800" b="1" dirty="0"/>
          </a:p>
          <a:p>
            <a:r>
              <a:rPr lang="en-GB" sz="1800" dirty="0"/>
              <a:t>Transformational leaders raise the bar by appealing to higher ideals and values of followers. In doing so, they may model the values </a:t>
            </a:r>
            <a:r>
              <a:rPr lang="en-GB" sz="1800" dirty="0" smtClean="0"/>
              <a:t>themselves.</a:t>
            </a:r>
            <a:endParaRPr lang="en-GB" sz="1800" dirty="0"/>
          </a:p>
          <a:p>
            <a:r>
              <a:rPr lang="en-GB" sz="1800" dirty="0"/>
              <a:t>Burns' view is that transformational leadership is more effective than transactional leadership, where the appeal is to more selfish concerns. An appeal to social values thus encourages people to collaborate, rather than working as individuals (and potentially competitively with one another</a:t>
            </a:r>
            <a:r>
              <a:rPr lang="en-GB" sz="1800" dirty="0" smtClean="0"/>
              <a:t>).</a:t>
            </a:r>
            <a:endParaRPr lang="en-GB" sz="1800" dirty="0"/>
          </a:p>
          <a:p>
            <a:pPr>
              <a:buNone/>
            </a:pPr>
            <a:r>
              <a:rPr lang="en-GB" sz="1800" b="1" dirty="0"/>
              <a:t>Discussion</a:t>
            </a:r>
          </a:p>
          <a:p>
            <a:r>
              <a:rPr lang="en-GB" sz="1800" dirty="0"/>
              <a:t>Using social and spiritual values as a motivational lever is very powerful as they are both hard to deny and also give people an uplifting sense of being connected to a higher </a:t>
            </a:r>
            <a:r>
              <a:rPr lang="en-GB" sz="1800" dirty="0" smtClean="0"/>
              <a:t>purpose.</a:t>
            </a:r>
            <a:endParaRPr lang="en-GB" sz="1800" dirty="0"/>
          </a:p>
          <a:p>
            <a:r>
              <a:rPr lang="en-GB" sz="1800" b="1" dirty="0"/>
              <a:t>Ideals are higher in Maslow's Hierarchy, which does imply that lower concerns such as health and security must be reasonably safe before people will pay serious attention to the higher possibilities.</a:t>
            </a:r>
          </a:p>
          <a:p>
            <a:pPr>
              <a:buNone/>
            </a:pPr>
            <a:endParaRPr lang="en-GB"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normAutofit/>
          </a:bodyPr>
          <a:lstStyle/>
          <a:p>
            <a:r>
              <a:rPr lang="en-GB" b="1" u="sng" dirty="0"/>
              <a:t>Behavioral </a:t>
            </a:r>
            <a:r>
              <a:rPr lang="en-GB" b="1" u="sng" dirty="0" smtClean="0"/>
              <a:t>Theory</a:t>
            </a:r>
            <a:endParaRPr lang="en-GB" b="1" u="sng" dirty="0"/>
          </a:p>
        </p:txBody>
      </p:sp>
      <p:sp>
        <p:nvSpPr>
          <p:cNvPr id="3" name="Content Placeholder 2"/>
          <p:cNvSpPr>
            <a:spLocks noGrp="1"/>
          </p:cNvSpPr>
          <p:nvPr>
            <p:ph idx="1"/>
          </p:nvPr>
        </p:nvSpPr>
        <p:spPr>
          <a:xfrm>
            <a:off x="0" y="1428736"/>
            <a:ext cx="9144000" cy="4525963"/>
          </a:xfrm>
        </p:spPr>
        <p:txBody>
          <a:bodyPr>
            <a:normAutofit fontScale="62500" lnSpcReduction="20000"/>
          </a:bodyPr>
          <a:lstStyle/>
          <a:p>
            <a:pPr>
              <a:buNone/>
            </a:pPr>
            <a:r>
              <a:rPr lang="en-GB" b="1" dirty="0"/>
              <a:t>Assumptions</a:t>
            </a:r>
          </a:p>
          <a:p>
            <a:r>
              <a:rPr lang="en-GB" dirty="0"/>
              <a:t>Leaders can be made, rather than are born.</a:t>
            </a:r>
          </a:p>
          <a:p>
            <a:r>
              <a:rPr lang="en-GB" dirty="0"/>
              <a:t>Successful leadership is based in definable, learnable </a:t>
            </a:r>
            <a:r>
              <a:rPr lang="en-GB" dirty="0" err="1"/>
              <a:t>behavior</a:t>
            </a:r>
            <a:r>
              <a:rPr lang="en-GB" dirty="0"/>
              <a:t>.</a:t>
            </a:r>
          </a:p>
          <a:p>
            <a:pPr>
              <a:buNone/>
            </a:pPr>
            <a:r>
              <a:rPr lang="en-GB" b="1" dirty="0"/>
              <a:t>Description</a:t>
            </a:r>
          </a:p>
          <a:p>
            <a:r>
              <a:rPr lang="en-GB" dirty="0"/>
              <a:t>Behavioral theories of leadership do not seek inborn traits or capabilities. Rather, they look at what leaders actually </a:t>
            </a:r>
            <a:r>
              <a:rPr lang="en-GB" i="1" dirty="0"/>
              <a:t>do</a:t>
            </a:r>
            <a:r>
              <a:rPr lang="en-GB" dirty="0"/>
              <a:t>.</a:t>
            </a:r>
          </a:p>
          <a:p>
            <a:pPr>
              <a:buNone/>
            </a:pPr>
            <a:r>
              <a:rPr lang="en-GB" b="1" dirty="0" smtClean="0"/>
              <a:t>Discussion</a:t>
            </a:r>
            <a:endParaRPr lang="en-GB" b="1" dirty="0"/>
          </a:p>
          <a:p>
            <a:r>
              <a:rPr lang="en-GB" dirty="0"/>
              <a:t>Behavioral is a big leap from Trait Theory, in that it assumes that leadership capability can be learned, rather than being inherent. This opens the floodgates to leadership development, as opposed to simple psychometric assessment that sorts those with leadership potential from those who will never have the chance.</a:t>
            </a:r>
          </a:p>
          <a:p>
            <a:r>
              <a:rPr lang="en-GB" dirty="0"/>
              <a:t>A behavioral theory is relatively easy to develop, as you simply assess both leadership success and the actions of leaders. With a large enough study, you can then correlate statistically significant </a:t>
            </a:r>
            <a:r>
              <a:rPr lang="en-GB" dirty="0" err="1"/>
              <a:t>behaviors</a:t>
            </a:r>
            <a:r>
              <a:rPr lang="en-GB" dirty="0"/>
              <a:t> with success. You can also identify </a:t>
            </a:r>
            <a:r>
              <a:rPr lang="en-GB" dirty="0" err="1"/>
              <a:t>behaviors</a:t>
            </a:r>
            <a:r>
              <a:rPr lang="en-GB" dirty="0"/>
              <a:t> which contribute to failure, thus adding a second layer of understanding.</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err="1"/>
              <a:t>Goleman's</a:t>
            </a:r>
            <a:r>
              <a:rPr lang="en-GB" b="1" u="sng" dirty="0"/>
              <a:t> Leadership </a:t>
            </a:r>
            <a:r>
              <a:rPr lang="en-GB" b="1" u="sng" dirty="0" smtClean="0"/>
              <a:t>Theory</a:t>
            </a:r>
            <a:endParaRPr lang="en-GB" u="sng" dirty="0"/>
          </a:p>
        </p:txBody>
      </p:sp>
      <p:sp>
        <p:nvSpPr>
          <p:cNvPr id="3" name="Content Placeholder 2"/>
          <p:cNvSpPr>
            <a:spLocks noGrp="1"/>
          </p:cNvSpPr>
          <p:nvPr>
            <p:ph idx="1"/>
          </p:nvPr>
        </p:nvSpPr>
        <p:spPr/>
        <p:txBody>
          <a:bodyPr>
            <a:normAutofit fontScale="70000" lnSpcReduction="20000"/>
          </a:bodyPr>
          <a:lstStyle/>
          <a:p>
            <a:r>
              <a:rPr lang="en-GB" dirty="0" smtClean="0"/>
              <a:t>Daniel </a:t>
            </a:r>
            <a:r>
              <a:rPr lang="en-GB" dirty="0" err="1" smtClean="0"/>
              <a:t>Goleman</a:t>
            </a:r>
            <a:r>
              <a:rPr lang="en-GB" dirty="0" smtClean="0"/>
              <a:t> has written extensively about what makes a person a leader. </a:t>
            </a:r>
            <a:r>
              <a:rPr lang="en-GB" dirty="0" err="1" smtClean="0"/>
              <a:t>Goleman's</a:t>
            </a:r>
            <a:r>
              <a:rPr lang="en-GB" dirty="0" smtClean="0"/>
              <a:t> </a:t>
            </a:r>
            <a:r>
              <a:rPr lang="en-GB" dirty="0"/>
              <a:t>theory of emotional intelligence attempted to answer the question:  What are the elements that </a:t>
            </a:r>
            <a:r>
              <a:rPr lang="en-GB" b="1" dirty="0"/>
              <a:t>characterize a leader</a:t>
            </a:r>
            <a:r>
              <a:rPr lang="en-GB" dirty="0"/>
              <a:t>?  This was more of a </a:t>
            </a:r>
            <a:r>
              <a:rPr lang="en-GB" b="1" dirty="0"/>
              <a:t>behavioral</a:t>
            </a:r>
            <a:r>
              <a:rPr lang="en-GB" dirty="0"/>
              <a:t> approach to describing leadership than some of the previous work that was just described.  </a:t>
            </a:r>
            <a:r>
              <a:rPr lang="en-GB" dirty="0" err="1"/>
              <a:t>Goleman</a:t>
            </a:r>
            <a:r>
              <a:rPr lang="en-GB" dirty="0"/>
              <a:t> wanted to determine the </a:t>
            </a:r>
            <a:r>
              <a:rPr lang="en-GB" dirty="0" err="1"/>
              <a:t>behaviors</a:t>
            </a:r>
            <a:r>
              <a:rPr lang="en-GB" dirty="0"/>
              <a:t> that made people effective leaders.</a:t>
            </a:r>
          </a:p>
          <a:p>
            <a:r>
              <a:rPr lang="en-GB" dirty="0" err="1"/>
              <a:t>Goleman's</a:t>
            </a:r>
            <a:r>
              <a:rPr lang="en-GB" dirty="0"/>
              <a:t> emotional intelligence is sometimes characterized as an emotional quotient, or EQ.  This idea was to supplement the thought behind an intelligence quotient or IQ.  He felt that intelligence was not enough to define a leader.  He believed there was something that separated leaders from mere intellectuals - their emotional intelligence.</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64"/>
            <a:ext cx="8229600" cy="642934"/>
          </a:xfrm>
        </p:spPr>
        <p:txBody>
          <a:bodyPr>
            <a:normAutofit fontScale="90000"/>
          </a:bodyPr>
          <a:lstStyle/>
          <a:p>
            <a:r>
              <a:rPr lang="en-GB" b="1" u="sng" dirty="0" err="1" smtClean="0"/>
              <a:t>Goleman's</a:t>
            </a:r>
            <a:r>
              <a:rPr lang="en-GB" b="1" u="sng" dirty="0" smtClean="0"/>
              <a:t> leadership theory</a:t>
            </a:r>
            <a:br>
              <a:rPr lang="en-GB" b="1" u="sng" dirty="0" smtClean="0"/>
            </a:br>
            <a:endParaRPr lang="en-GB" b="1" u="sng" dirty="0"/>
          </a:p>
        </p:txBody>
      </p:sp>
      <p:sp>
        <p:nvSpPr>
          <p:cNvPr id="3" name="Content Placeholder 2"/>
          <p:cNvSpPr>
            <a:spLocks noGrp="1"/>
          </p:cNvSpPr>
          <p:nvPr>
            <p:ph idx="1"/>
          </p:nvPr>
        </p:nvSpPr>
        <p:spPr>
          <a:xfrm>
            <a:off x="0" y="2100266"/>
            <a:ext cx="9144000" cy="3114684"/>
          </a:xfrm>
        </p:spPr>
        <p:txBody>
          <a:bodyPr>
            <a:normAutofit/>
          </a:bodyPr>
          <a:lstStyle/>
          <a:p>
            <a:r>
              <a:rPr lang="en-GB" sz="2000" b="1" dirty="0" smtClean="0"/>
              <a:t>Self </a:t>
            </a:r>
            <a:r>
              <a:rPr lang="en-GB" sz="2000" b="1" dirty="0"/>
              <a:t>Awareness</a:t>
            </a:r>
            <a:r>
              <a:rPr lang="en-GB" sz="2000" dirty="0"/>
              <a:t> - which is the ability to understand your strengths and weaknesses</a:t>
            </a:r>
          </a:p>
          <a:p>
            <a:r>
              <a:rPr lang="en-GB" sz="2000" b="1" dirty="0"/>
              <a:t>Social Skills</a:t>
            </a:r>
            <a:r>
              <a:rPr lang="en-GB" sz="2000" dirty="0"/>
              <a:t> - which is how leaders relate to others and build rapport</a:t>
            </a:r>
          </a:p>
          <a:p>
            <a:r>
              <a:rPr lang="en-GB" sz="2000" b="1" dirty="0"/>
              <a:t>Self Regulation</a:t>
            </a:r>
            <a:r>
              <a:rPr lang="en-GB" sz="2000" dirty="0"/>
              <a:t> - the ability of a leader to think through consequences before reacting to a situation</a:t>
            </a:r>
          </a:p>
          <a:p>
            <a:r>
              <a:rPr lang="en-GB" sz="2000" b="1" dirty="0"/>
              <a:t>Motivation</a:t>
            </a:r>
            <a:r>
              <a:rPr lang="en-GB" sz="2000" dirty="0"/>
              <a:t> - a strong will, or a drive to succeed</a:t>
            </a:r>
          </a:p>
          <a:p>
            <a:r>
              <a:rPr lang="en-GB" sz="2000" b="1" dirty="0"/>
              <a:t>Empathy</a:t>
            </a:r>
            <a:r>
              <a:rPr lang="en-GB" sz="2000" dirty="0"/>
              <a:t> - the ability to understand another </a:t>
            </a:r>
          </a:p>
          <a:p>
            <a:pPr>
              <a:buNone/>
            </a:pPr>
            <a:r>
              <a:rPr lang="en-GB" sz="2000" dirty="0" smtClean="0"/>
              <a:t>person's </a:t>
            </a:r>
            <a:r>
              <a:rPr lang="en-GB" sz="2000" dirty="0"/>
              <a:t>point of view</a:t>
            </a:r>
          </a:p>
          <a:p>
            <a:endParaRPr lang="en-GB" sz="2000" dirty="0"/>
          </a:p>
        </p:txBody>
      </p:sp>
      <p:sp>
        <p:nvSpPr>
          <p:cNvPr id="4" name="TextBox 3"/>
          <p:cNvSpPr txBox="1"/>
          <p:nvPr/>
        </p:nvSpPr>
        <p:spPr>
          <a:xfrm>
            <a:off x="5857884" y="6143644"/>
            <a:ext cx="2786082" cy="338554"/>
          </a:xfrm>
          <a:prstGeom prst="rect">
            <a:avLst/>
          </a:prstGeom>
          <a:noFill/>
        </p:spPr>
        <p:txBody>
          <a:bodyPr wrap="square" rtlCol="0">
            <a:spAutoFit/>
          </a:bodyPr>
          <a:lstStyle/>
          <a:p>
            <a:pPr algn="ctr"/>
            <a:r>
              <a:rPr lang="en-GB" sz="1600" dirty="0" smtClean="0">
                <a:hlinkClick r:id="rId2"/>
              </a:rPr>
              <a:t>http://danielgoleman.info/</a:t>
            </a:r>
            <a:r>
              <a:rPr lang="en-GB" sz="1600" dirty="0" smtClean="0"/>
              <a:t> </a:t>
            </a:r>
            <a:endParaRPr lang="en-GB" sz="1600" dirty="0"/>
          </a:p>
        </p:txBody>
      </p:sp>
      <p:pic>
        <p:nvPicPr>
          <p:cNvPr id="5" name="Picture 2"/>
          <p:cNvPicPr>
            <a:picLocks noChangeAspect="1" noChangeArrowheads="1"/>
          </p:cNvPicPr>
          <p:nvPr/>
        </p:nvPicPr>
        <p:blipFill>
          <a:blip r:embed="rId3"/>
          <a:srcRect/>
          <a:stretch>
            <a:fillRect/>
          </a:stretch>
        </p:blipFill>
        <p:spPr bwMode="auto">
          <a:xfrm>
            <a:off x="6286512" y="3357562"/>
            <a:ext cx="1933575" cy="2828925"/>
          </a:xfrm>
          <a:prstGeom prst="rect">
            <a:avLst/>
          </a:prstGeom>
          <a:noFill/>
          <a:ln w="9525">
            <a:noFill/>
            <a:miter lim="800000"/>
            <a:headEnd/>
            <a:tailEnd/>
          </a:ln>
          <a:effectLst/>
        </p:spPr>
      </p:pic>
      <p:sp>
        <p:nvSpPr>
          <p:cNvPr id="6" name="TextBox 5"/>
          <p:cNvSpPr txBox="1"/>
          <p:nvPr/>
        </p:nvSpPr>
        <p:spPr>
          <a:xfrm>
            <a:off x="0" y="1357298"/>
            <a:ext cx="9144000" cy="1015663"/>
          </a:xfrm>
          <a:prstGeom prst="rect">
            <a:avLst/>
          </a:prstGeom>
          <a:noFill/>
        </p:spPr>
        <p:txBody>
          <a:bodyPr wrap="square" rtlCol="0">
            <a:spAutoFit/>
          </a:bodyPr>
          <a:lstStyle/>
          <a:p>
            <a:r>
              <a:rPr lang="en-GB" sz="2000" dirty="0" err="1" smtClean="0"/>
              <a:t>Goleman's</a:t>
            </a:r>
            <a:r>
              <a:rPr lang="en-GB" sz="2000" dirty="0" smtClean="0"/>
              <a:t> leadership theory  describes five characteristics of emotional intelligence that make a successful Leader:</a:t>
            </a:r>
          </a:p>
          <a:p>
            <a:endParaRPr lang="en-GB"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71744"/>
            <a:ext cx="9144000" cy="4525963"/>
          </a:xfrm>
        </p:spPr>
        <p:txBody>
          <a:bodyPr>
            <a:normAutofit/>
          </a:bodyPr>
          <a:lstStyle/>
          <a:p>
            <a:r>
              <a:rPr lang="en-GB" sz="2000" b="1" dirty="0" smtClean="0"/>
              <a:t>Self Awareness:</a:t>
            </a:r>
            <a:r>
              <a:rPr lang="en-GB" sz="2000" dirty="0" smtClean="0"/>
              <a:t> When we have a deep understanding of ourselves, including our strengths and weaknesses, then we are said to be self aware.  Self Awareness is the ability to be sensitive to your emotions and understand their impact on your work productivity and the relationships you form at work.</a:t>
            </a:r>
            <a:endParaRPr lang="en-GB" sz="2000" b="1" dirty="0" smtClean="0"/>
          </a:p>
          <a:p>
            <a:r>
              <a:rPr lang="en-GB" sz="2000" b="1" dirty="0" smtClean="0"/>
              <a:t>Self </a:t>
            </a:r>
            <a:r>
              <a:rPr lang="en-GB" sz="2000" b="1" dirty="0"/>
              <a:t>Regulation</a:t>
            </a:r>
            <a:r>
              <a:rPr lang="en-GB" sz="2000" dirty="0"/>
              <a:t> - The leadership trait of self regulation leverages self awareness but takes it one step further.  People that exhibit self regulation are able to not only understand their impulsive </a:t>
            </a:r>
            <a:r>
              <a:rPr lang="en-GB" sz="2000" dirty="0" err="1"/>
              <a:t>behaviors</a:t>
            </a:r>
            <a:r>
              <a:rPr lang="en-GB" sz="2000" dirty="0"/>
              <a:t>, but also control them.</a:t>
            </a:r>
          </a:p>
          <a:p>
            <a:r>
              <a:rPr lang="en-GB" sz="2000" b="1" dirty="0"/>
              <a:t>Motivation</a:t>
            </a:r>
            <a:r>
              <a:rPr lang="en-GB" sz="2000" dirty="0"/>
              <a:t> - Have you ever been asked this question: How can I get this worker motivated?  Well, the answer is quite simple: You cannot </a:t>
            </a:r>
            <a:r>
              <a:rPr lang="en-GB" sz="2000" b="1" dirty="0"/>
              <a:t>motivate others</a:t>
            </a:r>
            <a:r>
              <a:rPr lang="en-GB" sz="2000" dirty="0"/>
              <a:t>.  Motivation comes from within, and is a driving passion that exists inside a person.  The most a leader can do is to create an environment where motivation thrives.  Understanding the </a:t>
            </a:r>
            <a:r>
              <a:rPr lang="en-GB" sz="2000" dirty="0" smtClean="0"/>
              <a:t>motivation </a:t>
            </a:r>
            <a:r>
              <a:rPr lang="en-GB" sz="2000" dirty="0"/>
              <a:t>is an essential trait for anyone in a leadership role.</a:t>
            </a:r>
          </a:p>
          <a:p>
            <a:pPr>
              <a:buNone/>
            </a:pPr>
            <a:endParaRPr lang="en-GB" sz="2000" dirty="0" smtClean="0"/>
          </a:p>
          <a:p>
            <a:endParaRPr lang="en-GB" sz="2000" dirty="0"/>
          </a:p>
        </p:txBody>
      </p:sp>
      <p:sp>
        <p:nvSpPr>
          <p:cNvPr id="4" name="Title 1"/>
          <p:cNvSpPr>
            <a:spLocks noGrp="1"/>
          </p:cNvSpPr>
          <p:nvPr>
            <p:ph type="title"/>
          </p:nvPr>
        </p:nvSpPr>
        <p:spPr>
          <a:xfrm>
            <a:off x="457200" y="-142900"/>
            <a:ext cx="8229600" cy="1143000"/>
          </a:xfrm>
        </p:spPr>
        <p:txBody>
          <a:bodyPr>
            <a:normAutofit fontScale="90000"/>
          </a:bodyPr>
          <a:lstStyle/>
          <a:p>
            <a:r>
              <a:rPr lang="en-GB" b="1" u="sng" dirty="0" smtClean="0"/>
              <a:t>Daniel </a:t>
            </a:r>
            <a:r>
              <a:rPr lang="en-GB" b="1" u="sng" dirty="0" err="1" smtClean="0"/>
              <a:t>Goleman</a:t>
            </a:r>
            <a:r>
              <a:rPr lang="en-GB" b="1" u="sng" dirty="0" smtClean="0"/>
              <a:t>: Self Management</a:t>
            </a:r>
            <a:endParaRPr lang="en-GB" b="1" u="sng" dirty="0"/>
          </a:p>
        </p:txBody>
      </p:sp>
      <p:sp>
        <p:nvSpPr>
          <p:cNvPr id="5" name="TextBox 4"/>
          <p:cNvSpPr txBox="1"/>
          <p:nvPr/>
        </p:nvSpPr>
        <p:spPr>
          <a:xfrm>
            <a:off x="214282" y="785794"/>
            <a:ext cx="8929718" cy="2031325"/>
          </a:xfrm>
          <a:prstGeom prst="rect">
            <a:avLst/>
          </a:prstGeom>
          <a:noFill/>
        </p:spPr>
        <p:txBody>
          <a:bodyPr wrap="square" rtlCol="0">
            <a:spAutoFit/>
          </a:bodyPr>
          <a:lstStyle/>
          <a:p>
            <a:r>
              <a:rPr lang="en-GB" dirty="0" smtClean="0"/>
              <a:t>In his book </a:t>
            </a:r>
            <a:r>
              <a:rPr lang="en-GB" b="1" dirty="0" smtClean="0"/>
              <a:t>Emotional Intelligence</a:t>
            </a:r>
            <a:r>
              <a:rPr lang="en-GB" dirty="0" smtClean="0"/>
              <a:t>, </a:t>
            </a:r>
            <a:r>
              <a:rPr lang="en-GB" dirty="0" err="1" smtClean="0"/>
              <a:t>Goleman</a:t>
            </a:r>
            <a:r>
              <a:rPr lang="en-GB" dirty="0" smtClean="0"/>
              <a:t> divides leadership traits into two broad categories: </a:t>
            </a:r>
            <a:r>
              <a:rPr lang="en-GB" b="1" dirty="0" smtClean="0"/>
              <a:t>Self Management Skills</a:t>
            </a:r>
            <a:r>
              <a:rPr lang="en-GB" dirty="0" smtClean="0"/>
              <a:t>, and </a:t>
            </a:r>
            <a:r>
              <a:rPr lang="en-GB" b="1" dirty="0" smtClean="0"/>
              <a:t>The Ability to Relate to Others. </a:t>
            </a:r>
            <a:r>
              <a:rPr lang="en-GB" dirty="0" smtClean="0"/>
              <a:t>Within these two broad categories, </a:t>
            </a:r>
            <a:r>
              <a:rPr lang="en-GB" dirty="0" err="1" smtClean="0"/>
              <a:t>Goleman</a:t>
            </a:r>
            <a:r>
              <a:rPr lang="en-GB" dirty="0" smtClean="0"/>
              <a:t> goes on to describe the </a:t>
            </a:r>
            <a:r>
              <a:rPr lang="en-GB" b="1" dirty="0" smtClean="0"/>
              <a:t>five traits</a:t>
            </a:r>
            <a:r>
              <a:rPr lang="en-GB" dirty="0" smtClean="0"/>
              <a:t> of </a:t>
            </a:r>
            <a:r>
              <a:rPr lang="en-GB" b="1" dirty="0" smtClean="0"/>
              <a:t>emotional intelligence</a:t>
            </a:r>
            <a:r>
              <a:rPr lang="en-GB" dirty="0" smtClean="0"/>
              <a:t> that help to make a person into a leader.  This first broad category of leadership traits has to do with the abilities of leaders to "manage" themselves.  The hypothesis here is that leaders must first look inwards, and be in control of themselves, before they can start to lead others.</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686800" cy="1143000"/>
          </a:xfrm>
        </p:spPr>
        <p:txBody>
          <a:bodyPr>
            <a:normAutofit fontScale="90000"/>
          </a:bodyPr>
          <a:lstStyle/>
          <a:p>
            <a:r>
              <a:rPr lang="en-GB" b="1" u="sng" dirty="0" err="1" smtClean="0"/>
              <a:t>Goleman</a:t>
            </a:r>
            <a:r>
              <a:rPr lang="en-GB" b="1" u="sng" dirty="0" smtClean="0"/>
              <a:t>: The </a:t>
            </a:r>
            <a:r>
              <a:rPr lang="en-GB" b="1" u="sng" dirty="0"/>
              <a:t>Ability to Relate to </a:t>
            </a:r>
            <a:r>
              <a:rPr lang="en-GB" b="1" u="sng" dirty="0" smtClean="0"/>
              <a:t>Others</a:t>
            </a:r>
            <a:endParaRPr lang="en-GB" b="1" u="sng" dirty="0"/>
          </a:p>
        </p:txBody>
      </p:sp>
      <p:sp>
        <p:nvSpPr>
          <p:cNvPr id="3" name="Content Placeholder 2"/>
          <p:cNvSpPr>
            <a:spLocks noGrp="1"/>
          </p:cNvSpPr>
          <p:nvPr>
            <p:ph idx="1"/>
          </p:nvPr>
        </p:nvSpPr>
        <p:spPr>
          <a:xfrm>
            <a:off x="142844" y="2500306"/>
            <a:ext cx="8786874" cy="2882889"/>
          </a:xfrm>
        </p:spPr>
        <p:txBody>
          <a:bodyPr>
            <a:normAutofit/>
          </a:bodyPr>
          <a:lstStyle/>
          <a:p>
            <a:r>
              <a:rPr lang="en-GB" sz="2000" b="1" dirty="0" smtClean="0"/>
              <a:t>Empathy</a:t>
            </a:r>
            <a:r>
              <a:rPr lang="en-GB" sz="2000" dirty="0"/>
              <a:t> - In order to be a successful leader, you must be able to deal effectively with others.  The first step in understanding another person's viewpoint is through the leadership trait of empathy.  Putting yourself in their shoes, and taking into account their reaction to your decisions.</a:t>
            </a:r>
          </a:p>
          <a:p>
            <a:r>
              <a:rPr lang="en-GB" sz="2000" b="1" dirty="0"/>
              <a:t>Social Skills</a:t>
            </a:r>
            <a:r>
              <a:rPr lang="en-GB" sz="2000" dirty="0"/>
              <a:t> - </a:t>
            </a:r>
            <a:r>
              <a:rPr lang="en-GB" sz="2000" dirty="0" err="1"/>
              <a:t>Goleman</a:t>
            </a:r>
            <a:r>
              <a:rPr lang="en-GB" sz="2000" dirty="0"/>
              <a:t> maintains that all of the other leadership traits culminate in this skill.  In this context, social skills are defined as the ability to build rapport with others, and get them to work together towards a common goal.</a:t>
            </a:r>
          </a:p>
          <a:p>
            <a:endParaRPr lang="en-GB" sz="2000" dirty="0"/>
          </a:p>
        </p:txBody>
      </p:sp>
      <p:sp>
        <p:nvSpPr>
          <p:cNvPr id="4" name="TextBox 3"/>
          <p:cNvSpPr txBox="1"/>
          <p:nvPr/>
        </p:nvSpPr>
        <p:spPr>
          <a:xfrm>
            <a:off x="142844" y="1434100"/>
            <a:ext cx="8786874" cy="923330"/>
          </a:xfrm>
          <a:prstGeom prst="rect">
            <a:avLst/>
          </a:prstGeom>
          <a:noFill/>
        </p:spPr>
        <p:txBody>
          <a:bodyPr wrap="square" rtlCol="0">
            <a:spAutoFit/>
          </a:bodyPr>
          <a:lstStyle/>
          <a:p>
            <a:r>
              <a:rPr lang="en-GB" dirty="0" smtClean="0"/>
              <a:t>The second broad category of leadership traits you need to master are those involving your ability to relate to those around you.   They describe, quite simply, a leader's ability to relate to others.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a:bodyPr>
          <a:lstStyle/>
          <a:p>
            <a:r>
              <a:rPr lang="en-GB" b="1" u="sng" dirty="0" err="1" smtClean="0"/>
              <a:t>Goleman</a:t>
            </a:r>
            <a:r>
              <a:rPr lang="en-GB" b="1" u="sng" dirty="0" smtClean="0"/>
              <a:t> 6 Leadership Styles</a:t>
            </a:r>
            <a:endParaRPr lang="en-GB" b="1" u="sng" dirty="0"/>
          </a:p>
        </p:txBody>
      </p:sp>
      <p:sp>
        <p:nvSpPr>
          <p:cNvPr id="3" name="Content Placeholder 2"/>
          <p:cNvSpPr>
            <a:spLocks noGrp="1"/>
          </p:cNvSpPr>
          <p:nvPr>
            <p:ph idx="1"/>
          </p:nvPr>
        </p:nvSpPr>
        <p:spPr>
          <a:xfrm>
            <a:off x="0" y="1071546"/>
            <a:ext cx="9144000" cy="4857784"/>
          </a:xfrm>
        </p:spPr>
        <p:txBody>
          <a:bodyPr>
            <a:normAutofit fontScale="85000" lnSpcReduction="20000"/>
          </a:bodyPr>
          <a:lstStyle/>
          <a:p>
            <a:pPr>
              <a:buNone/>
            </a:pPr>
            <a:r>
              <a:rPr lang="en-GB" dirty="0" err="1" smtClean="0"/>
              <a:t>Goleman</a:t>
            </a:r>
            <a:r>
              <a:rPr lang="en-GB" dirty="0" smtClean="0"/>
              <a:t> identified and described </a:t>
            </a:r>
            <a:r>
              <a:rPr lang="en-GB" dirty="0"/>
              <a:t>a total of six different leadership styles. </a:t>
            </a:r>
          </a:p>
          <a:p>
            <a:pPr>
              <a:buNone/>
            </a:pPr>
            <a:endParaRPr lang="en-GB" dirty="0"/>
          </a:p>
          <a:p>
            <a:r>
              <a:rPr lang="en-GB" b="1" dirty="0" smtClean="0"/>
              <a:t>Coaching Leaders: </a:t>
            </a:r>
            <a:r>
              <a:rPr lang="en-GB" dirty="0" smtClean="0"/>
              <a:t>help others in personal development.</a:t>
            </a:r>
            <a:endParaRPr lang="en-GB" dirty="0"/>
          </a:p>
          <a:p>
            <a:r>
              <a:rPr lang="en-GB" b="1" dirty="0"/>
              <a:t>Pacesetting </a:t>
            </a:r>
            <a:r>
              <a:rPr lang="en-GB" b="1" dirty="0" smtClean="0"/>
              <a:t>Leaders: </a:t>
            </a:r>
            <a:r>
              <a:rPr lang="en-GB" dirty="0" smtClean="0"/>
              <a:t>sets very high performance standards.</a:t>
            </a:r>
            <a:endParaRPr lang="en-GB" dirty="0"/>
          </a:p>
          <a:p>
            <a:r>
              <a:rPr lang="en-GB" b="1" dirty="0"/>
              <a:t>Democratic </a:t>
            </a:r>
            <a:r>
              <a:rPr lang="en-GB" b="1" dirty="0" smtClean="0"/>
              <a:t>Leaders:  </a:t>
            </a:r>
            <a:r>
              <a:rPr lang="en-GB" dirty="0" smtClean="0"/>
              <a:t>gives members a say in nearly every decision the team makes.</a:t>
            </a:r>
            <a:r>
              <a:rPr lang="en-GB" b="1" dirty="0" smtClean="0"/>
              <a:t> </a:t>
            </a:r>
            <a:endParaRPr lang="en-GB" b="1" dirty="0"/>
          </a:p>
          <a:p>
            <a:r>
              <a:rPr lang="en-GB" b="1" dirty="0" err="1"/>
              <a:t>Affiliative</a:t>
            </a:r>
            <a:r>
              <a:rPr lang="en-GB" b="1" dirty="0"/>
              <a:t> </a:t>
            </a:r>
            <a:r>
              <a:rPr lang="en-GB" b="1" dirty="0" smtClean="0"/>
              <a:t>Leaders: </a:t>
            </a:r>
            <a:r>
              <a:rPr lang="en-GB" dirty="0" smtClean="0"/>
              <a:t>employees are put first and motivated through praise.</a:t>
            </a:r>
            <a:endParaRPr lang="en-GB" dirty="0"/>
          </a:p>
          <a:p>
            <a:r>
              <a:rPr lang="en-GB" b="1" dirty="0"/>
              <a:t>Authoritative </a:t>
            </a:r>
            <a:r>
              <a:rPr lang="en-GB" b="1" dirty="0" smtClean="0"/>
              <a:t>Leaders: </a:t>
            </a:r>
            <a:r>
              <a:rPr lang="en-GB" dirty="0" smtClean="0"/>
              <a:t>leader is an expert with problem and</a:t>
            </a:r>
            <a:r>
              <a:rPr lang="en-GB" b="1" dirty="0" smtClean="0"/>
              <a:t> </a:t>
            </a:r>
            <a:r>
              <a:rPr lang="en-GB" dirty="0" smtClean="0"/>
              <a:t>leads decision making also involves employees.</a:t>
            </a:r>
            <a:endParaRPr lang="en-GB" dirty="0"/>
          </a:p>
          <a:p>
            <a:r>
              <a:rPr lang="en-GB" b="1" dirty="0"/>
              <a:t>Coercive </a:t>
            </a:r>
            <a:r>
              <a:rPr lang="en-GB" b="1" dirty="0" smtClean="0"/>
              <a:t>Leaders: </a:t>
            </a:r>
            <a:r>
              <a:rPr lang="en-GB" dirty="0" smtClean="0"/>
              <a:t>leader uses command and control.</a:t>
            </a:r>
            <a:endParaRPr lang="en-GB" dirty="0"/>
          </a:p>
          <a:p>
            <a:endParaRPr lang="en-GB" dirty="0"/>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
            <a:ext cx="9144000" cy="5000660"/>
          </a:xfrm>
        </p:spPr>
        <p:txBody>
          <a:bodyPr>
            <a:noAutofit/>
          </a:bodyPr>
          <a:lstStyle/>
          <a:p>
            <a:pPr>
              <a:buNone/>
            </a:pPr>
            <a:r>
              <a:rPr lang="en-GB" sz="1400" b="1" dirty="0" smtClean="0"/>
              <a:t>Coaching Leaders	  	</a:t>
            </a:r>
            <a:endParaRPr lang="en-GB" sz="1400" b="1" u="sng" dirty="0"/>
          </a:p>
          <a:p>
            <a:r>
              <a:rPr lang="en-GB" sz="1400" b="1" dirty="0"/>
              <a:t>In the Coaching Leadership Style the leader focuses on helping others in their personal development, and in their job-related activities.</a:t>
            </a:r>
            <a:r>
              <a:rPr lang="en-GB" sz="1400" dirty="0"/>
              <a:t>  The coaching leader aids others to get up to speed by working closely with them to make sure they have the knowledge and tools to be successful.  This situational leadership style works best when the employee already understands their weaknesses, and is receptive to improvement suggestions or ideas.</a:t>
            </a:r>
          </a:p>
          <a:p>
            <a:pPr>
              <a:buNone/>
            </a:pPr>
            <a:r>
              <a:rPr lang="en-GB" sz="1400" b="1" dirty="0"/>
              <a:t>Pacesetting Leaders</a:t>
            </a:r>
          </a:p>
          <a:p>
            <a:r>
              <a:rPr lang="en-GB" sz="1400" b="1" dirty="0"/>
              <a:t>When employees are self-motivated and highly skilled, the Pacesetting Leadership Style is extremely effective.  The pacesetting leader sets very high performance standards for themselves and the group. </a:t>
            </a:r>
            <a:r>
              <a:rPr lang="en-GB" sz="1400" dirty="0"/>
              <a:t> They exemplify the </a:t>
            </a:r>
            <a:r>
              <a:rPr lang="en-GB" sz="1400" dirty="0" err="1"/>
              <a:t>behaviors</a:t>
            </a:r>
            <a:r>
              <a:rPr lang="en-GB" sz="1400" dirty="0"/>
              <a:t> they are seeking from other members of the group.  This leadership style needs to be used sparingly since workers can often "burn out" due to the demanding pace of this style.</a:t>
            </a:r>
          </a:p>
          <a:p>
            <a:pPr>
              <a:buNone/>
            </a:pPr>
            <a:r>
              <a:rPr lang="en-GB" sz="1400" b="1" dirty="0"/>
              <a:t>Democratic Leaders</a:t>
            </a:r>
          </a:p>
          <a:p>
            <a:r>
              <a:rPr lang="en-GB" sz="1400" b="1" dirty="0"/>
              <a:t>The Democratic Leadership Style gives members of the work group a vote, or a say, in nearly every decision the team makes. </a:t>
            </a:r>
            <a:r>
              <a:rPr lang="en-GB" sz="1400" dirty="0"/>
              <a:t> When used effectively, the democratic leader builds flexibility and responsibility.  They can help identify new ways to do things with fresh ideas.</a:t>
            </a:r>
            <a:r>
              <a:rPr lang="en-GB" sz="1400" b="1" dirty="0"/>
              <a:t> </a:t>
            </a:r>
            <a:r>
              <a:rPr lang="en-GB" sz="1400" dirty="0"/>
              <a:t> Be careful with this style, however, because the level of involvement required by this approach, as well as the decision-making process, can be very time consuming.</a:t>
            </a:r>
          </a:p>
          <a:p>
            <a:pPr>
              <a:buNone/>
            </a:pPr>
            <a:r>
              <a:rPr lang="en-GB" sz="1400" b="1" dirty="0" err="1"/>
              <a:t>Affiliative</a:t>
            </a:r>
            <a:r>
              <a:rPr lang="en-GB" sz="1400" b="1" dirty="0"/>
              <a:t> Leaders</a:t>
            </a:r>
          </a:p>
          <a:p>
            <a:r>
              <a:rPr lang="en-GB" sz="1400" b="1" dirty="0"/>
              <a:t>The </a:t>
            </a:r>
            <a:r>
              <a:rPr lang="en-GB" sz="1400" b="1" dirty="0" err="1"/>
              <a:t>Affiliative</a:t>
            </a:r>
            <a:r>
              <a:rPr lang="en-GB" sz="1400" b="1" dirty="0"/>
              <a:t> Leadership Style is most effective in situations where morale is low or teambuilding is needed.  </a:t>
            </a:r>
            <a:r>
              <a:rPr lang="en-GB" sz="1400" dirty="0"/>
              <a:t>This leader is easily recognized by their theme of "employee first."  Employees can expect much praise from this style; unfortunately, poor performance may also go without correction.</a:t>
            </a:r>
          </a:p>
          <a:p>
            <a:pPr>
              <a:buNone/>
            </a:pPr>
            <a:r>
              <a:rPr lang="en-GB" sz="1400" b="1" dirty="0"/>
              <a:t>Authoritative Leaders</a:t>
            </a:r>
          </a:p>
          <a:p>
            <a:r>
              <a:rPr lang="en-GB" sz="1400" b="1" dirty="0"/>
              <a:t>If your business seems to be drifting aimlessly, then the Authoritative Leadership Style can be very effective in this type of situation. </a:t>
            </a:r>
            <a:r>
              <a:rPr lang="en-GB" sz="1400" dirty="0"/>
              <a:t> The authoritative leader is an expert in dealing with the problems or challenges at hand, and can clearly identify goals that will lead to success.  This leader also allows employees to figure out the best way to achieve those goals.</a:t>
            </a:r>
          </a:p>
          <a:p>
            <a:pPr>
              <a:buNone/>
            </a:pPr>
            <a:r>
              <a:rPr lang="en-GB" sz="1400" b="1" dirty="0"/>
              <a:t>Coercive Leaders</a:t>
            </a:r>
          </a:p>
          <a:p>
            <a:r>
              <a:rPr lang="en-GB" sz="1400" b="1" dirty="0"/>
              <a:t>The Coercive Leadership Style should be used with caution because it's based on the concept of "command and control," which usually causes a decrease in motivation among those interacting with this type of manager. </a:t>
            </a:r>
            <a:r>
              <a:rPr lang="en-GB" sz="1400" dirty="0"/>
              <a:t> The coercive leader is most effective in situations where the company or group requires a complete turnaround.  It is also effective during disasters, or dealing with under performing employees - usually as a last resort.</a:t>
            </a:r>
          </a:p>
          <a:p>
            <a:endParaRPr lang="en-GB"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71462"/>
            <a:ext cx="8229600" cy="1143000"/>
          </a:xfrm>
        </p:spPr>
        <p:txBody>
          <a:bodyPr>
            <a:normAutofit fontScale="90000"/>
          </a:bodyPr>
          <a:lstStyle/>
          <a:p>
            <a:r>
              <a:rPr lang="en-GB" b="1" u="sng" dirty="0"/>
              <a:t>Mastering Multiple Leadership </a:t>
            </a:r>
            <a:r>
              <a:rPr lang="en-GB" b="1" u="sng" dirty="0" smtClean="0"/>
              <a:t>Styles</a:t>
            </a:r>
            <a:endParaRPr lang="en-GB" u="sng" dirty="0"/>
          </a:p>
        </p:txBody>
      </p:sp>
      <p:sp>
        <p:nvSpPr>
          <p:cNvPr id="3" name="Content Placeholder 2"/>
          <p:cNvSpPr>
            <a:spLocks noGrp="1"/>
          </p:cNvSpPr>
          <p:nvPr>
            <p:ph idx="1"/>
          </p:nvPr>
        </p:nvSpPr>
        <p:spPr>
          <a:xfrm>
            <a:off x="-32" y="1071546"/>
            <a:ext cx="9144032" cy="5429288"/>
          </a:xfrm>
        </p:spPr>
        <p:txBody>
          <a:bodyPr>
            <a:normAutofit fontScale="55000" lnSpcReduction="20000"/>
          </a:bodyPr>
          <a:lstStyle/>
          <a:p>
            <a:r>
              <a:rPr lang="en-GB" dirty="0" smtClean="0"/>
              <a:t>Research has demonstrated that the leader's ability to adopt his or her leadership style to the situation at hand is important to their organization's success.  The best leaders are skilled at several styles, and instinctively understand when to use them at work.</a:t>
            </a:r>
          </a:p>
          <a:p>
            <a:pPr>
              <a:buNone/>
            </a:pPr>
            <a:endParaRPr lang="en-GB" dirty="0" smtClean="0"/>
          </a:p>
          <a:p>
            <a:r>
              <a:rPr lang="en-GB" dirty="0" smtClean="0"/>
              <a:t>The </a:t>
            </a:r>
            <a:r>
              <a:rPr lang="en-GB" dirty="0"/>
              <a:t>formula for a leader's success is really quite simple:  The more leadership styles that you are able to master, the better the leader you will become.  Certainly the ability to switch between styles, as situations warrant, will result in superior </a:t>
            </a:r>
            <a:r>
              <a:rPr lang="en-GB" dirty="0" smtClean="0"/>
              <a:t>results.</a:t>
            </a:r>
          </a:p>
          <a:p>
            <a:pPr>
              <a:buNone/>
            </a:pPr>
            <a:endParaRPr lang="en-GB" dirty="0"/>
          </a:p>
          <a:p>
            <a:r>
              <a:rPr lang="en-GB" dirty="0" err="1" smtClean="0"/>
              <a:t>Goleman's</a:t>
            </a:r>
            <a:r>
              <a:rPr lang="en-GB" dirty="0" smtClean="0"/>
              <a:t> </a:t>
            </a:r>
            <a:r>
              <a:rPr lang="en-GB" dirty="0"/>
              <a:t>research revealed that leaders who were able to master four or more leadership styles - especially the democratic, authoritative, </a:t>
            </a:r>
            <a:r>
              <a:rPr lang="en-GB" dirty="0" err="1"/>
              <a:t>affiliative</a:t>
            </a:r>
            <a:r>
              <a:rPr lang="en-GB" dirty="0"/>
              <a:t> and coaching styles - often achieved superior performance from their followers as well as a healthy climate in which to work</a:t>
            </a:r>
            <a:r>
              <a:rPr lang="en-GB" dirty="0" smtClean="0"/>
              <a:t>.</a:t>
            </a:r>
          </a:p>
          <a:p>
            <a:pPr>
              <a:buNone/>
            </a:pPr>
            <a:endParaRPr lang="en-GB" dirty="0"/>
          </a:p>
          <a:p>
            <a:r>
              <a:rPr lang="en-GB" dirty="0" smtClean="0"/>
              <a:t>In </a:t>
            </a:r>
            <a:r>
              <a:rPr lang="en-GB" dirty="0"/>
              <a:t>order to master a new way of leading others, we may need to unlearn old habits.  This is especially important for leaders that fall back on the pacesetting and coercive leadership styles, which have a negative affect on </a:t>
            </a:r>
            <a:r>
              <a:rPr lang="en-GB" dirty="0" smtClean="0"/>
              <a:t>the work environment. Learning </a:t>
            </a:r>
            <a:r>
              <a:rPr lang="en-GB" dirty="0"/>
              <a:t>a new leadership style therefore takes practice and </a:t>
            </a:r>
            <a:r>
              <a:rPr lang="en-GB" dirty="0" smtClean="0"/>
              <a:t>perseverance.</a:t>
            </a:r>
          </a:p>
          <a:p>
            <a:pPr>
              <a:buNone/>
            </a:pPr>
            <a:endParaRPr lang="en-GB" sz="3800" dirty="0"/>
          </a:p>
          <a:p>
            <a:r>
              <a:rPr lang="en-GB" dirty="0"/>
              <a:t>You can work with a coach, a mentor, or keep your own notes on how you reacted under certain conditions.  Learning a new skill requires time, patience, feedback, and even rewards to stay motivated. </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Exercise: Inspiration</a:t>
            </a:r>
            <a:endParaRPr lang="en-GB" u="sng" dirty="0"/>
          </a:p>
        </p:txBody>
      </p:sp>
      <p:sp>
        <p:nvSpPr>
          <p:cNvPr id="3" name="Content Placeholder 2"/>
          <p:cNvSpPr>
            <a:spLocks noGrp="1"/>
          </p:cNvSpPr>
          <p:nvPr>
            <p:ph idx="1"/>
          </p:nvPr>
        </p:nvSpPr>
        <p:spPr/>
        <p:txBody>
          <a:bodyPr/>
          <a:lstStyle/>
          <a:p>
            <a:r>
              <a:rPr lang="en-GB" dirty="0"/>
              <a:t>T</a:t>
            </a:r>
            <a:r>
              <a:rPr lang="en-GB" dirty="0" smtClean="0"/>
              <a:t>hink about someone who has inspired you and write down their </a:t>
            </a:r>
            <a:r>
              <a:rPr lang="en-GB" b="1" dirty="0" smtClean="0"/>
              <a:t>name</a:t>
            </a:r>
            <a:r>
              <a:rPr lang="en-GB" dirty="0" smtClean="0"/>
              <a:t>?</a:t>
            </a:r>
          </a:p>
          <a:p>
            <a:r>
              <a:rPr lang="en-GB" dirty="0" smtClean="0"/>
              <a:t>Write down the reason why that person has inspired you? did they have any particular </a:t>
            </a:r>
            <a:r>
              <a:rPr lang="en-GB" b="1" dirty="0" smtClean="0"/>
              <a:t>qualities</a:t>
            </a:r>
            <a:r>
              <a:rPr lang="en-GB" dirty="0" smtClean="0"/>
              <a:t> that you admired.</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a:t>Leadership </a:t>
            </a:r>
            <a:r>
              <a:rPr lang="en-GB" u="sng" dirty="0" smtClean="0"/>
              <a:t>Styles</a:t>
            </a:r>
            <a:endParaRPr lang="en-GB" u="sng" dirty="0"/>
          </a:p>
        </p:txBody>
      </p:sp>
      <p:sp>
        <p:nvSpPr>
          <p:cNvPr id="3" name="Content Placeholder 2"/>
          <p:cNvSpPr>
            <a:spLocks noGrp="1"/>
          </p:cNvSpPr>
          <p:nvPr>
            <p:ph idx="1"/>
          </p:nvPr>
        </p:nvSpPr>
        <p:spPr/>
        <p:txBody>
          <a:bodyPr>
            <a:normAutofit fontScale="85000" lnSpcReduction="20000"/>
          </a:bodyPr>
          <a:lstStyle/>
          <a:p>
            <a:r>
              <a:rPr lang="en-GB" dirty="0"/>
              <a:t>We believe that the focus of this type of training should be on the situational use of leadership styles, and the flexing of those styles to varying circumstances at work.  For example, what is the most effective style to use when placed in a certain situation?  This is one of the guiding principals behind the various models of leadership </a:t>
            </a:r>
            <a:r>
              <a:rPr lang="en-GB" dirty="0" smtClean="0"/>
              <a:t>styles.</a:t>
            </a:r>
          </a:p>
          <a:p>
            <a:r>
              <a:rPr lang="en-GB" dirty="0" smtClean="0"/>
              <a:t>Research </a:t>
            </a:r>
            <a:r>
              <a:rPr lang="en-GB" dirty="0"/>
              <a:t>has demonstrated that the leader's ability to adopt his or her leadership style to the situation at hand is important to their organization's success.  The best leaders are skilled at several styles, and instinctively understand when to use them at work.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Emotional Intelligence</a:t>
            </a:r>
            <a:endParaRPr lang="en-GB" u="sng" dirty="0"/>
          </a:p>
        </p:txBody>
      </p:sp>
      <p:sp>
        <p:nvSpPr>
          <p:cNvPr id="3" name="Content Placeholder 2"/>
          <p:cNvSpPr>
            <a:spLocks noGrp="1"/>
          </p:cNvSpPr>
          <p:nvPr>
            <p:ph idx="1"/>
          </p:nvPr>
        </p:nvSpPr>
        <p:spPr/>
        <p:txBody>
          <a:bodyPr/>
          <a:lstStyle/>
          <a:p>
            <a:r>
              <a:rPr lang="en-GB" b="1" dirty="0" smtClean="0"/>
              <a:t>For more information:</a:t>
            </a:r>
          </a:p>
          <a:p>
            <a:r>
              <a:rPr lang="en-GB" dirty="0" smtClean="0">
                <a:hlinkClick r:id="rId2"/>
              </a:rPr>
              <a:t>http://www.businessballs.com/eq.htm</a:t>
            </a:r>
            <a:r>
              <a:rPr lang="en-GB" dirty="0" smtClean="0"/>
              <a:t>   </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a:t>Social Intelligence and </a:t>
            </a:r>
            <a:r>
              <a:rPr lang="en-GB" u="sng" dirty="0" smtClean="0"/>
              <a:t>Leadership</a:t>
            </a:r>
            <a:endParaRPr lang="en-GB" u="sng" dirty="0"/>
          </a:p>
        </p:txBody>
      </p:sp>
      <p:sp>
        <p:nvSpPr>
          <p:cNvPr id="3" name="Content Placeholder 2"/>
          <p:cNvSpPr>
            <a:spLocks noGrp="1"/>
          </p:cNvSpPr>
          <p:nvPr>
            <p:ph idx="1"/>
          </p:nvPr>
        </p:nvSpPr>
        <p:spPr/>
        <p:txBody>
          <a:bodyPr>
            <a:normAutofit/>
          </a:bodyPr>
          <a:lstStyle/>
          <a:p>
            <a:r>
              <a:rPr lang="en-GB" sz="2000" dirty="0" smtClean="0"/>
              <a:t>Daniel </a:t>
            </a:r>
            <a:r>
              <a:rPr lang="en-GB" sz="2000" dirty="0" err="1" smtClean="0"/>
              <a:t>Goleman</a:t>
            </a:r>
            <a:r>
              <a:rPr lang="en-GB" sz="2000" dirty="0" smtClean="0"/>
              <a:t>: </a:t>
            </a:r>
            <a:r>
              <a:rPr lang="en-GB" sz="2000" dirty="0" smtClean="0">
                <a:hlinkClick r:id="rId2"/>
              </a:rPr>
              <a:t>http://www.youtube.com/watch?v=7Qv0o1oh9f4</a:t>
            </a:r>
            <a:r>
              <a:rPr lang="en-GB" sz="2000" dirty="0" smtClean="0"/>
              <a:t> </a:t>
            </a:r>
            <a:endParaRPr lang="en-GB" sz="2000" dirty="0"/>
          </a:p>
        </p:txBody>
      </p:sp>
      <p:pic>
        <p:nvPicPr>
          <p:cNvPr id="83970" name="Picture 2"/>
          <p:cNvPicPr>
            <a:picLocks noChangeAspect="1" noChangeArrowheads="1"/>
          </p:cNvPicPr>
          <p:nvPr/>
        </p:nvPicPr>
        <p:blipFill>
          <a:blip r:embed="rId3"/>
          <a:srcRect/>
          <a:stretch>
            <a:fillRect/>
          </a:stretch>
        </p:blipFill>
        <p:spPr bwMode="auto">
          <a:xfrm>
            <a:off x="1785918" y="2428868"/>
            <a:ext cx="5514975" cy="25717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Creative exercise: Leadership Composition</a:t>
            </a:r>
            <a:endParaRPr lang="en-GB" u="sng" dirty="0"/>
          </a:p>
        </p:txBody>
      </p:sp>
      <p:sp>
        <p:nvSpPr>
          <p:cNvPr id="3" name="Content Placeholder 2"/>
          <p:cNvSpPr>
            <a:spLocks noGrp="1"/>
          </p:cNvSpPr>
          <p:nvPr>
            <p:ph idx="1"/>
          </p:nvPr>
        </p:nvSpPr>
        <p:spPr/>
        <p:txBody>
          <a:bodyPr/>
          <a:lstStyle/>
          <a:p>
            <a:r>
              <a:rPr lang="en-GB" dirty="0" smtClean="0"/>
              <a:t>Draw a composite image that include visual representations of ‘Leadership qualities’.</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a:t>Leadership Lessons from Dancing </a:t>
            </a:r>
            <a:r>
              <a:rPr lang="en-GB" u="sng" dirty="0" smtClean="0"/>
              <a:t>Guy</a:t>
            </a:r>
            <a:endParaRPr lang="en-GB" u="sng" dirty="0"/>
          </a:p>
        </p:txBody>
      </p:sp>
      <p:sp>
        <p:nvSpPr>
          <p:cNvPr id="3" name="Content Placeholder 2"/>
          <p:cNvSpPr>
            <a:spLocks noGrp="1"/>
          </p:cNvSpPr>
          <p:nvPr>
            <p:ph idx="1"/>
          </p:nvPr>
        </p:nvSpPr>
        <p:spPr/>
        <p:txBody>
          <a:bodyPr/>
          <a:lstStyle/>
          <a:p>
            <a:r>
              <a:rPr lang="en-GB" dirty="0" smtClean="0">
                <a:hlinkClick r:id="rId2"/>
              </a:rPr>
              <a:t>http://www.youtube.com/watch?v=fW8amMCVAJQ</a:t>
            </a:r>
            <a:r>
              <a:rPr lang="en-GB" dirty="0" smtClean="0"/>
              <a:t> </a:t>
            </a:r>
            <a:endParaRPr lang="en-GB" dirty="0"/>
          </a:p>
        </p:txBody>
      </p:sp>
      <p:pic>
        <p:nvPicPr>
          <p:cNvPr id="49155" name="Picture 3"/>
          <p:cNvPicPr>
            <a:picLocks noChangeAspect="1" noChangeArrowheads="1"/>
          </p:cNvPicPr>
          <p:nvPr/>
        </p:nvPicPr>
        <p:blipFill>
          <a:blip r:embed="rId3"/>
          <a:srcRect/>
          <a:stretch>
            <a:fillRect/>
          </a:stretch>
        </p:blipFill>
        <p:spPr bwMode="auto">
          <a:xfrm>
            <a:off x="2786050" y="2714620"/>
            <a:ext cx="3448050" cy="3429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Activity: Presentation</a:t>
            </a:r>
            <a:endParaRPr lang="en-GB" u="sng" dirty="0"/>
          </a:p>
        </p:txBody>
      </p:sp>
      <p:sp>
        <p:nvSpPr>
          <p:cNvPr id="4" name="TextBox 3"/>
          <p:cNvSpPr txBox="1"/>
          <p:nvPr/>
        </p:nvSpPr>
        <p:spPr>
          <a:xfrm>
            <a:off x="0" y="1357298"/>
            <a:ext cx="9144000" cy="646331"/>
          </a:xfrm>
          <a:prstGeom prst="rect">
            <a:avLst/>
          </a:prstGeom>
          <a:noFill/>
        </p:spPr>
        <p:txBody>
          <a:bodyPr wrap="square" rtlCol="0">
            <a:spAutoFit/>
          </a:bodyPr>
          <a:lstStyle/>
          <a:p>
            <a:r>
              <a:rPr lang="en-GB" dirty="0" smtClean="0"/>
              <a:t>Evaluate a chosen Leadership topic of your choice, include a case-study  example, and present to the group next week. E.g. </a:t>
            </a:r>
          </a:p>
        </p:txBody>
      </p:sp>
      <p:graphicFrame>
        <p:nvGraphicFramePr>
          <p:cNvPr id="6" name="Table 5"/>
          <p:cNvGraphicFramePr>
            <a:graphicFrameLocks noGrp="1"/>
          </p:cNvGraphicFramePr>
          <p:nvPr/>
        </p:nvGraphicFramePr>
        <p:xfrm>
          <a:off x="0" y="2071678"/>
          <a:ext cx="9144000" cy="4236720"/>
        </p:xfrm>
        <a:graphic>
          <a:graphicData uri="http://schemas.openxmlformats.org/drawingml/2006/table">
            <a:tbl>
              <a:tblPr firstRow="1" bandRow="1">
                <a:tableStyleId>{5C22544A-7EE6-4342-B048-85BDC9FD1C3A}</a:tableStyleId>
              </a:tblPr>
              <a:tblGrid>
                <a:gridCol w="4572000"/>
                <a:gridCol w="4572000"/>
              </a:tblGrid>
              <a:tr h="370840">
                <a:tc>
                  <a:txBody>
                    <a:bodyPr/>
                    <a:lstStyle/>
                    <a:p>
                      <a:r>
                        <a:rPr lang="en-GB" sz="1600" b="1" dirty="0" smtClean="0">
                          <a:solidFill>
                            <a:schemeClr val="tx1"/>
                          </a:solidFill>
                          <a:hlinkClick r:id="rId2"/>
                        </a:rPr>
                        <a:t>History &amp; Evolution of Leadership </a:t>
                      </a:r>
                      <a:endParaRPr lang="en-GB" sz="1600" b="1" dirty="0" smtClean="0">
                        <a:solidFill>
                          <a:schemeClr val="tx1"/>
                        </a:solidFill>
                      </a:endParaRPr>
                    </a:p>
                    <a:p>
                      <a:r>
                        <a:rPr lang="en-GB" sz="1600" b="1" dirty="0" smtClean="0">
                          <a:solidFill>
                            <a:schemeClr val="tx1"/>
                          </a:solidFill>
                          <a:hlinkClick r:id="rId3"/>
                        </a:rPr>
                        <a:t>Leadership Characteristics</a:t>
                      </a:r>
                      <a:endParaRPr lang="en-GB" sz="1600" dirty="0" smtClean="0">
                        <a:solidFill>
                          <a:schemeClr val="tx1"/>
                        </a:solidFill>
                      </a:endParaRPr>
                    </a:p>
                    <a:p>
                      <a:r>
                        <a:rPr lang="en-GB" sz="1600" b="1" dirty="0" smtClean="0">
                          <a:solidFill>
                            <a:schemeClr val="tx1"/>
                          </a:solidFill>
                          <a:hlinkClick r:id="rId4"/>
                        </a:rPr>
                        <a:t>Leadership Qualities</a:t>
                      </a:r>
                      <a:r>
                        <a:rPr lang="en-GB" sz="1600" b="1" dirty="0" smtClean="0">
                          <a:solidFill>
                            <a:schemeClr val="tx1"/>
                          </a:solidFill>
                        </a:rPr>
                        <a:t> </a:t>
                      </a:r>
                    </a:p>
                    <a:p>
                      <a:r>
                        <a:rPr lang="en-GB" sz="1600" b="1" dirty="0" smtClean="0">
                          <a:solidFill>
                            <a:schemeClr val="tx1"/>
                          </a:solidFill>
                          <a:hlinkClick r:id="rId5"/>
                        </a:rPr>
                        <a:t>Leadership Traits</a:t>
                      </a:r>
                      <a:r>
                        <a:rPr lang="en-GB" sz="1600" b="1" dirty="0" smtClean="0">
                          <a:solidFill>
                            <a:schemeClr val="tx1"/>
                          </a:solidFill>
                        </a:rPr>
                        <a:t> </a:t>
                      </a:r>
                      <a:endParaRPr lang="en-GB" sz="1600" dirty="0" smtClean="0">
                        <a:solidFill>
                          <a:schemeClr val="tx1"/>
                        </a:solidFill>
                      </a:endParaRPr>
                    </a:p>
                    <a:p>
                      <a:r>
                        <a:rPr lang="en-GB" sz="1600" b="1" dirty="0" smtClean="0">
                          <a:solidFill>
                            <a:schemeClr val="tx1"/>
                          </a:solidFill>
                          <a:hlinkClick r:id="rId6"/>
                        </a:rPr>
                        <a:t>Leadership Skill</a:t>
                      </a:r>
                      <a:endParaRPr lang="en-GB" sz="1600" dirty="0" smtClean="0">
                        <a:solidFill>
                          <a:schemeClr val="tx1"/>
                        </a:solidFill>
                      </a:endParaRPr>
                    </a:p>
                    <a:p>
                      <a:r>
                        <a:rPr lang="en-GB" sz="1600" b="1" dirty="0" smtClean="0">
                          <a:solidFill>
                            <a:schemeClr val="tx1"/>
                          </a:solidFill>
                          <a:hlinkClick r:id="rId7"/>
                        </a:rPr>
                        <a:t>Leadership Skills Assessment</a:t>
                      </a:r>
                      <a:endParaRPr lang="en-GB" sz="1600" dirty="0" smtClean="0">
                        <a:solidFill>
                          <a:schemeClr val="tx1"/>
                        </a:solidFill>
                      </a:endParaRPr>
                    </a:p>
                    <a:p>
                      <a:r>
                        <a:rPr lang="en-GB" sz="1600" b="1" dirty="0" smtClean="0">
                          <a:solidFill>
                            <a:schemeClr val="tx1"/>
                          </a:solidFill>
                          <a:hlinkClick r:id="rId8"/>
                        </a:rPr>
                        <a:t>Developing Leadership Skills</a:t>
                      </a:r>
                      <a:endParaRPr lang="en-GB" sz="1600" dirty="0" smtClean="0">
                        <a:solidFill>
                          <a:schemeClr val="tx1"/>
                        </a:solidFill>
                      </a:endParaRPr>
                    </a:p>
                    <a:p>
                      <a:r>
                        <a:rPr lang="en-GB" sz="1600" b="1" dirty="0" smtClean="0">
                          <a:solidFill>
                            <a:schemeClr val="tx1"/>
                          </a:solidFill>
                          <a:hlinkClick r:id="rId9"/>
                        </a:rPr>
                        <a:t>Understanding Soft Skills</a:t>
                      </a:r>
                      <a:endParaRPr lang="en-GB" sz="1600" dirty="0" smtClean="0">
                        <a:solidFill>
                          <a:schemeClr val="tx1"/>
                        </a:solidFill>
                      </a:endParaRPr>
                    </a:p>
                    <a:p>
                      <a:r>
                        <a:rPr lang="en-GB" sz="1600" b="1" dirty="0" smtClean="0">
                          <a:solidFill>
                            <a:schemeClr val="tx1"/>
                          </a:solidFill>
                          <a:hlinkClick r:id="rId10"/>
                        </a:rPr>
                        <a:t>Transformational Leadership </a:t>
                      </a:r>
                      <a:endParaRPr lang="en-GB" sz="1600" dirty="0" smtClean="0">
                        <a:solidFill>
                          <a:schemeClr val="tx1"/>
                        </a:solidFill>
                      </a:endParaRPr>
                    </a:p>
                    <a:p>
                      <a:r>
                        <a:rPr lang="en-GB" sz="1600" b="1" dirty="0" smtClean="0">
                          <a:solidFill>
                            <a:schemeClr val="tx1"/>
                          </a:solidFill>
                          <a:hlinkClick r:id="rId11"/>
                        </a:rPr>
                        <a:t>Situational Leadership</a:t>
                      </a:r>
                      <a:endParaRPr lang="en-GB" sz="1600" b="1" dirty="0" smtClean="0">
                        <a:solidFill>
                          <a:schemeClr val="tx1"/>
                        </a:solidFill>
                      </a:endParaRPr>
                    </a:p>
                    <a:p>
                      <a:r>
                        <a:rPr lang="en-GB" sz="1600" b="1" i="0" u="sng" kern="1200" dirty="0" smtClean="0">
                          <a:solidFill>
                            <a:schemeClr val="lt1"/>
                          </a:solidFill>
                          <a:latin typeface="+mn-lt"/>
                          <a:ea typeface="+mn-ea"/>
                          <a:cs typeface="+mn-cs"/>
                          <a:hlinkClick r:id="rId12"/>
                        </a:rPr>
                        <a:t>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13"/>
                        </a:rPr>
                        <a:t>Leadership Training</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14"/>
                        </a:rPr>
                        <a:t>Leadership and Management</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15"/>
                        </a:rPr>
                        <a:t>Leadership Development</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16"/>
                        </a:rPr>
                        <a:t>Creative Leadership</a:t>
                      </a:r>
                      <a:endParaRPr lang="en-GB" sz="1600" b="1" i="0" u="none" strike="noStrike"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17"/>
                        </a:rPr>
                        <a:t>Emotional Intelligence</a:t>
                      </a:r>
                      <a:endParaRPr lang="en-GB" sz="1600" b="0" i="0" kern="1200" dirty="0" smtClean="0">
                        <a:solidFill>
                          <a:schemeClr val="lt1"/>
                        </a:solidFill>
                        <a:latin typeface="+mn-lt"/>
                        <a:ea typeface="+mn-ea"/>
                        <a:cs typeface="+mn-cs"/>
                      </a:endParaRPr>
                    </a:p>
                    <a:p>
                      <a:endParaRPr lang="en-GB" sz="16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1" u="sng" dirty="0" smtClean="0">
                          <a:solidFill>
                            <a:srgbClr val="7030A0"/>
                          </a:solidFill>
                        </a:rPr>
                        <a:t>Men and </a:t>
                      </a:r>
                      <a:r>
                        <a:rPr lang="en-GB" sz="1600" b="1" i="0" u="sng" kern="1200" dirty="0" smtClean="0">
                          <a:solidFill>
                            <a:srgbClr val="7030A0"/>
                          </a:solidFill>
                          <a:latin typeface="+mn-lt"/>
                          <a:ea typeface="+mn-ea"/>
                          <a:cs typeface="+mn-cs"/>
                        </a:rPr>
                        <a:t>Women in Leadership</a:t>
                      </a:r>
                    </a:p>
                    <a:p>
                      <a:r>
                        <a:rPr lang="en-GB" sz="1600" b="1" i="0" u="none" strike="noStrike" kern="1200" dirty="0" smtClean="0">
                          <a:solidFill>
                            <a:schemeClr val="lt1"/>
                          </a:solidFill>
                          <a:latin typeface="+mn-lt"/>
                          <a:ea typeface="+mn-ea"/>
                          <a:cs typeface="+mn-cs"/>
                          <a:hlinkClick r:id="rId18"/>
                        </a:rPr>
                        <a:t>Civil Rights Leaders</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19"/>
                        </a:rPr>
                        <a:t>Demonstrating Genuine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0"/>
                        </a:rPr>
                        <a:t>Educational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1"/>
                        </a:rPr>
                        <a:t>Effective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2"/>
                        </a:rPr>
                        <a:t>Ethical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3"/>
                        </a:rPr>
                        <a:t>Leadership in Sports</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4"/>
                        </a:rPr>
                        <a:t>Motivation Theory and Leadership</a:t>
                      </a:r>
                      <a:endParaRPr lang="en-GB" sz="1600" b="0" i="0" kern="1200" dirty="0" smtClean="0">
                        <a:solidFill>
                          <a:schemeClr val="lt1"/>
                        </a:solidFill>
                        <a:latin typeface="+mn-lt"/>
                        <a:ea typeface="+mn-ea"/>
                        <a:cs typeface="+mn-cs"/>
                      </a:endParaRPr>
                    </a:p>
                    <a:p>
                      <a:r>
                        <a:rPr lang="en-GB" sz="1600" b="1" i="0" u="none" strike="noStrike" kern="1200" dirty="0" err="1" smtClean="0">
                          <a:solidFill>
                            <a:schemeClr val="lt1"/>
                          </a:solidFill>
                          <a:latin typeface="+mn-lt"/>
                          <a:ea typeface="+mn-ea"/>
                          <a:cs typeface="+mn-cs"/>
                          <a:hlinkClick r:id="rId25"/>
                        </a:rPr>
                        <a:t>Affiliative</a:t>
                      </a:r>
                      <a:r>
                        <a:rPr lang="en-GB" sz="1600" b="1" i="0" u="none" strike="noStrike" kern="1200" dirty="0" smtClean="0">
                          <a:solidFill>
                            <a:schemeClr val="lt1"/>
                          </a:solidFill>
                          <a:latin typeface="+mn-lt"/>
                          <a:ea typeface="+mn-ea"/>
                          <a:cs typeface="+mn-cs"/>
                          <a:hlinkClick r:id="rId25"/>
                        </a:rPr>
                        <a:t> Leaders</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6"/>
                        </a:rPr>
                        <a:t>Autocratic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7"/>
                        </a:rPr>
                        <a:t>Authoritative Leaders</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8"/>
                        </a:rPr>
                        <a:t>Charismatic Leaders</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29"/>
                        </a:rPr>
                        <a:t>Coaching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30"/>
                        </a:rPr>
                        <a:t>Coercive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31"/>
                        </a:rPr>
                        <a:t>Democratic Leadership</a:t>
                      </a:r>
                      <a:endParaRPr lang="en-GB" sz="1600" b="0" i="0" kern="1200" dirty="0" smtClean="0">
                        <a:solidFill>
                          <a:schemeClr val="lt1"/>
                        </a:solidFill>
                        <a:latin typeface="+mn-lt"/>
                        <a:ea typeface="+mn-ea"/>
                        <a:cs typeface="+mn-cs"/>
                      </a:endParaRPr>
                    </a:p>
                    <a:p>
                      <a:r>
                        <a:rPr lang="en-GB" sz="1600" b="1" i="0" u="none" strike="noStrike" kern="1200" dirty="0" smtClean="0">
                          <a:solidFill>
                            <a:schemeClr val="lt1"/>
                          </a:solidFill>
                          <a:latin typeface="+mn-lt"/>
                          <a:ea typeface="+mn-ea"/>
                          <a:cs typeface="+mn-cs"/>
                          <a:hlinkClick r:id="rId32"/>
                        </a:rPr>
                        <a:t>Pacesetting Leadership</a:t>
                      </a:r>
                      <a:endParaRPr lang="en-GB" sz="1600" b="0" i="0" kern="1200" dirty="0" smtClean="0">
                        <a:solidFill>
                          <a:schemeClr val="lt1"/>
                        </a:solidFill>
                        <a:latin typeface="+mn-lt"/>
                        <a:ea typeface="+mn-ea"/>
                        <a:cs typeface="+mn-cs"/>
                      </a:endParaRPr>
                    </a:p>
                    <a:p>
                      <a:endParaRPr lang="en-GB" sz="16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2</a:t>
            </a:r>
            <a:endParaRPr lang="en-GB" dirty="0"/>
          </a:p>
        </p:txBody>
      </p:sp>
      <p:sp>
        <p:nvSpPr>
          <p:cNvPr id="3" name="Content Placeholder 2"/>
          <p:cNvSpPr>
            <a:spLocks noGrp="1"/>
          </p:cNvSpPr>
          <p:nvPr>
            <p:ph idx="1"/>
          </p:nvPr>
        </p:nvSpPr>
        <p:spPr/>
        <p:txBody>
          <a:bodyPr/>
          <a:lstStyle/>
          <a:p>
            <a:r>
              <a:rPr lang="en-GB" dirty="0" smtClean="0"/>
              <a:t>Management</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0"/>
            <a:ext cx="8229600" cy="1143000"/>
          </a:xfrm>
        </p:spPr>
        <p:txBody>
          <a:bodyPr/>
          <a:lstStyle/>
          <a:p>
            <a:r>
              <a:rPr lang="en-GB" u="sng" dirty="0" smtClean="0"/>
              <a:t>Leadership &amp; Management</a:t>
            </a:r>
            <a:endParaRPr lang="en-GB" u="sng" dirty="0"/>
          </a:p>
        </p:txBody>
      </p:sp>
      <p:sp>
        <p:nvSpPr>
          <p:cNvPr id="3" name="Content Placeholder 2"/>
          <p:cNvSpPr>
            <a:spLocks noGrp="1"/>
          </p:cNvSpPr>
          <p:nvPr>
            <p:ph idx="1"/>
          </p:nvPr>
        </p:nvSpPr>
        <p:spPr>
          <a:xfrm>
            <a:off x="0" y="714356"/>
            <a:ext cx="9144000" cy="6143644"/>
          </a:xfrm>
        </p:spPr>
        <p:txBody>
          <a:bodyPr>
            <a:normAutofit fontScale="92500" lnSpcReduction="20000"/>
          </a:bodyPr>
          <a:lstStyle/>
          <a:p>
            <a:r>
              <a:rPr lang="en-GB" sz="2000" dirty="0" smtClean="0"/>
              <a:t>“</a:t>
            </a:r>
            <a:r>
              <a:rPr lang="en-GB" sz="2000" dirty="0"/>
              <a:t> Management is doing things right; leadership is doing the right things</a:t>
            </a:r>
            <a:r>
              <a:rPr lang="en-GB" sz="2000" dirty="0" smtClean="0"/>
              <a:t>.”  </a:t>
            </a:r>
            <a:r>
              <a:rPr lang="en-GB" sz="2000" dirty="0" err="1" smtClean="0"/>
              <a:t>Drucker</a:t>
            </a:r>
            <a:r>
              <a:rPr lang="en-GB" sz="2000" dirty="0" smtClean="0"/>
              <a:t>.</a:t>
            </a:r>
          </a:p>
          <a:p>
            <a:r>
              <a:rPr lang="en-GB" sz="2000" dirty="0" smtClean="0"/>
              <a:t>Management includes </a:t>
            </a:r>
            <a:r>
              <a:rPr lang="en-GB" sz="2000" dirty="0"/>
              <a:t>planning, </a:t>
            </a:r>
            <a:r>
              <a:rPr lang="en-GB" sz="2000" dirty="0" smtClean="0"/>
              <a:t>organising</a:t>
            </a:r>
            <a:r>
              <a:rPr lang="en-GB" sz="2000" dirty="0"/>
              <a:t>, </a:t>
            </a:r>
            <a:r>
              <a:rPr lang="en-GB" sz="2000" dirty="0" smtClean="0"/>
              <a:t>resourcing </a:t>
            </a:r>
            <a:r>
              <a:rPr lang="en-GB" sz="2000" dirty="0"/>
              <a:t>and </a:t>
            </a:r>
            <a:r>
              <a:rPr lang="en-GB" sz="2000" b="1" dirty="0" smtClean="0"/>
              <a:t>supporting</a:t>
            </a:r>
            <a:r>
              <a:rPr lang="en-GB" sz="2000" dirty="0" smtClean="0"/>
              <a:t> people.</a:t>
            </a:r>
          </a:p>
          <a:p>
            <a:r>
              <a:rPr lang="en-GB" sz="2000" b="1" dirty="0" smtClean="0"/>
              <a:t>OLD: </a:t>
            </a:r>
            <a:r>
              <a:rPr lang="en-GB" sz="2000" dirty="0" smtClean="0"/>
              <a:t>Management includes planning, organising and </a:t>
            </a:r>
            <a:r>
              <a:rPr lang="en-GB" sz="2000" b="1" dirty="0" smtClean="0"/>
              <a:t>controlling</a:t>
            </a:r>
            <a:r>
              <a:rPr lang="en-GB" sz="2000" dirty="0" smtClean="0"/>
              <a:t> people</a:t>
            </a:r>
            <a:r>
              <a:rPr lang="en-GB" sz="2000" dirty="0" smtClean="0"/>
              <a:t>.</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pPr>
              <a:buNone/>
            </a:pPr>
            <a:endParaRPr lang="en-GB" sz="2000" dirty="0" smtClean="0"/>
          </a:p>
          <a:p>
            <a:pPr>
              <a:buNone/>
            </a:pPr>
            <a:endParaRPr lang="en-GB" sz="2000" b="1" dirty="0" smtClean="0"/>
          </a:p>
          <a:p>
            <a:pPr>
              <a:buNone/>
            </a:pPr>
            <a:endParaRPr lang="en-GB" sz="2000" b="1" dirty="0" smtClean="0"/>
          </a:p>
          <a:p>
            <a:pPr>
              <a:buNone/>
            </a:pPr>
            <a:r>
              <a:rPr lang="en-GB" sz="2000" b="1" dirty="0" smtClean="0"/>
              <a:t>Holistic development: </a:t>
            </a:r>
            <a:r>
              <a:rPr lang="en-GB" sz="2000" dirty="0" smtClean="0"/>
              <a:t>Leaders, managers, labour, People in today's democratic world, in digital decentralised and flat structured organisations require both sets of skills for everyday life and in order to operate effectively within organisations and with external  partners.</a:t>
            </a:r>
            <a:endParaRPr lang="en-GB" sz="2000" dirty="0" smtClean="0"/>
          </a:p>
          <a:p>
            <a:pPr>
              <a:buNone/>
            </a:pPr>
            <a:endParaRPr lang="en-GB" sz="2000" dirty="0"/>
          </a:p>
        </p:txBody>
      </p:sp>
      <p:graphicFrame>
        <p:nvGraphicFramePr>
          <p:cNvPr id="4" name="Table 3"/>
          <p:cNvGraphicFramePr>
            <a:graphicFrameLocks noGrp="1"/>
          </p:cNvGraphicFramePr>
          <p:nvPr/>
        </p:nvGraphicFramePr>
        <p:xfrm>
          <a:off x="785786" y="1692036"/>
          <a:ext cx="7429552" cy="3880104"/>
        </p:xfrm>
        <a:graphic>
          <a:graphicData uri="http://schemas.openxmlformats.org/drawingml/2006/table">
            <a:tbl>
              <a:tblPr/>
              <a:tblGrid>
                <a:gridCol w="3714776"/>
                <a:gridCol w="3714776"/>
              </a:tblGrid>
              <a:tr h="0">
                <a:tc>
                  <a:txBody>
                    <a:bodyPr/>
                    <a:lstStyle/>
                    <a:p>
                      <a:pPr algn="ctr">
                        <a:lnSpc>
                          <a:spcPct val="115000"/>
                        </a:lnSpc>
                        <a:spcAft>
                          <a:spcPts val="0"/>
                        </a:spcAft>
                      </a:pPr>
                      <a:r>
                        <a:rPr lang="en-GB" sz="2000" b="1" dirty="0">
                          <a:latin typeface="Arial"/>
                          <a:ea typeface="Times New Roman"/>
                          <a:cs typeface="Times New Roman"/>
                        </a:rPr>
                        <a:t>Leadership</a:t>
                      </a:r>
                      <a:endParaRPr lang="en-GB" sz="2000" dirty="0">
                        <a:latin typeface="Calibri"/>
                        <a:ea typeface="Calibri"/>
                        <a:cs typeface="Times New Roman"/>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lnSpc>
                          <a:spcPct val="115000"/>
                        </a:lnSpc>
                        <a:spcAft>
                          <a:spcPts val="0"/>
                        </a:spcAft>
                      </a:pPr>
                      <a:r>
                        <a:rPr lang="en-GB" sz="2000" b="1" dirty="0">
                          <a:latin typeface="Arial"/>
                          <a:ea typeface="Times New Roman"/>
                          <a:cs typeface="Times New Roman"/>
                        </a:rPr>
                        <a:t>Management</a:t>
                      </a:r>
                      <a:endParaRPr lang="en-GB" sz="2000" dirty="0">
                        <a:latin typeface="Calibri"/>
                        <a:ea typeface="Calibri"/>
                        <a:cs typeface="Times New Roman"/>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0">
                <a:tc>
                  <a:txBody>
                    <a:bodyPr/>
                    <a:lstStyle/>
                    <a:p>
                      <a:pPr>
                        <a:lnSpc>
                          <a:spcPct val="115000"/>
                        </a:lnSpc>
                        <a:spcAft>
                          <a:spcPts val="0"/>
                        </a:spcAft>
                      </a:pPr>
                      <a:r>
                        <a:rPr lang="en-GB" sz="1800" dirty="0">
                          <a:latin typeface="Arial"/>
                          <a:ea typeface="Times New Roman"/>
                          <a:cs typeface="Times New Roman"/>
                        </a:rPr>
                        <a:t>Has vision</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nSpc>
                          <a:spcPct val="115000"/>
                        </a:lnSpc>
                        <a:spcAft>
                          <a:spcPts val="0"/>
                        </a:spcAft>
                      </a:pPr>
                      <a:r>
                        <a:rPr lang="en-GB" sz="1800">
                          <a:latin typeface="Arial"/>
                          <a:ea typeface="Times New Roman"/>
                          <a:cs typeface="Times New Roman"/>
                        </a:rPr>
                        <a:t>Has realistic expectations</a:t>
                      </a:r>
                      <a:endParaRPr lang="en-GB" sz="180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nSpc>
                          <a:spcPct val="115000"/>
                        </a:lnSpc>
                        <a:spcAft>
                          <a:spcPts val="0"/>
                        </a:spcAft>
                      </a:pPr>
                      <a:r>
                        <a:rPr lang="en-GB" sz="1800" dirty="0" smtClean="0">
                          <a:latin typeface="Arial"/>
                          <a:ea typeface="Times New Roman"/>
                          <a:cs typeface="Times New Roman"/>
                        </a:rPr>
                        <a:t>Intuition</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nSpc>
                          <a:spcPct val="115000"/>
                        </a:lnSpc>
                        <a:spcAft>
                          <a:spcPts val="0"/>
                        </a:spcAft>
                      </a:pPr>
                      <a:r>
                        <a:rPr lang="en-GB" sz="1800" dirty="0" smtClean="0">
                          <a:latin typeface="Arial"/>
                          <a:ea typeface="Calibri"/>
                          <a:cs typeface="Times New Roman"/>
                        </a:rPr>
                        <a:t>Practical</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nSpc>
                          <a:spcPct val="115000"/>
                        </a:lnSpc>
                        <a:spcAft>
                          <a:spcPts val="0"/>
                        </a:spcAft>
                      </a:pPr>
                      <a:r>
                        <a:rPr lang="en-GB" sz="1800" dirty="0">
                          <a:latin typeface="Arial"/>
                          <a:ea typeface="Times New Roman"/>
                          <a:cs typeface="Times New Roman"/>
                        </a:rPr>
                        <a:t>Seeks effectiveness - do the right thing</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nSpc>
                          <a:spcPct val="115000"/>
                        </a:lnSpc>
                        <a:spcAft>
                          <a:spcPts val="0"/>
                        </a:spcAft>
                      </a:pPr>
                      <a:r>
                        <a:rPr lang="en-GB" sz="1800" dirty="0">
                          <a:latin typeface="Arial"/>
                          <a:ea typeface="Times New Roman"/>
                          <a:cs typeface="Times New Roman"/>
                        </a:rPr>
                        <a:t>Seeks efficiency - do things right</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nSpc>
                          <a:spcPct val="115000"/>
                        </a:lnSpc>
                        <a:spcAft>
                          <a:spcPts val="0"/>
                        </a:spcAft>
                      </a:pPr>
                      <a:r>
                        <a:rPr lang="en-GB" sz="1800" dirty="0">
                          <a:latin typeface="Arial"/>
                          <a:ea typeface="Times New Roman"/>
                          <a:cs typeface="Times New Roman"/>
                        </a:rPr>
                        <a:t>Provides direction</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nSpc>
                          <a:spcPct val="115000"/>
                        </a:lnSpc>
                        <a:spcAft>
                          <a:spcPts val="0"/>
                        </a:spcAft>
                      </a:pPr>
                      <a:r>
                        <a:rPr lang="en-GB" sz="1800" dirty="0" smtClean="0">
                          <a:latin typeface="Arial"/>
                          <a:ea typeface="Times New Roman"/>
                          <a:cs typeface="Times New Roman"/>
                        </a:rPr>
                        <a:t>Communicates direction</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nSpc>
                          <a:spcPct val="115000"/>
                        </a:lnSpc>
                        <a:spcAft>
                          <a:spcPts val="0"/>
                        </a:spcAft>
                      </a:pPr>
                      <a:r>
                        <a:rPr lang="en-GB" sz="1800" dirty="0" smtClean="0">
                          <a:latin typeface="Arial"/>
                          <a:ea typeface="Calibri"/>
                          <a:cs typeface="Times New Roman"/>
                        </a:rPr>
                        <a:t>Identify New Opportunities</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nSpc>
                          <a:spcPct val="115000"/>
                        </a:lnSpc>
                        <a:spcAft>
                          <a:spcPts val="0"/>
                        </a:spcAft>
                      </a:pPr>
                      <a:r>
                        <a:rPr lang="en-GB" sz="1800" dirty="0" smtClean="0">
                          <a:latin typeface="Arial"/>
                          <a:ea typeface="Times New Roman"/>
                          <a:cs typeface="Times New Roman"/>
                        </a:rPr>
                        <a:t>Achieve</a:t>
                      </a:r>
                      <a:r>
                        <a:rPr lang="en-GB" sz="1800" baseline="0" dirty="0" smtClean="0">
                          <a:latin typeface="Arial"/>
                          <a:ea typeface="Times New Roman"/>
                          <a:cs typeface="Times New Roman"/>
                        </a:rPr>
                        <a:t> objectives</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nSpc>
                          <a:spcPct val="115000"/>
                        </a:lnSpc>
                        <a:spcAft>
                          <a:spcPts val="0"/>
                        </a:spcAft>
                      </a:pPr>
                      <a:r>
                        <a:rPr lang="en-GB" sz="1800" dirty="0" smtClean="0">
                          <a:latin typeface="Arial"/>
                          <a:ea typeface="Times New Roman"/>
                          <a:cs typeface="Times New Roman"/>
                        </a:rPr>
                        <a:t>Empower </a:t>
                      </a:r>
                      <a:r>
                        <a:rPr lang="en-GB" sz="1800" dirty="0">
                          <a:latin typeface="Arial"/>
                          <a:ea typeface="Times New Roman"/>
                          <a:cs typeface="Times New Roman"/>
                        </a:rPr>
                        <a:t>people</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nSpc>
                          <a:spcPct val="115000"/>
                        </a:lnSpc>
                        <a:spcAft>
                          <a:spcPts val="0"/>
                        </a:spcAft>
                      </a:pPr>
                      <a:r>
                        <a:rPr lang="en-GB" sz="1800" dirty="0" smtClean="0">
                          <a:latin typeface="Arial"/>
                          <a:ea typeface="Times New Roman"/>
                          <a:cs typeface="Times New Roman"/>
                        </a:rPr>
                        <a:t>Inform </a:t>
                      </a:r>
                      <a:r>
                        <a:rPr lang="en-GB" sz="1800" dirty="0">
                          <a:latin typeface="Arial"/>
                          <a:ea typeface="Times New Roman"/>
                          <a:cs typeface="Times New Roman"/>
                        </a:rPr>
                        <a:t>people</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nSpc>
                          <a:spcPct val="115000"/>
                        </a:lnSpc>
                        <a:spcAft>
                          <a:spcPts val="0"/>
                        </a:spcAft>
                      </a:pPr>
                      <a:r>
                        <a:rPr lang="en-GB" sz="1800" dirty="0" smtClean="0">
                          <a:latin typeface="Arial"/>
                          <a:ea typeface="Times New Roman"/>
                          <a:cs typeface="Times New Roman"/>
                        </a:rPr>
                        <a:t>Operate from Heart</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nSpc>
                          <a:spcPct val="115000"/>
                        </a:lnSpc>
                        <a:spcAft>
                          <a:spcPts val="0"/>
                        </a:spcAft>
                      </a:pPr>
                      <a:r>
                        <a:rPr lang="en-GB" sz="1800" dirty="0" smtClean="0">
                          <a:latin typeface="Arial"/>
                          <a:ea typeface="Times New Roman"/>
                          <a:cs typeface="Times New Roman"/>
                        </a:rPr>
                        <a:t>Operate from Head</a:t>
                      </a:r>
                      <a:endParaRPr lang="en-GB" sz="1800" dirty="0">
                        <a:latin typeface="Calibri"/>
                        <a:ea typeface="Calibri"/>
                        <a:cs typeface="Times New Roman"/>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What is Management?</a:t>
            </a:r>
            <a:endParaRPr lang="en-GB" u="sng" dirty="0"/>
          </a:p>
        </p:txBody>
      </p:sp>
      <p:sp>
        <p:nvSpPr>
          <p:cNvPr id="3" name="Content Placeholder 2"/>
          <p:cNvSpPr>
            <a:spLocks noGrp="1"/>
          </p:cNvSpPr>
          <p:nvPr>
            <p:ph idx="1"/>
          </p:nvPr>
        </p:nvSpPr>
        <p:spPr/>
        <p:txBody>
          <a:bodyPr/>
          <a:lstStyle/>
          <a:p>
            <a:r>
              <a:rPr lang="en-GB" dirty="0" smtClean="0"/>
              <a:t>Reflect and write down your definition of Management?</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Management</a:t>
            </a:r>
            <a:r>
              <a:rPr lang="en-GB" u="sng" dirty="0" smtClean="0"/>
              <a:t>: Early History</a:t>
            </a:r>
            <a:endParaRPr lang="en-GB" u="sng" dirty="0"/>
          </a:p>
        </p:txBody>
      </p:sp>
      <p:sp>
        <p:nvSpPr>
          <p:cNvPr id="3" name="Content Placeholder 2"/>
          <p:cNvSpPr>
            <a:spLocks noGrp="1"/>
          </p:cNvSpPr>
          <p:nvPr>
            <p:ph idx="1"/>
          </p:nvPr>
        </p:nvSpPr>
        <p:spPr/>
        <p:txBody>
          <a:bodyPr>
            <a:normAutofit fontScale="47500" lnSpcReduction="20000"/>
          </a:bodyPr>
          <a:lstStyle/>
          <a:p>
            <a:pPr>
              <a:buNone/>
            </a:pPr>
            <a:r>
              <a:rPr lang="en-GB" dirty="0"/>
              <a:t>For some the history of management dates back to the builders of the pyramids of </a:t>
            </a:r>
            <a:r>
              <a:rPr lang="en-GB" u="sng" dirty="0"/>
              <a:t>ancient Egypt BC</a:t>
            </a:r>
            <a:r>
              <a:rPr lang="en-GB" dirty="0"/>
              <a:t>.</a:t>
            </a:r>
          </a:p>
          <a:p>
            <a:pPr>
              <a:buNone/>
            </a:pPr>
            <a:endParaRPr lang="en-GB" b="1" dirty="0" smtClean="0"/>
          </a:p>
          <a:p>
            <a:pPr>
              <a:buNone/>
            </a:pPr>
            <a:r>
              <a:rPr lang="en-GB" b="1" dirty="0" smtClean="0"/>
              <a:t>Sun </a:t>
            </a:r>
            <a:r>
              <a:rPr lang="en-GB" b="1" dirty="0"/>
              <a:t>Tzu's </a:t>
            </a:r>
            <a:r>
              <a:rPr lang="en-GB" b="1" i="1" dirty="0"/>
              <a:t>The Art of War</a:t>
            </a:r>
            <a:endParaRPr lang="en-GB" dirty="0"/>
          </a:p>
          <a:p>
            <a:r>
              <a:rPr lang="en-GB" dirty="0"/>
              <a:t>Written by Chinese general </a:t>
            </a:r>
            <a:r>
              <a:rPr lang="en-GB" u="sng" dirty="0"/>
              <a:t>Sun Tzu</a:t>
            </a:r>
            <a:r>
              <a:rPr lang="en-GB" dirty="0"/>
              <a:t> in the 6th century BC, </a:t>
            </a:r>
            <a:r>
              <a:rPr lang="en-GB" i="1" u="sng" dirty="0"/>
              <a:t>The Art of War</a:t>
            </a:r>
            <a:r>
              <a:rPr lang="en-GB" dirty="0"/>
              <a:t> is a military strategy book that, for managerial purposes, </a:t>
            </a:r>
            <a:r>
              <a:rPr lang="en-GB" b="1" dirty="0"/>
              <a:t>recommends being aware of and acting on strengths and weaknesses of both a manager's organization and a foe's.</a:t>
            </a:r>
          </a:p>
          <a:p>
            <a:pPr>
              <a:buNone/>
            </a:pPr>
            <a:endParaRPr lang="en-GB" b="1" dirty="0" smtClean="0"/>
          </a:p>
          <a:p>
            <a:pPr>
              <a:buNone/>
            </a:pPr>
            <a:r>
              <a:rPr lang="en-GB" b="1" dirty="0" err="1" smtClean="0"/>
              <a:t>Niccolò</a:t>
            </a:r>
            <a:r>
              <a:rPr lang="en-GB" b="1" dirty="0" smtClean="0"/>
              <a:t> </a:t>
            </a:r>
            <a:r>
              <a:rPr lang="en-GB" b="1" dirty="0"/>
              <a:t>Machiavelli's </a:t>
            </a:r>
            <a:r>
              <a:rPr lang="en-GB" b="1" i="1" dirty="0"/>
              <a:t>The Prince</a:t>
            </a:r>
            <a:endParaRPr lang="en-GB" dirty="0"/>
          </a:p>
          <a:p>
            <a:r>
              <a:rPr lang="en-GB" dirty="0"/>
              <a:t>Believing that people were motivated by self-interest, </a:t>
            </a:r>
            <a:r>
              <a:rPr lang="en-GB" u="sng" dirty="0" err="1"/>
              <a:t>Niccolò</a:t>
            </a:r>
            <a:r>
              <a:rPr lang="en-GB" u="sng" dirty="0"/>
              <a:t> Machiavelli</a:t>
            </a:r>
            <a:r>
              <a:rPr lang="en-GB" dirty="0"/>
              <a:t> wrote </a:t>
            </a:r>
            <a:r>
              <a:rPr lang="en-GB" i="1" u="sng" dirty="0"/>
              <a:t>The Prince</a:t>
            </a:r>
            <a:r>
              <a:rPr lang="en-GB" dirty="0"/>
              <a:t> in 1513 as advice for the leadership of </a:t>
            </a:r>
            <a:r>
              <a:rPr lang="en-GB" u="sng" dirty="0"/>
              <a:t>Florence</a:t>
            </a:r>
            <a:r>
              <a:rPr lang="en-GB" dirty="0"/>
              <a:t>, </a:t>
            </a:r>
            <a:r>
              <a:rPr lang="en-GB" dirty="0" err="1"/>
              <a:t>Itally</a:t>
            </a:r>
            <a:r>
              <a:rPr lang="en-GB" dirty="0"/>
              <a:t>. </a:t>
            </a:r>
            <a:r>
              <a:rPr lang="en-GB" b="1" dirty="0"/>
              <a:t>Machiavelli recommended that leaders use fear—but not hatred—to maintain control.</a:t>
            </a:r>
          </a:p>
          <a:p>
            <a:pPr>
              <a:buNone/>
            </a:pPr>
            <a:endParaRPr lang="en-GB" b="1" dirty="0" smtClean="0"/>
          </a:p>
          <a:p>
            <a:pPr>
              <a:buNone/>
            </a:pPr>
            <a:r>
              <a:rPr lang="en-GB" b="1" dirty="0" smtClean="0"/>
              <a:t>Adam </a:t>
            </a:r>
            <a:r>
              <a:rPr lang="en-GB" b="1" dirty="0"/>
              <a:t>Smith's </a:t>
            </a:r>
            <a:r>
              <a:rPr lang="en-GB" b="1" i="1" dirty="0"/>
              <a:t>The Wealth of Nations</a:t>
            </a:r>
            <a:endParaRPr lang="en-GB" dirty="0"/>
          </a:p>
          <a:p>
            <a:r>
              <a:rPr lang="en-GB" dirty="0"/>
              <a:t>Written in 1776 by </a:t>
            </a:r>
            <a:r>
              <a:rPr lang="en-GB" u="sng" dirty="0"/>
              <a:t>Adam Smith</a:t>
            </a:r>
            <a:r>
              <a:rPr lang="en-GB" dirty="0"/>
              <a:t>, a </a:t>
            </a:r>
            <a:r>
              <a:rPr lang="en-GB" u="sng" dirty="0"/>
              <a:t>Scottish</a:t>
            </a:r>
            <a:r>
              <a:rPr lang="en-GB" dirty="0"/>
              <a:t> </a:t>
            </a:r>
            <a:r>
              <a:rPr lang="en-GB" u="sng" dirty="0"/>
              <a:t>moral philosopher</a:t>
            </a:r>
            <a:r>
              <a:rPr lang="en-GB" dirty="0"/>
              <a:t>, </a:t>
            </a:r>
            <a:r>
              <a:rPr lang="en-GB" i="1" u="sng" dirty="0"/>
              <a:t>The Wealth of Nations</a:t>
            </a:r>
            <a:r>
              <a:rPr lang="en-GB" dirty="0"/>
              <a:t> aims for efficient organization of work through </a:t>
            </a:r>
            <a:r>
              <a:rPr lang="en-GB" b="1" u="sng" dirty="0"/>
              <a:t>Specialization of </a:t>
            </a:r>
            <a:r>
              <a:rPr lang="en-GB" b="1" u="sng" dirty="0" err="1"/>
              <a:t>labor</a:t>
            </a:r>
            <a:r>
              <a:rPr lang="en-GB" dirty="0" smtClean="0"/>
              <a:t>.</a:t>
            </a:r>
            <a:r>
              <a:rPr lang="en-GB" dirty="0"/>
              <a:t> Smith described how changes in processes could boost productivity in the manufacture of </a:t>
            </a:r>
            <a:r>
              <a:rPr lang="en-GB" u="sng" dirty="0"/>
              <a:t>pins</a:t>
            </a:r>
            <a:r>
              <a:rPr lang="en-GB" dirty="0"/>
              <a:t>. While individuals could produce 200 pins per day, Smith analyzed the steps involved in manufacture and, with 10 specialists, enabled production of 48,000 pins per day. </a:t>
            </a:r>
            <a:r>
              <a:rPr lang="en-GB" b="1" dirty="0"/>
              <a:t>Division of labour</a:t>
            </a:r>
            <a:r>
              <a:rPr lang="en-GB" dirty="0"/>
              <a:t> is the specialization of cooperative </a:t>
            </a:r>
            <a:r>
              <a:rPr lang="en-GB" u="sng" dirty="0"/>
              <a:t>labour</a:t>
            </a:r>
            <a:r>
              <a:rPr lang="en-GB" dirty="0"/>
              <a:t> in specific, circumscribed tasks and like roles</a:t>
            </a:r>
          </a:p>
          <a:p>
            <a:endParaRPr lang="en-GB"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Leadership can be defined as:</a:t>
            </a:r>
            <a:endParaRPr lang="en-GB" u="sng" dirty="0"/>
          </a:p>
        </p:txBody>
      </p:sp>
      <p:sp>
        <p:nvSpPr>
          <p:cNvPr id="3" name="Content Placeholder 2"/>
          <p:cNvSpPr>
            <a:spLocks noGrp="1"/>
          </p:cNvSpPr>
          <p:nvPr>
            <p:ph idx="1"/>
          </p:nvPr>
        </p:nvSpPr>
        <p:spPr>
          <a:xfrm>
            <a:off x="0" y="1600200"/>
            <a:ext cx="9001156" cy="4525963"/>
          </a:xfrm>
        </p:spPr>
        <p:txBody>
          <a:bodyPr>
            <a:normAutofit fontScale="77500" lnSpcReduction="20000"/>
          </a:bodyPr>
          <a:lstStyle/>
          <a:p>
            <a:r>
              <a:rPr lang="en-GB" b="1" dirty="0"/>
              <a:t>In its essence, leadership in an organizational role involves </a:t>
            </a:r>
            <a:r>
              <a:rPr lang="en-GB" b="1" dirty="0" smtClean="0"/>
              <a:t> </a:t>
            </a:r>
            <a:r>
              <a:rPr lang="en-GB" b="1" dirty="0"/>
              <a:t>establishing a clear vision</a:t>
            </a:r>
            <a:r>
              <a:rPr lang="en-GB" b="1" dirty="0" smtClean="0"/>
              <a:t>, </a:t>
            </a:r>
            <a:r>
              <a:rPr lang="en-GB" b="1" dirty="0"/>
              <a:t>sharing (communicating) that vision with others so that they will follow willingly, </a:t>
            </a:r>
            <a:r>
              <a:rPr lang="en-GB" b="1" dirty="0" smtClean="0"/>
              <a:t> </a:t>
            </a:r>
            <a:r>
              <a:rPr lang="en-GB" b="1" dirty="0"/>
              <a:t>providing the information, knowledge, and methods to realize that vision, and </a:t>
            </a:r>
            <a:r>
              <a:rPr lang="en-GB" b="1" dirty="0" smtClean="0"/>
              <a:t> </a:t>
            </a:r>
            <a:r>
              <a:rPr lang="en-GB" b="1" dirty="0"/>
              <a:t>coordinating and balancing the conflicting interests of all members or stakeholders. A leader comes to the forefront in case of crisis, and is able to think and act in creative ways in difficult situations. Unlike management, leadership flows from the core of a personality and cannot be taught, although it may be learnt and may be enhanced through coaching or </a:t>
            </a:r>
            <a:r>
              <a:rPr lang="en-GB" b="1" dirty="0" smtClean="0"/>
              <a:t>mentoring. (1)</a:t>
            </a:r>
            <a:r>
              <a:rPr lang="en-GB" dirty="0"/>
              <a:t/>
            </a:r>
            <a:br>
              <a:rPr lang="en-GB" dirty="0"/>
            </a:br>
            <a:r>
              <a:rPr lang="en-GB" dirty="0"/>
              <a:t/>
            </a:r>
            <a:br>
              <a:rPr lang="en-GB" dirty="0"/>
            </a:br>
            <a:r>
              <a:rPr lang="en-GB" sz="1400" dirty="0" smtClean="0"/>
              <a:t>(1) </a:t>
            </a:r>
            <a:r>
              <a:rPr lang="en-GB" sz="1400" dirty="0"/>
              <a:t> </a:t>
            </a:r>
            <a:r>
              <a:rPr lang="en-GB" sz="1400" dirty="0">
                <a:hlinkClick r:id="rId2"/>
              </a:rPr>
              <a:t>http://www.businessdictionary.com/definition/leadership.html#ixzz13xWIBfOA</a:t>
            </a:r>
            <a:endParaRPr lang="en-GB"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Management</a:t>
            </a:r>
            <a:endParaRPr lang="en-GB" u="sng" dirty="0"/>
          </a:p>
        </p:txBody>
      </p:sp>
      <p:sp>
        <p:nvSpPr>
          <p:cNvPr id="4" name="TextBox 3"/>
          <p:cNvSpPr txBox="1"/>
          <p:nvPr/>
        </p:nvSpPr>
        <p:spPr>
          <a:xfrm>
            <a:off x="0" y="1572174"/>
            <a:ext cx="9144000" cy="3785652"/>
          </a:xfrm>
          <a:prstGeom prst="rect">
            <a:avLst/>
          </a:prstGeom>
          <a:noFill/>
        </p:spPr>
        <p:txBody>
          <a:bodyPr wrap="square" rtlCol="0">
            <a:spAutoFit/>
          </a:bodyPr>
          <a:lstStyle/>
          <a:p>
            <a:r>
              <a:rPr lang="en-GB" sz="2400" dirty="0" smtClean="0"/>
              <a:t>Management comprises planning, organizing, resourcing, </a:t>
            </a:r>
            <a:r>
              <a:rPr lang="en-GB" sz="2400" dirty="0" err="1" smtClean="0"/>
              <a:t>suppoprting</a:t>
            </a:r>
            <a:r>
              <a:rPr lang="en-GB" sz="2400" dirty="0" smtClean="0"/>
              <a:t> and directing, a group of one or more people for the purpose of accomplishing an objective. </a:t>
            </a:r>
          </a:p>
          <a:p>
            <a:endParaRPr lang="en-GB" sz="2400" dirty="0" smtClean="0"/>
          </a:p>
          <a:p>
            <a:r>
              <a:rPr lang="en-GB" sz="2400" dirty="0" smtClean="0"/>
              <a:t>Management is the act of getting people together to accomplish desired goals and objectives efficiently and effectively. </a:t>
            </a:r>
          </a:p>
          <a:p>
            <a:pPr lvl="0"/>
            <a:endParaRPr lang="en-GB" sz="2400" dirty="0" smtClean="0"/>
          </a:p>
          <a:p>
            <a:pPr lvl="0"/>
            <a:r>
              <a:rPr lang="en-GB" sz="2400" dirty="0" smtClean="0"/>
              <a:t>Directors and managers have the power and responsibility to make decisions to manage an enterprise. </a:t>
            </a:r>
          </a:p>
          <a:p>
            <a:endParaRPr lang="en-GB"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u="sng" dirty="0" smtClean="0"/>
              <a:t>Management Theory</a:t>
            </a:r>
            <a:endParaRPr lang="en-GB" u="sng" dirty="0"/>
          </a:p>
        </p:txBody>
      </p:sp>
      <p:sp>
        <p:nvSpPr>
          <p:cNvPr id="3" name="Content Placeholder 2"/>
          <p:cNvSpPr>
            <a:spLocks noGrp="1"/>
          </p:cNvSpPr>
          <p:nvPr>
            <p:ph idx="1"/>
          </p:nvPr>
        </p:nvSpPr>
        <p:spPr>
          <a:xfrm>
            <a:off x="0" y="1189053"/>
            <a:ext cx="9144000" cy="4525963"/>
          </a:xfrm>
        </p:spPr>
        <p:txBody>
          <a:bodyPr>
            <a:normAutofit fontScale="70000" lnSpcReduction="20000"/>
          </a:bodyPr>
          <a:lstStyle/>
          <a:p>
            <a:r>
              <a:rPr lang="en-GB" dirty="0" smtClean="0"/>
              <a:t>Frenchman</a:t>
            </a:r>
            <a:r>
              <a:rPr lang="en-GB" dirty="0"/>
              <a:t> </a:t>
            </a:r>
            <a:r>
              <a:rPr lang="en-GB" b="1" dirty="0"/>
              <a:t>Henri </a:t>
            </a:r>
            <a:r>
              <a:rPr lang="en-GB" b="1" dirty="0" err="1" smtClean="0"/>
              <a:t>Fayol</a:t>
            </a:r>
            <a:r>
              <a:rPr lang="en-GB" b="1" dirty="0" smtClean="0"/>
              <a:t> </a:t>
            </a:r>
            <a:r>
              <a:rPr lang="en-GB" dirty="0" smtClean="0"/>
              <a:t>(</a:t>
            </a:r>
            <a:r>
              <a:rPr lang="en-GB" dirty="0"/>
              <a:t>1841 -1925</a:t>
            </a:r>
            <a:r>
              <a:rPr lang="en-GB" dirty="0" smtClean="0"/>
              <a:t>)</a:t>
            </a:r>
            <a:r>
              <a:rPr lang="en-GB" dirty="0"/>
              <a:t> considers management to consist of </a:t>
            </a:r>
            <a:r>
              <a:rPr lang="en-GB" b="1" dirty="0"/>
              <a:t>six functions</a:t>
            </a:r>
            <a:r>
              <a:rPr lang="en-GB" dirty="0" smtClean="0"/>
              <a:t>: forecasting</a:t>
            </a:r>
            <a:r>
              <a:rPr lang="en-GB" dirty="0"/>
              <a:t>, planning, organizing, commanding, coordinating, controlling. He was one of the most influential contributors to modern concepts of management.</a:t>
            </a:r>
          </a:p>
          <a:p>
            <a:r>
              <a:rPr lang="en-GB" dirty="0"/>
              <a:t>Another way of thinking, </a:t>
            </a:r>
            <a:r>
              <a:rPr lang="en-GB" b="1" dirty="0"/>
              <a:t>Mary Parker Follett </a:t>
            </a:r>
            <a:r>
              <a:rPr lang="en-GB" dirty="0"/>
              <a:t>(1868–1933</a:t>
            </a:r>
            <a:r>
              <a:rPr lang="en-GB" dirty="0" smtClean="0"/>
              <a:t>) </a:t>
            </a:r>
            <a:r>
              <a:rPr lang="en-GB" dirty="0"/>
              <a:t>defined management as "the art of getting things done through people". </a:t>
            </a:r>
          </a:p>
          <a:p>
            <a:r>
              <a:rPr lang="en-GB" dirty="0"/>
              <a:t>One habit of thought regards management as equivalent to "</a:t>
            </a:r>
            <a:r>
              <a:rPr lang="en-GB" b="1" dirty="0"/>
              <a:t>business </a:t>
            </a:r>
            <a:r>
              <a:rPr lang="en-GB" b="1" dirty="0" smtClean="0"/>
              <a:t>administration</a:t>
            </a:r>
            <a:r>
              <a:rPr lang="en-GB" dirty="0" smtClean="0"/>
              <a:t>“.</a:t>
            </a:r>
            <a:endParaRPr lang="en-GB" dirty="0"/>
          </a:p>
          <a:p>
            <a:r>
              <a:rPr lang="en-GB" dirty="0" smtClean="0"/>
              <a:t>Historically use </a:t>
            </a:r>
            <a:r>
              <a:rPr lang="en-GB" dirty="0"/>
              <a:t>of the term </a:t>
            </a:r>
            <a:r>
              <a:rPr lang="en-GB" dirty="0" smtClean="0"/>
              <a:t>Management was </a:t>
            </a:r>
            <a:r>
              <a:rPr lang="en-GB" dirty="0"/>
              <a:t>often contrasted with the term "</a:t>
            </a:r>
            <a:r>
              <a:rPr lang="en-GB" b="1" dirty="0"/>
              <a:t>Labor</a:t>
            </a:r>
            <a:r>
              <a:rPr lang="en-GB" dirty="0"/>
              <a:t>" referring to those being managed</a:t>
            </a:r>
            <a:r>
              <a:rPr lang="en-GB" dirty="0" smtClean="0"/>
              <a:t>.</a:t>
            </a:r>
          </a:p>
          <a:p>
            <a:r>
              <a:rPr lang="en-GB" dirty="0" smtClean="0"/>
              <a:t>Management </a:t>
            </a:r>
            <a:r>
              <a:rPr lang="en-GB" dirty="0"/>
              <a:t>has as its primary function the satisfaction of a range of </a:t>
            </a:r>
            <a:r>
              <a:rPr lang="en-GB" b="1" dirty="0"/>
              <a:t>stakeholders</a:t>
            </a:r>
            <a:r>
              <a:rPr lang="en-GB" dirty="0"/>
              <a:t>. This typically involves making a profit (for the shareholders), creating valued products at a reasonable cost (for customers), and providing rewarding employment opportunities (for employees). </a:t>
            </a:r>
          </a:p>
          <a:p>
            <a:pPr>
              <a:buNone/>
            </a:pP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u="sng" dirty="0" smtClean="0"/>
              <a:t>6 Management branches</a:t>
            </a:r>
            <a:endParaRPr lang="en-GB" u="sng" dirty="0"/>
          </a:p>
        </p:txBody>
      </p:sp>
      <p:sp>
        <p:nvSpPr>
          <p:cNvPr id="3" name="Content Placeholder 2"/>
          <p:cNvSpPr>
            <a:spLocks noGrp="1"/>
          </p:cNvSpPr>
          <p:nvPr>
            <p:ph idx="1"/>
          </p:nvPr>
        </p:nvSpPr>
        <p:spPr>
          <a:xfrm>
            <a:off x="457200" y="1857364"/>
            <a:ext cx="8229600" cy="4525963"/>
          </a:xfrm>
        </p:spPr>
        <p:txBody>
          <a:bodyPr>
            <a:normAutofit fontScale="92500"/>
          </a:bodyPr>
          <a:lstStyle/>
          <a:p>
            <a:pPr lvl="0"/>
            <a:r>
              <a:rPr lang="en-GB" dirty="0" smtClean="0"/>
              <a:t>Human </a:t>
            </a:r>
            <a:r>
              <a:rPr lang="en-GB" dirty="0"/>
              <a:t>resource management</a:t>
            </a:r>
          </a:p>
          <a:p>
            <a:pPr lvl="0"/>
            <a:r>
              <a:rPr lang="en-GB" dirty="0"/>
              <a:t>Operations management or production management</a:t>
            </a:r>
          </a:p>
          <a:p>
            <a:pPr lvl="0"/>
            <a:r>
              <a:rPr lang="en-GB" dirty="0"/>
              <a:t>Strategic management</a:t>
            </a:r>
          </a:p>
          <a:p>
            <a:pPr lvl="0"/>
            <a:r>
              <a:rPr lang="en-GB" dirty="0"/>
              <a:t>Marketing management</a:t>
            </a:r>
          </a:p>
          <a:p>
            <a:pPr lvl="0"/>
            <a:r>
              <a:rPr lang="en-GB" dirty="0"/>
              <a:t>Financial management</a:t>
            </a:r>
          </a:p>
          <a:p>
            <a:pPr lvl="0"/>
            <a:r>
              <a:rPr lang="en-GB" dirty="0"/>
              <a:t>Information technology management responsible for management information systems</a:t>
            </a:r>
          </a:p>
          <a:p>
            <a:endParaRPr lang="en-GB" dirty="0"/>
          </a:p>
        </p:txBody>
      </p:sp>
      <p:sp>
        <p:nvSpPr>
          <p:cNvPr id="4" name="TextBox 3"/>
          <p:cNvSpPr txBox="1"/>
          <p:nvPr/>
        </p:nvSpPr>
        <p:spPr>
          <a:xfrm>
            <a:off x="0" y="1071546"/>
            <a:ext cx="9144000" cy="923330"/>
          </a:xfrm>
          <a:prstGeom prst="rect">
            <a:avLst/>
          </a:prstGeom>
          <a:noFill/>
        </p:spPr>
        <p:txBody>
          <a:bodyPr wrap="square" rtlCol="0">
            <a:spAutoFit/>
          </a:bodyPr>
          <a:lstStyle/>
          <a:p>
            <a:r>
              <a:rPr lang="en-GB" dirty="0" smtClean="0"/>
              <a:t>Towards the end of the </a:t>
            </a:r>
            <a:r>
              <a:rPr lang="en-GB" b="1" dirty="0" smtClean="0"/>
              <a:t>20th century</a:t>
            </a:r>
            <a:r>
              <a:rPr lang="en-GB" dirty="0" smtClean="0"/>
              <a:t>, business management came to consist of six separate branches, namely:</a:t>
            </a:r>
          </a:p>
          <a:p>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normAutofit/>
          </a:bodyPr>
          <a:lstStyle/>
          <a:p>
            <a:r>
              <a:rPr lang="en-GB" u="sng" dirty="0"/>
              <a:t>21st </a:t>
            </a:r>
            <a:r>
              <a:rPr lang="en-GB" u="sng" dirty="0" smtClean="0"/>
              <a:t>century Management</a:t>
            </a:r>
            <a:endParaRPr lang="en-GB" u="sng" dirty="0"/>
          </a:p>
        </p:txBody>
      </p:sp>
      <p:sp>
        <p:nvSpPr>
          <p:cNvPr id="3" name="Content Placeholder 2"/>
          <p:cNvSpPr>
            <a:spLocks noGrp="1"/>
          </p:cNvSpPr>
          <p:nvPr>
            <p:ph idx="1"/>
          </p:nvPr>
        </p:nvSpPr>
        <p:spPr>
          <a:xfrm>
            <a:off x="0" y="1214422"/>
            <a:ext cx="9144000" cy="5143536"/>
          </a:xfrm>
        </p:spPr>
        <p:txBody>
          <a:bodyPr>
            <a:noAutofit/>
          </a:bodyPr>
          <a:lstStyle/>
          <a:p>
            <a:pPr>
              <a:buNone/>
            </a:pPr>
            <a:r>
              <a:rPr lang="en-GB" sz="1800" dirty="0"/>
              <a:t>In the 21st century </a:t>
            </a:r>
            <a:r>
              <a:rPr lang="en-GB" sz="1800" dirty="0" smtClean="0"/>
              <a:t>some main developments include:</a:t>
            </a:r>
          </a:p>
          <a:p>
            <a:r>
              <a:rPr lang="en-GB" sz="1800" b="1" dirty="0" smtClean="0"/>
              <a:t>Business ethics</a:t>
            </a:r>
            <a:r>
              <a:rPr lang="en-GB" sz="1800" b="1" dirty="0"/>
              <a:t>.</a:t>
            </a:r>
            <a:endParaRPr lang="en-GB" sz="1800" b="1" dirty="0" smtClean="0"/>
          </a:p>
          <a:p>
            <a:r>
              <a:rPr lang="en-GB" sz="1800" b="1" dirty="0" smtClean="0"/>
              <a:t>Social Enterprise.</a:t>
            </a:r>
          </a:p>
          <a:p>
            <a:r>
              <a:rPr lang="en-GB" sz="1800" b="1" dirty="0" smtClean="0"/>
              <a:t>Staff Development and empowerment.</a:t>
            </a:r>
          </a:p>
          <a:p>
            <a:r>
              <a:rPr lang="en-GB" sz="1800" b="1" dirty="0" smtClean="0"/>
              <a:t>Virtual Management </a:t>
            </a:r>
            <a:r>
              <a:rPr lang="en-GB" sz="1800" dirty="0" smtClean="0"/>
              <a:t>such as use of Network technology to  plan, organise and implement activities, sometimes for virtual organisations that have no brick &amp; mortar.</a:t>
            </a:r>
          </a:p>
          <a:p>
            <a:r>
              <a:rPr lang="en-GB" sz="1800" b="1" dirty="0" smtClean="0"/>
              <a:t>Democracy</a:t>
            </a:r>
            <a:r>
              <a:rPr lang="en-GB" sz="1800" dirty="0"/>
              <a:t> </a:t>
            </a:r>
            <a:r>
              <a:rPr lang="en-GB" sz="1800" dirty="0" smtClean="0"/>
              <a:t>involves distributing </a:t>
            </a:r>
            <a:r>
              <a:rPr lang="en-GB" sz="1800" dirty="0"/>
              <a:t>all management functions among the workers, each of whom takes on a portion of the work. </a:t>
            </a:r>
            <a:r>
              <a:rPr lang="en-GB" sz="1800" dirty="0" smtClean="0"/>
              <a:t>All </a:t>
            </a:r>
            <a:r>
              <a:rPr lang="en-GB" sz="1800" dirty="0"/>
              <a:t>management to some degree embraces democratic </a:t>
            </a:r>
            <a:r>
              <a:rPr lang="en-GB" sz="1800" dirty="0" smtClean="0"/>
              <a:t>. Despite </a:t>
            </a:r>
            <a:r>
              <a:rPr lang="en-GB" sz="1800" dirty="0"/>
              <a:t>the move toward workplace democracy, command-and-control organization structures remain </a:t>
            </a:r>
            <a:r>
              <a:rPr lang="en-GB" sz="1800" dirty="0" smtClean="0"/>
              <a:t>commonplace. </a:t>
            </a:r>
            <a:endParaRPr lang="en-GB" sz="1800" baseline="30000" dirty="0" smtClean="0"/>
          </a:p>
          <a:p>
            <a:r>
              <a:rPr lang="en-GB" sz="1800" b="1" dirty="0" smtClean="0"/>
              <a:t>BPM: Business Process management </a:t>
            </a:r>
            <a:r>
              <a:rPr lang="en-GB" sz="1800" dirty="0" smtClean="0"/>
              <a:t>rather than function management of the 20</a:t>
            </a:r>
            <a:r>
              <a:rPr lang="en-GB" sz="1800" baseline="30000" dirty="0" smtClean="0"/>
              <a:t>th</a:t>
            </a:r>
            <a:r>
              <a:rPr lang="en-GB" sz="1800" dirty="0" smtClean="0"/>
              <a:t> century,  it is sometimes difficult to subdivide management into functional categories as business processes simultaneously involve several categories. </a:t>
            </a:r>
            <a:r>
              <a:rPr lang="en-GB" sz="1800" b="1" dirty="0" smtClean="0"/>
              <a:t>Business process management</a:t>
            </a:r>
            <a:r>
              <a:rPr lang="en-GB" sz="1800" dirty="0" smtClean="0"/>
              <a:t> (BPM) is a management approach focused on aligning all aspects of an organization with the wants and needs of clients. It is a </a:t>
            </a:r>
            <a:r>
              <a:rPr lang="en-GB" sz="1800" b="1" dirty="0" smtClean="0"/>
              <a:t>holistic management approach</a:t>
            </a:r>
            <a:r>
              <a:rPr lang="en-GB" sz="1800" dirty="0" smtClean="0"/>
              <a:t> that promotes business effectiveness and efficiency while striving for innovation, flexibility, and integration with technology.</a:t>
            </a:r>
          </a:p>
          <a:p>
            <a:endParaRPr lang="en-GB" sz="1800" dirty="0"/>
          </a:p>
          <a:p>
            <a:endParaRPr lang="en-GB"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Formation of the business policy</a:t>
            </a:r>
          </a:p>
        </p:txBody>
      </p:sp>
      <p:sp>
        <p:nvSpPr>
          <p:cNvPr id="3" name="Content Placeholder 2"/>
          <p:cNvSpPr>
            <a:spLocks noGrp="1"/>
          </p:cNvSpPr>
          <p:nvPr>
            <p:ph idx="1"/>
          </p:nvPr>
        </p:nvSpPr>
        <p:spPr/>
        <p:txBody>
          <a:bodyPr>
            <a:normAutofit fontScale="62500" lnSpcReduction="20000"/>
          </a:bodyPr>
          <a:lstStyle/>
          <a:p>
            <a:r>
              <a:rPr lang="en-GB" dirty="0"/>
              <a:t>The </a:t>
            </a:r>
            <a:r>
              <a:rPr lang="en-GB" b="1" dirty="0"/>
              <a:t>mission</a:t>
            </a:r>
            <a:r>
              <a:rPr lang="en-GB" dirty="0"/>
              <a:t> of the business is the most obvious purpose—which may be, for example, to make soap.</a:t>
            </a:r>
          </a:p>
          <a:p>
            <a:r>
              <a:rPr lang="en-GB" dirty="0"/>
              <a:t>The </a:t>
            </a:r>
            <a:r>
              <a:rPr lang="en-GB" b="1" dirty="0"/>
              <a:t>vision</a:t>
            </a:r>
            <a:r>
              <a:rPr lang="en-GB" dirty="0"/>
              <a:t> of the business reflects its aspirations and specifies its intended direction or future destination.</a:t>
            </a:r>
          </a:p>
          <a:p>
            <a:r>
              <a:rPr lang="en-GB" dirty="0"/>
              <a:t>The </a:t>
            </a:r>
            <a:r>
              <a:rPr lang="en-GB" b="1" dirty="0"/>
              <a:t>objectives</a:t>
            </a:r>
            <a:r>
              <a:rPr lang="en-GB" dirty="0"/>
              <a:t> of the business refers to the ends or activity at which a certain task is aimed.</a:t>
            </a:r>
          </a:p>
          <a:p>
            <a:r>
              <a:rPr lang="en-GB" dirty="0"/>
              <a:t>The business's </a:t>
            </a:r>
            <a:r>
              <a:rPr lang="en-GB" b="1" dirty="0"/>
              <a:t>policy</a:t>
            </a:r>
            <a:r>
              <a:rPr lang="en-GB" dirty="0"/>
              <a:t> is a guide that stipulates rules, regulations and objectives, and may be used in the managers' decision-making. It must be flexible and easily interpreted and understood by all employees.</a:t>
            </a:r>
          </a:p>
          <a:p>
            <a:r>
              <a:rPr lang="en-GB" dirty="0"/>
              <a:t>The business's </a:t>
            </a:r>
            <a:r>
              <a:rPr lang="en-GB" b="1" dirty="0"/>
              <a:t>strategy</a:t>
            </a:r>
            <a:r>
              <a:rPr lang="en-GB" dirty="0"/>
              <a:t> refers to the coordinated plan of action that it is going to take, as well as the resources that it will use, to realize its vision and long-term objectives. It is a guideline to managers, stipulating how they ought to allocate and utilize the factors of production to the business's advantage. Initially, it could help the managers decide on what type of business they want to form</a:t>
            </a:r>
            <a:r>
              <a:rPr lang="en-GB" dirty="0" smtClean="0"/>
              <a:t>.</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24"/>
            <a:ext cx="8543956" cy="1143000"/>
          </a:xfrm>
        </p:spPr>
        <p:txBody>
          <a:bodyPr>
            <a:normAutofit/>
          </a:bodyPr>
          <a:lstStyle/>
          <a:p>
            <a:r>
              <a:rPr lang="en-GB" sz="3600" u="sng" dirty="0" smtClean="0"/>
              <a:t>Implementation of </a:t>
            </a:r>
            <a:r>
              <a:rPr lang="en-GB" sz="3600" u="sng" dirty="0"/>
              <a:t>policies and </a:t>
            </a:r>
            <a:r>
              <a:rPr lang="en-GB" sz="3600" u="sng" dirty="0" smtClean="0"/>
              <a:t>strategies </a:t>
            </a:r>
            <a:r>
              <a:rPr lang="en-GB" sz="3600" u="sng" baseline="30000" dirty="0" smtClean="0"/>
              <a:t>(1)</a:t>
            </a:r>
            <a:endParaRPr lang="en-GB" sz="3600" u="sng" baseline="30000" dirty="0"/>
          </a:p>
        </p:txBody>
      </p:sp>
      <p:sp>
        <p:nvSpPr>
          <p:cNvPr id="3" name="Content Placeholder 2"/>
          <p:cNvSpPr>
            <a:spLocks noGrp="1"/>
          </p:cNvSpPr>
          <p:nvPr>
            <p:ph idx="1"/>
          </p:nvPr>
        </p:nvSpPr>
        <p:spPr>
          <a:xfrm>
            <a:off x="0" y="1142984"/>
            <a:ext cx="9144000" cy="4786346"/>
          </a:xfrm>
        </p:spPr>
        <p:txBody>
          <a:bodyPr>
            <a:normAutofit fontScale="47500" lnSpcReduction="20000"/>
          </a:bodyPr>
          <a:lstStyle/>
          <a:p>
            <a:r>
              <a:rPr lang="en-GB" b="1" dirty="0" smtClean="0"/>
              <a:t>Leader must clearly communicate all </a:t>
            </a:r>
            <a:r>
              <a:rPr lang="en-GB" b="1" dirty="0"/>
              <a:t>policies and strategies </a:t>
            </a:r>
            <a:r>
              <a:rPr lang="en-GB" b="1" dirty="0" smtClean="0"/>
              <a:t>with </a:t>
            </a:r>
            <a:r>
              <a:rPr lang="en-GB" b="1" dirty="0"/>
              <a:t>all managerial personnel and staff.</a:t>
            </a:r>
          </a:p>
          <a:p>
            <a:r>
              <a:rPr lang="en-GB" dirty="0"/>
              <a:t>Managers must understand where and how they can implement their policies and strategies.</a:t>
            </a:r>
          </a:p>
          <a:p>
            <a:r>
              <a:rPr lang="en-GB" b="1" dirty="0"/>
              <a:t>A plan of action must be devised for each department.</a:t>
            </a:r>
          </a:p>
          <a:p>
            <a:r>
              <a:rPr lang="en-GB" dirty="0"/>
              <a:t>Policies and strategies must be reviewed regularly.</a:t>
            </a:r>
          </a:p>
          <a:p>
            <a:r>
              <a:rPr lang="en-GB" dirty="0"/>
              <a:t>Contingency plans must be devised in case the environment changes.</a:t>
            </a:r>
          </a:p>
          <a:p>
            <a:r>
              <a:rPr lang="en-GB" dirty="0"/>
              <a:t>Assessments of progress ought to be carried out regularly by top-level managers.</a:t>
            </a:r>
          </a:p>
          <a:p>
            <a:r>
              <a:rPr lang="en-GB" dirty="0"/>
              <a:t>A good environment and team spirit is required within the business.</a:t>
            </a:r>
          </a:p>
          <a:p>
            <a:r>
              <a:rPr lang="en-GB" dirty="0"/>
              <a:t>The missions, objectives, strengths and weaknesses of each department must be analysed to determine their roles in achieving the business's mission.</a:t>
            </a:r>
          </a:p>
          <a:p>
            <a:r>
              <a:rPr lang="en-GB" dirty="0"/>
              <a:t>The forecasting method develops a reliable picture of the business's future environment.</a:t>
            </a:r>
          </a:p>
          <a:p>
            <a:r>
              <a:rPr lang="en-GB" b="1" dirty="0"/>
              <a:t>A planning </a:t>
            </a:r>
            <a:r>
              <a:rPr lang="en-GB" b="1" dirty="0" smtClean="0"/>
              <a:t>unit/dept</a:t>
            </a:r>
            <a:r>
              <a:rPr lang="en-GB" b="1" dirty="0"/>
              <a:t> </a:t>
            </a:r>
            <a:r>
              <a:rPr lang="en-GB" b="1" dirty="0" smtClean="0"/>
              <a:t>or officer must </a:t>
            </a:r>
            <a:r>
              <a:rPr lang="en-GB" b="1" dirty="0"/>
              <a:t>be created to </a:t>
            </a:r>
            <a:r>
              <a:rPr lang="en-GB" b="1" dirty="0" err="1" smtClean="0"/>
              <a:t>liase</a:t>
            </a:r>
            <a:r>
              <a:rPr lang="en-GB" b="1" dirty="0" smtClean="0"/>
              <a:t> with all staff to ensure </a:t>
            </a:r>
            <a:r>
              <a:rPr lang="en-GB" b="1" dirty="0"/>
              <a:t>that all </a:t>
            </a:r>
            <a:r>
              <a:rPr lang="en-GB" b="1" dirty="0" smtClean="0"/>
              <a:t>plans, procedures and documents </a:t>
            </a:r>
            <a:r>
              <a:rPr lang="en-GB" b="1" dirty="0"/>
              <a:t>are </a:t>
            </a:r>
            <a:r>
              <a:rPr lang="en-GB" b="1" dirty="0" smtClean="0"/>
              <a:t>consistent </a:t>
            </a:r>
            <a:r>
              <a:rPr lang="en-GB" b="1" dirty="0"/>
              <a:t>and </a:t>
            </a:r>
            <a:r>
              <a:rPr lang="en-GB" b="1" dirty="0" smtClean="0"/>
              <a:t>aligned with </a:t>
            </a:r>
            <a:r>
              <a:rPr lang="en-GB" b="1" dirty="0"/>
              <a:t>policies and strategies </a:t>
            </a:r>
            <a:r>
              <a:rPr lang="en-GB" b="1" dirty="0" smtClean="0"/>
              <a:t>which  aim </a:t>
            </a:r>
            <a:r>
              <a:rPr lang="en-GB" b="1" dirty="0"/>
              <a:t>at </a:t>
            </a:r>
            <a:r>
              <a:rPr lang="en-GB" b="1" dirty="0" smtClean="0"/>
              <a:t>achieve </a:t>
            </a:r>
            <a:r>
              <a:rPr lang="en-GB" b="1" dirty="0"/>
              <a:t>the </a:t>
            </a:r>
            <a:r>
              <a:rPr lang="en-GB" b="1" dirty="0" smtClean="0"/>
              <a:t>Organisations mission </a:t>
            </a:r>
            <a:r>
              <a:rPr lang="en-GB" b="1" dirty="0"/>
              <a:t>and objectives.</a:t>
            </a:r>
          </a:p>
          <a:p>
            <a:r>
              <a:rPr lang="en-GB" dirty="0" smtClean="0"/>
              <a:t>Organizational </a:t>
            </a:r>
            <a:r>
              <a:rPr lang="en-GB" dirty="0"/>
              <a:t>change is strategically achieved through the implementation of the eight-step plan of action established by John P. </a:t>
            </a:r>
            <a:r>
              <a:rPr lang="en-GB" dirty="0" err="1"/>
              <a:t>Kotter</a:t>
            </a:r>
            <a:r>
              <a:rPr lang="en-GB" dirty="0"/>
              <a:t>: Increase urgency, get the vision right, communicate the buy-in, empower action, create short-term wins, don't let up, and make change stick</a:t>
            </a:r>
            <a:r>
              <a:rPr lang="en-GB" dirty="0" smtClean="0"/>
              <a:t>.</a:t>
            </a:r>
            <a:endParaRPr lang="en-GB" dirty="0"/>
          </a:p>
        </p:txBody>
      </p:sp>
      <p:sp>
        <p:nvSpPr>
          <p:cNvPr id="4" name="TextBox 3"/>
          <p:cNvSpPr txBox="1"/>
          <p:nvPr/>
        </p:nvSpPr>
        <p:spPr>
          <a:xfrm>
            <a:off x="0" y="6295273"/>
            <a:ext cx="9144000" cy="276999"/>
          </a:xfrm>
          <a:prstGeom prst="rect">
            <a:avLst/>
          </a:prstGeom>
          <a:noFill/>
        </p:spPr>
        <p:txBody>
          <a:bodyPr wrap="square" rtlCol="0">
            <a:spAutoFit/>
          </a:bodyPr>
          <a:lstStyle/>
          <a:p>
            <a:r>
              <a:rPr lang="en-GB" sz="1200" dirty="0" smtClean="0"/>
              <a:t>(1) </a:t>
            </a:r>
            <a:r>
              <a:rPr lang="en-GB" sz="1200" dirty="0"/>
              <a:t> </a:t>
            </a:r>
            <a:r>
              <a:rPr lang="en-GB" sz="1200" dirty="0" err="1">
                <a:hlinkClick r:id="rId2" tooltip="John Kotter"/>
              </a:rPr>
              <a:t>Kotter</a:t>
            </a:r>
            <a:r>
              <a:rPr lang="en-GB" sz="1200" dirty="0">
                <a:hlinkClick r:id="rId2" tooltip="John Kotter"/>
              </a:rPr>
              <a:t>, John P.</a:t>
            </a:r>
            <a:r>
              <a:rPr lang="en-GB" sz="1200" dirty="0"/>
              <a:t> &amp; Dan S. Cohen. (2002). </a:t>
            </a:r>
            <a:r>
              <a:rPr lang="en-GB" sz="1200" i="1" dirty="0"/>
              <a:t>The Heart of Change</a:t>
            </a:r>
            <a:r>
              <a:rPr lang="en-GB" sz="1200" dirty="0"/>
              <a:t>. Boston: Harvard Business School Publishing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GB" u="sng" dirty="0"/>
              <a:t>Basic functions of </a:t>
            </a:r>
            <a:r>
              <a:rPr lang="en-GB" u="sng" dirty="0" smtClean="0"/>
              <a:t>management</a:t>
            </a:r>
            <a:endParaRPr lang="en-GB" u="sng" dirty="0"/>
          </a:p>
        </p:txBody>
      </p:sp>
      <p:sp>
        <p:nvSpPr>
          <p:cNvPr id="3" name="Content Placeholder 2"/>
          <p:cNvSpPr>
            <a:spLocks noGrp="1"/>
          </p:cNvSpPr>
          <p:nvPr>
            <p:ph idx="1"/>
          </p:nvPr>
        </p:nvSpPr>
        <p:spPr>
          <a:xfrm>
            <a:off x="0" y="1142984"/>
            <a:ext cx="9144000" cy="4929222"/>
          </a:xfrm>
        </p:spPr>
        <p:txBody>
          <a:bodyPr>
            <a:normAutofit fontScale="70000" lnSpcReduction="20000"/>
          </a:bodyPr>
          <a:lstStyle/>
          <a:p>
            <a:pPr>
              <a:buNone/>
            </a:pPr>
            <a:r>
              <a:rPr lang="en-GB" b="1" dirty="0"/>
              <a:t>Management operates through various functions, often classified as planning, organizing, leading/directing, and </a:t>
            </a:r>
            <a:r>
              <a:rPr lang="en-GB" b="1" dirty="0" smtClean="0"/>
              <a:t>controlling/monitoring i.e.</a:t>
            </a:r>
          </a:p>
          <a:p>
            <a:pPr>
              <a:buNone/>
            </a:pPr>
            <a:endParaRPr lang="en-GB" dirty="0"/>
          </a:p>
          <a:p>
            <a:r>
              <a:rPr lang="en-GB" b="1" dirty="0"/>
              <a:t>Planning</a:t>
            </a:r>
            <a:r>
              <a:rPr lang="en-GB" dirty="0"/>
              <a:t>: Deciding what needs to happen in the future (today, next week, next month, next year, over the next 5 years, etc.) and generating plans for action.</a:t>
            </a:r>
          </a:p>
          <a:p>
            <a:r>
              <a:rPr lang="en-GB" b="1" dirty="0"/>
              <a:t>Organizing</a:t>
            </a:r>
            <a:r>
              <a:rPr lang="en-GB" dirty="0"/>
              <a:t>: (Implementation) making optimum use of the resources required to enable the successful carrying out of plans.</a:t>
            </a:r>
          </a:p>
          <a:p>
            <a:r>
              <a:rPr lang="en-GB" b="1" dirty="0"/>
              <a:t>Staffing</a:t>
            </a:r>
            <a:r>
              <a:rPr lang="en-GB" dirty="0"/>
              <a:t>: Job Analyzing, recruitment, and hiring individuals for appropriate jobs.</a:t>
            </a:r>
          </a:p>
          <a:p>
            <a:r>
              <a:rPr lang="en-GB" b="1" dirty="0"/>
              <a:t>Leading/Directing</a:t>
            </a:r>
            <a:r>
              <a:rPr lang="en-GB" dirty="0"/>
              <a:t>: Determining what needs to be done in a situation and getting people to do it.</a:t>
            </a:r>
          </a:p>
          <a:p>
            <a:r>
              <a:rPr lang="en-GB" b="1" dirty="0"/>
              <a:t>Controlling/Monitoring</a:t>
            </a:r>
            <a:r>
              <a:rPr lang="en-GB" dirty="0"/>
              <a:t>: Checking progress against plans.</a:t>
            </a:r>
          </a:p>
          <a:p>
            <a:r>
              <a:rPr lang="en-GB" b="1" dirty="0"/>
              <a:t>Motivation</a:t>
            </a:r>
            <a:r>
              <a:rPr lang="en-GB" dirty="0"/>
              <a:t> : </a:t>
            </a:r>
            <a:r>
              <a:rPr lang="en-GB" b="1" dirty="0" smtClean="0"/>
              <a:t>it is important to note that Motivation </a:t>
            </a:r>
            <a:r>
              <a:rPr lang="en-GB" b="1" dirty="0"/>
              <a:t>is </a:t>
            </a:r>
            <a:r>
              <a:rPr lang="en-GB" b="1" dirty="0" smtClean="0"/>
              <a:t>an important function </a:t>
            </a:r>
            <a:r>
              <a:rPr lang="en-GB" b="1" dirty="0"/>
              <a:t>of management, because without motivation, employees </a:t>
            </a:r>
            <a:r>
              <a:rPr lang="en-GB" b="1" dirty="0" smtClean="0"/>
              <a:t>will not perform and </a:t>
            </a:r>
            <a:r>
              <a:rPr lang="en-GB" b="1" dirty="0"/>
              <a:t>work </a:t>
            </a:r>
            <a:r>
              <a:rPr lang="en-GB" b="1" dirty="0" smtClean="0"/>
              <a:t>effectively. </a:t>
            </a:r>
            <a:r>
              <a:rPr lang="en-GB" dirty="0" smtClean="0"/>
              <a:t>(1)</a:t>
            </a:r>
            <a:endParaRPr lang="en-GB" dirty="0"/>
          </a:p>
        </p:txBody>
      </p:sp>
      <p:sp>
        <p:nvSpPr>
          <p:cNvPr id="4" name="TextBox 3"/>
          <p:cNvSpPr txBox="1"/>
          <p:nvPr/>
        </p:nvSpPr>
        <p:spPr>
          <a:xfrm>
            <a:off x="0" y="6254613"/>
            <a:ext cx="9144000" cy="246221"/>
          </a:xfrm>
          <a:prstGeom prst="rect">
            <a:avLst/>
          </a:prstGeom>
          <a:noFill/>
        </p:spPr>
        <p:txBody>
          <a:bodyPr wrap="square" rtlCol="0">
            <a:spAutoFit/>
          </a:bodyPr>
          <a:lstStyle/>
          <a:p>
            <a:r>
              <a:rPr lang="en-GB" sz="1000" dirty="0" smtClean="0"/>
              <a:t>(1) </a:t>
            </a:r>
            <a:r>
              <a:rPr lang="en-GB" sz="1000" dirty="0" smtClean="0">
                <a:hlinkClick r:id="rId2"/>
              </a:rPr>
              <a:t>http://en.wikipedia.org/wiki/Management</a:t>
            </a:r>
            <a:r>
              <a:rPr lang="en-GB" sz="1000" dirty="0" smtClean="0"/>
              <a:t> </a:t>
            </a:r>
            <a:endParaRPr lang="en-GB" sz="1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214"/>
            <a:ext cx="9144000" cy="1143000"/>
          </a:xfrm>
        </p:spPr>
        <p:txBody>
          <a:bodyPr>
            <a:normAutofit fontScale="90000"/>
          </a:bodyPr>
          <a:lstStyle/>
          <a:p>
            <a:r>
              <a:rPr lang="en-GB" u="sng" dirty="0" smtClean="0"/>
              <a:t/>
            </a:r>
            <a:br>
              <a:rPr lang="en-GB" u="sng" dirty="0" smtClean="0"/>
            </a:br>
            <a:r>
              <a:rPr lang="en-GB" u="sng" dirty="0" smtClean="0"/>
              <a:t>Multi-divisional management hierarchy</a:t>
            </a:r>
            <a:endParaRPr lang="en-GB" u="sng" dirty="0"/>
          </a:p>
        </p:txBody>
      </p:sp>
      <p:sp>
        <p:nvSpPr>
          <p:cNvPr id="3" name="Content Placeholder 2"/>
          <p:cNvSpPr>
            <a:spLocks noGrp="1"/>
          </p:cNvSpPr>
          <p:nvPr>
            <p:ph idx="1"/>
          </p:nvPr>
        </p:nvSpPr>
        <p:spPr>
          <a:xfrm>
            <a:off x="0" y="928670"/>
            <a:ext cx="9144000" cy="5214974"/>
          </a:xfrm>
        </p:spPr>
        <p:txBody>
          <a:bodyPr>
            <a:normAutofit fontScale="47500" lnSpcReduction="20000"/>
          </a:bodyPr>
          <a:lstStyle/>
          <a:p>
            <a:pPr>
              <a:buNone/>
            </a:pPr>
            <a:r>
              <a:rPr lang="en-GB" dirty="0" smtClean="0"/>
              <a:t>The </a:t>
            </a:r>
            <a:r>
              <a:rPr lang="en-GB" dirty="0"/>
              <a:t>management of a large organization may have about five levels:</a:t>
            </a:r>
          </a:p>
          <a:p>
            <a:r>
              <a:rPr lang="en-GB" dirty="0"/>
              <a:t>Senior management (or "top management" or "upper management")</a:t>
            </a:r>
          </a:p>
          <a:p>
            <a:r>
              <a:rPr lang="en-GB" dirty="0"/>
              <a:t>Middle management</a:t>
            </a:r>
          </a:p>
          <a:p>
            <a:r>
              <a:rPr lang="en-GB" dirty="0"/>
              <a:t>Low-level management, such as supervisors or </a:t>
            </a:r>
            <a:r>
              <a:rPr lang="en-GB" dirty="0" smtClean="0"/>
              <a:t>team-leaders</a:t>
            </a:r>
          </a:p>
          <a:p>
            <a:pPr>
              <a:buNone/>
            </a:pPr>
            <a:r>
              <a:rPr lang="en-GB" b="1" dirty="0" smtClean="0"/>
              <a:t>Top-level management:</a:t>
            </a:r>
          </a:p>
          <a:p>
            <a:r>
              <a:rPr lang="en-GB" dirty="0" smtClean="0"/>
              <a:t>Require </a:t>
            </a:r>
            <a:r>
              <a:rPr lang="en-GB" dirty="0"/>
              <a:t>an extensive </a:t>
            </a:r>
            <a:r>
              <a:rPr lang="en-GB" b="1" dirty="0"/>
              <a:t>knowledge of </a:t>
            </a:r>
            <a:r>
              <a:rPr lang="en-GB" b="1" dirty="0" smtClean="0"/>
              <a:t>leadership and management </a:t>
            </a:r>
            <a:r>
              <a:rPr lang="en-GB" b="1" dirty="0"/>
              <a:t>roles and skills</a:t>
            </a:r>
            <a:r>
              <a:rPr lang="en-GB" dirty="0"/>
              <a:t>.</a:t>
            </a:r>
          </a:p>
          <a:p>
            <a:r>
              <a:rPr lang="en-GB" dirty="0"/>
              <a:t>They have to be very aware of </a:t>
            </a:r>
            <a:r>
              <a:rPr lang="en-GB" b="1" dirty="0"/>
              <a:t>external factors such as markets</a:t>
            </a:r>
            <a:r>
              <a:rPr lang="en-GB" dirty="0"/>
              <a:t>.</a:t>
            </a:r>
          </a:p>
          <a:p>
            <a:r>
              <a:rPr lang="en-GB" dirty="0"/>
              <a:t>Their decisions are generally of a </a:t>
            </a:r>
            <a:r>
              <a:rPr lang="en-GB" b="1" dirty="0"/>
              <a:t>long-term nature</a:t>
            </a:r>
          </a:p>
          <a:p>
            <a:r>
              <a:rPr lang="en-GB" dirty="0"/>
              <a:t>Their decisions are made using analytic, directive, conceptual and/or behavioral/participative </a:t>
            </a:r>
            <a:r>
              <a:rPr lang="en-GB" dirty="0" smtClean="0"/>
              <a:t>styles.</a:t>
            </a:r>
            <a:endParaRPr lang="en-GB" dirty="0"/>
          </a:p>
          <a:p>
            <a:r>
              <a:rPr lang="en-GB" dirty="0"/>
              <a:t>They are responsible for </a:t>
            </a:r>
            <a:r>
              <a:rPr lang="en-GB" b="1" dirty="0"/>
              <a:t>strategic</a:t>
            </a:r>
            <a:r>
              <a:rPr lang="en-GB" dirty="0"/>
              <a:t> decisions</a:t>
            </a:r>
            <a:r>
              <a:rPr lang="en-GB" dirty="0" smtClean="0"/>
              <a:t>.</a:t>
            </a:r>
            <a:endParaRPr lang="en-GB" dirty="0"/>
          </a:p>
          <a:p>
            <a:r>
              <a:rPr lang="en-GB" dirty="0"/>
              <a:t>They have to </a:t>
            </a:r>
            <a:r>
              <a:rPr lang="en-GB" b="1" dirty="0" smtClean="0"/>
              <a:t>create </a:t>
            </a:r>
            <a:r>
              <a:rPr lang="en-GB" b="1" dirty="0" smtClean="0"/>
              <a:t>plans </a:t>
            </a:r>
            <a:r>
              <a:rPr lang="en-GB" dirty="0"/>
              <a:t>and see that plan may be effective in the future.</a:t>
            </a:r>
          </a:p>
          <a:p>
            <a:pPr>
              <a:buNone/>
            </a:pPr>
            <a:r>
              <a:rPr lang="en-GB" b="1" dirty="0" smtClean="0"/>
              <a:t>Middle management:</a:t>
            </a:r>
          </a:p>
          <a:p>
            <a:r>
              <a:rPr lang="en-GB" dirty="0" smtClean="0"/>
              <a:t>Mid-level </a:t>
            </a:r>
            <a:r>
              <a:rPr lang="en-GB" dirty="0"/>
              <a:t>managers </a:t>
            </a:r>
            <a:r>
              <a:rPr lang="en-GB" b="1" dirty="0" smtClean="0"/>
              <a:t>implement plans </a:t>
            </a:r>
            <a:r>
              <a:rPr lang="en-GB" dirty="0" smtClean="0"/>
              <a:t>and have </a:t>
            </a:r>
            <a:r>
              <a:rPr lang="en-GB" dirty="0"/>
              <a:t>a </a:t>
            </a:r>
            <a:r>
              <a:rPr lang="en-GB" b="1" dirty="0"/>
              <a:t>specialized understanding of certain managerial tasks</a:t>
            </a:r>
            <a:r>
              <a:rPr lang="en-GB" dirty="0"/>
              <a:t>.</a:t>
            </a:r>
          </a:p>
          <a:p>
            <a:r>
              <a:rPr lang="en-GB" b="1" dirty="0"/>
              <a:t>They are responsible for carrying out the decisions made by top-level management</a:t>
            </a:r>
            <a:r>
              <a:rPr lang="en-GB" dirty="0"/>
              <a:t>.</a:t>
            </a:r>
          </a:p>
          <a:p>
            <a:r>
              <a:rPr lang="en-GB" b="1" dirty="0" smtClean="0"/>
              <a:t>Administration, f</a:t>
            </a:r>
            <a:r>
              <a:rPr lang="en-GB" b="1" dirty="0" smtClean="0"/>
              <a:t>inance, marketing etc..  come </a:t>
            </a:r>
            <a:r>
              <a:rPr lang="en-GB" b="1" dirty="0"/>
              <a:t>under middle level management</a:t>
            </a:r>
          </a:p>
          <a:p>
            <a:pPr>
              <a:buNone/>
            </a:pPr>
            <a:r>
              <a:rPr lang="en-GB" b="1" dirty="0" smtClean="0"/>
              <a:t>Lower management:</a:t>
            </a:r>
          </a:p>
          <a:p>
            <a:r>
              <a:rPr lang="en-GB" b="1" dirty="0" smtClean="0"/>
              <a:t>This </a:t>
            </a:r>
            <a:r>
              <a:rPr lang="en-GB" b="1" dirty="0"/>
              <a:t>level of management ensures that the decisions and plans taken by the other two are carried out.</a:t>
            </a:r>
          </a:p>
          <a:p>
            <a:r>
              <a:rPr lang="en-GB" dirty="0"/>
              <a:t>Lower-level managers' decisions are generally short-term ones.</a:t>
            </a:r>
          </a:p>
          <a:p>
            <a:r>
              <a:rPr lang="en-GB" b="1" dirty="0" smtClean="0"/>
              <a:t>Team leader / Foreman  direct others in an office , factory</a:t>
            </a:r>
            <a:r>
              <a:rPr lang="en-GB" b="1" dirty="0"/>
              <a:t>, sales field or other workgroup or areas of activity.</a:t>
            </a:r>
          </a:p>
          <a:p>
            <a:pPr>
              <a:buNone/>
            </a:pPr>
            <a:r>
              <a:rPr lang="en-GB" b="1" dirty="0" smtClean="0"/>
              <a:t>Work force:</a:t>
            </a:r>
          </a:p>
          <a:p>
            <a:r>
              <a:rPr lang="en-GB" b="1" dirty="0" smtClean="0"/>
              <a:t>The </a:t>
            </a:r>
            <a:r>
              <a:rPr lang="en-GB" b="1" dirty="0"/>
              <a:t>responsibilities of the persons belonging to this group are even more </a:t>
            </a:r>
            <a:r>
              <a:rPr lang="en-GB" b="1" dirty="0" smtClean="0"/>
              <a:t>specific and often involve specialised tasks.</a:t>
            </a:r>
            <a:endParaRPr lang="en-GB" b="1" dirty="0"/>
          </a:p>
          <a:p>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a:t>Management </a:t>
            </a:r>
            <a:r>
              <a:rPr lang="en-GB" u="sng" dirty="0" smtClean="0"/>
              <a:t>styles</a:t>
            </a:r>
            <a:endParaRPr lang="en-GB" u="sng" dirty="0"/>
          </a:p>
        </p:txBody>
      </p:sp>
      <p:sp>
        <p:nvSpPr>
          <p:cNvPr id="3" name="Content Placeholder 2"/>
          <p:cNvSpPr>
            <a:spLocks noGrp="1"/>
          </p:cNvSpPr>
          <p:nvPr>
            <p:ph idx="1"/>
          </p:nvPr>
        </p:nvSpPr>
        <p:spPr>
          <a:xfrm>
            <a:off x="457200" y="4029092"/>
            <a:ext cx="8229600" cy="1828800"/>
          </a:xfrm>
        </p:spPr>
        <p:txBody>
          <a:bodyPr>
            <a:normAutofit/>
          </a:bodyPr>
          <a:lstStyle/>
          <a:p>
            <a:r>
              <a:rPr lang="fr-FR" sz="2000" b="1" dirty="0" err="1" smtClean="0"/>
              <a:t>Autocratic</a:t>
            </a:r>
            <a:endParaRPr lang="fr-FR" sz="2000" b="1" dirty="0"/>
          </a:p>
          <a:p>
            <a:r>
              <a:rPr lang="fr-FR" sz="2000" b="1" dirty="0" err="1" smtClean="0"/>
              <a:t>Paternalistic</a:t>
            </a:r>
            <a:endParaRPr lang="fr-FR" sz="2000" b="1" dirty="0"/>
          </a:p>
          <a:p>
            <a:r>
              <a:rPr lang="fr-FR" sz="2000" b="1" dirty="0" err="1" smtClean="0"/>
              <a:t>Democratic</a:t>
            </a:r>
            <a:endParaRPr lang="fr-FR" sz="2000" b="1" dirty="0"/>
          </a:p>
          <a:p>
            <a:r>
              <a:rPr lang="fr-FR" sz="2000" b="1" dirty="0" smtClean="0"/>
              <a:t>Laissez-faire</a:t>
            </a:r>
            <a:endParaRPr lang="fr-FR" sz="2000" b="1" dirty="0"/>
          </a:p>
          <a:p>
            <a:endParaRPr lang="en-GB" sz="2000" dirty="0"/>
          </a:p>
        </p:txBody>
      </p:sp>
      <p:sp>
        <p:nvSpPr>
          <p:cNvPr id="4" name="TextBox 3"/>
          <p:cNvSpPr txBox="1"/>
          <p:nvPr/>
        </p:nvSpPr>
        <p:spPr>
          <a:xfrm>
            <a:off x="0" y="6540365"/>
            <a:ext cx="9144000" cy="246221"/>
          </a:xfrm>
          <a:prstGeom prst="rect">
            <a:avLst/>
          </a:prstGeom>
          <a:noFill/>
        </p:spPr>
        <p:txBody>
          <a:bodyPr wrap="square" rtlCol="0">
            <a:spAutoFit/>
          </a:bodyPr>
          <a:lstStyle/>
          <a:p>
            <a:r>
              <a:rPr lang="en-GB" sz="1000" dirty="0" smtClean="0"/>
              <a:t>(1) </a:t>
            </a:r>
            <a:r>
              <a:rPr lang="en-GB" sz="1000" dirty="0" smtClean="0">
                <a:hlinkClick r:id="rId2"/>
              </a:rPr>
              <a:t>http://en.wikipedia.org/wiki/Management_styles</a:t>
            </a:r>
            <a:endParaRPr lang="en-GB" sz="1000" dirty="0"/>
          </a:p>
        </p:txBody>
      </p:sp>
      <p:sp>
        <p:nvSpPr>
          <p:cNvPr id="5" name="TextBox 4"/>
          <p:cNvSpPr txBox="1"/>
          <p:nvPr/>
        </p:nvSpPr>
        <p:spPr>
          <a:xfrm>
            <a:off x="357158" y="1428736"/>
            <a:ext cx="8358246" cy="2862322"/>
          </a:xfrm>
          <a:prstGeom prst="rect">
            <a:avLst/>
          </a:prstGeom>
          <a:noFill/>
        </p:spPr>
        <p:txBody>
          <a:bodyPr wrap="square" rtlCol="0">
            <a:spAutoFit/>
          </a:bodyPr>
          <a:lstStyle/>
          <a:p>
            <a:r>
              <a:rPr lang="en-GB" sz="2000" b="1" dirty="0" smtClean="0"/>
              <a:t>Management styles are ways of making decisions and relating to subordinates. Different management styles can be employed dependent on the culture of the business, the nature of the task</a:t>
            </a:r>
            <a:r>
              <a:rPr lang="en-GB" sz="2000" dirty="0" smtClean="0"/>
              <a:t>, the nature of the workforce and the personality and skills of the leaders. </a:t>
            </a:r>
            <a:r>
              <a:rPr lang="en-GB" sz="2000" b="1" dirty="0" smtClean="0"/>
              <a:t>This idea was further developed by Robert </a:t>
            </a:r>
            <a:r>
              <a:rPr lang="en-GB" sz="2000" b="1" dirty="0" err="1" smtClean="0"/>
              <a:t>Tannenbaum</a:t>
            </a:r>
            <a:r>
              <a:rPr lang="en-GB" sz="2000" b="1" dirty="0" smtClean="0"/>
              <a:t> and Warren H. Schmidt (1958, 1973), who argued that the style of leadership is dependent upon the prevailing circumstance; therefore leaders should exercise a range of management styles and should deploy them as appropriate. </a:t>
            </a:r>
            <a:r>
              <a:rPr lang="en-GB" sz="2000" baseline="30000" dirty="0" smtClean="0"/>
              <a:t>(1)</a:t>
            </a:r>
          </a:p>
          <a:p>
            <a:endParaRPr lang="en-GB"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Autocratic</a:t>
            </a:r>
            <a:endParaRPr lang="en-GB" u="sng" dirty="0"/>
          </a:p>
        </p:txBody>
      </p:sp>
      <p:sp>
        <p:nvSpPr>
          <p:cNvPr id="3" name="Content Placeholder 2"/>
          <p:cNvSpPr>
            <a:spLocks noGrp="1"/>
          </p:cNvSpPr>
          <p:nvPr>
            <p:ph idx="1"/>
          </p:nvPr>
        </p:nvSpPr>
        <p:spPr/>
        <p:txBody>
          <a:bodyPr>
            <a:normAutofit/>
          </a:bodyPr>
          <a:lstStyle/>
          <a:p>
            <a:r>
              <a:rPr lang="en-GB" sz="2000" dirty="0"/>
              <a:t>An Autocratic style means that the manager makes decisions unilaterally, and without much regard for subordinates. As a result, decisions will reflect the opinions and personality of the manager; this in turn can project an image of a confident, well managed business. On the other hand, subordinates may become overly dependent upon the leaders and more supervision may be needed</a:t>
            </a:r>
            <a:r>
              <a:rPr lang="en-GB" sz="2000" dirty="0" smtClean="0"/>
              <a:t>.</a:t>
            </a:r>
            <a:endParaRPr lang="en-GB"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b="1" u="sng" dirty="0" smtClean="0"/>
              <a:t>HIDE: </a:t>
            </a:r>
            <a:r>
              <a:rPr lang="en-GB" u="sng" dirty="0" smtClean="0"/>
              <a:t>Leadership definitions</a:t>
            </a:r>
            <a:endParaRPr lang="en-GB" u="sng" dirty="0"/>
          </a:p>
        </p:txBody>
      </p:sp>
      <p:sp>
        <p:nvSpPr>
          <p:cNvPr id="3" name="Content Placeholder 2"/>
          <p:cNvSpPr>
            <a:spLocks noGrp="1"/>
          </p:cNvSpPr>
          <p:nvPr>
            <p:ph idx="1"/>
          </p:nvPr>
        </p:nvSpPr>
        <p:spPr>
          <a:xfrm>
            <a:off x="214282" y="1214422"/>
            <a:ext cx="8643998" cy="4525963"/>
          </a:xfrm>
        </p:spPr>
        <p:txBody>
          <a:bodyPr>
            <a:normAutofit lnSpcReduction="10000"/>
          </a:bodyPr>
          <a:lstStyle/>
          <a:p>
            <a:r>
              <a:rPr lang="en-GB" sz="2000" b="1" dirty="0"/>
              <a:t>Qualities of Leadership </a:t>
            </a:r>
            <a:r>
              <a:rPr lang="en-GB" sz="2000" b="1" dirty="0" smtClean="0"/>
              <a:t>Video: </a:t>
            </a:r>
            <a:r>
              <a:rPr lang="en-GB" sz="2000" dirty="0" smtClean="0">
                <a:hlinkClick r:id="rId2"/>
              </a:rPr>
              <a:t>http://www.youtube.com/watch?v=UhxINyIZ454</a:t>
            </a:r>
            <a:endParaRPr lang="en-GB" sz="2000" dirty="0" smtClean="0"/>
          </a:p>
          <a:p>
            <a:r>
              <a:rPr lang="en-GB" sz="2000" dirty="0" smtClean="0"/>
              <a:t>A </a:t>
            </a:r>
            <a:r>
              <a:rPr lang="en-GB" sz="2000" dirty="0"/>
              <a:t>leader by its meaning is one who goes first and </a:t>
            </a:r>
            <a:r>
              <a:rPr lang="en-GB" sz="2000" b="1" dirty="0"/>
              <a:t>leads by example</a:t>
            </a:r>
            <a:r>
              <a:rPr lang="en-GB" sz="2000" dirty="0"/>
              <a:t>, so that others are motivated to follow him</a:t>
            </a:r>
            <a:r>
              <a:rPr lang="en-GB" sz="2000" dirty="0" smtClean="0"/>
              <a:t>. </a:t>
            </a:r>
            <a:r>
              <a:rPr lang="en-GB" sz="2000" dirty="0"/>
              <a:t>To be a leader, a person must have a deep-rooted commitment to the goal that he will strive to achieve it even if nobody follows him</a:t>
            </a:r>
            <a:r>
              <a:rPr lang="en-GB" sz="2000" dirty="0" smtClean="0"/>
              <a:t>! (1)</a:t>
            </a:r>
          </a:p>
          <a:p>
            <a:r>
              <a:rPr lang="en-GB" sz="2000" dirty="0" smtClean="0"/>
              <a:t>Leadership can be defined as a process of </a:t>
            </a:r>
            <a:r>
              <a:rPr lang="en-GB" sz="2000" b="1" dirty="0" smtClean="0"/>
              <a:t>social influence</a:t>
            </a:r>
            <a:r>
              <a:rPr lang="en-GB" sz="2000" dirty="0" smtClean="0"/>
              <a:t> in which one person can </a:t>
            </a:r>
            <a:r>
              <a:rPr lang="en-GB" sz="2000" b="1" dirty="0" smtClean="0"/>
              <a:t>inspire</a:t>
            </a:r>
            <a:r>
              <a:rPr lang="en-GB" sz="2000" dirty="0" smtClean="0"/>
              <a:t> and enlist the aid and support of others in the accomplishment of a common task. (2)</a:t>
            </a:r>
          </a:p>
          <a:p>
            <a:r>
              <a:rPr lang="en-GB" sz="2000" dirty="0"/>
              <a:t>Leadership is the art of getting someone else to do something you want done because he wants to do it</a:t>
            </a:r>
            <a:r>
              <a:rPr lang="en-GB" sz="2000" dirty="0" smtClean="0"/>
              <a:t>. </a:t>
            </a:r>
            <a:r>
              <a:rPr lang="en-GB" sz="2000" i="1" dirty="0" smtClean="0"/>
              <a:t>Dwight Eisenhower (3) </a:t>
            </a:r>
          </a:p>
          <a:p>
            <a:r>
              <a:rPr lang="en-GB" sz="2000" dirty="0"/>
              <a:t>The leadership instinct you are born with is the </a:t>
            </a:r>
            <a:r>
              <a:rPr lang="en-GB" sz="2000" b="1" dirty="0"/>
              <a:t>backbone</a:t>
            </a:r>
            <a:r>
              <a:rPr lang="en-GB" sz="2000" dirty="0"/>
              <a:t>. You develop the </a:t>
            </a:r>
            <a:r>
              <a:rPr lang="en-GB" sz="2000" b="1" dirty="0"/>
              <a:t>funny bone </a:t>
            </a:r>
            <a:r>
              <a:rPr lang="en-GB" sz="2000" dirty="0"/>
              <a:t>and the wishbone that go with it</a:t>
            </a:r>
            <a:r>
              <a:rPr lang="en-GB" sz="2000" dirty="0" smtClean="0"/>
              <a:t>. </a:t>
            </a:r>
            <a:r>
              <a:rPr lang="en-GB" sz="2000" i="1" dirty="0" smtClean="0"/>
              <a:t>Elaine </a:t>
            </a:r>
            <a:r>
              <a:rPr lang="en-GB" sz="2000" i="1" dirty="0" err="1" smtClean="0"/>
              <a:t>Agather</a:t>
            </a:r>
            <a:r>
              <a:rPr lang="en-GB" sz="2000" i="1" dirty="0" smtClean="0"/>
              <a:t> (3)</a:t>
            </a:r>
          </a:p>
          <a:p>
            <a:r>
              <a:rPr lang="en-GB" sz="2000" i="1" dirty="0" smtClean="0"/>
              <a:t>More Leadership Quotes: HERE: </a:t>
            </a:r>
            <a:r>
              <a:rPr lang="en-GB" sz="2000" dirty="0" smtClean="0">
                <a:hlinkClick r:id="rId3"/>
              </a:rPr>
              <a:t>http://www.brainyquote.com/quotes/keywords/leadership.html</a:t>
            </a:r>
            <a:endParaRPr lang="en-GB" sz="2000" i="1" dirty="0"/>
          </a:p>
          <a:p>
            <a:endParaRPr lang="en-GB" sz="2000" i="1" dirty="0"/>
          </a:p>
        </p:txBody>
      </p:sp>
      <p:sp>
        <p:nvSpPr>
          <p:cNvPr id="5" name="TextBox 4"/>
          <p:cNvSpPr txBox="1"/>
          <p:nvPr/>
        </p:nvSpPr>
        <p:spPr>
          <a:xfrm>
            <a:off x="214282" y="5929330"/>
            <a:ext cx="8715436" cy="738664"/>
          </a:xfrm>
          <a:prstGeom prst="rect">
            <a:avLst/>
          </a:prstGeom>
          <a:noFill/>
        </p:spPr>
        <p:txBody>
          <a:bodyPr wrap="square" rtlCol="0">
            <a:spAutoFit/>
          </a:bodyPr>
          <a:lstStyle/>
          <a:p>
            <a:r>
              <a:rPr lang="en-GB" sz="1050" dirty="0" smtClean="0"/>
              <a:t>(1) http://www.vtaide.com/gleanings/leader.htm</a:t>
            </a:r>
          </a:p>
          <a:p>
            <a:r>
              <a:rPr lang="en-GB" sz="1050" dirty="0" smtClean="0"/>
              <a:t>(2) Based on </a:t>
            </a:r>
            <a:r>
              <a:rPr lang="en-GB" sz="1050" dirty="0" err="1" smtClean="0"/>
              <a:t>Chemers</a:t>
            </a:r>
            <a:r>
              <a:rPr lang="en-GB" sz="1050" dirty="0"/>
              <a:t>, M. M. (2002). Meta-cognitive, social, and </a:t>
            </a:r>
            <a:r>
              <a:rPr lang="en-GB" sz="1050" dirty="0">
                <a:hlinkClick r:id="rId4" tooltip="Emotional intelligence"/>
              </a:rPr>
              <a:t>emotional intelligence</a:t>
            </a:r>
            <a:r>
              <a:rPr lang="en-GB" sz="1050" dirty="0"/>
              <a:t> of transformational leadership: Efficacy and Effectiveness. In R. E. </a:t>
            </a:r>
            <a:r>
              <a:rPr lang="en-GB" sz="1050" dirty="0" err="1"/>
              <a:t>Riggio</a:t>
            </a:r>
            <a:r>
              <a:rPr lang="en-GB" sz="1050" dirty="0"/>
              <a:t>, S. E. Murphy, F. J. </a:t>
            </a:r>
            <a:r>
              <a:rPr lang="en-GB" sz="1050" dirty="0" err="1"/>
              <a:t>Pirozzolo</a:t>
            </a:r>
            <a:r>
              <a:rPr lang="en-GB" sz="1050" dirty="0"/>
              <a:t> (Eds.), Multiple Intelligences and </a:t>
            </a:r>
            <a:r>
              <a:rPr lang="en-GB" sz="1050" dirty="0" smtClean="0"/>
              <a:t>Leadership</a:t>
            </a:r>
          </a:p>
          <a:p>
            <a:r>
              <a:rPr lang="en-GB" sz="1050" dirty="0" smtClean="0"/>
              <a:t>(3) </a:t>
            </a:r>
            <a:r>
              <a:rPr lang="en-GB" sz="1050" dirty="0" smtClean="0">
                <a:hlinkClick r:id="rId5"/>
              </a:rPr>
              <a:t>http://www.famous-quotes-and-quotations.com/leadership-quotes.html</a:t>
            </a:r>
            <a:r>
              <a:rPr lang="en-GB" sz="1050" dirty="0" smtClean="0"/>
              <a:t> </a:t>
            </a:r>
            <a:endParaRPr lang="en-GB" sz="105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Paternalistic</a:t>
            </a:r>
            <a:endParaRPr lang="en-GB" u="sng" dirty="0"/>
          </a:p>
        </p:txBody>
      </p:sp>
      <p:sp>
        <p:nvSpPr>
          <p:cNvPr id="3" name="Content Placeholder 2"/>
          <p:cNvSpPr>
            <a:spLocks noGrp="1"/>
          </p:cNvSpPr>
          <p:nvPr>
            <p:ph idx="1"/>
          </p:nvPr>
        </p:nvSpPr>
        <p:spPr/>
        <p:txBody>
          <a:bodyPr>
            <a:normAutofit fontScale="70000" lnSpcReduction="20000"/>
          </a:bodyPr>
          <a:lstStyle/>
          <a:p>
            <a:r>
              <a:rPr lang="en-GB" dirty="0" smtClean="0"/>
              <a:t>The</a:t>
            </a:r>
            <a:r>
              <a:rPr lang="en-GB" b="1" dirty="0" smtClean="0"/>
              <a:t> </a:t>
            </a:r>
            <a:r>
              <a:rPr lang="en-GB" b="1" dirty="0" smtClean="0"/>
              <a:t>Paternalistic</a:t>
            </a:r>
            <a:r>
              <a:rPr lang="en-GB" dirty="0"/>
              <a:t> </a:t>
            </a:r>
            <a:r>
              <a:rPr lang="en-GB" dirty="0" smtClean="0"/>
              <a:t>style is also </a:t>
            </a:r>
            <a:r>
              <a:rPr lang="en-GB" dirty="0" err="1" smtClean="0"/>
              <a:t>dictorial</a:t>
            </a:r>
            <a:r>
              <a:rPr lang="en-GB" dirty="0" smtClean="0"/>
              <a:t> however </a:t>
            </a:r>
            <a:r>
              <a:rPr lang="en-GB" dirty="0"/>
              <a:t>decisions </a:t>
            </a:r>
            <a:r>
              <a:rPr lang="en-GB" dirty="0" smtClean="0"/>
              <a:t>consider the </a:t>
            </a:r>
            <a:r>
              <a:rPr lang="en-GB" dirty="0"/>
              <a:t>best interests of the employees as well as the business. A good example of this would be David Brent or Michael Scott running the business in the fictional television show </a:t>
            </a:r>
            <a:r>
              <a:rPr lang="en-GB" i="1" dirty="0"/>
              <a:t>The Office</a:t>
            </a:r>
            <a:r>
              <a:rPr lang="en-GB" dirty="0"/>
              <a:t>. The leader explains most decisions to the employees and ensures that their social and leisure needs are always met. This can help balance out the lack of worker motivation caused by an autocratic management style. </a:t>
            </a:r>
            <a:r>
              <a:rPr lang="en-GB" b="1" dirty="0"/>
              <a:t>Communication is again generally downward</a:t>
            </a:r>
            <a:r>
              <a:rPr lang="en-GB" dirty="0"/>
              <a:t>, but feedback to the management is encouraged to maintain </a:t>
            </a:r>
            <a:r>
              <a:rPr lang="en-GB" dirty="0" smtClean="0"/>
              <a:t>morale, but rarely taken on-board. </a:t>
            </a:r>
            <a:r>
              <a:rPr lang="en-GB" dirty="0"/>
              <a:t>This style </a:t>
            </a:r>
            <a:r>
              <a:rPr lang="en-GB" dirty="0" smtClean="0"/>
              <a:t>can lead </a:t>
            </a:r>
            <a:r>
              <a:rPr lang="en-GB" dirty="0"/>
              <a:t>to a lower labour turnover, thanks to the emphasis on social needs</a:t>
            </a:r>
            <a:r>
              <a:rPr lang="en-GB" dirty="0" smtClean="0"/>
              <a:t>. However it </a:t>
            </a:r>
            <a:r>
              <a:rPr lang="en-GB" dirty="0"/>
              <a:t>shares disadvantages with an autocratic style, such as employees becoming dependent on the </a:t>
            </a:r>
            <a:r>
              <a:rPr lang="en-GB" dirty="0" smtClean="0"/>
              <a:t>leader or </a:t>
            </a:r>
            <a:r>
              <a:rPr lang="en-GB" dirty="0" err="1" smtClean="0"/>
              <a:t>demotivated</a:t>
            </a:r>
            <a:r>
              <a:rPr lang="en-GB" dirty="0" smtClean="0"/>
              <a:t> when their ideas are not realised.</a:t>
            </a:r>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Democratic</a:t>
            </a:r>
            <a:endParaRPr lang="en-GB" u="sng" dirty="0"/>
          </a:p>
        </p:txBody>
      </p:sp>
      <p:sp>
        <p:nvSpPr>
          <p:cNvPr id="3" name="Content Placeholder 2"/>
          <p:cNvSpPr>
            <a:spLocks noGrp="1"/>
          </p:cNvSpPr>
          <p:nvPr>
            <p:ph idx="1"/>
          </p:nvPr>
        </p:nvSpPr>
        <p:spPr/>
        <p:txBody>
          <a:bodyPr>
            <a:normAutofit fontScale="77500" lnSpcReduction="20000"/>
          </a:bodyPr>
          <a:lstStyle/>
          <a:p>
            <a:r>
              <a:rPr lang="en-GB" dirty="0" smtClean="0"/>
              <a:t>In </a:t>
            </a:r>
            <a:r>
              <a:rPr lang="en-GB" dirty="0"/>
              <a:t>a </a:t>
            </a:r>
            <a:r>
              <a:rPr lang="en-GB" b="1" dirty="0"/>
              <a:t>Democratic</a:t>
            </a:r>
            <a:r>
              <a:rPr lang="en-GB" dirty="0"/>
              <a:t> style, the manager allows the employees to take part in decision-making: therefore everything is agreed by the majority. The communication is </a:t>
            </a:r>
            <a:r>
              <a:rPr lang="en-GB" dirty="0" smtClean="0"/>
              <a:t>truly two-way in </a:t>
            </a:r>
            <a:r>
              <a:rPr lang="en-GB" dirty="0"/>
              <a:t>both directions (from subordinates to leaders and vice-versa). This style can be particularly useful when complex decisions need to be made that require a range of specialist skills: for example, when a new ICT system needs to be put in place, and the upper management of the business is </a:t>
            </a:r>
            <a:r>
              <a:rPr lang="en-GB" dirty="0" smtClean="0"/>
              <a:t>computer-illiterate but require advice. </a:t>
            </a:r>
            <a:r>
              <a:rPr lang="en-GB" dirty="0"/>
              <a:t>From the overall business's point of view, job satisfaction and quality of work will improve. However, the decision-making process </a:t>
            </a:r>
            <a:r>
              <a:rPr lang="en-GB" dirty="0" smtClean="0"/>
              <a:t>can be</a:t>
            </a:r>
            <a:r>
              <a:rPr lang="en-GB" dirty="0" smtClean="0"/>
              <a:t> slowed down. </a:t>
            </a:r>
            <a:r>
              <a:rPr lang="en-GB" dirty="0"/>
              <a:t>It can go against a better choice of </a:t>
            </a:r>
            <a:r>
              <a:rPr lang="en-GB" dirty="0" smtClean="0"/>
              <a:t>action if too much power is given away.  </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Laissez-faire</a:t>
            </a:r>
            <a:endParaRPr lang="en-GB" u="sng" dirty="0"/>
          </a:p>
        </p:txBody>
      </p:sp>
      <p:sp>
        <p:nvSpPr>
          <p:cNvPr id="3" name="Content Placeholder 2"/>
          <p:cNvSpPr>
            <a:spLocks noGrp="1"/>
          </p:cNvSpPr>
          <p:nvPr>
            <p:ph idx="1"/>
          </p:nvPr>
        </p:nvSpPr>
        <p:spPr/>
        <p:txBody>
          <a:bodyPr>
            <a:normAutofit fontScale="85000" lnSpcReduction="10000"/>
          </a:bodyPr>
          <a:lstStyle/>
          <a:p>
            <a:r>
              <a:rPr lang="en-GB" dirty="0" smtClean="0"/>
              <a:t>In </a:t>
            </a:r>
            <a:r>
              <a:rPr lang="en-GB" dirty="0"/>
              <a:t>a </a:t>
            </a:r>
            <a:r>
              <a:rPr lang="en-GB" b="1" dirty="0"/>
              <a:t>Laissez-faire</a:t>
            </a:r>
            <a:r>
              <a:rPr lang="en-GB" dirty="0"/>
              <a:t> leadership style, the leader's role is peripheral and staff manage their own areas of the business; the leader therefore </a:t>
            </a:r>
            <a:r>
              <a:rPr lang="en-GB" dirty="0" smtClean="0"/>
              <a:t>delegates</a:t>
            </a:r>
            <a:r>
              <a:rPr lang="en-GB" dirty="0" smtClean="0"/>
              <a:t> </a:t>
            </a:r>
            <a:r>
              <a:rPr lang="en-GB" dirty="0"/>
              <a:t>the duties of </a:t>
            </a:r>
            <a:r>
              <a:rPr lang="en-GB" dirty="0" smtClean="0"/>
              <a:t>management. </a:t>
            </a:r>
            <a:r>
              <a:rPr lang="en-GB" dirty="0"/>
              <a:t>The communication in this style is horizontal, meaning that it is equal in both </a:t>
            </a:r>
            <a:r>
              <a:rPr lang="en-GB" dirty="0" smtClean="0"/>
              <a:t>directions. </a:t>
            </a:r>
            <a:r>
              <a:rPr lang="en-GB" dirty="0"/>
              <a:t>The style brings out the best in highly professional and creative groups of employees, however in many cases it is not deliberate and is simply a result of poor management. This leads to a lack of staff focus and sense of direction, which in turn leads to much dissatisfaction, and a poor company image.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u="sng" dirty="0" smtClean="0"/>
              <a:t>Laughter &amp; Leadership: </a:t>
            </a:r>
            <a:r>
              <a:rPr lang="en-GB" u="sng" dirty="0" smtClean="0"/>
              <a:t>A </a:t>
            </a:r>
            <a:r>
              <a:rPr lang="en-GB" u="sng" dirty="0"/>
              <a:t>Happy </a:t>
            </a:r>
            <a:r>
              <a:rPr lang="en-GB" u="sng" dirty="0" smtClean="0"/>
              <a:t>Worker</a:t>
            </a:r>
            <a:r>
              <a:rPr lang="en-GB" u="sng" dirty="0" smtClean="0"/>
              <a:t> </a:t>
            </a:r>
            <a:r>
              <a:rPr lang="en-GB" u="sng" dirty="0"/>
              <a:t>is a Productive </a:t>
            </a:r>
            <a:r>
              <a:rPr lang="en-GB" u="sng" dirty="0" smtClean="0"/>
              <a:t>Worker.</a:t>
            </a:r>
            <a:endParaRPr lang="en-GB" u="sng" dirty="0"/>
          </a:p>
        </p:txBody>
      </p:sp>
      <p:sp>
        <p:nvSpPr>
          <p:cNvPr id="5" name="TextBox 4"/>
          <p:cNvSpPr txBox="1"/>
          <p:nvPr/>
        </p:nvSpPr>
        <p:spPr>
          <a:xfrm>
            <a:off x="0" y="1857364"/>
            <a:ext cx="9144000" cy="4093428"/>
          </a:xfrm>
          <a:prstGeom prst="rect">
            <a:avLst/>
          </a:prstGeom>
          <a:noFill/>
        </p:spPr>
        <p:txBody>
          <a:bodyPr wrap="square" rtlCol="0">
            <a:spAutoFit/>
          </a:bodyPr>
          <a:lstStyle/>
          <a:p>
            <a:r>
              <a:rPr lang="en-GB" sz="2000" dirty="0" smtClean="0"/>
              <a:t>Many articles today encourage joy at work to enhance creativity, innovation and well-being. Have </a:t>
            </a:r>
            <a:r>
              <a:rPr lang="en-GB" sz="2000" dirty="0" smtClean="0"/>
              <a:t>fun at what you </a:t>
            </a:r>
            <a:r>
              <a:rPr lang="en-GB" sz="2000" dirty="0" smtClean="0"/>
              <a:t>do, </a:t>
            </a:r>
            <a:r>
              <a:rPr lang="en-GB" sz="2000" dirty="0" smtClean="0"/>
              <a:t>i</a:t>
            </a:r>
            <a:r>
              <a:rPr lang="en-GB" sz="2000" dirty="0" smtClean="0"/>
              <a:t>t </a:t>
            </a:r>
            <a:r>
              <a:rPr lang="en-GB" sz="2000" dirty="0" smtClean="0"/>
              <a:t>will be reflected in your work. No one likes a grump except another grump! We all spend plenty of hours at work. It's much more pleasant to spend those hours with people who have a bounce in their step and a smile on their face than with those who mistakenly associate professionalism with a dour </a:t>
            </a:r>
            <a:r>
              <a:rPr lang="en-GB" sz="2000" dirty="0" smtClean="0"/>
              <a:t>disposition....The </a:t>
            </a:r>
            <a:r>
              <a:rPr lang="en-GB" sz="2000" dirty="0" smtClean="0"/>
              <a:t>best managers </a:t>
            </a:r>
            <a:r>
              <a:rPr lang="en-GB" sz="2000" dirty="0" smtClean="0"/>
              <a:t>set a good example by </a:t>
            </a:r>
            <a:r>
              <a:rPr lang="en-GB" sz="2000" dirty="0" smtClean="0"/>
              <a:t>having fun at what they </a:t>
            </a:r>
            <a:r>
              <a:rPr lang="en-GB" sz="2000" dirty="0" smtClean="0"/>
              <a:t>do. Research</a:t>
            </a:r>
            <a:r>
              <a:rPr lang="en-GB" sz="2000" dirty="0" smtClean="0"/>
              <a:t> shows that </a:t>
            </a:r>
            <a:r>
              <a:rPr lang="en-GB" sz="2000" dirty="0" smtClean="0"/>
              <a:t>happy people have more energy and are more productive and innovative,  when </a:t>
            </a:r>
            <a:r>
              <a:rPr lang="en-GB" sz="2000" dirty="0" smtClean="0"/>
              <a:t>people are in a good mood at work, it builds emotional capital and enhances </a:t>
            </a:r>
            <a:r>
              <a:rPr lang="en-GB" sz="2000" dirty="0" smtClean="0"/>
              <a:t>productivity</a:t>
            </a:r>
            <a:r>
              <a:rPr lang="en-GB" sz="2000" dirty="0" smtClean="0"/>
              <a:t>. It is the responsibility of</a:t>
            </a:r>
            <a:r>
              <a:rPr lang="en-GB" sz="2000" dirty="0" smtClean="0"/>
              <a:t> Leaders and Managers to create working environments cultures, communication and support mechanisms that support this. </a:t>
            </a:r>
            <a:r>
              <a:rPr lang="en-GB" sz="2000" dirty="0" err="1" smtClean="0"/>
              <a:t>Goleman</a:t>
            </a:r>
            <a:r>
              <a:rPr lang="en-GB" sz="2000" dirty="0" smtClean="0"/>
              <a:t> </a:t>
            </a:r>
            <a:r>
              <a:rPr lang="en-GB" sz="2000" dirty="0" smtClean="0"/>
              <a:t>says. "</a:t>
            </a:r>
            <a:r>
              <a:rPr lang="en-GB" sz="2000" b="1" dirty="0" smtClean="0"/>
              <a:t>The art of leadership is getting work done well through other people, and laughing together is one of the best ways to do that."</a:t>
            </a:r>
          </a:p>
          <a:p>
            <a:endParaRPr lang="en-GB" sz="2000" dirty="0"/>
          </a:p>
        </p:txBody>
      </p:sp>
      <p:sp>
        <p:nvSpPr>
          <p:cNvPr id="6" name="TextBox 5"/>
          <p:cNvSpPr txBox="1"/>
          <p:nvPr/>
        </p:nvSpPr>
        <p:spPr>
          <a:xfrm>
            <a:off x="0" y="6357958"/>
            <a:ext cx="5625258" cy="246221"/>
          </a:xfrm>
          <a:prstGeom prst="rect">
            <a:avLst/>
          </a:prstGeom>
          <a:noFill/>
        </p:spPr>
        <p:txBody>
          <a:bodyPr wrap="none" rtlCol="0">
            <a:spAutoFit/>
          </a:bodyPr>
          <a:lstStyle/>
          <a:p>
            <a:r>
              <a:rPr lang="en-GB" sz="1000" dirty="0" smtClean="0"/>
              <a:t>Based on </a:t>
            </a:r>
            <a:r>
              <a:rPr lang="en-GB" sz="1000" dirty="0" smtClean="0">
                <a:hlinkClick r:id="rId2"/>
              </a:rPr>
              <a:t>http</a:t>
            </a:r>
            <a:r>
              <a:rPr lang="en-GB" sz="1000" dirty="0" smtClean="0">
                <a:hlinkClick r:id="rId2"/>
              </a:rPr>
              <a:t>://</a:t>
            </a:r>
            <a:r>
              <a:rPr lang="en-GB" sz="1000" dirty="0" smtClean="0">
                <a:hlinkClick r:id="rId2"/>
              </a:rPr>
              <a:t>www.businessdictionary.com/tips/4/a-happy-employee-is-a-productive-employee.html</a:t>
            </a:r>
            <a:r>
              <a:rPr lang="en-GB" sz="1000" dirty="0" smtClean="0"/>
              <a:t> </a:t>
            </a:r>
            <a:endParaRPr lang="en-GB" sz="1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Evolution of Leadership Theories</a:t>
            </a:r>
            <a:endParaRPr lang="en-GB" u="sng" dirty="0"/>
          </a:p>
        </p:txBody>
      </p:sp>
      <p:sp>
        <p:nvSpPr>
          <p:cNvPr id="3" name="Content Placeholder 2"/>
          <p:cNvSpPr>
            <a:spLocks noGrp="1"/>
          </p:cNvSpPr>
          <p:nvPr>
            <p:ph idx="1"/>
          </p:nvPr>
        </p:nvSpPr>
        <p:spPr/>
        <p:txBody>
          <a:bodyPr>
            <a:normAutofit fontScale="85000" lnSpcReduction="10000"/>
          </a:bodyPr>
          <a:lstStyle/>
          <a:p>
            <a:r>
              <a:rPr lang="en-GB" dirty="0" smtClean="0"/>
              <a:t>Recent </a:t>
            </a:r>
            <a:r>
              <a:rPr lang="en-GB" dirty="0"/>
              <a:t>leadership theories build upon the work of earlier theorists.  Our understanding of leaders, and leadership, has been improving as refinements are made to existing models.  </a:t>
            </a:r>
            <a:endParaRPr lang="en-GB" dirty="0" smtClean="0"/>
          </a:p>
          <a:p>
            <a:r>
              <a:rPr lang="en-GB" dirty="0" smtClean="0"/>
              <a:t>The </a:t>
            </a:r>
            <a:r>
              <a:rPr lang="en-GB" dirty="0"/>
              <a:t>beneficiaries of all this research and written theory are those </a:t>
            </a:r>
            <a:r>
              <a:rPr lang="en-GB" dirty="0" smtClean="0"/>
              <a:t>of us that</a:t>
            </a:r>
            <a:r>
              <a:rPr lang="en-GB" b="1" dirty="0" smtClean="0"/>
              <a:t> </a:t>
            </a:r>
            <a:r>
              <a:rPr lang="en-GB" b="1" dirty="0"/>
              <a:t>apply </a:t>
            </a:r>
            <a:r>
              <a:rPr lang="en-GB" dirty="0"/>
              <a:t>what we learn to </a:t>
            </a:r>
            <a:r>
              <a:rPr lang="en-GB" dirty="0" smtClean="0"/>
              <a:t>ourselves and </a:t>
            </a:r>
            <a:r>
              <a:rPr lang="en-GB" dirty="0"/>
              <a:t>to our </a:t>
            </a:r>
            <a:r>
              <a:rPr lang="en-GB" dirty="0" smtClean="0"/>
              <a:t>lives. </a:t>
            </a:r>
            <a:endParaRPr lang="en-GB" dirty="0"/>
          </a:p>
          <a:p>
            <a:r>
              <a:rPr lang="en-GB" dirty="0"/>
              <a:t>As is the case with many learning experiences, our leadership abilities stem from the total of all lessons we've learned </a:t>
            </a:r>
            <a:r>
              <a:rPr lang="en-GB" dirty="0" smtClean="0"/>
              <a:t>in life, the </a:t>
            </a:r>
            <a:r>
              <a:rPr lang="en-GB" dirty="0"/>
              <a:t>successes, and the </a:t>
            </a:r>
            <a:r>
              <a:rPr lang="en-GB" dirty="0" smtClean="0"/>
              <a:t>equally important mistakes </a:t>
            </a:r>
            <a:r>
              <a:rPr lang="en-GB" dirty="0"/>
              <a:t>we've made along the </a:t>
            </a:r>
            <a:r>
              <a:rPr lang="en-GB" dirty="0" smtClean="0"/>
              <a:t>way.</a:t>
            </a:r>
            <a:endParaRPr lang="en-GB" dirty="0"/>
          </a:p>
          <a:p>
            <a:endParaRPr lang="en-GB" dirty="0"/>
          </a:p>
        </p:txBody>
      </p:sp>
      <p:sp>
        <p:nvSpPr>
          <p:cNvPr id="4" name="TextBox 3"/>
          <p:cNvSpPr txBox="1"/>
          <p:nvPr/>
        </p:nvSpPr>
        <p:spPr>
          <a:xfrm>
            <a:off x="142844" y="6357958"/>
            <a:ext cx="8643998" cy="246221"/>
          </a:xfrm>
          <a:prstGeom prst="rect">
            <a:avLst/>
          </a:prstGeom>
          <a:noFill/>
        </p:spPr>
        <p:txBody>
          <a:bodyPr wrap="square" rtlCol="0">
            <a:spAutoFit/>
          </a:bodyPr>
          <a:lstStyle/>
          <a:p>
            <a:r>
              <a:rPr lang="en-GB" sz="1000" dirty="0" smtClean="0"/>
              <a:t>Based on: </a:t>
            </a:r>
            <a:r>
              <a:rPr lang="en-GB" sz="1000" dirty="0" smtClean="0">
                <a:hlinkClick r:id="rId2"/>
              </a:rPr>
              <a:t>http://www.money-zine.com/Career-Development/Leadership-Skill/Leadership-Theories/</a:t>
            </a:r>
            <a:endParaRPr lang="en-GB" sz="1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Activity: Presentation</a:t>
            </a:r>
            <a:endParaRPr lang="en-GB" u="sng" dirty="0"/>
          </a:p>
        </p:txBody>
      </p:sp>
      <p:sp>
        <p:nvSpPr>
          <p:cNvPr id="3" name="Content Placeholder 2"/>
          <p:cNvSpPr>
            <a:spLocks noGrp="1"/>
          </p:cNvSpPr>
          <p:nvPr>
            <p:ph idx="1"/>
          </p:nvPr>
        </p:nvSpPr>
        <p:spPr>
          <a:xfrm>
            <a:off x="214282" y="2071678"/>
            <a:ext cx="8786874" cy="4525963"/>
          </a:xfrm>
        </p:spPr>
        <p:txBody>
          <a:bodyPr>
            <a:normAutofit/>
          </a:bodyPr>
          <a:lstStyle/>
          <a:p>
            <a:r>
              <a:rPr lang="en-GB" sz="1800" dirty="0" smtClean="0">
                <a:solidFill>
                  <a:schemeClr val="tx1"/>
                </a:solidFill>
              </a:rPr>
              <a:t>History of Management </a:t>
            </a:r>
          </a:p>
          <a:p>
            <a:r>
              <a:rPr lang="en-GB" sz="1800" dirty="0" smtClean="0">
                <a:solidFill>
                  <a:schemeClr val="tx1"/>
                </a:solidFill>
              </a:rPr>
              <a:t>Business Process Management</a:t>
            </a:r>
          </a:p>
          <a:p>
            <a:r>
              <a:rPr lang="en-GB" sz="1800" dirty="0" smtClean="0">
                <a:solidFill>
                  <a:schemeClr val="tx1"/>
                </a:solidFill>
              </a:rPr>
              <a:t>Corporate Ethics</a:t>
            </a:r>
          </a:p>
          <a:p>
            <a:r>
              <a:rPr lang="en-GB" sz="1800" dirty="0" smtClean="0">
                <a:solidFill>
                  <a:schemeClr val="tx1"/>
                </a:solidFill>
              </a:rPr>
              <a:t>Project Management</a:t>
            </a:r>
          </a:p>
          <a:p>
            <a:pPr lvl="0"/>
            <a:r>
              <a:rPr lang="en-GB" sz="1800" dirty="0" smtClean="0"/>
              <a:t>Human resource management</a:t>
            </a:r>
          </a:p>
          <a:p>
            <a:pPr lvl="0"/>
            <a:r>
              <a:rPr lang="en-GB" sz="1800" dirty="0" smtClean="0"/>
              <a:t>Operations management or production management</a:t>
            </a:r>
          </a:p>
          <a:p>
            <a:pPr lvl="0"/>
            <a:r>
              <a:rPr lang="en-GB" sz="1800" dirty="0" smtClean="0"/>
              <a:t>Strategic management</a:t>
            </a:r>
          </a:p>
          <a:p>
            <a:pPr lvl="0"/>
            <a:r>
              <a:rPr lang="en-GB" sz="1800" dirty="0" smtClean="0"/>
              <a:t>Marketing management</a:t>
            </a:r>
          </a:p>
          <a:p>
            <a:pPr lvl="0"/>
            <a:r>
              <a:rPr lang="en-GB" sz="1800" dirty="0" smtClean="0"/>
              <a:t>Financial management</a:t>
            </a:r>
          </a:p>
          <a:p>
            <a:pPr lvl="0"/>
            <a:r>
              <a:rPr lang="en-GB" sz="1800" dirty="0" smtClean="0"/>
              <a:t>Information technology management responsible for management information systems</a:t>
            </a:r>
          </a:p>
          <a:p>
            <a:pPr lvl="0"/>
            <a:r>
              <a:rPr lang="en-GB" sz="1800" dirty="0" smtClean="0"/>
              <a:t>Project Management</a:t>
            </a:r>
          </a:p>
        </p:txBody>
      </p:sp>
      <p:sp>
        <p:nvSpPr>
          <p:cNvPr id="4" name="TextBox 3"/>
          <p:cNvSpPr txBox="1"/>
          <p:nvPr/>
        </p:nvSpPr>
        <p:spPr>
          <a:xfrm>
            <a:off x="0" y="1357298"/>
            <a:ext cx="9144000" cy="646331"/>
          </a:xfrm>
          <a:prstGeom prst="rect">
            <a:avLst/>
          </a:prstGeom>
          <a:noFill/>
        </p:spPr>
        <p:txBody>
          <a:bodyPr wrap="square" rtlCol="0">
            <a:spAutoFit/>
          </a:bodyPr>
          <a:lstStyle/>
          <a:p>
            <a:r>
              <a:rPr lang="en-GB" dirty="0" smtClean="0"/>
              <a:t>Evaluate a chosen Leadership or Management topic of your choice, include a case-study  example, and present to the group next week. E.g.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36"/>
            <a:ext cx="8229600" cy="1143000"/>
          </a:xfrm>
        </p:spPr>
        <p:txBody>
          <a:bodyPr>
            <a:normAutofit fontScale="90000"/>
          </a:bodyPr>
          <a:lstStyle/>
          <a:p>
            <a:r>
              <a:rPr lang="en-GB" u="sng" dirty="0" smtClean="0"/>
              <a:t>Alternative Activity:</a:t>
            </a:r>
            <a:br>
              <a:rPr lang="en-GB" u="sng" dirty="0" smtClean="0"/>
            </a:br>
            <a:r>
              <a:rPr lang="en-GB" u="sng" dirty="0" smtClean="0"/>
              <a:t> ‘Product development’ task</a:t>
            </a:r>
            <a:endParaRPr lang="en-GB" u="sng" dirty="0"/>
          </a:p>
        </p:txBody>
      </p:sp>
      <p:sp>
        <p:nvSpPr>
          <p:cNvPr id="3" name="Content Placeholder 2"/>
          <p:cNvSpPr>
            <a:spLocks noGrp="1"/>
          </p:cNvSpPr>
          <p:nvPr>
            <p:ph idx="1"/>
          </p:nvPr>
        </p:nvSpPr>
        <p:spPr/>
        <p:txBody>
          <a:bodyPr>
            <a:normAutofit lnSpcReduction="10000"/>
          </a:bodyPr>
          <a:lstStyle/>
          <a:p>
            <a:r>
              <a:rPr lang="en-GB" dirty="0" smtClean="0"/>
              <a:t>Using a </a:t>
            </a:r>
            <a:r>
              <a:rPr lang="en-GB" dirty="0" err="1" smtClean="0"/>
              <a:t>Tealight</a:t>
            </a:r>
            <a:r>
              <a:rPr lang="en-GB" dirty="0" smtClean="0"/>
              <a:t> candle and other accessories you choose create a product.</a:t>
            </a:r>
          </a:p>
          <a:p>
            <a:r>
              <a:rPr lang="en-GB" b="1" dirty="0" smtClean="0"/>
              <a:t>Planning: </a:t>
            </a:r>
            <a:r>
              <a:rPr lang="en-GB" dirty="0" smtClean="0"/>
              <a:t>Choose target market, product theme, product design and price.</a:t>
            </a:r>
          </a:p>
          <a:p>
            <a:r>
              <a:rPr lang="en-GB" b="1" dirty="0" smtClean="0"/>
              <a:t>Productivity: </a:t>
            </a:r>
            <a:r>
              <a:rPr lang="en-GB" dirty="0" smtClean="0"/>
              <a:t>Create your Product.  Take a photo for your presentation.</a:t>
            </a:r>
          </a:p>
          <a:p>
            <a:r>
              <a:rPr lang="en-GB" b="1" dirty="0" smtClean="0"/>
              <a:t>Presenting: </a:t>
            </a:r>
            <a:r>
              <a:rPr lang="en-GB" dirty="0" smtClean="0"/>
              <a:t>Try and sell your product at a profit. Photo.</a:t>
            </a:r>
          </a:p>
          <a:p>
            <a:r>
              <a:rPr lang="en-GB" dirty="0" smtClean="0"/>
              <a:t>Present your findings next week. </a:t>
            </a:r>
            <a:endParaRPr lang="en-GB"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smtClean="0"/>
              <a:t>INTEGRATE:</a:t>
            </a:r>
            <a:r>
              <a:rPr lang="en-GB" dirty="0" smtClean="0"/>
              <a:t/>
            </a:r>
            <a:br>
              <a:rPr lang="en-GB" dirty="0" smtClean="0"/>
            </a:br>
            <a:r>
              <a:rPr lang="en-GB" dirty="0" smtClean="0"/>
              <a:t>Activity: Management Styles</a:t>
            </a:r>
            <a:endParaRPr lang="en-GB" dirty="0"/>
          </a:p>
        </p:txBody>
      </p:sp>
      <p:sp>
        <p:nvSpPr>
          <p:cNvPr id="3" name="Content Placeholder 2"/>
          <p:cNvSpPr>
            <a:spLocks noGrp="1"/>
          </p:cNvSpPr>
          <p:nvPr>
            <p:ph idx="1"/>
          </p:nvPr>
        </p:nvSpPr>
        <p:spPr/>
        <p:txBody>
          <a:bodyPr/>
          <a:lstStyle/>
          <a:p>
            <a:r>
              <a:rPr lang="en-GB" dirty="0" smtClean="0">
                <a:hlinkClick r:id="rId2"/>
              </a:rPr>
              <a:t>http://www.rpi.edu/dept/advising/free_enterprise/business_structures/management_styles.htm</a:t>
            </a:r>
            <a:endParaRPr lang="en-GB"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143000"/>
          </a:xfrm>
        </p:spPr>
        <p:txBody>
          <a:bodyPr>
            <a:normAutofit fontScale="90000"/>
          </a:bodyPr>
          <a:lstStyle/>
          <a:p>
            <a:r>
              <a:rPr lang="en-GB" b="1" u="sng" dirty="0" smtClean="0"/>
              <a:t>REVIEW: </a:t>
            </a:r>
            <a:r>
              <a:rPr lang="en-GB" u="sng" dirty="0" err="1" smtClean="0"/>
              <a:t>GoogleTechTalks</a:t>
            </a:r>
            <a:r>
              <a:rPr lang="en-GB" u="sng" dirty="0" smtClean="0"/>
              <a:t>: The </a:t>
            </a:r>
            <a:r>
              <a:rPr lang="en-GB" u="sng" dirty="0"/>
              <a:t>role of leadership in software development</a:t>
            </a:r>
            <a:br>
              <a:rPr lang="en-GB" u="sng" dirty="0"/>
            </a:br>
            <a:endParaRPr lang="en-GB" u="sng" dirty="0"/>
          </a:p>
        </p:txBody>
      </p:sp>
      <p:sp>
        <p:nvSpPr>
          <p:cNvPr id="3" name="Content Placeholder 2"/>
          <p:cNvSpPr>
            <a:spLocks noGrp="1"/>
          </p:cNvSpPr>
          <p:nvPr>
            <p:ph idx="1"/>
          </p:nvPr>
        </p:nvSpPr>
        <p:spPr/>
        <p:txBody>
          <a:bodyPr>
            <a:normAutofit/>
          </a:bodyPr>
          <a:lstStyle/>
          <a:p>
            <a:pPr>
              <a:buNone/>
            </a:pPr>
            <a:r>
              <a:rPr lang="en-GB" sz="2000" b="1" dirty="0" smtClean="0"/>
              <a:t>History of Leadership:</a:t>
            </a:r>
            <a:endParaRPr lang="en-GB" sz="2000" b="1" dirty="0" smtClean="0">
              <a:hlinkClick r:id="rId2"/>
            </a:endParaRPr>
          </a:p>
          <a:p>
            <a:r>
              <a:rPr lang="en-GB" sz="2000" dirty="0" smtClean="0">
                <a:hlinkClick r:id="rId2"/>
              </a:rPr>
              <a:t>http://www.youtube.com/watch?v=ypEMdjslEOI</a:t>
            </a:r>
            <a:r>
              <a:rPr lang="en-GB" sz="2000" dirty="0" smtClean="0"/>
              <a:t>  (1hr 30mins) </a:t>
            </a:r>
          </a:p>
        </p:txBody>
      </p:sp>
      <p:pic>
        <p:nvPicPr>
          <p:cNvPr id="84995" name="Picture 3"/>
          <p:cNvPicPr>
            <a:picLocks noChangeAspect="1" noChangeArrowheads="1"/>
          </p:cNvPicPr>
          <p:nvPr/>
        </p:nvPicPr>
        <p:blipFill>
          <a:blip r:embed="rId3"/>
          <a:srcRect/>
          <a:stretch>
            <a:fillRect/>
          </a:stretch>
        </p:blipFill>
        <p:spPr bwMode="auto">
          <a:xfrm>
            <a:off x="3000364" y="2571744"/>
            <a:ext cx="3038475" cy="3038475"/>
          </a:xfrm>
          <a:prstGeom prst="rect">
            <a:avLst/>
          </a:prstGeom>
          <a:noFill/>
          <a:ln w="9525">
            <a:noFill/>
            <a:miter lim="800000"/>
            <a:headEnd/>
            <a:tailEnd/>
          </a:ln>
          <a:effec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8"/>
            <a:ext cx="8229600" cy="1143000"/>
          </a:xfrm>
        </p:spPr>
        <p:txBody>
          <a:bodyPr>
            <a:normAutofit fontScale="90000"/>
          </a:bodyPr>
          <a:lstStyle/>
          <a:p>
            <a:r>
              <a:rPr lang="en-GB" b="1" u="sng" dirty="0" smtClean="0"/>
              <a:t>SEPERATE PRESENTATION</a:t>
            </a:r>
            <a:r>
              <a:rPr lang="en-GB" u="sng" dirty="0" smtClean="0"/>
              <a:t/>
            </a:r>
            <a:br>
              <a:rPr lang="en-GB" u="sng" dirty="0" smtClean="0"/>
            </a:br>
            <a:r>
              <a:rPr lang="en-GB" u="sng" dirty="0" smtClean="0"/>
              <a:t>Timeline </a:t>
            </a:r>
            <a:r>
              <a:rPr lang="en-GB" u="sng" dirty="0"/>
              <a:t>of </a:t>
            </a:r>
            <a:r>
              <a:rPr lang="en-GB" u="sng" dirty="0" smtClean="0"/>
              <a:t>Project management</a:t>
            </a:r>
            <a:endParaRPr lang="en-GB" u="sng" dirty="0"/>
          </a:p>
        </p:txBody>
      </p:sp>
      <p:sp>
        <p:nvSpPr>
          <p:cNvPr id="3" name="Content Placeholder 2"/>
          <p:cNvSpPr>
            <a:spLocks noGrp="1"/>
          </p:cNvSpPr>
          <p:nvPr>
            <p:ph idx="1"/>
          </p:nvPr>
        </p:nvSpPr>
        <p:spPr>
          <a:xfrm>
            <a:off x="457200" y="1760557"/>
            <a:ext cx="8229600" cy="4525963"/>
          </a:xfrm>
        </p:spPr>
        <p:txBody>
          <a:bodyPr>
            <a:normAutofit/>
          </a:bodyPr>
          <a:lstStyle/>
          <a:p>
            <a:r>
              <a:rPr lang="en-GB" b="1" dirty="0" smtClean="0"/>
              <a:t>Overview: </a:t>
            </a:r>
            <a:r>
              <a:rPr lang="en-GB" dirty="0" smtClean="0">
                <a:hlinkClick r:id="rId2"/>
              </a:rPr>
              <a:t>http://en.wikipedia.org/wiki/Project_management</a:t>
            </a:r>
            <a:endParaRPr lang="en-GB" b="1" dirty="0" smtClean="0"/>
          </a:p>
          <a:p>
            <a:pPr>
              <a:buNone/>
            </a:pPr>
            <a:endParaRPr lang="en-GB" b="1" dirty="0" smtClean="0"/>
          </a:p>
          <a:p>
            <a:r>
              <a:rPr lang="en-GB" b="1" dirty="0" smtClean="0"/>
              <a:t>Timeline: </a:t>
            </a:r>
            <a:r>
              <a:rPr lang="en-GB" dirty="0" smtClean="0">
                <a:hlinkClick r:id="rId3"/>
              </a:rPr>
              <a:t>http://en.wikipedia.org/wiki/Timeline_of_project_management</a:t>
            </a:r>
            <a:r>
              <a:rPr lang="en-GB" dirty="0" smtClean="0"/>
              <a:t>   </a:t>
            </a:r>
            <a:endParaRPr lang="en-GB"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a:t>Nurture, Nature and Leadership </a:t>
            </a:r>
            <a:r>
              <a:rPr lang="en-GB" u="sng" dirty="0" smtClean="0"/>
              <a:t>Traits</a:t>
            </a:r>
            <a:endParaRPr lang="en-GB" u="sng" dirty="0"/>
          </a:p>
        </p:txBody>
      </p:sp>
      <p:sp>
        <p:nvSpPr>
          <p:cNvPr id="3" name="Content Placeholder 2"/>
          <p:cNvSpPr>
            <a:spLocks noGrp="1"/>
          </p:cNvSpPr>
          <p:nvPr>
            <p:ph idx="1"/>
          </p:nvPr>
        </p:nvSpPr>
        <p:spPr/>
        <p:txBody>
          <a:bodyPr>
            <a:normAutofit lnSpcReduction="10000"/>
          </a:bodyPr>
          <a:lstStyle/>
          <a:p>
            <a:r>
              <a:rPr lang="en-GB" dirty="0"/>
              <a:t>The Nature or Nurture argument in </a:t>
            </a:r>
            <a:r>
              <a:rPr lang="en-GB" dirty="0" smtClean="0"/>
              <a:t>leadership originates from the Psychology Nature / Nurture debate and basically </a:t>
            </a:r>
            <a:r>
              <a:rPr lang="en-GB" b="1" dirty="0" smtClean="0"/>
              <a:t>means is a </a:t>
            </a:r>
            <a:r>
              <a:rPr lang="en-GB" b="1" dirty="0"/>
              <a:t>person born </a:t>
            </a:r>
            <a:r>
              <a:rPr lang="en-GB" b="1" dirty="0" smtClean="0"/>
              <a:t>with Leadership qualities/traits  </a:t>
            </a:r>
            <a:r>
              <a:rPr lang="en-GB" dirty="0"/>
              <a:t>(nature), </a:t>
            </a:r>
            <a:r>
              <a:rPr lang="en-GB" b="1" dirty="0"/>
              <a:t>or did they learn </a:t>
            </a:r>
            <a:r>
              <a:rPr lang="en-GB" b="1" dirty="0" smtClean="0"/>
              <a:t>and acquire  leadership qualities </a:t>
            </a:r>
            <a:r>
              <a:rPr lang="en-GB" b="1" dirty="0"/>
              <a:t>from </a:t>
            </a:r>
            <a:r>
              <a:rPr lang="en-GB" b="1" dirty="0" smtClean="0"/>
              <a:t>life experience </a:t>
            </a:r>
            <a:r>
              <a:rPr lang="en-GB" dirty="0" smtClean="0"/>
              <a:t>(nurture); </a:t>
            </a:r>
          </a:p>
          <a:p>
            <a:r>
              <a:rPr lang="en-GB" b="1" dirty="0" smtClean="0"/>
              <a:t>Consider this as we review Leadership Theories</a:t>
            </a:r>
            <a:r>
              <a:rPr lang="en-GB" dirty="0" smtClean="0"/>
              <a:t>.</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24"/>
            <a:ext cx="9144000" cy="1143000"/>
          </a:xfrm>
        </p:spPr>
        <p:txBody>
          <a:bodyPr>
            <a:normAutofit/>
          </a:bodyPr>
          <a:lstStyle/>
          <a:p>
            <a:r>
              <a:rPr lang="en-GB" sz="3800" u="sng" dirty="0" smtClean="0"/>
              <a:t>3 Important Leadership Theories </a:t>
            </a:r>
            <a:r>
              <a:rPr lang="en-GB" sz="3800" u="sng" baseline="30000" dirty="0" smtClean="0"/>
              <a:t>(1)</a:t>
            </a:r>
            <a:r>
              <a:rPr lang="en-GB" sz="3800" u="sng" dirty="0" smtClean="0"/>
              <a:t> </a:t>
            </a:r>
            <a:endParaRPr lang="en-GB" sz="3800" u="sng" baseline="30000" dirty="0"/>
          </a:p>
        </p:txBody>
      </p:sp>
      <p:sp>
        <p:nvSpPr>
          <p:cNvPr id="4" name="TextBox 3"/>
          <p:cNvSpPr txBox="1"/>
          <p:nvPr/>
        </p:nvSpPr>
        <p:spPr>
          <a:xfrm>
            <a:off x="0" y="6500834"/>
            <a:ext cx="9144000" cy="246221"/>
          </a:xfrm>
          <a:prstGeom prst="rect">
            <a:avLst/>
          </a:prstGeom>
          <a:noFill/>
        </p:spPr>
        <p:txBody>
          <a:bodyPr wrap="square" rtlCol="0">
            <a:spAutoFit/>
          </a:bodyPr>
          <a:lstStyle/>
          <a:p>
            <a:r>
              <a:rPr lang="en-GB" sz="1000" dirty="0" smtClean="0"/>
              <a:t>(1) </a:t>
            </a:r>
            <a:r>
              <a:rPr lang="en-GB" sz="1000" dirty="0" smtClean="0">
                <a:hlinkClick r:id="rId2"/>
              </a:rPr>
              <a:t>http://www.money-zine.com/Career-Development/Leadership-Skill/Leadership-Theories/</a:t>
            </a:r>
            <a:r>
              <a:rPr lang="en-GB" sz="1000" dirty="0" smtClean="0"/>
              <a:t>,</a:t>
            </a:r>
            <a:endParaRPr lang="en-GB" sz="1000" dirty="0"/>
          </a:p>
        </p:txBody>
      </p:sp>
      <p:sp>
        <p:nvSpPr>
          <p:cNvPr id="5" name="TextBox 4"/>
          <p:cNvSpPr txBox="1"/>
          <p:nvPr/>
        </p:nvSpPr>
        <p:spPr>
          <a:xfrm>
            <a:off x="0" y="1000108"/>
            <a:ext cx="9144000" cy="6247864"/>
          </a:xfrm>
          <a:prstGeom prst="rect">
            <a:avLst/>
          </a:prstGeom>
          <a:noFill/>
        </p:spPr>
        <p:txBody>
          <a:bodyPr wrap="square" rtlCol="0">
            <a:spAutoFit/>
          </a:bodyPr>
          <a:lstStyle/>
          <a:p>
            <a:r>
              <a:rPr lang="en-GB" sz="2000" dirty="0" smtClean="0"/>
              <a:t>These three theorists outline the </a:t>
            </a:r>
            <a:r>
              <a:rPr lang="en-GB" sz="2000" b="1" dirty="0" smtClean="0"/>
              <a:t>evolution of Leadership </a:t>
            </a:r>
            <a:r>
              <a:rPr lang="en-GB" sz="2000" dirty="0" smtClean="0"/>
              <a:t>theory and take us from the development of </a:t>
            </a:r>
            <a:r>
              <a:rPr lang="en-GB" sz="2000" b="1" dirty="0" smtClean="0"/>
              <a:t>Trait leadership</a:t>
            </a:r>
            <a:r>
              <a:rPr lang="en-GB" sz="2000" dirty="0" smtClean="0"/>
              <a:t>, </a:t>
            </a:r>
            <a:r>
              <a:rPr lang="en-GB" sz="2000" b="1" dirty="0" smtClean="0"/>
              <a:t>transactional &amp; transformational leadership </a:t>
            </a:r>
            <a:r>
              <a:rPr lang="en-GB" sz="2000" dirty="0" smtClean="0"/>
              <a:t>through to </a:t>
            </a:r>
            <a:r>
              <a:rPr lang="en-GB" sz="2000" b="1" dirty="0" smtClean="0"/>
              <a:t>emotional intelligence</a:t>
            </a:r>
            <a:r>
              <a:rPr lang="en-GB" sz="2000" dirty="0" smtClean="0"/>
              <a:t>. </a:t>
            </a:r>
          </a:p>
          <a:p>
            <a:endParaRPr lang="en-GB" sz="2000" dirty="0"/>
          </a:p>
          <a:p>
            <a:r>
              <a:rPr lang="en-GB" sz="2000" b="1" dirty="0"/>
              <a:t>T</a:t>
            </a:r>
            <a:r>
              <a:rPr lang="en-GB" sz="2000" b="1" dirty="0" smtClean="0"/>
              <a:t>ransactional &amp; transformational leadership methods use different motivating factors. </a:t>
            </a:r>
            <a:r>
              <a:rPr lang="en-GB" sz="2000" dirty="0" smtClean="0"/>
              <a:t> </a:t>
            </a:r>
            <a:r>
              <a:rPr lang="en-GB" sz="2000" b="1" dirty="0" smtClean="0"/>
              <a:t>Transactional leaders motivate on a system of rewards and punishments, while transformational leaders inspire internal motivations such as self improvement, personal development) which lead to transformational changes within people.</a:t>
            </a:r>
          </a:p>
          <a:p>
            <a:endParaRPr lang="en-GB" sz="2000" b="1" dirty="0"/>
          </a:p>
          <a:p>
            <a:r>
              <a:rPr lang="en-GB" sz="2000" dirty="0" smtClean="0"/>
              <a:t>Max</a:t>
            </a:r>
            <a:r>
              <a:rPr lang="en-GB" sz="2000" b="1" dirty="0" smtClean="0"/>
              <a:t> </a:t>
            </a:r>
            <a:r>
              <a:rPr lang="en-GB" sz="2000" dirty="0" smtClean="0"/>
              <a:t>Weber</a:t>
            </a:r>
            <a:r>
              <a:rPr lang="en-GB" sz="2000" b="1" dirty="0" smtClean="0"/>
              <a:t> </a:t>
            </a:r>
            <a:r>
              <a:rPr lang="en-GB" sz="2000" dirty="0" smtClean="0"/>
              <a:t>(1947) - </a:t>
            </a:r>
            <a:r>
              <a:rPr lang="en-GB" sz="2000" b="1" dirty="0" smtClean="0"/>
              <a:t>The transactional leadership style</a:t>
            </a:r>
            <a:r>
              <a:rPr lang="en-GB" sz="2000" dirty="0" smtClean="0"/>
              <a:t> </a:t>
            </a:r>
            <a:r>
              <a:rPr lang="en-GB" sz="2000" b="1" dirty="0" smtClean="0"/>
              <a:t>was first described by Weber in 1947. </a:t>
            </a:r>
          </a:p>
          <a:p>
            <a:r>
              <a:rPr lang="en-GB" sz="2000" dirty="0" smtClean="0"/>
              <a:t>George</a:t>
            </a:r>
            <a:r>
              <a:rPr lang="en-GB" sz="2000" b="1" dirty="0" smtClean="0"/>
              <a:t> </a:t>
            </a:r>
            <a:r>
              <a:rPr lang="en-GB" sz="2000" dirty="0" smtClean="0"/>
              <a:t>Burns (1978) – </a:t>
            </a:r>
            <a:r>
              <a:rPr lang="en-GB" sz="2000" b="1" dirty="0" smtClean="0"/>
              <a:t>Burns built on the work of Weber and created a dimension of moral leaders versus amoral leaders.  The latter of which he felt were not true leaders. </a:t>
            </a:r>
          </a:p>
          <a:p>
            <a:r>
              <a:rPr lang="en-GB" sz="2000" dirty="0" smtClean="0"/>
              <a:t>Daniel</a:t>
            </a:r>
            <a:r>
              <a:rPr lang="en-GB" sz="2000" b="1" dirty="0" smtClean="0"/>
              <a:t> </a:t>
            </a:r>
            <a:r>
              <a:rPr lang="en-GB" sz="2000" dirty="0" err="1" smtClean="0"/>
              <a:t>Goleman</a:t>
            </a:r>
            <a:r>
              <a:rPr lang="en-GB" sz="2000" b="1" dirty="0" smtClean="0"/>
              <a:t> </a:t>
            </a:r>
            <a:r>
              <a:rPr lang="en-GB" sz="2000" dirty="0" smtClean="0"/>
              <a:t>(1995) - </a:t>
            </a:r>
            <a:r>
              <a:rPr lang="en-GB" sz="2000" b="1" dirty="0" err="1" smtClean="0"/>
              <a:t>Goleman's</a:t>
            </a:r>
            <a:r>
              <a:rPr lang="en-GB" sz="2000" b="1" dirty="0" smtClean="0"/>
              <a:t> leadership theory  describes five characteristics of emotional intelligence that make a successful Leader.</a:t>
            </a:r>
          </a:p>
          <a:p>
            <a:endParaRPr lang="en-GB" sz="2000" dirty="0" smtClean="0"/>
          </a:p>
          <a:p>
            <a:endParaRPr lang="en-GB" sz="2000" dirty="0" smtClean="0"/>
          </a:p>
          <a:p>
            <a:endParaRPr lang="en-GB"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smtClean="0"/>
              <a:t>HIDE </a:t>
            </a:r>
            <a:r>
              <a:rPr lang="en-GB" b="1" u="sng" dirty="0"/>
              <a:t> </a:t>
            </a:r>
            <a:r>
              <a:rPr lang="en-GB" b="1" u="sng" dirty="0" smtClean="0"/>
              <a:t>SLIDE: </a:t>
            </a:r>
            <a:r>
              <a:rPr lang="en-GB" u="sng" dirty="0" smtClean="0"/>
              <a:t>Leadership styles: </a:t>
            </a:r>
            <a:br>
              <a:rPr lang="en-GB" u="sng" dirty="0" smtClean="0"/>
            </a:br>
            <a:r>
              <a:rPr lang="en-GB" u="sng" dirty="0" smtClean="0"/>
              <a:t>Transactional (outside reward) </a:t>
            </a:r>
            <a:r>
              <a:rPr lang="en-GB" u="sng" dirty="0" err="1" smtClean="0"/>
              <a:t>v’s</a:t>
            </a:r>
            <a:r>
              <a:rPr lang="en-GB" u="sng" dirty="0" smtClean="0"/>
              <a:t> Transformational (internal motivation)</a:t>
            </a:r>
            <a:endParaRPr lang="en-GB" u="sng" dirty="0"/>
          </a:p>
        </p:txBody>
      </p:sp>
      <p:sp>
        <p:nvSpPr>
          <p:cNvPr id="3" name="Content Placeholder 2"/>
          <p:cNvSpPr>
            <a:spLocks noGrp="1"/>
          </p:cNvSpPr>
          <p:nvPr>
            <p:ph idx="1"/>
          </p:nvPr>
        </p:nvSpPr>
        <p:spPr>
          <a:xfrm>
            <a:off x="0" y="1814514"/>
            <a:ext cx="9144000" cy="3114684"/>
          </a:xfrm>
        </p:spPr>
        <p:txBody>
          <a:bodyPr>
            <a:noAutofit/>
          </a:bodyPr>
          <a:lstStyle/>
          <a:p>
            <a:r>
              <a:rPr lang="en-GB" sz="1800" dirty="0"/>
              <a:t>The </a:t>
            </a:r>
            <a:r>
              <a:rPr lang="en-GB" sz="1800" b="1" dirty="0"/>
              <a:t>transactional leadership style</a:t>
            </a:r>
            <a:r>
              <a:rPr lang="en-GB" sz="1800" dirty="0"/>
              <a:t> was first described by </a:t>
            </a:r>
            <a:r>
              <a:rPr lang="en-GB" sz="1800" dirty="0" smtClean="0"/>
              <a:t>Weber </a:t>
            </a:r>
            <a:r>
              <a:rPr lang="en-GB" sz="1800" dirty="0"/>
              <a:t>in </a:t>
            </a:r>
            <a:r>
              <a:rPr lang="en-GB" sz="1800" dirty="0" smtClean="0"/>
              <a:t>1947.</a:t>
            </a:r>
            <a:r>
              <a:rPr lang="en-GB" sz="1800" dirty="0"/>
              <a:t>  </a:t>
            </a:r>
            <a:r>
              <a:rPr lang="en-GB" sz="1800" b="1" dirty="0"/>
              <a:t>Transactional leaders are on the opposite leadership theory spectrum relative to transformational leaders.</a:t>
            </a:r>
            <a:r>
              <a:rPr lang="en-GB" sz="1800" dirty="0"/>
              <a:t>  </a:t>
            </a:r>
            <a:r>
              <a:rPr lang="en-GB" sz="1800" b="1" dirty="0"/>
              <a:t>The former depends on a system of rewards and punishments, while the latter takes advantage of internal </a:t>
            </a:r>
            <a:r>
              <a:rPr lang="en-GB" sz="1800" b="1" dirty="0" smtClean="0"/>
              <a:t>motivations (personal or career development).</a:t>
            </a:r>
            <a:endParaRPr lang="en-GB" sz="1800" b="1" dirty="0"/>
          </a:p>
          <a:p>
            <a:r>
              <a:rPr lang="en-GB" sz="1800" dirty="0" smtClean="0"/>
              <a:t>The </a:t>
            </a:r>
            <a:r>
              <a:rPr lang="en-GB" sz="1800" dirty="0"/>
              <a:t>transactional leadership style developed by Bass is based on the hypothesis that followers are motivated through a system of rewards and punishment.  The transactional leader's view of the leader / follower relationship </a:t>
            </a:r>
            <a:r>
              <a:rPr lang="en-GB" sz="1800" dirty="0" smtClean="0"/>
              <a:t>is if </a:t>
            </a:r>
            <a:r>
              <a:rPr lang="en-GB" sz="1800" dirty="0"/>
              <a:t>the follower does something good, then they will be rewarded.  If the follower does something wrong, then they will be </a:t>
            </a:r>
            <a:r>
              <a:rPr lang="en-GB" sz="1800" dirty="0" smtClean="0"/>
              <a:t>punished.</a:t>
            </a:r>
            <a:endParaRPr lang="en-GB" sz="1800" dirty="0"/>
          </a:p>
          <a:p>
            <a:r>
              <a:rPr lang="en-GB" sz="1800" dirty="0" smtClean="0"/>
              <a:t>The </a:t>
            </a:r>
            <a:r>
              <a:rPr lang="en-GB" sz="1800" dirty="0"/>
              <a:t>theory behind transformational leaders, on the other hand is based, on the hypothesis that leaders can exploit a need of the follower.  These particular needs are not </a:t>
            </a:r>
            <a:r>
              <a:rPr lang="en-GB" sz="1800" dirty="0" smtClean="0"/>
              <a:t>based on transactions, </a:t>
            </a:r>
            <a:r>
              <a:rPr lang="en-GB" sz="1800" dirty="0"/>
              <a:t>but higher order needs.  These needs are those of the total person, and are closely aligned </a:t>
            </a:r>
            <a:r>
              <a:rPr lang="en-GB" sz="1800" dirty="0" smtClean="0"/>
              <a:t>with </a:t>
            </a:r>
            <a:r>
              <a:rPr lang="en-GB" sz="1800" dirty="0"/>
              <a:t>the internal motivational factors of the </a:t>
            </a:r>
            <a:r>
              <a:rPr lang="en-GB" sz="1800" dirty="0" smtClean="0"/>
              <a:t>follower.</a:t>
            </a:r>
            <a:endParaRPr lang="en-GB" sz="1800" dirty="0"/>
          </a:p>
          <a:p>
            <a:r>
              <a:rPr lang="en-GB" sz="1800" dirty="0"/>
              <a:t>So at one end of the spectrum we have transactional leaders that are making many "deals" with those being led.  On the other end of the spectrum, we have transformational leaders, which are looking to satisfy a greater need of an </a:t>
            </a:r>
            <a:r>
              <a:rPr lang="en-GB" sz="1800" dirty="0" smtClean="0"/>
              <a:t>individual. </a:t>
            </a:r>
            <a:endParaRPr lang="en-GB" sz="1800" dirty="0"/>
          </a:p>
          <a:p>
            <a:pPr>
              <a:buNone/>
            </a:pPr>
            <a:endParaRPr lang="en-GB" sz="1800"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3567</Words>
  <Application>Microsoft Office PowerPoint</Application>
  <PresentationFormat>On-screen Show (4:3)</PresentationFormat>
  <Paragraphs>595</Paragraphs>
  <Slides>69</Slides>
  <Notes>0</Notes>
  <HiddenSlides>9</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Leadership &amp; Management</vt:lpstr>
      <vt:lpstr>Part 1</vt:lpstr>
      <vt:lpstr>Slide 3</vt:lpstr>
      <vt:lpstr>Exercise: Inspiration</vt:lpstr>
      <vt:lpstr>Leadership can be defined as:</vt:lpstr>
      <vt:lpstr>HIDE: Leadership definitions</vt:lpstr>
      <vt:lpstr>Nurture, Nature and Leadership Traits</vt:lpstr>
      <vt:lpstr>3 Important Leadership Theories (1) </vt:lpstr>
      <vt:lpstr>HIDE  SLIDE: Leadership styles:  Transactional (outside reward) v’s Transformational (internal motivation)</vt:lpstr>
      <vt:lpstr>HIDE SLIDE: Weber's Theories of Transactional &amp; Transformational Leadership (defined later)</vt:lpstr>
      <vt:lpstr>HIDE SLIDE: Burns Leadership Theories</vt:lpstr>
      <vt:lpstr>What qualities distinguish an individual as a leader?</vt:lpstr>
      <vt:lpstr>Leadership Theories (1) </vt:lpstr>
      <vt:lpstr>Trait Theory</vt:lpstr>
      <vt:lpstr>Trait theory: Stogdill</vt:lpstr>
      <vt:lpstr>Trait Theory: McCall and Lombardo (1983)</vt:lpstr>
      <vt:lpstr>James Kouzes and Barry Posner </vt:lpstr>
      <vt:lpstr>James Kouzes and Barry Posner cont..</vt:lpstr>
      <vt:lpstr>Participative Leadership</vt:lpstr>
      <vt:lpstr>Participative: Lewin's leadership styles </vt:lpstr>
      <vt:lpstr>Situational Leadership</vt:lpstr>
      <vt:lpstr>Situational: Yukl (1989) </vt:lpstr>
      <vt:lpstr>Situational: Hersey and Blanchard's</vt:lpstr>
      <vt:lpstr>Situational: Hersey and Blanchard's cont..</vt:lpstr>
      <vt:lpstr>Contingency Theory</vt:lpstr>
      <vt:lpstr>HIDE SLIDE: Contingency: Cognitive Resource Theory</vt:lpstr>
      <vt:lpstr>Transactional Leadership</vt:lpstr>
      <vt:lpstr>Transformational Leadership</vt:lpstr>
      <vt:lpstr>Slide 29</vt:lpstr>
      <vt:lpstr>Transformational: Bass' Transformational</vt:lpstr>
      <vt:lpstr> Transformational: Burns</vt:lpstr>
      <vt:lpstr>Behavioral Theory</vt:lpstr>
      <vt:lpstr>Goleman's Leadership Theory</vt:lpstr>
      <vt:lpstr>Goleman's leadership theory </vt:lpstr>
      <vt:lpstr>Daniel Goleman: Self Management</vt:lpstr>
      <vt:lpstr>Goleman: The Ability to Relate to Others</vt:lpstr>
      <vt:lpstr>Goleman 6 Leadership Styles</vt:lpstr>
      <vt:lpstr>Slide 38</vt:lpstr>
      <vt:lpstr>Mastering Multiple Leadership Styles</vt:lpstr>
      <vt:lpstr>Leadership Styles</vt:lpstr>
      <vt:lpstr>Emotional Intelligence</vt:lpstr>
      <vt:lpstr>Social Intelligence and Leadership</vt:lpstr>
      <vt:lpstr>Creative exercise: Leadership Composition</vt:lpstr>
      <vt:lpstr>Leadership Lessons from Dancing Guy</vt:lpstr>
      <vt:lpstr>Activity: Presentation</vt:lpstr>
      <vt:lpstr>Part 2</vt:lpstr>
      <vt:lpstr>Leadership &amp; Management</vt:lpstr>
      <vt:lpstr>What is Management?</vt:lpstr>
      <vt:lpstr>Management: Early History</vt:lpstr>
      <vt:lpstr>Management</vt:lpstr>
      <vt:lpstr>Management Theory</vt:lpstr>
      <vt:lpstr>6 Management branches</vt:lpstr>
      <vt:lpstr>21st century Management</vt:lpstr>
      <vt:lpstr>Formation of the business policy</vt:lpstr>
      <vt:lpstr>Implementation of policies and strategies (1)</vt:lpstr>
      <vt:lpstr>Basic functions of management</vt:lpstr>
      <vt:lpstr> Multi-divisional management hierarchy</vt:lpstr>
      <vt:lpstr>Management styles</vt:lpstr>
      <vt:lpstr>Autocratic</vt:lpstr>
      <vt:lpstr>Paternalistic</vt:lpstr>
      <vt:lpstr>Democratic</vt:lpstr>
      <vt:lpstr>Laissez-faire</vt:lpstr>
      <vt:lpstr>Laughter &amp; Leadership: A Happy Worker is a Productive Worker.</vt:lpstr>
      <vt:lpstr>Evolution of Leadership Theories</vt:lpstr>
      <vt:lpstr>Activity: Presentation</vt:lpstr>
      <vt:lpstr>Alternative Activity:  ‘Product development’ task</vt:lpstr>
      <vt:lpstr>INTEGRATE: Activity: Management Styles</vt:lpstr>
      <vt:lpstr>REVIEW: GoogleTechTalks: The role of leadership in software development </vt:lpstr>
      <vt:lpstr>SEPERATE PRESENTATION Timeline of Project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James Williams</dc:creator>
  <cp:lastModifiedBy>James Williams</cp:lastModifiedBy>
  <cp:revision>344</cp:revision>
  <dcterms:created xsi:type="dcterms:W3CDTF">2010-10-31T10:01:25Z</dcterms:created>
  <dcterms:modified xsi:type="dcterms:W3CDTF">2010-11-01T10:03:59Z</dcterms:modified>
</cp:coreProperties>
</file>