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84" r:id="rId11"/>
    <p:sldId id="28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83" r:id="rId22"/>
    <p:sldId id="287" r:id="rId23"/>
    <p:sldId id="275" r:id="rId24"/>
    <p:sldId id="276" r:id="rId25"/>
    <p:sldId id="302" r:id="rId26"/>
    <p:sldId id="277" r:id="rId27"/>
    <p:sldId id="278" r:id="rId28"/>
    <p:sldId id="279" r:id="rId29"/>
    <p:sldId id="280" r:id="rId30"/>
    <p:sldId id="281" r:id="rId31"/>
    <p:sldId id="282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EB2C1E0-2D4D-4A8A-8827-CADC0D7CE1DF}" type="slidenum">
              <a:t>‹#›</a:t>
            </a:fld>
            <a:endParaRPr lang="en-CA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CA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CA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CA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CA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7373BF6-616C-4416-AD31-0DF04104761A}" type="slidenum"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CA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4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4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8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6BFD1A-FB45-4D85-81F2-D25E499D0D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473BDD-0D3C-4FA2-BA85-833AE797B0A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F54874-A633-41DD-8CEE-DEF9150506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60D45-1086-4597-9F68-FD3C4CE93F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801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9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5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1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06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42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13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48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84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C6A528-FFAD-4AEC-9074-E24A0C080BB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94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10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17061C-382C-47DE-A4F8-82F3E9B3EA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1D44CC-D02B-4876-8DC1-3FCD577408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1822BA-4B9D-4262-8597-464C6BD82C8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FF17C-0770-45E2-8956-588A411DEE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00997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131D14-4AE7-4256-8396-740DC21BC2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552" indent="0">
              <a:buNone/>
              <a:defRPr sz="3100"/>
            </a:lvl2pPr>
            <a:lvl3pPr marL="1007108" indent="0">
              <a:buNone/>
              <a:defRPr sz="2600"/>
            </a:lvl3pPr>
            <a:lvl4pPr marL="1510662" indent="0">
              <a:buNone/>
              <a:defRPr sz="2200"/>
            </a:lvl4pPr>
            <a:lvl5pPr marL="2014214" indent="0">
              <a:buNone/>
              <a:defRPr sz="2200"/>
            </a:lvl5pPr>
            <a:lvl6pPr marL="2517769" indent="0">
              <a:buNone/>
              <a:defRPr sz="2200"/>
            </a:lvl6pPr>
            <a:lvl7pPr marL="3021323" indent="0">
              <a:buNone/>
              <a:defRPr sz="2200"/>
            </a:lvl7pPr>
            <a:lvl8pPr marL="3524873" indent="0">
              <a:buNone/>
              <a:defRPr sz="2200"/>
            </a:lvl8pPr>
            <a:lvl9pPr marL="402842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843ED2-F189-4705-93FD-726BCB2A13E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06" tIns="50355" rIns="100706" bIns="5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8"/>
            <a:ext cx="9072563" cy="4989036"/>
          </a:xfrm>
          <a:prstGeom prst="rect">
            <a:avLst/>
          </a:prstGeom>
        </p:spPr>
        <p:txBody>
          <a:bodyPr vert="horz" lIns="100706" tIns="50355" rIns="100706" bIns="5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8"/>
            <a:ext cx="2352146" cy="402483"/>
          </a:xfrm>
          <a:prstGeom prst="rect">
            <a:avLst/>
          </a:prstGeom>
        </p:spPr>
        <p:txBody>
          <a:bodyPr vert="horz" lIns="100706" tIns="50355" rIns="100706" bIns="5035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8"/>
            <a:ext cx="3192198" cy="402483"/>
          </a:xfrm>
          <a:prstGeom prst="rect">
            <a:avLst/>
          </a:prstGeom>
        </p:spPr>
        <p:txBody>
          <a:bodyPr vert="horz" lIns="100706" tIns="50355" rIns="100706" bIns="5035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8"/>
            <a:ext cx="2352146" cy="402483"/>
          </a:xfrm>
          <a:prstGeom prst="rect">
            <a:avLst/>
          </a:prstGeom>
        </p:spPr>
        <p:txBody>
          <a:bodyPr vert="horz" lIns="100706" tIns="50355" rIns="100706" bIns="5035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DD75DFE-2D9C-4D6C-87E1-BA9697FDD5C2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0710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665" indent="-377665" algn="l" defTabSz="100710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75" indent="-314720" algn="l" defTabSz="100710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6" indent="-251777" algn="l" defTabSz="100710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439" indent="-251777" algn="l" defTabSz="100710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993" indent="-251777" algn="l" defTabSz="100710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546" indent="-251777" algn="l" defTabSz="100710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3100" indent="-251777" algn="l" defTabSz="100710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6654" indent="-251777" algn="l" defTabSz="100710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0207" indent="-251777" algn="l" defTabSz="100710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5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108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66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214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76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132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87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842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stributed_computing" TargetMode="External"/><Relationship Id="rId13" Type="http://schemas.openxmlformats.org/officeDocument/2006/relationships/hyperlink" Target="http://en.wikipedia.org/wiki/Pipes_and_filters" TargetMode="External"/><Relationship Id="rId18" Type="http://schemas.openxmlformats.org/officeDocument/2006/relationships/hyperlink" Target="http://en.wikipedia.org/wiki/Service-oriented_architecture" TargetMode="External"/><Relationship Id="rId3" Type="http://schemas.openxmlformats.org/officeDocument/2006/relationships/hyperlink" Target="http://en.wikipedia.org/wiki/Client%E2%80%93server_model" TargetMode="External"/><Relationship Id="rId21" Type="http://schemas.openxmlformats.org/officeDocument/2006/relationships/hyperlink" Target="http://en.wikipedia.org/wiki/Space_based_architecture" TargetMode="External"/><Relationship Id="rId7" Type="http://schemas.openxmlformats.org/officeDocument/2006/relationships/hyperlink" Target="http://en.wikipedia.org/wiki/Database-centric_architecture" TargetMode="External"/><Relationship Id="rId12" Type="http://schemas.openxmlformats.org/officeDocument/2006/relationships/hyperlink" Target="http://en.wikipedia.org/wiki/Monolithic_application" TargetMode="External"/><Relationship Id="rId17" Type="http://schemas.openxmlformats.org/officeDocument/2006/relationships/hyperlink" Target="http://en.wikipedia.org/wiki/Search-oriented_architecture" TargetMode="External"/><Relationship Id="rId2" Type="http://schemas.openxmlformats.org/officeDocument/2006/relationships/hyperlink" Target="http://en.wikipedia.org/wiki/Blackboard_(computing)" TargetMode="External"/><Relationship Id="rId16" Type="http://schemas.openxmlformats.org/officeDocument/2006/relationships/hyperlink" Target="http://en.wikipedia.org/wiki/Inference" TargetMode="External"/><Relationship Id="rId20" Type="http://schemas.openxmlformats.org/officeDocument/2006/relationships/hyperlink" Target="http://en.wikipedia.org/wiki/Software_componen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oud_computing" TargetMode="External"/><Relationship Id="rId11" Type="http://schemas.openxmlformats.org/officeDocument/2006/relationships/hyperlink" Target="http://en.wikipedia.org/wiki/Front_end_and_back_end" TargetMode="External"/><Relationship Id="rId24" Type="http://schemas.openxmlformats.org/officeDocument/2006/relationships/hyperlink" Target="http://en.wikipedia.org/wiki/Software_architecture" TargetMode="External"/><Relationship Id="rId5" Type="http://schemas.openxmlformats.org/officeDocument/2006/relationships/hyperlink" Target="http://en.wikipedia.org/wiki/Peer-to-peer" TargetMode="External"/><Relationship Id="rId15" Type="http://schemas.openxmlformats.org/officeDocument/2006/relationships/hyperlink" Target="http://en.wikipedia.org/wiki/Representational_State_Transfer" TargetMode="External"/><Relationship Id="rId23" Type="http://schemas.openxmlformats.org/officeDocument/2006/relationships/hyperlink" Target="http://en.wikipedia.org/wiki/Three-tier_(computing)" TargetMode="External"/><Relationship Id="rId10" Type="http://schemas.openxmlformats.org/officeDocument/2006/relationships/hyperlink" Target="http://en.wikipedia.org/wiki/Implicit_invocation" TargetMode="External"/><Relationship Id="rId19" Type="http://schemas.openxmlformats.org/officeDocument/2006/relationships/hyperlink" Target="http://en.wikipedia.org/wiki/Shared_nothing_architecture" TargetMode="External"/><Relationship Id="rId4" Type="http://schemas.openxmlformats.org/officeDocument/2006/relationships/hyperlink" Target="http://en.wikipedia.org/wiki/N-tier" TargetMode="External"/><Relationship Id="rId9" Type="http://schemas.openxmlformats.org/officeDocument/2006/relationships/hyperlink" Target="http://en.wikipedia.org/wiki/Event-driven_architecture" TargetMode="External"/><Relationship Id="rId14" Type="http://schemas.openxmlformats.org/officeDocument/2006/relationships/hyperlink" Target="http://en.wikipedia.org/wiki/Plug-in_(computing)" TargetMode="External"/><Relationship Id="rId22" Type="http://schemas.openxmlformats.org/officeDocument/2006/relationships/hyperlink" Target="http://en.wikipedia.org/wiki/Structured_Systems_Analysis_and_Design_Methodolog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1485900"/>
            <a:ext cx="9072563" cy="3503613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CA" sz="7200" b="1" u="sng" dirty="0" err="1" smtClean="0">
                <a:latin typeface="Chalkboard" pitchFamily="18"/>
              </a:rPr>
              <a:t>CSci</a:t>
            </a:r>
            <a:r>
              <a:rPr lang="en-CA" sz="7200" b="1" u="sng" dirty="0" smtClean="0">
                <a:latin typeface="Chalkboard" pitchFamily="18"/>
              </a:rPr>
              <a:t> </a:t>
            </a:r>
            <a:r>
              <a:rPr lang="en-CA" sz="7200" b="1" u="sng" dirty="0">
                <a:latin typeface="Chalkboard" pitchFamily="18"/>
              </a:rPr>
              <a:t>3130</a:t>
            </a:r>
          </a:p>
          <a:p>
            <a:pPr marL="0" lvl="0" indent="0" algn="ctr">
              <a:buNone/>
            </a:pPr>
            <a:r>
              <a:rPr lang="en-CA" sz="7200" b="1" dirty="0">
                <a:latin typeface="Chalkboard" pitchFamily="18"/>
              </a:rPr>
              <a:t>Software </a:t>
            </a:r>
            <a:r>
              <a:rPr lang="en-CA" sz="7200" b="1" dirty="0" smtClean="0">
                <a:latin typeface="Chalkboard" pitchFamily="18"/>
              </a:rPr>
              <a:t>Architectures</a:t>
            </a:r>
            <a:endParaRPr lang="en-CA" sz="7200" b="1" dirty="0">
              <a:latin typeface="Chalkboard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model or Viewpoints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 view is a representation of a whole system from the perspective of a related set of concerns</a:t>
            </a:r>
          </a:p>
          <a:p>
            <a:r>
              <a:rPr lang="en-CA" dirty="0" smtClean="0"/>
              <a:t>A view model or viewpoints framework defines a coherent set of views to be used in the construction of a system architecture, software architecture, or enterprise architecture.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Some examples of kinds of views (viewpoints in the 1471/42010 ontology) are:</a:t>
            </a:r>
          </a:p>
          <a:p>
            <a:pPr lvl="1"/>
            <a:r>
              <a:rPr lang="en-CA" dirty="0" smtClean="0"/>
              <a:t>Functional/logical viewpoint</a:t>
            </a:r>
          </a:p>
          <a:p>
            <a:pPr lvl="1"/>
            <a:r>
              <a:rPr lang="en-CA" dirty="0" smtClean="0"/>
              <a:t>Code/module viewpoint</a:t>
            </a:r>
          </a:p>
          <a:p>
            <a:pPr lvl="1"/>
            <a:r>
              <a:rPr lang="en-CA" dirty="0" smtClean="0"/>
              <a:t>Development/structural viewpoint</a:t>
            </a:r>
          </a:p>
          <a:p>
            <a:pPr lvl="1"/>
            <a:r>
              <a:rPr lang="en-CA" dirty="0" smtClean="0"/>
              <a:t>Concurrency/process/runtime/thread viewpoint</a:t>
            </a:r>
          </a:p>
          <a:p>
            <a:pPr lvl="1"/>
            <a:r>
              <a:rPr lang="en-CA" dirty="0" smtClean="0"/>
              <a:t>Physical/deployment/install viewpoint</a:t>
            </a:r>
          </a:p>
          <a:p>
            <a:pPr lvl="1"/>
            <a:r>
              <a:rPr lang="en-CA" dirty="0" smtClean="0"/>
              <a:t>User action/feedback viewpoint</a:t>
            </a:r>
          </a:p>
          <a:p>
            <a:pPr lvl="1"/>
            <a:r>
              <a:rPr lang="en-CA" dirty="0" smtClean="0"/>
              <a:t>Data view/data model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 smtClean="0"/>
              <a:t>Types of Architecture </a:t>
            </a:r>
            <a:r>
              <a:rPr lang="en-CA" dirty="0"/>
              <a:t>Views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Component &amp; Connector View</a:t>
            </a:r>
          </a:p>
          <a:p>
            <a:pPr lvl="1" rtl="0" hangingPunct="0"/>
            <a:r>
              <a:rPr lang="en-CA" dirty="0">
                <a:latin typeface="" pitchFamily="16"/>
              </a:rPr>
              <a:t>Very universal, easy to understand, </a:t>
            </a:r>
            <a:r>
              <a:rPr lang="en-CA" dirty="0" smtClean="0">
                <a:latin typeface="" pitchFamily="16"/>
              </a:rPr>
              <a:t>high-level</a:t>
            </a:r>
            <a:br>
              <a:rPr lang="en-CA" dirty="0" smtClean="0">
                <a:latin typeface="" pitchFamily="16"/>
              </a:rPr>
            </a:br>
            <a:endParaRPr lang="en-CA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Module View</a:t>
            </a:r>
          </a:p>
          <a:p>
            <a:pPr lvl="1" rtl="0" hangingPunct="0"/>
            <a:r>
              <a:rPr lang="en-CA" dirty="0">
                <a:latin typeface="" pitchFamily="16"/>
              </a:rPr>
              <a:t>Often the result of the software </a:t>
            </a:r>
            <a:r>
              <a:rPr lang="en-CA" dirty="0" smtClean="0">
                <a:latin typeface="" pitchFamily="16"/>
              </a:rPr>
              <a:t>design</a:t>
            </a:r>
            <a:br>
              <a:rPr lang="en-CA" dirty="0" smtClean="0">
                <a:latin typeface="" pitchFamily="16"/>
              </a:rPr>
            </a:br>
            <a:endParaRPr lang="en-CA" dirty="0" smtClean="0">
              <a:latin typeface="" pitchFamily="16"/>
            </a:endParaRPr>
          </a:p>
          <a:p>
            <a:pPr lvl="0"/>
            <a:r>
              <a:rPr lang="en-CA" dirty="0" smtClean="0">
                <a:latin typeface="" pitchFamily="16"/>
              </a:rPr>
              <a:t>Allocation</a:t>
            </a:r>
          </a:p>
          <a:p>
            <a:pPr lvl="1" hangingPunct="0"/>
            <a:r>
              <a:rPr lang="en-CA" dirty="0" smtClean="0">
                <a:latin typeface="" pitchFamily="16"/>
              </a:rPr>
              <a:t>Used by integrators and system engineers</a:t>
            </a:r>
            <a:endParaRPr lang="en-CA" dirty="0">
              <a:latin typeface="" pitchFamily="1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Component &amp; Connector 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Graph-like diagram of the parts of a system and their relationships</a:t>
            </a:r>
          </a:p>
          <a:p>
            <a:pPr lvl="1" rtl="0" hangingPunct="0"/>
            <a:r>
              <a:rPr lang="en-CA">
                <a:latin typeface="" pitchFamily="16"/>
              </a:rPr>
              <a:t>Parts = Components</a:t>
            </a:r>
          </a:p>
          <a:p>
            <a:pPr lvl="1" rtl="0" hangingPunct="0"/>
            <a:r>
              <a:rPr lang="en-CA">
                <a:latin typeface="" pitchFamily="16"/>
              </a:rPr>
              <a:t>Relationships = Connectors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200" y="3741120"/>
            <a:ext cx="10079640" cy="333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Component &amp; Connector View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48000" y="1801080"/>
            <a:ext cx="4752000" cy="32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940000" y="2288519"/>
            <a:ext cx="3352320" cy="43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554400">
            <a:off x="240816" y="1228584"/>
            <a:ext cx="1515600" cy="13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4825800">
            <a:off x="4344729" y="1272278"/>
            <a:ext cx="1515600" cy="13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4141200">
            <a:off x="8180013" y="1716289"/>
            <a:ext cx="1515600" cy="13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550200">
            <a:off x="5568755" y="1875872"/>
            <a:ext cx="1515600" cy="13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Components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00225"/>
            <a:ext cx="9036050" cy="485933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Units of computation or data storage</a:t>
            </a:r>
          </a:p>
          <a:p>
            <a:pPr lvl="0"/>
            <a:r>
              <a:rPr lang="en-CA">
                <a:latin typeface="" pitchFamily="16"/>
              </a:rPr>
              <a:t>Distinct names – Choose them wisely!</a:t>
            </a:r>
          </a:p>
          <a:p>
            <a:pPr lvl="0"/>
            <a:r>
              <a:rPr lang="en-CA">
                <a:latin typeface="" pitchFamily="16"/>
              </a:rPr>
              <a:t>Components have types, the C&amp;C view shows specific instances</a:t>
            </a:r>
          </a:p>
          <a:p>
            <a:pPr lvl="0"/>
            <a:r>
              <a:rPr lang="en-CA">
                <a:latin typeface="" pitchFamily="16"/>
              </a:rPr>
              <a:t>Interfaces (ports) to communicate with other components</a:t>
            </a:r>
          </a:p>
          <a:p>
            <a:pPr lvl="0"/>
            <a:r>
              <a:rPr lang="en-CA">
                <a:latin typeface="" pitchFamily="16"/>
              </a:rPr>
              <a:t>Describe components independent of the system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370999" y="360000"/>
            <a:ext cx="2169000" cy="199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Component Types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96920" y="1260000"/>
            <a:ext cx="7363080" cy="569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Connectors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580063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Connect components that interact with each other</a:t>
            </a:r>
          </a:p>
          <a:p>
            <a:pPr lvl="0"/>
            <a:r>
              <a:rPr lang="en-CA">
                <a:latin typeface="" pitchFamily="16"/>
              </a:rPr>
              <a:t>Distinct names – Choose them wisely!</a:t>
            </a:r>
          </a:p>
          <a:p>
            <a:pPr lvl="0"/>
            <a:r>
              <a:rPr lang="en-CA">
                <a:latin typeface="" pitchFamily="16"/>
              </a:rPr>
              <a:t>All communication between components is done through connectors – not only remote.</a:t>
            </a:r>
          </a:p>
          <a:p>
            <a:pPr lvl="0"/>
            <a:r>
              <a:rPr lang="en-CA">
                <a:latin typeface="" pitchFamily="16"/>
              </a:rPr>
              <a:t>Mechanisms:</a:t>
            </a:r>
          </a:p>
          <a:p>
            <a:pPr lvl="1" rtl="0" hangingPunct="0"/>
            <a:r>
              <a:rPr lang="en-CA">
                <a:latin typeface="" pitchFamily="16"/>
              </a:rPr>
              <a:t>Function call</a:t>
            </a:r>
          </a:p>
          <a:p>
            <a:pPr lvl="1" rtl="0" hangingPunct="0"/>
            <a:r>
              <a:rPr lang="en-CA">
                <a:latin typeface="" pitchFamily="16"/>
              </a:rPr>
              <a:t>RPC</a:t>
            </a:r>
          </a:p>
          <a:p>
            <a:pPr lvl="1" rtl="0" hangingPunct="0"/>
            <a:r>
              <a:rPr lang="en-CA">
                <a:latin typeface="" pitchFamily="16"/>
              </a:rPr>
              <a:t>Broker-based</a:t>
            </a:r>
          </a:p>
          <a:p>
            <a:pPr lvl="0"/>
            <a:r>
              <a:rPr lang="en-CA">
                <a:latin typeface="" pitchFamily="16"/>
              </a:rPr>
              <a:t>Provided and implemented by middleware</a:t>
            </a:r>
          </a:p>
          <a:p>
            <a:pPr lvl="1" rtl="0" hangingPunct="0"/>
            <a:r>
              <a:rPr lang="en-CA" u="sng">
                <a:latin typeface="" pitchFamily="16"/>
              </a:rPr>
              <a:t>Beware:</a:t>
            </a:r>
            <a:r>
              <a:rPr lang="en-CA">
                <a:latin typeface="" pitchFamily="16"/>
              </a:rPr>
              <a:t> Easily slips into the component implementation!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Connectors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580063"/>
          </a:xfrm>
        </p:spPr>
        <p:txBody>
          <a:bodyPr>
            <a:normAutofit fontScale="8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Middleware connects components</a:t>
            </a:r>
          </a:p>
          <a:p>
            <a:pPr lvl="1" rtl="0" hangingPunct="0"/>
            <a:r>
              <a:rPr lang="en-CA">
                <a:latin typeface="" pitchFamily="16"/>
              </a:rPr>
              <a:t>Hardware (CPU instructions)</a:t>
            </a:r>
          </a:p>
          <a:p>
            <a:pPr lvl="1" rtl="0" hangingPunct="0"/>
            <a:r>
              <a:rPr lang="en-CA">
                <a:latin typeface="" pitchFamily="16"/>
              </a:rPr>
              <a:t>OS infrastructure (pipes, shared-memory)</a:t>
            </a:r>
          </a:p>
          <a:p>
            <a:pPr lvl="1" rtl="0" hangingPunct="0"/>
            <a:r>
              <a:rPr lang="en-CA">
                <a:latin typeface="" pitchFamily="16"/>
              </a:rPr>
              <a:t>Domain specific middleware (CORBA, HTTP, etc.)</a:t>
            </a:r>
          </a:p>
          <a:p>
            <a:pPr lvl="0"/>
            <a:r>
              <a:rPr lang="en-CA">
                <a:latin typeface="" pitchFamily="16"/>
              </a:rPr>
              <a:t>Different communication patterns and protocols</a:t>
            </a:r>
          </a:p>
          <a:p>
            <a:pPr lvl="1" rtl="0" hangingPunct="0"/>
            <a:r>
              <a:rPr lang="en-CA">
                <a:latin typeface="" pitchFamily="16"/>
              </a:rPr>
              <a:t>Point-to-point</a:t>
            </a:r>
          </a:p>
          <a:p>
            <a:pPr lvl="1" rtl="0" hangingPunct="0"/>
            <a:r>
              <a:rPr lang="en-CA">
                <a:latin typeface="" pitchFamily="16"/>
              </a:rPr>
              <a:t>Broadcast</a:t>
            </a:r>
          </a:p>
          <a:p>
            <a:pPr lvl="1" rtl="0" hangingPunct="0"/>
            <a:r>
              <a:rPr lang="en-CA">
                <a:latin typeface="" pitchFamily="16"/>
              </a:rPr>
              <a:t>Multicast</a:t>
            </a:r>
          </a:p>
          <a:p>
            <a:pPr lvl="1" rtl="0" hangingPunct="0"/>
            <a:r>
              <a:rPr lang="en-CA">
                <a:latin typeface="" pitchFamily="16"/>
              </a:rPr>
              <a:t>HTTP / REST</a:t>
            </a:r>
          </a:p>
          <a:p>
            <a:pPr lvl="1" rtl="0" hangingPunct="0"/>
            <a:r>
              <a:rPr lang="en-CA">
                <a:latin typeface="" pitchFamily="16"/>
              </a:rPr>
              <a:t>CORBA (IIOP), SOAP</a:t>
            </a:r>
          </a:p>
          <a:p>
            <a:pPr lvl="1" rtl="0" hangingPunct="0"/>
            <a:r>
              <a:rPr lang="en-CA">
                <a:latin typeface="" pitchFamily="16"/>
              </a:rPr>
              <a:t>AMQP</a:t>
            </a:r>
          </a:p>
          <a:p>
            <a:pPr lvl="0"/>
            <a:r>
              <a:rPr lang="en-CA">
                <a:latin typeface="" pitchFamily="16"/>
              </a:rPr>
              <a:t>Use different notation for different types of connectors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Connectors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01560" y="1440000"/>
            <a:ext cx="8758440" cy="541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36050" cy="7794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/>
              <a:t>Software 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219700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What is a Software Architecture?</a:t>
            </a:r>
          </a:p>
          <a:p>
            <a:pPr lvl="1" rtl="0" hangingPunct="0"/>
            <a:r>
              <a:rPr lang="en-CA" sz="2400" dirty="0">
                <a:latin typeface="" pitchFamily="16"/>
              </a:rPr>
              <a:t>The description of the structure of a software system, which is composed of software elements, their externally visible properties and their relationships to each other.</a:t>
            </a:r>
          </a:p>
          <a:p>
            <a:pPr lvl="1" rtl="0" hangingPunct="0"/>
            <a:r>
              <a:rPr lang="en-CA" sz="2400" dirty="0">
                <a:latin typeface="" pitchFamily="16"/>
              </a:rPr>
              <a:t>Software system design at the highest level.</a:t>
            </a:r>
          </a:p>
          <a:p>
            <a:pPr lvl="1" rtl="0" hangingPunct="0"/>
            <a:r>
              <a:rPr lang="en-CA" sz="2400" dirty="0">
                <a:latin typeface="" pitchFamily="16"/>
              </a:rPr>
              <a:t>Closely related to Software Design – boundaries are very fuzzy.</a:t>
            </a:r>
          </a:p>
          <a:p>
            <a:pPr lvl="1" rtl="0" hangingPunct="0"/>
            <a:r>
              <a:rPr lang="en-CA" sz="2400" dirty="0">
                <a:latin typeface="" pitchFamily="16"/>
              </a:rPr>
              <a:t>Iterative and incremental</a:t>
            </a:r>
          </a:p>
          <a:p>
            <a:pPr lvl="1" rtl="0" hangingPunct="0"/>
            <a:r>
              <a:rPr lang="en-CA" sz="2400" dirty="0" smtClean="0">
                <a:latin typeface="" pitchFamily="16"/>
              </a:rPr>
              <a:t>There </a:t>
            </a:r>
            <a:r>
              <a:rPr lang="en-CA" sz="2400" dirty="0">
                <a:latin typeface="" pitchFamily="16"/>
              </a:rPr>
              <a:t>is no one unique architecture for a given </a:t>
            </a:r>
            <a:r>
              <a:rPr lang="en-CA" sz="2400" dirty="0" smtClean="0">
                <a:latin typeface="" pitchFamily="16"/>
              </a:rPr>
              <a:t>problem</a:t>
            </a:r>
            <a:br>
              <a:rPr lang="en-CA" sz="2400" dirty="0" smtClean="0">
                <a:latin typeface="" pitchFamily="16"/>
              </a:rPr>
            </a:br>
            <a:r>
              <a:rPr lang="en-CA" sz="2400" dirty="0" smtClean="0">
                <a:latin typeface="" pitchFamily="16"/>
              </a:rPr>
              <a:t/>
            </a:r>
            <a:br>
              <a:rPr lang="en-CA" sz="2400" dirty="0" smtClean="0">
                <a:latin typeface="" pitchFamily="16"/>
              </a:rPr>
            </a:br>
            <a:endParaRPr lang="en-CA" sz="2400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Why do we need 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Modular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8"/>
            <a:ext cx="3744193" cy="4989036"/>
          </a:xfrm>
        </p:spPr>
        <p:txBody>
          <a:bodyPr/>
          <a:lstStyle/>
          <a:p>
            <a:r>
              <a:rPr lang="en-CA" dirty="0" smtClean="0"/>
              <a:t>Often logical</a:t>
            </a:r>
          </a:p>
          <a:p>
            <a:r>
              <a:rPr lang="en-CA" dirty="0" smtClean="0"/>
              <a:t>Often combined with a component/ connector view</a:t>
            </a:r>
          </a:p>
          <a:p>
            <a:r>
              <a:rPr lang="en-CA" dirty="0" smtClean="0"/>
              <a:t>Can be a software design view</a:t>
            </a:r>
            <a:endParaRPr lang="en-CA" dirty="0"/>
          </a:p>
        </p:txBody>
      </p:sp>
      <p:pic>
        <p:nvPicPr>
          <p:cNvPr id="81922" name="Picture 2" descr="http://www.ibm.com/developerworks/webservices/library/ws-soacasestudy/LogicalSoftware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232" y="2195661"/>
            <a:ext cx="5524500" cy="429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1: System deployment at runtim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424" y="827509"/>
            <a:ext cx="3744169" cy="5330567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31" y="302737"/>
            <a:ext cx="4176241" cy="1259946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 smtClean="0">
                <a:latin typeface="" pitchFamily="16"/>
              </a:rPr>
              <a:t>Allocation View</a:t>
            </a:r>
            <a:br>
              <a:rPr lang="en-CA" dirty="0" smtClean="0">
                <a:latin typeface="" pitchFamily="16"/>
              </a:rPr>
            </a:b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768" y="1331565"/>
            <a:ext cx="5760640" cy="5832648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Describes the allocation of functional objects to computational components within the system, permits analysis of performance and used to verify satisfaction of requirements </a:t>
            </a:r>
          </a:p>
          <a:p>
            <a:pPr lvl="0"/>
            <a:r>
              <a:rPr lang="en-CA" dirty="0" smtClean="0"/>
              <a:t>Often used </a:t>
            </a:r>
            <a:r>
              <a:rPr lang="en-CA" dirty="0"/>
              <a:t>by integrators and system engineers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4032225" cy="1259946"/>
          </a:xfrm>
        </p:spPr>
        <p:txBody>
          <a:bodyPr/>
          <a:lstStyle/>
          <a:p>
            <a:r>
              <a:rPr lang="en-CA" dirty="0" smtClean="0"/>
              <a:t>Data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8"/>
            <a:ext cx="4032225" cy="4989036"/>
          </a:xfrm>
        </p:spPr>
        <p:txBody>
          <a:bodyPr/>
          <a:lstStyle/>
          <a:p>
            <a:r>
              <a:rPr lang="en-CA" dirty="0" smtClean="0"/>
              <a:t>The data model</a:t>
            </a:r>
          </a:p>
          <a:p>
            <a:r>
              <a:rPr lang="en-CA" dirty="0" smtClean="0"/>
              <a:t>May be relational, may not</a:t>
            </a:r>
            <a:endParaRPr lang="en-CA" dirty="0"/>
          </a:p>
        </p:txBody>
      </p:sp>
      <p:pic>
        <p:nvPicPr>
          <p:cNvPr id="84994" name="Picture 2" descr="http://www.laynetworks.com/images/logic-data-modeling-im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68" y="4427909"/>
            <a:ext cx="3914775" cy="2943225"/>
          </a:xfrm>
          <a:prstGeom prst="rect">
            <a:avLst/>
          </a:prstGeom>
          <a:noFill/>
        </p:spPr>
      </p:pic>
      <p:pic>
        <p:nvPicPr>
          <p:cNvPr id="84996" name="Picture 4" descr="http://upload.wikimedia.org/wikipedia/en/9/99/Data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264" y="467469"/>
            <a:ext cx="5242867" cy="6853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01625"/>
            <a:ext cx="9036050" cy="5948363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CA" sz="4800" u="sng">
                <a:latin typeface="Chalkboard" pitchFamily="18"/>
              </a:rPr>
              <a:t>Example: Student Survey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36050" cy="7794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498951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Design Patterns for Software Architectures</a:t>
            </a:r>
          </a:p>
          <a:p>
            <a:pPr lvl="0"/>
            <a:r>
              <a:rPr lang="en-CA" dirty="0">
                <a:latin typeface="" pitchFamily="16"/>
              </a:rPr>
              <a:t>Best practices to solve common problems</a:t>
            </a:r>
          </a:p>
          <a:p>
            <a:pPr lvl="0"/>
            <a:r>
              <a:rPr lang="en-CA" dirty="0">
                <a:latin typeface="" pitchFamily="16"/>
              </a:rPr>
              <a:t>Architecture is a combination of many</a:t>
            </a:r>
          </a:p>
          <a:p>
            <a:pPr lvl="0"/>
            <a:r>
              <a:rPr lang="en-CA" dirty="0">
                <a:latin typeface="" pitchFamily="16"/>
              </a:rPr>
              <a:t>Module View (Software Design):</a:t>
            </a:r>
          </a:p>
          <a:p>
            <a:pPr lvl="1" rtl="0" hangingPunct="0"/>
            <a:r>
              <a:rPr lang="en-CA" dirty="0">
                <a:latin typeface="" pitchFamily="16"/>
              </a:rPr>
              <a:t>Decomposition</a:t>
            </a:r>
          </a:p>
          <a:p>
            <a:pPr lvl="1" rtl="0" hangingPunct="0"/>
            <a:r>
              <a:rPr lang="en-CA" dirty="0">
                <a:latin typeface="" pitchFamily="16"/>
              </a:rPr>
              <a:t>Uses</a:t>
            </a:r>
          </a:p>
          <a:p>
            <a:pPr lvl="1" rtl="0" hangingPunct="0"/>
            <a:r>
              <a:rPr lang="en-CA" dirty="0">
                <a:latin typeface="" pitchFamily="16"/>
              </a:rPr>
              <a:t>Generalization</a:t>
            </a:r>
          </a:p>
          <a:p>
            <a:pPr lvl="1" rtl="0" hangingPunct="0"/>
            <a:r>
              <a:rPr lang="en-CA" dirty="0">
                <a:latin typeface="" pitchFamily="16"/>
              </a:rPr>
              <a:t>Layered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784" y="1547589"/>
            <a:ext cx="9577064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Examples of architectural styles and </a:t>
            </a:r>
            <a:r>
              <a:rPr lang="en-CA" dirty="0" smtClean="0"/>
              <a:t>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7"/>
            <a:ext cx="9072563" cy="5400285"/>
          </a:xfrm>
        </p:spPr>
        <p:txBody>
          <a:bodyPr>
            <a:normAutofit fontScale="47500" lnSpcReduction="20000"/>
          </a:bodyPr>
          <a:lstStyle/>
          <a:p>
            <a:r>
              <a:rPr lang="en-CA" dirty="0">
                <a:hlinkClick r:id="rId2" tooltip="Blackboard (computing)"/>
              </a:rPr>
              <a:t>Blackboard</a:t>
            </a:r>
            <a:endParaRPr lang="en-CA" dirty="0"/>
          </a:p>
          <a:p>
            <a:r>
              <a:rPr lang="en-CA" dirty="0">
                <a:hlinkClick r:id="rId3" tooltip="Client–server model"/>
              </a:rPr>
              <a:t>Client–server model</a:t>
            </a:r>
            <a:r>
              <a:rPr lang="en-CA" dirty="0"/>
              <a:t> (2-tier, </a:t>
            </a:r>
            <a:r>
              <a:rPr lang="en-CA" dirty="0">
                <a:hlinkClick r:id="rId4" tooltip="N-tier"/>
              </a:rPr>
              <a:t>n-tier</a:t>
            </a:r>
            <a:r>
              <a:rPr lang="en-CA" dirty="0"/>
              <a:t>, </a:t>
            </a:r>
            <a:r>
              <a:rPr lang="en-CA" dirty="0">
                <a:hlinkClick r:id="rId5" tooltip="Peer-to-peer"/>
              </a:rPr>
              <a:t>Peer-to-peer</a:t>
            </a:r>
            <a:r>
              <a:rPr lang="en-CA" dirty="0"/>
              <a:t>, </a:t>
            </a:r>
            <a:r>
              <a:rPr lang="en-CA" dirty="0">
                <a:hlinkClick r:id="rId6" tooltip="Cloud computing"/>
              </a:rPr>
              <a:t>cloud computing</a:t>
            </a:r>
            <a:r>
              <a:rPr lang="en-CA" dirty="0"/>
              <a:t> all use this model)</a:t>
            </a:r>
          </a:p>
          <a:p>
            <a:r>
              <a:rPr lang="en-CA" dirty="0">
                <a:hlinkClick r:id="rId7" tooltip="Database-centric architecture"/>
              </a:rPr>
              <a:t>Database-centric architecture</a:t>
            </a:r>
            <a:r>
              <a:rPr lang="en-CA" dirty="0"/>
              <a:t> (broad division can be made for programs which have database at its center and applications which don't have to rely on databases, E.g. desktop application programs, utility programs etc.)</a:t>
            </a:r>
          </a:p>
          <a:p>
            <a:r>
              <a:rPr lang="en-CA" dirty="0">
                <a:hlinkClick r:id="rId8" tooltip="Distributed computing"/>
              </a:rPr>
              <a:t>Distributed computing</a:t>
            </a:r>
            <a:endParaRPr lang="en-CA" dirty="0"/>
          </a:p>
          <a:p>
            <a:r>
              <a:rPr lang="en-CA" dirty="0">
                <a:hlinkClick r:id="rId9" tooltip="Event-driven architecture"/>
              </a:rPr>
              <a:t>Event-driven architecture</a:t>
            </a:r>
            <a:r>
              <a:rPr lang="en-CA" dirty="0"/>
              <a:t> (</a:t>
            </a:r>
            <a:r>
              <a:rPr lang="en-CA" dirty="0">
                <a:hlinkClick r:id="rId10" tooltip="Implicit invocation"/>
              </a:rPr>
              <a:t>Implicit invocation</a:t>
            </a:r>
            <a:r>
              <a:rPr lang="en-CA" dirty="0"/>
              <a:t>)</a:t>
            </a:r>
          </a:p>
          <a:p>
            <a:r>
              <a:rPr lang="en-CA" dirty="0">
                <a:hlinkClick r:id="rId11" tooltip="Front end and back end"/>
              </a:rPr>
              <a:t>Front end and back end</a:t>
            </a:r>
            <a:endParaRPr lang="en-CA" dirty="0"/>
          </a:p>
          <a:p>
            <a:r>
              <a:rPr lang="en-CA" dirty="0">
                <a:hlinkClick r:id="rId12" tooltip="Monolithic application"/>
              </a:rPr>
              <a:t>Monolithic application</a:t>
            </a:r>
            <a:endParaRPr lang="en-CA" dirty="0"/>
          </a:p>
          <a:p>
            <a:r>
              <a:rPr lang="en-CA" dirty="0">
                <a:hlinkClick r:id="rId5" tooltip="Peer-to-peer"/>
              </a:rPr>
              <a:t>Peer-to-peer</a:t>
            </a:r>
            <a:endParaRPr lang="en-CA" dirty="0"/>
          </a:p>
          <a:p>
            <a:r>
              <a:rPr lang="en-CA" dirty="0">
                <a:hlinkClick r:id="rId13" tooltip="Pipes and filters"/>
              </a:rPr>
              <a:t>Pipes and filters</a:t>
            </a:r>
            <a:endParaRPr lang="en-CA" dirty="0"/>
          </a:p>
          <a:p>
            <a:r>
              <a:rPr lang="en-CA" dirty="0">
                <a:hlinkClick r:id="rId14" tooltip="Plug-in (computing)"/>
              </a:rPr>
              <a:t>Plug-in (computing)</a:t>
            </a:r>
            <a:endParaRPr lang="en-CA" dirty="0"/>
          </a:p>
          <a:p>
            <a:r>
              <a:rPr lang="en-CA" dirty="0">
                <a:hlinkClick r:id="rId15" tooltip="Representational State Transfer"/>
              </a:rPr>
              <a:t>Representational State Transfer</a:t>
            </a:r>
            <a:endParaRPr lang="en-CA" dirty="0"/>
          </a:p>
          <a:p>
            <a:r>
              <a:rPr lang="en-CA" dirty="0">
                <a:hlinkClick r:id="rId16" tooltip="Inference"/>
              </a:rPr>
              <a:t>Rule evaluation</a:t>
            </a:r>
            <a:endParaRPr lang="en-CA" dirty="0"/>
          </a:p>
          <a:p>
            <a:r>
              <a:rPr lang="en-CA" dirty="0">
                <a:hlinkClick r:id="rId17" tooltip="Search-oriented architecture"/>
              </a:rPr>
              <a:t>Search-oriented architecture</a:t>
            </a:r>
            <a:endParaRPr lang="en-CA" dirty="0"/>
          </a:p>
          <a:p>
            <a:r>
              <a:rPr lang="en-CA" dirty="0">
                <a:hlinkClick r:id="rId18" tooltip="Service-oriented architecture"/>
              </a:rPr>
              <a:t>Service-oriented architecture</a:t>
            </a:r>
            <a:r>
              <a:rPr lang="en-CA" dirty="0"/>
              <a:t> (A pure SOA implements a service for every data access point.)</a:t>
            </a:r>
          </a:p>
          <a:p>
            <a:r>
              <a:rPr lang="en-CA" dirty="0">
                <a:hlinkClick r:id="rId19" tooltip="Shared nothing architecture"/>
              </a:rPr>
              <a:t>Shared nothing architecture</a:t>
            </a:r>
            <a:endParaRPr lang="en-CA" dirty="0"/>
          </a:p>
          <a:p>
            <a:r>
              <a:rPr lang="en-CA" dirty="0">
                <a:hlinkClick r:id="rId20" tooltip="Software componentry"/>
              </a:rPr>
              <a:t>Software </a:t>
            </a:r>
            <a:r>
              <a:rPr lang="en-CA" dirty="0" err="1">
                <a:hlinkClick r:id="rId20" tooltip="Software componentry"/>
              </a:rPr>
              <a:t>componentry</a:t>
            </a:r>
            <a:endParaRPr lang="en-CA" dirty="0"/>
          </a:p>
          <a:p>
            <a:r>
              <a:rPr lang="en-CA" dirty="0">
                <a:hlinkClick r:id="rId21" tooltip="Space based architecture"/>
              </a:rPr>
              <a:t>Space based architecture</a:t>
            </a:r>
            <a:endParaRPr lang="en-CA" dirty="0"/>
          </a:p>
          <a:p>
            <a:r>
              <a:rPr lang="en-CA" dirty="0">
                <a:hlinkClick r:id="rId22" tooltip="Structured Systems Analysis and Design Methodology"/>
              </a:rPr>
              <a:t>Structured</a:t>
            </a:r>
            <a:r>
              <a:rPr lang="en-CA" dirty="0"/>
              <a:t> (Module-based but usually monolithic within modules)</a:t>
            </a:r>
          </a:p>
          <a:p>
            <a:r>
              <a:rPr lang="en-CA" dirty="0">
                <a:hlinkClick r:id="rId23" tooltip="Three-tier (computing)"/>
              </a:rPr>
              <a:t>Three-tier model</a:t>
            </a:r>
            <a:r>
              <a:rPr lang="en-CA" dirty="0"/>
              <a:t> (An architecture with Presentation, Business Logic and Database tiers)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4288" y="1547589"/>
            <a:ext cx="5023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4"/>
              </a:rPr>
              <a:t>http://en.wikipedia.org/wiki/Software_architecture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Pipe &amp; Filter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5616575" cy="5759450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Producer-consumer pattern</a:t>
            </a:r>
          </a:p>
          <a:p>
            <a:pPr lvl="0"/>
            <a:r>
              <a:rPr lang="en-CA">
                <a:latin typeface="" pitchFamily="16"/>
              </a:rPr>
              <a:t>Good encapsulation</a:t>
            </a:r>
          </a:p>
          <a:p>
            <a:pPr lvl="0"/>
            <a:r>
              <a:rPr lang="en-CA">
                <a:latin typeface="" pitchFamily="16"/>
              </a:rPr>
              <a:t>Asynchronous processing at each component</a:t>
            </a:r>
          </a:p>
          <a:p>
            <a:pPr lvl="0"/>
            <a:r>
              <a:rPr lang="en-CA">
                <a:latin typeface="" pitchFamily="16"/>
              </a:rPr>
              <a:t>Pipe connector responsible for synchronization</a:t>
            </a:r>
          </a:p>
          <a:p>
            <a:pPr lvl="0"/>
            <a:r>
              <a:rPr lang="en-CA">
                <a:latin typeface="" pitchFamily="16"/>
              </a:rPr>
              <a:t>Parallel processing (Map/Reduce)</a:t>
            </a:r>
          </a:p>
          <a:p>
            <a:pPr lvl="0"/>
            <a:r>
              <a:rPr lang="en-CA">
                <a:latin typeface="" pitchFamily="16"/>
              </a:rPr>
              <a:t>Document processing, signal processing, ETL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40000" y="1269720"/>
            <a:ext cx="3896280" cy="557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Shared-data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6877050" cy="558006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sz="2800">
                <a:latin typeface="" pitchFamily="16"/>
              </a:rPr>
              <a:t>Data repository + data accessors</a:t>
            </a:r>
          </a:p>
          <a:p>
            <a:pPr lvl="0"/>
            <a:r>
              <a:rPr lang="en-CA" sz="2800">
                <a:latin typeface="" pitchFamily="16"/>
              </a:rPr>
              <a:t>Communication through data repository</a:t>
            </a:r>
          </a:p>
          <a:p>
            <a:pPr lvl="0"/>
            <a:r>
              <a:rPr lang="en-CA" sz="2800">
                <a:latin typeface="" pitchFamily="16"/>
              </a:rPr>
              <a:t>Data repository responsible for data consistency and synchronization</a:t>
            </a:r>
          </a:p>
          <a:p>
            <a:pPr lvl="0"/>
            <a:r>
              <a:rPr lang="en-CA" sz="2800">
                <a:latin typeface="" pitchFamily="16"/>
              </a:rPr>
              <a:t>Add / remove components easily</a:t>
            </a:r>
          </a:p>
          <a:p>
            <a:pPr lvl="0"/>
            <a:r>
              <a:rPr lang="en-CA" sz="2800">
                <a:latin typeface="" pitchFamily="16"/>
              </a:rPr>
              <a:t>Passive / active data repositories</a:t>
            </a:r>
          </a:p>
          <a:p>
            <a:pPr lvl="0"/>
            <a:r>
              <a:rPr lang="en-CA" sz="2800">
                <a:latin typeface="" pitchFamily="16"/>
              </a:rPr>
              <a:t>Database applications, Web applications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16240" y="3780000"/>
            <a:ext cx="362376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Client-Server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5976938" cy="575945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Client requests a response</a:t>
            </a:r>
          </a:p>
          <a:p>
            <a:pPr lvl="0"/>
            <a:r>
              <a:rPr lang="en-CA">
                <a:latin typeface="" pitchFamily="16"/>
              </a:rPr>
              <a:t>Response is generated by an action executed by the server</a:t>
            </a:r>
          </a:p>
          <a:p>
            <a:pPr lvl="0"/>
            <a:r>
              <a:rPr lang="en-CA">
                <a:latin typeface="" pitchFamily="16"/>
              </a:rPr>
              <a:t>Client waits for response</a:t>
            </a:r>
          </a:p>
          <a:p>
            <a:pPr lvl="0"/>
            <a:r>
              <a:rPr lang="en-CA">
                <a:latin typeface="" pitchFamily="16"/>
              </a:rPr>
              <a:t>Server itself might be a client</a:t>
            </a:r>
          </a:p>
          <a:p>
            <a:pPr lvl="0"/>
            <a:r>
              <a:rPr lang="en-CA">
                <a:latin typeface="" pitchFamily="16"/>
              </a:rPr>
              <a:t>Often stateless</a:t>
            </a:r>
          </a:p>
          <a:p>
            <a:pPr lvl="0"/>
            <a:r>
              <a:rPr lang="en-CA">
                <a:latin typeface="" pitchFamily="16"/>
              </a:rPr>
              <a:t>Client initiated</a:t>
            </a:r>
          </a:p>
          <a:p>
            <a:pPr lvl="0"/>
            <a:r>
              <a:rPr lang="en-CA">
                <a:latin typeface="" pitchFamily="16"/>
              </a:rPr>
              <a:t>Lightweight clients</a:t>
            </a:r>
          </a:p>
          <a:p>
            <a:pPr lvl="0"/>
            <a:r>
              <a:rPr lang="en-CA">
                <a:latin typeface="" pitchFamily="16"/>
              </a:rPr>
              <a:t>WWW, HTTP, REST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299279" y="1620000"/>
            <a:ext cx="3600720" cy="424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Publish-Subscribe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5076825" cy="5580063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Producers publish messages on a shared medium (e.g. message bus)</a:t>
            </a:r>
          </a:p>
          <a:p>
            <a:pPr lvl="0"/>
            <a:r>
              <a:rPr lang="en-CA">
                <a:latin typeface="" pitchFamily="16"/>
              </a:rPr>
              <a:t>Consumers subscribe to certain types of messages</a:t>
            </a:r>
          </a:p>
          <a:p>
            <a:pPr lvl="0"/>
            <a:r>
              <a:rPr lang="en-CA">
                <a:latin typeface="" pitchFamily="16"/>
              </a:rPr>
              <a:t>Brokers may connect independent bus systems</a:t>
            </a:r>
          </a:p>
          <a:p>
            <a:pPr lvl="0"/>
            <a:r>
              <a:rPr lang="en-CA">
                <a:latin typeface="" pitchFamily="16"/>
              </a:rPr>
              <a:t>Scalable, transaction safe, easily extensible</a:t>
            </a:r>
          </a:p>
          <a:p>
            <a:pPr lvl="0"/>
            <a:r>
              <a:rPr lang="en-CA">
                <a:latin typeface="" pitchFamily="16"/>
              </a:rPr>
              <a:t>IRC, ESB, AMQP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00000" y="840239"/>
            <a:ext cx="4486680" cy="58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63525"/>
            <a:ext cx="10080625" cy="85566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/>
              <a:t>Understanding and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9070975" cy="54991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Software systems are too complex</a:t>
            </a:r>
          </a:p>
          <a:p>
            <a:pPr lvl="0"/>
            <a:r>
              <a:rPr lang="en-CA" dirty="0">
                <a:latin typeface="" pitchFamily="16"/>
              </a:rPr>
              <a:t>Abstraction of details</a:t>
            </a:r>
          </a:p>
          <a:p>
            <a:pPr lvl="0"/>
            <a:r>
              <a:rPr lang="en-CA" dirty="0">
                <a:latin typeface="" pitchFamily="16"/>
              </a:rPr>
              <a:t>Break a complex system into smaller, less complex sub-systems (Divide &amp; Conquer)</a:t>
            </a:r>
          </a:p>
          <a:p>
            <a:pPr lvl="0"/>
            <a:r>
              <a:rPr lang="en-CA" dirty="0">
                <a:latin typeface="" pitchFamily="16"/>
              </a:rPr>
              <a:t>Individual sub-systems are better understood</a:t>
            </a:r>
          </a:p>
          <a:p>
            <a:pPr lvl="0"/>
            <a:r>
              <a:rPr lang="en-CA" dirty="0">
                <a:latin typeface="" pitchFamily="16"/>
              </a:rPr>
              <a:t>50% of your time you deal with people who probably don't understand you.</a:t>
            </a:r>
          </a:p>
          <a:p>
            <a:pPr lvl="0">
              <a:buNone/>
            </a:pPr>
            <a:endParaRPr lang="en-CA" dirty="0">
              <a:latin typeface="" pitchFamily="1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Peer-to-Peer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10795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Like client-server, but every component is both client </a:t>
            </a:r>
            <a:r>
              <a:rPr lang="en-CA" u="sng">
                <a:latin typeface="" pitchFamily="16"/>
              </a:rPr>
              <a:t>and</a:t>
            </a:r>
            <a:r>
              <a:rPr lang="en-CA">
                <a:latin typeface="" pitchFamily="16"/>
              </a:rPr>
              <a:t> server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0" y="2519363"/>
            <a:ext cx="4679950" cy="4500562"/>
          </a:xfrm>
        </p:spPr>
        <p:txBody>
          <a:bodyPr>
            <a:normAutofit fontScale="925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Intermediate components can act as proxies and/or caches</a:t>
            </a:r>
          </a:p>
          <a:p>
            <a:pPr lvl="0"/>
            <a:r>
              <a:rPr lang="en-CA">
                <a:latin typeface="" pitchFamily="16"/>
              </a:rPr>
              <a:t>Distribution of load</a:t>
            </a:r>
          </a:p>
          <a:p>
            <a:pPr lvl="0"/>
            <a:r>
              <a:rPr lang="en-CA">
                <a:latin typeface="" pitchFamily="16"/>
              </a:rPr>
              <a:t>Highly scalable for specific applications</a:t>
            </a:r>
          </a:p>
          <a:p>
            <a:pPr lvl="0"/>
            <a:r>
              <a:rPr lang="en-CA">
                <a:latin typeface="" pitchFamily="16"/>
              </a:rPr>
              <a:t>ICP, CDNs, BitTorrent, Gnutella, etc.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40000" y="2265120"/>
            <a:ext cx="4747320" cy="43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58006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hangingPunct="0"/>
            <a:r>
              <a:rPr lang="en-CA" dirty="0" smtClean="0">
                <a:latin typeface="" pitchFamily="16"/>
              </a:rPr>
              <a:t>Architecture </a:t>
            </a:r>
            <a:r>
              <a:rPr lang="en-CA" dirty="0">
                <a:latin typeface="" pitchFamily="16"/>
              </a:rPr>
              <a:t>Integrity: </a:t>
            </a:r>
            <a:endParaRPr lang="en-CA" dirty="0" smtClean="0">
              <a:latin typeface="" pitchFamily="16"/>
            </a:endParaRPr>
          </a:p>
          <a:p>
            <a:pPr lvl="1" hangingPunct="0"/>
            <a:r>
              <a:rPr lang="en-CA" dirty="0" smtClean="0">
                <a:latin typeface="" pitchFamily="16"/>
              </a:rPr>
              <a:t>Why </a:t>
            </a:r>
            <a:r>
              <a:rPr lang="en-CA" dirty="0">
                <a:latin typeface="" pitchFamily="16"/>
              </a:rPr>
              <a:t>you should listen to the architect?</a:t>
            </a:r>
          </a:p>
          <a:p>
            <a:pPr hangingPunct="0"/>
            <a:r>
              <a:rPr lang="en-CA" dirty="0">
                <a:latin typeface="" pitchFamily="16"/>
              </a:rPr>
              <a:t>Architecture Analysis: </a:t>
            </a:r>
            <a:endParaRPr lang="en-CA" dirty="0" smtClean="0">
              <a:latin typeface="" pitchFamily="16"/>
            </a:endParaRPr>
          </a:p>
          <a:p>
            <a:pPr lvl="1" hangingPunct="0"/>
            <a:r>
              <a:rPr lang="en-CA" dirty="0" smtClean="0">
                <a:latin typeface="" pitchFamily="16"/>
              </a:rPr>
              <a:t>What </a:t>
            </a:r>
            <a:r>
              <a:rPr lang="en-CA" dirty="0">
                <a:latin typeface="" pitchFamily="16"/>
              </a:rPr>
              <a:t>can you learn from an architecture?</a:t>
            </a:r>
          </a:p>
          <a:p>
            <a:pPr hangingPunct="0"/>
            <a:r>
              <a:rPr lang="en-CA" dirty="0">
                <a:latin typeface="" pitchFamily="16"/>
              </a:rPr>
              <a:t>Architecture Documentation: </a:t>
            </a:r>
            <a:endParaRPr lang="en-CA" dirty="0" smtClean="0">
              <a:latin typeface="" pitchFamily="16"/>
            </a:endParaRPr>
          </a:p>
          <a:p>
            <a:pPr lvl="1" hangingPunct="0"/>
            <a:r>
              <a:rPr lang="en-CA" dirty="0" smtClean="0">
                <a:latin typeface="" pitchFamily="16"/>
              </a:rPr>
              <a:t>How </a:t>
            </a:r>
            <a:r>
              <a:rPr lang="en-CA" dirty="0">
                <a:latin typeface="" pitchFamily="16"/>
              </a:rPr>
              <a:t>to communicate an architecture?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498951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Why listen to the architect?</a:t>
            </a:r>
          </a:p>
          <a:p>
            <a:pPr lvl="1" rtl="0" hangingPunct="0"/>
            <a:r>
              <a:rPr lang="en-CA">
                <a:latin typeface="" pitchFamily="16"/>
              </a:rPr>
              <a:t>Architecture imposes constraints</a:t>
            </a:r>
          </a:p>
          <a:p>
            <a:pPr lvl="1" rtl="0" hangingPunct="0"/>
            <a:r>
              <a:rPr lang="en-CA">
                <a:latin typeface="" pitchFamily="16"/>
              </a:rPr>
              <a:t>Constraints allow to make assumptions in other parts of the system</a:t>
            </a:r>
          </a:p>
          <a:p>
            <a:pPr lvl="1" rtl="0" hangingPunct="0"/>
            <a:r>
              <a:rPr lang="en-CA">
                <a:latin typeface="" pitchFamily="16"/>
              </a:rPr>
              <a:t>If the constraints are not respected, other parts of the system may no longer be compatible</a:t>
            </a:r>
          </a:p>
          <a:p>
            <a:pPr lvl="1" rtl="0" hangingPunct="0"/>
            <a:r>
              <a:rPr lang="en-CA">
                <a:latin typeface="" pitchFamily="16"/>
              </a:rPr>
              <a:t>Deviation impacts communication, evolution, reuse,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Example: Word Count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71913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CA">
                <a:latin typeface="" pitchFamily="16"/>
              </a:rPr>
              <a:t>Intended Architecture: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000" y="2890800"/>
            <a:ext cx="9537480" cy="1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Example: Word Count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71913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CA">
                <a:latin typeface="" pitchFamily="16"/>
              </a:rPr>
              <a:t>Deviating Implementation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0" y="1800000"/>
            <a:ext cx="10077480" cy="475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Example: Word Count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71913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CA">
                <a:latin typeface="" pitchFamily="16"/>
              </a:rPr>
              <a:t>Deviating Implementation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" y="1724040"/>
            <a:ext cx="10079640" cy="475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Documentation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498951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Diagrams are not sufficent documentation</a:t>
            </a:r>
          </a:p>
          <a:p>
            <a:pPr lvl="0"/>
            <a:r>
              <a:rPr lang="en-CA">
                <a:latin typeface="" pitchFamily="16"/>
              </a:rPr>
              <a:t>Documentation needs to satisfy all stakeholders</a:t>
            </a:r>
          </a:p>
          <a:p>
            <a:pPr lvl="0"/>
            <a:r>
              <a:rPr lang="en-CA">
                <a:latin typeface="" pitchFamily="16"/>
              </a:rPr>
              <a:t>Primary goal is to communicate the architecture:</a:t>
            </a:r>
          </a:p>
          <a:p>
            <a:pPr lvl="1" rtl="0" hangingPunct="0"/>
            <a:r>
              <a:rPr lang="en-CA">
                <a:latin typeface="" pitchFamily="16"/>
              </a:rPr>
              <a:t>Structure and formulate the documentation with that in mind</a:t>
            </a:r>
          </a:p>
          <a:p>
            <a:pPr lvl="0"/>
            <a:endParaRPr lang="en-CA">
              <a:latin typeface="" pitchFamily="1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Documentation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759450"/>
          </a:xfrm>
        </p:spPr>
        <p:txBody>
          <a:bodyPr>
            <a:normAutofit fontScale="850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CA">
                <a:latin typeface="" pitchFamily="16"/>
              </a:rPr>
              <a:t>Sample Outline:</a:t>
            </a:r>
          </a:p>
          <a:p>
            <a:pPr lvl="0"/>
            <a:r>
              <a:rPr lang="en-CA">
                <a:latin typeface="" pitchFamily="16"/>
              </a:rPr>
              <a:t>Context (diagram)</a:t>
            </a:r>
          </a:p>
          <a:p>
            <a:pPr lvl="1" rtl="0" hangingPunct="0"/>
            <a:r>
              <a:rPr lang="en-CA">
                <a:latin typeface="" pitchFamily="16"/>
              </a:rPr>
              <a:t>How does the system fit into its environment?</a:t>
            </a:r>
          </a:p>
          <a:p>
            <a:pPr lvl="1" rtl="0" hangingPunct="0"/>
            <a:r>
              <a:rPr lang="en-CA">
                <a:latin typeface="" pitchFamily="16"/>
              </a:rPr>
              <a:t>Who interacts with the system?</a:t>
            </a:r>
          </a:p>
          <a:p>
            <a:pPr lvl="0"/>
            <a:r>
              <a:rPr lang="en-CA">
                <a:latin typeface="" pitchFamily="16"/>
              </a:rPr>
              <a:t>Relevant Views (C&amp;C, module, allocation)</a:t>
            </a:r>
          </a:p>
          <a:p>
            <a:pPr lvl="1" rtl="0" hangingPunct="0"/>
            <a:r>
              <a:rPr lang="en-CA">
                <a:latin typeface="" pitchFamily="16"/>
              </a:rPr>
              <a:t>Diagram</a:t>
            </a:r>
          </a:p>
          <a:p>
            <a:pPr lvl="1" rtl="0" hangingPunct="0"/>
            <a:r>
              <a:rPr lang="en-CA">
                <a:latin typeface="" pitchFamily="16"/>
              </a:rPr>
              <a:t>Describe the elements/components in the view in detail</a:t>
            </a:r>
          </a:p>
          <a:p>
            <a:pPr lvl="1" rtl="0" hangingPunct="0"/>
            <a:r>
              <a:rPr lang="en-CA">
                <a:latin typeface="" pitchFamily="16"/>
              </a:rPr>
              <a:t>Describe the interfaces between elements/components</a:t>
            </a:r>
          </a:p>
          <a:p>
            <a:pPr lvl="1" rtl="0" hangingPunct="0"/>
            <a:r>
              <a:rPr lang="en-CA">
                <a:latin typeface="" pitchFamily="16"/>
              </a:rPr>
              <a:t>Rationale for the decisions reflected in the architecture</a:t>
            </a:r>
          </a:p>
          <a:p>
            <a:pPr lvl="1" rtl="0" hangingPunct="0"/>
            <a:r>
              <a:rPr lang="en-CA">
                <a:latin typeface="" pitchFamily="16"/>
              </a:rPr>
              <a:t>Describe behaviour and processes</a:t>
            </a:r>
          </a:p>
          <a:p>
            <a:pPr lvl="1" rtl="0" hangingPunct="0"/>
            <a:r>
              <a:rPr lang="en-CA">
                <a:latin typeface="" pitchFamily="16"/>
              </a:rPr>
              <a:t>Combine views if suitable (e.g. C&amp;C + allocation)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Documentation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4989513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Formal languages:</a:t>
            </a:r>
          </a:p>
          <a:p>
            <a:pPr lvl="1" rtl="0" hangingPunct="0"/>
            <a:r>
              <a:rPr lang="en-CA">
                <a:latin typeface="" pitchFamily="16"/>
              </a:rPr>
              <a:t>Acme</a:t>
            </a:r>
          </a:p>
          <a:p>
            <a:pPr lvl="1" rtl="0" hangingPunct="0"/>
            <a:r>
              <a:rPr lang="en-CA">
                <a:latin typeface="" pitchFamily="16"/>
              </a:rPr>
              <a:t>Wright</a:t>
            </a:r>
          </a:p>
          <a:p>
            <a:pPr lvl="1" rtl="0" hangingPunct="0"/>
            <a:r>
              <a:rPr lang="en-CA">
                <a:latin typeface="" pitchFamily="16"/>
              </a:rPr>
              <a:t>UML (good choice for diagrams)</a:t>
            </a:r>
          </a:p>
          <a:p>
            <a:pPr lvl="0"/>
            <a:r>
              <a:rPr lang="en-CA">
                <a:latin typeface="" pitchFamily="16"/>
              </a:rPr>
              <a:t>English works too</a:t>
            </a:r>
          </a:p>
          <a:p>
            <a:pPr lvl="0"/>
            <a:r>
              <a:rPr lang="en-CA">
                <a:latin typeface="" pitchFamily="16"/>
              </a:rPr>
              <a:t>Don't constrain yourself</a:t>
            </a:r>
          </a:p>
          <a:p>
            <a:pPr lvl="1" rtl="0" hangingPunct="0"/>
            <a:r>
              <a:rPr lang="en-CA">
                <a:latin typeface="" pitchFamily="16"/>
              </a:rPr>
              <a:t>Use whatever gets the point across.</a:t>
            </a:r>
          </a:p>
          <a:p>
            <a:pPr lvl="0"/>
            <a:r>
              <a:rPr lang="en-CA">
                <a:latin typeface="" pitchFamily="16"/>
              </a:rPr>
              <a:t>Don't overload it</a:t>
            </a:r>
          </a:p>
          <a:p>
            <a:pPr lvl="1" rtl="0" hangingPunct="0"/>
            <a:r>
              <a:rPr lang="en-CA">
                <a:latin typeface="" pitchFamily="16"/>
              </a:rPr>
              <a:t>One cloud is enough, and it does not need to be sparkly.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Analysis &amp; Evaluation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759450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Significant impact on qualitative properties:</a:t>
            </a:r>
          </a:p>
          <a:p>
            <a:pPr lvl="1" rtl="0" hangingPunct="0"/>
            <a:r>
              <a:rPr lang="en-CA">
                <a:latin typeface="" pitchFamily="16"/>
              </a:rPr>
              <a:t>Performance</a:t>
            </a:r>
          </a:p>
          <a:p>
            <a:pPr lvl="1" rtl="0" hangingPunct="0"/>
            <a:r>
              <a:rPr lang="en-CA">
                <a:latin typeface="" pitchFamily="16"/>
              </a:rPr>
              <a:t>Reliability</a:t>
            </a:r>
          </a:p>
          <a:p>
            <a:pPr lvl="1" rtl="0" hangingPunct="0"/>
            <a:r>
              <a:rPr lang="en-CA">
                <a:latin typeface="" pitchFamily="16"/>
              </a:rPr>
              <a:t>Modifiability</a:t>
            </a:r>
          </a:p>
          <a:p>
            <a:pPr lvl="1" rtl="0" hangingPunct="0"/>
            <a:r>
              <a:rPr lang="en-CA">
                <a:latin typeface="" pitchFamily="16"/>
              </a:rPr>
              <a:t>Portability</a:t>
            </a:r>
          </a:p>
          <a:p>
            <a:pPr lvl="0"/>
            <a:r>
              <a:rPr lang="en-CA">
                <a:latin typeface="" pitchFamily="16"/>
              </a:rPr>
              <a:t>More important than decisions at the implementation level:</a:t>
            </a:r>
          </a:p>
          <a:p>
            <a:pPr lvl="1" rtl="0" hangingPunct="0"/>
            <a:r>
              <a:rPr lang="en-CA">
                <a:latin typeface="" pitchFamily="16"/>
              </a:rPr>
              <a:t>A faster sorting algorithm only makes the chosen architecture faster, but not better.</a:t>
            </a:r>
          </a:p>
          <a:p>
            <a:pPr lvl="0"/>
            <a:r>
              <a:rPr lang="en-CA">
                <a:latin typeface="" pitchFamily="16"/>
              </a:rPr>
              <a:t>Evaluate an architecture w.r.t. individual properties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Reuse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Identifying the individual parts of the system facilitates encapsulation</a:t>
            </a:r>
          </a:p>
          <a:p>
            <a:pPr lvl="0"/>
            <a:r>
              <a:rPr lang="en-CA" dirty="0">
                <a:latin typeface="" pitchFamily="16"/>
              </a:rPr>
              <a:t>Encapsulation facilitates reuse</a:t>
            </a:r>
          </a:p>
          <a:p>
            <a:pPr lvl="1" rtl="0" hangingPunct="0"/>
            <a:r>
              <a:rPr lang="en-CA" dirty="0">
                <a:latin typeface="" pitchFamily="16"/>
              </a:rPr>
              <a:t>Many small problems have been solved before</a:t>
            </a:r>
          </a:p>
          <a:p>
            <a:pPr lvl="1" rtl="0" hangingPunct="0"/>
            <a:r>
              <a:rPr lang="en-CA" dirty="0">
                <a:latin typeface="" pitchFamily="16"/>
              </a:rPr>
              <a:t>Sub-systems are designed and implemented for a specific purpose / task with generalized interfaces</a:t>
            </a:r>
          </a:p>
          <a:p>
            <a:pPr lvl="1" rtl="0" hangingPunct="0"/>
            <a:r>
              <a:rPr lang="en-CA" dirty="0">
                <a:latin typeface="" pitchFamily="16"/>
              </a:rPr>
              <a:t>Generalized interfaces allow the reuse of the same sub-system in a different complex system</a:t>
            </a:r>
          </a:p>
          <a:p>
            <a:pPr lvl="0"/>
            <a:r>
              <a:rPr lang="en-CA" dirty="0">
                <a:latin typeface="" pitchFamily="16"/>
              </a:rPr>
              <a:t>Software Product Lines</a:t>
            </a:r>
          </a:p>
          <a:p>
            <a:pPr lvl="0"/>
            <a:r>
              <a:rPr lang="en-CA" dirty="0">
                <a:latin typeface="" pitchFamily="16"/>
              </a:rPr>
              <a:t>The more reuse, the less money it costs, the safer your job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Analysis &amp; Evaluation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219700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>
                <a:latin typeface="" pitchFamily="16"/>
              </a:rPr>
              <a:t>Formal simulation models can help:</a:t>
            </a:r>
          </a:p>
          <a:p>
            <a:pPr lvl="1" rtl="0" hangingPunct="0"/>
            <a:r>
              <a:rPr lang="en-CA">
                <a:latin typeface="" pitchFamily="16"/>
              </a:rPr>
              <a:t>Difficult to capture all the information to have a representative model.</a:t>
            </a:r>
          </a:p>
          <a:p>
            <a:pPr lvl="1" rtl="0" hangingPunct="0"/>
            <a:r>
              <a:rPr lang="en-CA">
                <a:latin typeface="" pitchFamily="16"/>
              </a:rPr>
              <a:t>Better choice for increasing system complexity (cost </a:t>
            </a:r>
            <a:r>
              <a:rPr lang="en-CA">
                <a:latin typeface="Calibri" pitchFamily="18"/>
                <a:cs typeface="Calibri" pitchFamily="2"/>
              </a:rPr>
              <a:t>↔</a:t>
            </a:r>
            <a:r>
              <a:rPr lang="en-CA">
                <a:latin typeface="" pitchFamily="16"/>
              </a:rPr>
              <a:t> benefit)</a:t>
            </a:r>
          </a:p>
          <a:p>
            <a:pPr lvl="0"/>
            <a:r>
              <a:rPr lang="en-CA">
                <a:latin typeface="" pitchFamily="16"/>
              </a:rPr>
              <a:t>Alternative: Procedural Approach</a:t>
            </a:r>
          </a:p>
          <a:p>
            <a:pPr lvl="1" rtl="0" hangingPunct="0"/>
            <a:r>
              <a:rPr lang="en-CA">
                <a:latin typeface="" pitchFamily="16"/>
              </a:rPr>
              <a:t>List attributes to be evaluated</a:t>
            </a:r>
          </a:p>
          <a:p>
            <a:pPr lvl="1" rtl="0" hangingPunct="0"/>
            <a:r>
              <a:rPr lang="en-CA">
                <a:latin typeface="" pitchFamily="16"/>
              </a:rPr>
              <a:t>Assign an experience-based subjective assessment of the quality to each attribute (e.g. letter grades)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0800"/>
            <a:ext cx="9036050" cy="127952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/>
              <a:t>ATAM</a:t>
            </a:r>
            <a:r>
              <a:rPr lang="en-CA" u="none" dirty="0"/>
              <a:t> </a:t>
            </a:r>
            <a:r>
              <a:rPr lang="en-CA" sz="2400" u="none" dirty="0"/>
              <a:t>Architectural </a:t>
            </a:r>
            <a:r>
              <a:rPr lang="en-CA" sz="2400" u="none" dirty="0" err="1"/>
              <a:t>Tradeoff</a:t>
            </a:r>
            <a:r>
              <a:rPr lang="en-CA" sz="2400" u="none" dirty="0"/>
              <a:t> Analysis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580063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>
              <a:buSzPct val="100000"/>
            </a:pPr>
            <a:r>
              <a:rPr lang="en-CA" sz="2400" dirty="0" smtClean="0">
                <a:latin typeface="" pitchFamily="16"/>
              </a:rPr>
              <a:t>Developed by the Software Engineering Institute at the Carnegie Mellon University</a:t>
            </a:r>
          </a:p>
          <a:p>
            <a:pPr>
              <a:buSzPct val="100000"/>
            </a:pPr>
            <a:r>
              <a:rPr lang="en-CA" sz="2400" dirty="0" smtClean="0">
                <a:latin typeface="" pitchFamily="16"/>
              </a:rPr>
              <a:t>Goal: help choose a suitable architecture for a software system by discovering trade-offs and sensitivity points</a:t>
            </a:r>
          </a:p>
          <a:p>
            <a:pPr>
              <a:buSzPct val="100000"/>
            </a:pPr>
            <a:r>
              <a:rPr lang="en-CA" sz="2400" dirty="0" smtClean="0">
                <a:latin typeface="" pitchFamily="16"/>
              </a:rPr>
              <a:t>“Just” another semi formal inspection process...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0800"/>
            <a:ext cx="9036050" cy="127952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dirty="0"/>
              <a:t>ATAM</a:t>
            </a:r>
            <a:r>
              <a:rPr lang="en-CA" u="none" dirty="0"/>
              <a:t> </a:t>
            </a:r>
            <a:r>
              <a:rPr lang="en-CA" sz="2400" u="none" dirty="0"/>
              <a:t>Architectural </a:t>
            </a:r>
            <a:r>
              <a:rPr lang="en-CA" sz="2400" u="none" dirty="0" err="1"/>
              <a:t>Tradeoff</a:t>
            </a:r>
            <a:r>
              <a:rPr lang="en-CA" sz="2400" u="none" dirty="0"/>
              <a:t> Analysis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580063"/>
          </a:xfrm>
        </p:spPr>
        <p:txBody>
          <a:bodyPr>
            <a:normAutofit fontScale="77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>
              <a:buSzPct val="100000"/>
              <a:buAutoNum type="arabicPeriod"/>
            </a:pPr>
            <a:r>
              <a:rPr lang="en-CA" dirty="0">
                <a:latin typeface="" pitchFamily="16"/>
              </a:rPr>
              <a:t>Collect Scenarios</a:t>
            </a:r>
          </a:p>
          <a:p>
            <a:pPr lvl="1" rtl="0" hangingPunct="0"/>
            <a:r>
              <a:rPr lang="en-CA" dirty="0">
                <a:latin typeface="" pitchFamily="16"/>
              </a:rPr>
              <a:t>Use Cases, Error Cases, Exceptional Cases (e.g. high load)</a:t>
            </a:r>
          </a:p>
          <a:p>
            <a:pPr lvl="1" rtl="0" hangingPunct="0"/>
            <a:r>
              <a:rPr lang="en-CA" dirty="0">
                <a:latin typeface="" pitchFamily="16"/>
              </a:rPr>
              <a:t>Attributes of interest</a:t>
            </a:r>
          </a:p>
          <a:p>
            <a:pPr lvl="0">
              <a:buSzPct val="100000"/>
              <a:buAutoNum type="arabicPeriod"/>
            </a:pPr>
            <a:r>
              <a:rPr lang="en-CA" dirty="0">
                <a:latin typeface="" pitchFamily="16"/>
              </a:rPr>
              <a:t>Collect Requirements and Constraints</a:t>
            </a:r>
          </a:p>
          <a:p>
            <a:pPr lvl="1" rtl="0" hangingPunct="0"/>
            <a:r>
              <a:rPr lang="en-CA" dirty="0">
                <a:latin typeface="" pitchFamily="16"/>
              </a:rPr>
              <a:t>Check SRS for </a:t>
            </a:r>
            <a:r>
              <a:rPr lang="en-CA" dirty="0" err="1">
                <a:latin typeface="" pitchFamily="16"/>
              </a:rPr>
              <a:t>QoS</a:t>
            </a:r>
            <a:r>
              <a:rPr lang="en-CA" dirty="0">
                <a:latin typeface="" pitchFamily="16"/>
              </a:rPr>
              <a:t> requirements/expectations for each use case / attribute</a:t>
            </a:r>
          </a:p>
          <a:p>
            <a:pPr lvl="1" rtl="0" hangingPunct="0"/>
            <a:r>
              <a:rPr lang="en-CA" dirty="0">
                <a:latin typeface="" pitchFamily="16"/>
              </a:rPr>
              <a:t>Find quantitative measures</a:t>
            </a:r>
          </a:p>
          <a:p>
            <a:pPr lvl="0">
              <a:buSzPct val="100000"/>
              <a:buAutoNum type="arabicPeriod"/>
            </a:pPr>
            <a:r>
              <a:rPr lang="en-CA" dirty="0">
                <a:latin typeface="" pitchFamily="16"/>
              </a:rPr>
              <a:t>Describe architectures that are subject to analysis</a:t>
            </a:r>
          </a:p>
          <a:p>
            <a:pPr lvl="0">
              <a:buSzPct val="100000"/>
              <a:buAutoNum type="arabicPeriod"/>
            </a:pPr>
            <a:r>
              <a:rPr lang="en-CA" dirty="0">
                <a:latin typeface="" pitchFamily="16"/>
              </a:rPr>
              <a:t>Analyze attributes </a:t>
            </a:r>
            <a:r>
              <a:rPr lang="en-CA" dirty="0" err="1">
                <a:latin typeface="" pitchFamily="16"/>
              </a:rPr>
              <a:t>w.r.t</a:t>
            </a:r>
            <a:r>
              <a:rPr lang="en-CA" dirty="0">
                <a:latin typeface="" pitchFamily="16"/>
              </a:rPr>
              <a:t>. Requirements</a:t>
            </a:r>
          </a:p>
          <a:p>
            <a:pPr lvl="0">
              <a:buSzPct val="100000"/>
              <a:buAutoNum type="arabicPeriod"/>
            </a:pPr>
            <a:r>
              <a:rPr lang="en-CA" dirty="0">
                <a:latin typeface="" pitchFamily="16"/>
              </a:rPr>
              <a:t>Identify Sensitivity and Tradeoffs</a:t>
            </a:r>
          </a:p>
          <a:p>
            <a:pPr lvl="1" rtl="0" hangingPunct="0"/>
            <a:r>
              <a:rPr lang="en-CA" dirty="0">
                <a:latin typeface="" pitchFamily="16"/>
              </a:rPr>
              <a:t>Points with most significant impact when changes</a:t>
            </a:r>
          </a:p>
          <a:p>
            <a:pPr lvl="1" rtl="0" hangingPunct="0"/>
            <a:r>
              <a:rPr lang="en-CA" dirty="0">
                <a:latin typeface="" pitchFamily="16"/>
              </a:rPr>
              <a:t>Impact on other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2280" y="666015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Developed by the Software Engineering Institute at the Carnegie Mellon University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Viewpoints for Your Project?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>
                <a:solidFill>
                  <a:srgbClr val="FFFF00"/>
                </a:solidFill>
              </a:rPr>
              <a:t>Functional/logical viewpoint?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Code/module viewpoint?</a:t>
            </a:r>
          </a:p>
          <a:p>
            <a:pPr lvl="1"/>
            <a:r>
              <a:rPr lang="en-CA" dirty="0" smtClean="0"/>
              <a:t>Development/structural viewpoint?</a:t>
            </a:r>
          </a:p>
          <a:p>
            <a:pPr lvl="1"/>
            <a:r>
              <a:rPr lang="en-CA" dirty="0" smtClean="0"/>
              <a:t>Concurrency/process/runtime/thread viewpoint?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Physical/deployment/install viewpoint?</a:t>
            </a:r>
          </a:p>
          <a:p>
            <a:pPr lvl="1"/>
            <a:r>
              <a:rPr lang="en-CA" dirty="0" smtClean="0"/>
              <a:t>User action/feedback viewpoint?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Data view/data model?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Construction and Evolution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Individual sub-systems and well defined interfaces allow:</a:t>
            </a:r>
          </a:p>
          <a:p>
            <a:pPr lvl="1" rtl="0" hangingPunct="0"/>
            <a:r>
              <a:rPr lang="en-CA" dirty="0">
                <a:latin typeface="" pitchFamily="16"/>
              </a:rPr>
              <a:t>Independent development of multiple sub-systems in parallel by different teams</a:t>
            </a:r>
          </a:p>
          <a:p>
            <a:pPr lvl="1" rtl="0" hangingPunct="0"/>
            <a:r>
              <a:rPr lang="en-CA" dirty="0">
                <a:latin typeface="" pitchFamily="16"/>
              </a:rPr>
              <a:t>Independent testing of multiple sub-systems with much less test cases</a:t>
            </a:r>
          </a:p>
          <a:p>
            <a:pPr lvl="1" rtl="0" hangingPunct="0"/>
            <a:r>
              <a:rPr lang="en-CA" dirty="0">
                <a:latin typeface="" pitchFamily="16"/>
              </a:rPr>
              <a:t>Replace one implementation of a sub-system with another implementation</a:t>
            </a:r>
          </a:p>
          <a:p>
            <a:pPr lvl="1" rtl="0" hangingPunct="0"/>
            <a:r>
              <a:rPr lang="en-CA" dirty="0">
                <a:latin typeface="" pitchFamily="16"/>
              </a:rPr>
              <a:t>Easily estimate the impact of a change</a:t>
            </a:r>
          </a:p>
          <a:p>
            <a:pPr lvl="0"/>
            <a:r>
              <a:rPr lang="en-CA" dirty="0">
                <a:latin typeface="" pitchFamily="16"/>
              </a:rPr>
              <a:t>You won't get it right the first time </a:t>
            </a:r>
            <a:r>
              <a:rPr lang="en-CA" dirty="0">
                <a:latin typeface="Arial Black" pitchFamily="18"/>
              </a:rPr>
              <a:t>→</a:t>
            </a:r>
            <a:r>
              <a:rPr lang="en-CA" dirty="0">
                <a:latin typeface="" pitchFamily="16"/>
              </a:rPr>
              <a:t> software evolves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>
            <a:normAutofit fontScale="8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Up-front analysis prevents undesired surprises:</a:t>
            </a:r>
          </a:p>
          <a:p>
            <a:pPr lvl="1" rtl="0" hangingPunct="0"/>
            <a:r>
              <a:rPr lang="en-CA" dirty="0">
                <a:latin typeface="" pitchFamily="16"/>
              </a:rPr>
              <a:t>Design decisions</a:t>
            </a:r>
          </a:p>
          <a:p>
            <a:pPr lvl="1" rtl="0" hangingPunct="0"/>
            <a:r>
              <a:rPr lang="en-CA" dirty="0">
                <a:latin typeface="" pitchFamily="16"/>
              </a:rPr>
              <a:t>Performance requirements</a:t>
            </a:r>
          </a:p>
          <a:p>
            <a:pPr lvl="1" rtl="0" hangingPunct="0"/>
            <a:r>
              <a:rPr lang="en-CA" dirty="0">
                <a:latin typeface="" pitchFamily="16"/>
              </a:rPr>
              <a:t>Reliability</a:t>
            </a:r>
          </a:p>
          <a:p>
            <a:pPr lvl="1" rtl="0" hangingPunct="0"/>
            <a:r>
              <a:rPr lang="en-CA" dirty="0" smtClean="0">
                <a:latin typeface="" pitchFamily="16"/>
              </a:rPr>
              <a:t>Usability</a:t>
            </a:r>
            <a:br>
              <a:rPr lang="en-CA" dirty="0" smtClean="0">
                <a:latin typeface="" pitchFamily="16"/>
              </a:rPr>
            </a:br>
            <a:endParaRPr lang="en-CA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Does each sub-system satisfy its specific requirements? Under which conditions?</a:t>
            </a:r>
          </a:p>
          <a:p>
            <a:pPr lvl="1" rtl="0" hangingPunct="0"/>
            <a:r>
              <a:rPr lang="en-CA" dirty="0">
                <a:latin typeface="" pitchFamily="16"/>
              </a:rPr>
              <a:t>Implementation restrictions</a:t>
            </a:r>
          </a:p>
          <a:p>
            <a:pPr lvl="1" rtl="0" hangingPunct="0"/>
            <a:r>
              <a:rPr lang="en-CA" dirty="0">
                <a:latin typeface="" pitchFamily="16"/>
              </a:rPr>
              <a:t>Hardware</a:t>
            </a:r>
          </a:p>
          <a:p>
            <a:pPr lvl="1" rtl="0" hangingPunct="0"/>
            <a:r>
              <a:rPr lang="en-CA" dirty="0">
                <a:latin typeface="" pitchFamily="16"/>
              </a:rPr>
              <a:t>Storage</a:t>
            </a:r>
          </a:p>
          <a:p>
            <a:pPr lvl="1" rtl="0" hangingPunct="0"/>
            <a:r>
              <a:rPr lang="en-CA" dirty="0">
                <a:latin typeface="" pitchFamily="16"/>
              </a:rPr>
              <a:t>Interconnect</a:t>
            </a:r>
          </a:p>
          <a:p>
            <a:pPr lvl="1" rtl="0" hangingPunct="0"/>
            <a:r>
              <a:rPr lang="en-CA" dirty="0">
                <a:latin typeface="" pitchFamily="16"/>
              </a:rPr>
              <a:t>Support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36550"/>
            <a:ext cx="9036050" cy="70802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Software Architecture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903913"/>
          </a:xfrm>
        </p:spPr>
        <p:txBody>
          <a:bodyPr>
            <a:normAutofit fontScale="8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Various formal models / frameworks exist:</a:t>
            </a:r>
          </a:p>
          <a:p>
            <a:pPr lvl="1" rtl="0" hangingPunct="0"/>
            <a:r>
              <a:rPr lang="en-CA" dirty="0">
                <a:latin typeface="" pitchFamily="16"/>
              </a:rPr>
              <a:t>4+1</a:t>
            </a:r>
          </a:p>
          <a:p>
            <a:pPr lvl="1" rtl="0" hangingPunct="0"/>
            <a:r>
              <a:rPr lang="en-CA" dirty="0">
                <a:latin typeface="" pitchFamily="16"/>
              </a:rPr>
              <a:t>RM-ODP</a:t>
            </a:r>
          </a:p>
          <a:p>
            <a:pPr lvl="1" rtl="0" hangingPunct="0"/>
            <a:r>
              <a:rPr lang="en-CA" dirty="0">
                <a:latin typeface="" pitchFamily="16"/>
              </a:rPr>
              <a:t>SOMF</a:t>
            </a:r>
          </a:p>
          <a:p>
            <a:pPr lvl="1" rtl="0" hangingPunct="0"/>
            <a:r>
              <a:rPr lang="en-CA" dirty="0">
                <a:latin typeface="" pitchFamily="16"/>
              </a:rPr>
              <a:t>IEEE 1471-2000 – ISO/IEC 42010-2007 (standards</a:t>
            </a:r>
            <a:r>
              <a:rPr lang="en-CA" dirty="0" smtClean="0">
                <a:latin typeface="" pitchFamily="16"/>
              </a:rPr>
              <a:t>)</a:t>
            </a:r>
            <a:br>
              <a:rPr lang="en-CA" dirty="0" smtClean="0">
                <a:latin typeface="" pitchFamily="16"/>
              </a:rPr>
            </a:br>
            <a:endParaRPr lang="en-CA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Languages to describe the architecture:</a:t>
            </a:r>
          </a:p>
          <a:p>
            <a:pPr lvl="1" rtl="0" hangingPunct="0"/>
            <a:r>
              <a:rPr lang="en-CA" dirty="0">
                <a:latin typeface="" pitchFamily="16"/>
              </a:rPr>
              <a:t>Acme</a:t>
            </a:r>
          </a:p>
          <a:p>
            <a:pPr lvl="1" rtl="0" hangingPunct="0"/>
            <a:r>
              <a:rPr lang="en-CA" dirty="0">
                <a:latin typeface="" pitchFamily="16"/>
              </a:rPr>
              <a:t>Wright</a:t>
            </a:r>
          </a:p>
          <a:p>
            <a:pPr lvl="1" rtl="0" hangingPunct="0"/>
            <a:r>
              <a:rPr lang="en-CA" dirty="0" smtClean="0">
                <a:latin typeface="" pitchFamily="16"/>
              </a:rPr>
              <a:t>UML</a:t>
            </a:r>
            <a:br>
              <a:rPr lang="en-CA" dirty="0" smtClean="0">
                <a:latin typeface="" pitchFamily="16"/>
              </a:rPr>
            </a:br>
            <a:endParaRPr lang="en-CA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Pick and </a:t>
            </a:r>
            <a:r>
              <a:rPr lang="en-CA" dirty="0" smtClean="0">
                <a:latin typeface="" pitchFamily="16"/>
              </a:rPr>
              <a:t>choose</a:t>
            </a:r>
            <a:br>
              <a:rPr lang="en-CA" dirty="0" smtClean="0">
                <a:latin typeface="" pitchFamily="16"/>
              </a:rPr>
            </a:br>
            <a:endParaRPr lang="en-CA" dirty="0">
              <a:latin typeface="" pitchFamily="16"/>
            </a:endParaRPr>
          </a:p>
          <a:p>
            <a:pPr lvl="0"/>
            <a:r>
              <a:rPr lang="en-CA" dirty="0">
                <a:latin typeface="" pitchFamily="16"/>
              </a:rPr>
              <a:t>All have in common: </a:t>
            </a:r>
            <a:r>
              <a:rPr lang="en-CA" b="1" u="sng" dirty="0">
                <a:latin typeface="" pitchFamily="16"/>
              </a:rPr>
              <a:t>Views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36050" cy="7794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Views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 rot="708600">
            <a:off x="521550" y="2658890"/>
            <a:ext cx="4176720" cy="3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 rot="804000">
            <a:off x="5360931" y="3392952"/>
            <a:ext cx="3861000" cy="322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1061400">
            <a:off x="175524" y="1757245"/>
            <a:ext cx="1598400" cy="1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64200">
            <a:off x="5228712" y="2541282"/>
            <a:ext cx="1598400" cy="1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6147000">
            <a:off x="3442718" y="2497418"/>
            <a:ext cx="1598400" cy="1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 rot="5298000">
            <a:off x="8556025" y="3249439"/>
            <a:ext cx="1598400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36050" cy="7794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/>
              <a:t>Architecture Views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072563" cy="549751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CA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CA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Chalkboard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CA" dirty="0">
                <a:latin typeface="" pitchFamily="16"/>
              </a:rPr>
              <a:t>Description of the architecture from different perspectives (viewpoints)</a:t>
            </a:r>
          </a:p>
          <a:p>
            <a:pPr lvl="0"/>
            <a:r>
              <a:rPr lang="en-CA" dirty="0">
                <a:latin typeface="" pitchFamily="16"/>
              </a:rPr>
              <a:t>Facilitates communication:</a:t>
            </a:r>
          </a:p>
          <a:p>
            <a:pPr lvl="1" rtl="0" hangingPunct="0"/>
            <a:r>
              <a:rPr lang="en-CA" sz="2000" dirty="0">
                <a:latin typeface="" pitchFamily="16"/>
              </a:rPr>
              <a:t>Business Owner</a:t>
            </a:r>
          </a:p>
          <a:p>
            <a:pPr lvl="1" rtl="0" hangingPunct="0"/>
            <a:r>
              <a:rPr lang="en-CA" sz="2000" dirty="0">
                <a:latin typeface="" pitchFamily="16"/>
              </a:rPr>
              <a:t>Client</a:t>
            </a:r>
          </a:p>
          <a:p>
            <a:pPr lvl="1" rtl="0" hangingPunct="0"/>
            <a:r>
              <a:rPr lang="en-CA" sz="2000" dirty="0">
                <a:latin typeface="" pitchFamily="16"/>
              </a:rPr>
              <a:t>Software Designer</a:t>
            </a:r>
          </a:p>
          <a:p>
            <a:pPr lvl="1" rtl="0" hangingPunct="0"/>
            <a:r>
              <a:rPr lang="en-CA" sz="2000" dirty="0">
                <a:latin typeface="" pitchFamily="16"/>
              </a:rPr>
              <a:t>Developer</a:t>
            </a:r>
          </a:p>
          <a:p>
            <a:pPr lvl="1" rtl="0" hangingPunct="0"/>
            <a:r>
              <a:rPr lang="en-CA" sz="2000" dirty="0">
                <a:latin typeface="" pitchFamily="16"/>
              </a:rPr>
              <a:t>System Builder</a:t>
            </a:r>
          </a:p>
          <a:p>
            <a:pPr lvl="0"/>
            <a:r>
              <a:rPr lang="en-CA" dirty="0">
                <a:latin typeface="" pitchFamily="16"/>
              </a:rPr>
              <a:t>Everyone has their own vocabulary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</Template>
  <TotalTime>473</TotalTime>
  <Words>1242</Words>
  <Application>Microsoft Office PowerPoint</Application>
  <PresentationFormat>On-screen Show (4:3)</PresentationFormat>
  <Paragraphs>283</Paragraphs>
  <Slides>43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BlueTheme</vt:lpstr>
      <vt:lpstr>Slide 1</vt:lpstr>
      <vt:lpstr>Software Architecture</vt:lpstr>
      <vt:lpstr>Understanding and Communication</vt:lpstr>
      <vt:lpstr>Reuse</vt:lpstr>
      <vt:lpstr>Construction and Evolution</vt:lpstr>
      <vt:lpstr>Analysis</vt:lpstr>
      <vt:lpstr>Software Architecture Models</vt:lpstr>
      <vt:lpstr>Architecture Views</vt:lpstr>
      <vt:lpstr>Architecture Views</vt:lpstr>
      <vt:lpstr>View model or Viewpoints</vt:lpstr>
      <vt:lpstr>Example Views</vt:lpstr>
      <vt:lpstr>Types of Architecture Views</vt:lpstr>
      <vt:lpstr>Component &amp; Connector View</vt:lpstr>
      <vt:lpstr>Component &amp; Connector View</vt:lpstr>
      <vt:lpstr>Components</vt:lpstr>
      <vt:lpstr>Component Types</vt:lpstr>
      <vt:lpstr>Connectors</vt:lpstr>
      <vt:lpstr>Connectors</vt:lpstr>
      <vt:lpstr>Connectors</vt:lpstr>
      <vt:lpstr>Modular View</vt:lpstr>
      <vt:lpstr>Allocation View </vt:lpstr>
      <vt:lpstr>Data View</vt:lpstr>
      <vt:lpstr>Slide 23</vt:lpstr>
      <vt:lpstr>Architecture Styles</vt:lpstr>
      <vt:lpstr>Examples of architectural styles and patterns</vt:lpstr>
      <vt:lpstr>Pipe &amp; Filter</vt:lpstr>
      <vt:lpstr>Shared-data</vt:lpstr>
      <vt:lpstr>Client-Server</vt:lpstr>
      <vt:lpstr>Publish-Subscribe</vt:lpstr>
      <vt:lpstr>Peer-to-Peer</vt:lpstr>
      <vt:lpstr>Discussion</vt:lpstr>
      <vt:lpstr>Architecture Integrity</vt:lpstr>
      <vt:lpstr>Example: Word Count</vt:lpstr>
      <vt:lpstr>Example: Word Count</vt:lpstr>
      <vt:lpstr>Example: Word Count</vt:lpstr>
      <vt:lpstr>Architecture Documentation</vt:lpstr>
      <vt:lpstr>Architecture Documentation</vt:lpstr>
      <vt:lpstr>Architecture Documentation</vt:lpstr>
      <vt:lpstr>Architecture Analysis &amp; Evaluation</vt:lpstr>
      <vt:lpstr>Architecture Analysis &amp; Evaluation</vt:lpstr>
      <vt:lpstr>ATAM Architectural Tradeoff Analysis Method</vt:lpstr>
      <vt:lpstr>ATAM Architectural Tradeoff Analysis Method</vt:lpstr>
      <vt:lpstr>What Viewpoints for Your Project?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</dc:creator>
  <cp:lastModifiedBy>arc</cp:lastModifiedBy>
  <cp:revision>34</cp:revision>
  <dcterms:created xsi:type="dcterms:W3CDTF">2010-02-01T21:30:57Z</dcterms:created>
  <dcterms:modified xsi:type="dcterms:W3CDTF">2012-07-10T17:29:39Z</dcterms:modified>
</cp:coreProperties>
</file>