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8" r:id="rId3"/>
    <p:sldId id="258" r:id="rId4"/>
    <p:sldId id="259" r:id="rId5"/>
    <p:sldId id="260" r:id="rId6"/>
    <p:sldId id="264" r:id="rId7"/>
    <p:sldId id="265" r:id="rId8"/>
    <p:sldId id="270" r:id="rId9"/>
    <p:sldId id="271" r:id="rId10"/>
    <p:sldId id="272" r:id="rId11"/>
    <p:sldId id="273" r:id="rId12"/>
    <p:sldId id="275" r:id="rId13"/>
    <p:sldId id="274" r:id="rId14"/>
    <p:sldId id="276" r:id="rId15"/>
    <p:sldId id="278" r:id="rId16"/>
    <p:sldId id="279" r:id="rId17"/>
    <p:sldId id="281" r:id="rId18"/>
    <p:sldId id="282" r:id="rId19"/>
    <p:sldId id="283" r:id="rId20"/>
    <p:sldId id="284" r:id="rId21"/>
    <p:sldId id="285" r:id="rId22"/>
    <p:sldId id="286" r:id="rId23"/>
    <p:sldId id="287" r:id="rId24"/>
    <p:sldId id="299" r:id="rId25"/>
    <p:sldId id="289" r:id="rId26"/>
    <p:sldId id="290" r:id="rId27"/>
    <p:sldId id="295" r:id="rId28"/>
    <p:sldId id="303" r:id="rId29"/>
    <p:sldId id="300" r:id="rId30"/>
    <p:sldId id="301" r:id="rId31"/>
    <p:sldId id="302" r:id="rId32"/>
    <p:sldId id="296" r:id="rId33"/>
    <p:sldId id="29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143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367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993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91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685800"/>
            <a:ext cx="8229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322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256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15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975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730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969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090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190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29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8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302EF-1648-45B3-980C-A0B3295D6EAD}" type="datetimeFigureOut">
              <a:rPr lang="en-US" smtClean="0">
                <a:solidFill>
                  <a:prstClr val="black">
                    <a:tint val="75000"/>
                  </a:prstClr>
                </a:solidFill>
              </a:rPr>
              <a:pPr/>
              <a:t>2/26/2015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58218-608E-4B93-85E2-BA7EE945C9A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170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Section 4</a:t>
            </a:r>
            <a:endParaRPr lang="en-US" dirty="0"/>
          </a:p>
        </p:txBody>
      </p:sp>
      <p:sp>
        <p:nvSpPr>
          <p:cNvPr id="5" name="Subtitle 4"/>
          <p:cNvSpPr>
            <a:spLocks noGrp="1"/>
          </p:cNvSpPr>
          <p:nvPr>
            <p:ph type="subTitle" idx="1"/>
          </p:nvPr>
        </p:nvSpPr>
        <p:spPr/>
        <p:txBody>
          <a:bodyPr/>
          <a:lstStyle/>
          <a:p>
            <a:r>
              <a:rPr lang="en-US" dirty="0" smtClean="0"/>
              <a:t>Niches: Shaping Communities</a:t>
            </a:r>
            <a:endParaRPr lang="en-US" dirty="0"/>
          </a:p>
        </p:txBody>
      </p:sp>
    </p:spTree>
    <p:extLst>
      <p:ext uri="{BB962C8B-B14F-4D97-AF65-F5344CB8AC3E}">
        <p14:creationId xmlns:p14="http://schemas.microsoft.com/office/powerpoint/2010/main" val="243179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 Fundamental Niche…</a:t>
            </a:r>
          </a:p>
        </p:txBody>
      </p:sp>
      <p:sp>
        <p:nvSpPr>
          <p:cNvPr id="19459" name="Rectangle 3"/>
          <p:cNvSpPr>
            <a:spLocks noGrp="1" noChangeArrowheads="1"/>
          </p:cNvSpPr>
          <p:nvPr>
            <p:ph type="body" idx="1"/>
          </p:nvPr>
        </p:nvSpPr>
        <p:spPr/>
        <p:txBody>
          <a:bodyPr/>
          <a:lstStyle/>
          <a:p>
            <a:pPr eaLnBrk="1" hangingPunct="1"/>
            <a:endParaRPr lang="en-US" smtClean="0"/>
          </a:p>
        </p:txBody>
      </p:sp>
      <p:sp>
        <p:nvSpPr>
          <p:cNvPr id="19460" name="Oval 4"/>
          <p:cNvSpPr>
            <a:spLocks noChangeArrowheads="1"/>
          </p:cNvSpPr>
          <p:nvPr/>
        </p:nvSpPr>
        <p:spPr bwMode="auto">
          <a:xfrm>
            <a:off x="990600" y="1371600"/>
            <a:ext cx="7086600" cy="4267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000" b="1" dirty="0">
                <a:solidFill>
                  <a:srgbClr val="000000"/>
                </a:solidFill>
              </a:rPr>
              <a:t>Fundamental Niche</a:t>
            </a:r>
          </a:p>
          <a:p>
            <a:pPr algn="ctr"/>
            <a:r>
              <a:rPr lang="en-US" b="1" dirty="0">
                <a:solidFill>
                  <a:srgbClr val="000000"/>
                </a:solidFill>
              </a:rPr>
              <a:t>All Habitat</a:t>
            </a:r>
          </a:p>
          <a:p>
            <a:pPr algn="ctr"/>
            <a:r>
              <a:rPr lang="en-US" b="1" dirty="0">
                <a:solidFill>
                  <a:srgbClr val="000000"/>
                </a:solidFill>
              </a:rPr>
              <a:t>Food</a:t>
            </a:r>
          </a:p>
          <a:p>
            <a:pPr algn="ctr"/>
            <a:r>
              <a:rPr lang="en-US" b="1" dirty="0">
                <a:solidFill>
                  <a:srgbClr val="000000"/>
                </a:solidFill>
              </a:rPr>
              <a:t>It’s role (Predator/prey/carnivore/herbivore)</a:t>
            </a:r>
          </a:p>
          <a:p>
            <a:pPr algn="ctr"/>
            <a:r>
              <a:rPr lang="en-US" b="1" dirty="0">
                <a:solidFill>
                  <a:srgbClr val="000000"/>
                </a:solidFill>
              </a:rPr>
              <a:t>When it hunts (Night/day/morning)</a:t>
            </a:r>
          </a:p>
          <a:p>
            <a:pPr algn="ctr"/>
            <a:r>
              <a:rPr lang="en-US" b="1" dirty="0">
                <a:solidFill>
                  <a:srgbClr val="000000"/>
                </a:solidFill>
              </a:rPr>
              <a:t>It’s water source.</a:t>
            </a:r>
          </a:p>
          <a:p>
            <a:pPr algn="ctr"/>
            <a:r>
              <a:rPr lang="en-US" b="1" dirty="0">
                <a:solidFill>
                  <a:srgbClr val="000000"/>
                </a:solidFill>
              </a:rPr>
              <a:t>If it hibernates</a:t>
            </a:r>
            <a:r>
              <a:rPr lang="en-US" b="1" dirty="0" smtClean="0">
                <a:solidFill>
                  <a:srgbClr val="000000"/>
                </a:solidFill>
              </a:rPr>
              <a:t>.</a:t>
            </a:r>
          </a:p>
          <a:p>
            <a:pPr algn="ctr"/>
            <a:r>
              <a:rPr lang="en-US" sz="2400" b="1" dirty="0" smtClean="0">
                <a:solidFill>
                  <a:srgbClr val="000000"/>
                </a:solidFill>
              </a:rPr>
              <a:t>Everything that could be…</a:t>
            </a:r>
            <a:endParaRPr lang="en-US" sz="2400" b="1" dirty="0">
              <a:solidFill>
                <a:srgbClr val="000000"/>
              </a:solidFill>
            </a:endParaRPr>
          </a:p>
          <a:p>
            <a:pPr algn="ctr"/>
            <a:endParaRPr lang="en-US" b="1" dirty="0">
              <a:solidFill>
                <a:srgbClr val="000000"/>
              </a:solidFill>
            </a:endParaRPr>
          </a:p>
        </p:txBody>
      </p:sp>
    </p:spTree>
    <p:extLst>
      <p:ext uri="{BB962C8B-B14F-4D97-AF65-F5344CB8AC3E}">
        <p14:creationId xmlns:p14="http://schemas.microsoft.com/office/powerpoint/2010/main" val="1066633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1371600"/>
            <a:ext cx="5049420" cy="2581422"/>
          </a:xfrm>
        </p:spPr>
        <p:txBody>
          <a:bodyPr>
            <a:noAutofit/>
          </a:bodyPr>
          <a:lstStyle/>
          <a:p>
            <a:pPr eaLnBrk="1" hangingPunct="1">
              <a:lnSpc>
                <a:spcPct val="90000"/>
              </a:lnSpc>
            </a:pPr>
            <a:r>
              <a:rPr lang="en-US" sz="2800" dirty="0" smtClean="0">
                <a:solidFill>
                  <a:schemeClr val="accent4">
                    <a:lumMod val="50000"/>
                  </a:schemeClr>
                </a:solidFill>
              </a:rPr>
              <a:t>Often, fundamental niches overlap.</a:t>
            </a:r>
          </a:p>
          <a:p>
            <a:pPr eaLnBrk="1" hangingPunct="1">
              <a:lnSpc>
                <a:spcPct val="90000"/>
              </a:lnSpc>
            </a:pPr>
            <a:r>
              <a:rPr lang="en-US" sz="2800" u="sng" dirty="0" smtClean="0">
                <a:solidFill>
                  <a:schemeClr val="accent4">
                    <a:lumMod val="50000"/>
                  </a:schemeClr>
                </a:solidFill>
              </a:rPr>
              <a:t>Competition for resources between organisms shapes its fundamental niche... and influences the actual niche the organism will inhabit.</a:t>
            </a:r>
          </a:p>
        </p:txBody>
      </p:sp>
      <p:sp>
        <p:nvSpPr>
          <p:cNvPr id="20483" name="Rectangle 4"/>
          <p:cNvSpPr>
            <a:spLocks noGrp="1" noChangeArrowheads="1"/>
          </p:cNvSpPr>
          <p:nvPr>
            <p:ph type="title"/>
          </p:nvPr>
        </p:nvSpPr>
        <p:spPr>
          <a:xfrm>
            <a:off x="31652" y="0"/>
            <a:ext cx="5017768" cy="1143000"/>
          </a:xfrm>
          <a:noFill/>
        </p:spPr>
        <p:txBody>
          <a:bodyPr>
            <a:normAutofit fontScale="90000"/>
          </a:bodyPr>
          <a:lstStyle/>
          <a:p>
            <a:pPr eaLnBrk="1" hangingPunct="1"/>
            <a:r>
              <a:rPr lang="en-US" dirty="0" smtClean="0"/>
              <a:t>Competing for Resources</a:t>
            </a:r>
          </a:p>
        </p:txBody>
      </p:sp>
      <p:pic>
        <p:nvPicPr>
          <p:cNvPr id="2050" name="Picture 2" descr="http://worthstar.com/wp-content/uploads/2012/01/nature-clash-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420" y="-33997"/>
            <a:ext cx="4094580" cy="42705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4463590"/>
            <a:ext cx="9144000" cy="1643527"/>
          </a:xfrm>
          <a:prstGeom prst="rect">
            <a:avLst/>
          </a:prstGeom>
        </p:spPr>
        <p:txBody>
          <a:bodyPr wrap="square">
            <a:spAutoFit/>
          </a:bodyPr>
          <a:lstStyle/>
          <a:p>
            <a:pPr marL="342900" lvl="0" indent="-342900">
              <a:lnSpc>
                <a:spcPct val="90000"/>
              </a:lnSpc>
              <a:spcBef>
                <a:spcPct val="0"/>
              </a:spcBef>
              <a:buFont typeface="Arial" pitchFamily="34" charset="0"/>
              <a:buChar char="•"/>
            </a:pPr>
            <a:r>
              <a:rPr lang="en-US" sz="2800" dirty="0" smtClean="0">
                <a:solidFill>
                  <a:srgbClr val="C3986D">
                    <a:lumMod val="50000"/>
                  </a:srgbClr>
                </a:solidFill>
              </a:rPr>
              <a:t>Competition sounds harsh but it isn’t all bad.</a:t>
            </a:r>
            <a:endParaRPr lang="en-US" sz="2800" dirty="0">
              <a:solidFill>
                <a:srgbClr val="C3986D">
                  <a:lumMod val="50000"/>
                </a:srgbClr>
              </a:solidFill>
            </a:endParaRPr>
          </a:p>
          <a:p>
            <a:pPr marL="342900" lvl="0" indent="-342900">
              <a:lnSpc>
                <a:spcPct val="90000"/>
              </a:lnSpc>
              <a:spcBef>
                <a:spcPct val="0"/>
              </a:spcBef>
              <a:buFont typeface="Arial" pitchFamily="34" charset="0"/>
              <a:buChar char="•"/>
            </a:pPr>
            <a:r>
              <a:rPr lang="en-US" sz="2800" dirty="0">
                <a:solidFill>
                  <a:srgbClr val="C3986D">
                    <a:lumMod val="50000"/>
                  </a:srgbClr>
                </a:solidFill>
              </a:rPr>
              <a:t>This drives organisms into every crack and crevice, </a:t>
            </a:r>
            <a:r>
              <a:rPr lang="en-US" sz="2800" dirty="0" smtClean="0">
                <a:solidFill>
                  <a:srgbClr val="C3986D">
                    <a:lumMod val="50000"/>
                  </a:srgbClr>
                </a:solidFill>
              </a:rPr>
              <a:t>creates all the unique characteristics seen amongst organisms, trying </a:t>
            </a:r>
            <a:r>
              <a:rPr lang="en-US" sz="2800" dirty="0">
                <a:solidFill>
                  <a:srgbClr val="C3986D">
                    <a:lumMod val="50000"/>
                  </a:srgbClr>
                </a:solidFill>
              </a:rPr>
              <a:t>to avoid competition at all costs. </a:t>
            </a:r>
          </a:p>
        </p:txBody>
      </p:sp>
    </p:spTree>
    <p:extLst>
      <p:ext uri="{BB962C8B-B14F-4D97-AF65-F5344CB8AC3E}">
        <p14:creationId xmlns:p14="http://schemas.microsoft.com/office/powerpoint/2010/main" val="18015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A Niche Shared…</a:t>
            </a:r>
          </a:p>
        </p:txBody>
      </p:sp>
      <p:sp>
        <p:nvSpPr>
          <p:cNvPr id="139271" name="Oval 7"/>
          <p:cNvSpPr>
            <a:spLocks noChangeArrowheads="1"/>
          </p:cNvSpPr>
          <p:nvPr/>
        </p:nvSpPr>
        <p:spPr bwMode="auto">
          <a:xfrm>
            <a:off x="3581400" y="1300163"/>
            <a:ext cx="5562600" cy="388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solidFill>
                <a:srgbClr val="000000"/>
              </a:solidFill>
            </a:endParaRPr>
          </a:p>
        </p:txBody>
      </p:sp>
      <p:sp>
        <p:nvSpPr>
          <p:cNvPr id="22532" name="Oval 4"/>
          <p:cNvSpPr>
            <a:spLocks noChangeArrowheads="1"/>
          </p:cNvSpPr>
          <p:nvPr/>
        </p:nvSpPr>
        <p:spPr bwMode="auto">
          <a:xfrm>
            <a:off x="0" y="1295400"/>
            <a:ext cx="5562600" cy="3886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rPr>
              <a:t>Niche</a:t>
            </a:r>
          </a:p>
          <a:p>
            <a:pPr algn="ctr"/>
            <a:r>
              <a:rPr lang="en-US" b="1">
                <a:solidFill>
                  <a:srgbClr val="000000"/>
                </a:solidFill>
              </a:rPr>
              <a:t>A</a:t>
            </a:r>
          </a:p>
        </p:txBody>
      </p:sp>
      <p:sp>
        <p:nvSpPr>
          <p:cNvPr id="139272" name="Oval 8"/>
          <p:cNvSpPr>
            <a:spLocks noChangeArrowheads="1"/>
          </p:cNvSpPr>
          <p:nvPr/>
        </p:nvSpPr>
        <p:spPr bwMode="auto">
          <a:xfrm>
            <a:off x="3581400" y="1290638"/>
            <a:ext cx="5562600" cy="3886200"/>
          </a:xfrm>
          <a:prstGeom prst="ellipse">
            <a:avLst/>
          </a:prstGeom>
          <a:solidFill>
            <a:srgbClr val="00B050">
              <a:alpha val="33000"/>
            </a:srgbClr>
          </a:solidFill>
          <a:ln w="9525">
            <a:solidFill>
              <a:schemeClr val="tx1"/>
            </a:solidFill>
            <a:round/>
            <a:headEnd/>
            <a:tailEnd/>
          </a:ln>
          <a:effectLst/>
        </p:spPr>
        <p:txBody>
          <a:bodyPr wrap="none" anchor="ctr"/>
          <a:lstStyle/>
          <a:p>
            <a:pPr algn="ctr"/>
            <a:r>
              <a:rPr lang="en-US" b="1">
                <a:solidFill>
                  <a:srgbClr val="000000"/>
                </a:solidFill>
              </a:rPr>
              <a:t>Niche </a:t>
            </a:r>
          </a:p>
          <a:p>
            <a:pPr algn="ctr"/>
            <a:r>
              <a:rPr lang="en-US" b="1">
                <a:solidFill>
                  <a:srgbClr val="000000"/>
                </a:solidFill>
              </a:rPr>
              <a:t>B</a:t>
            </a:r>
          </a:p>
        </p:txBody>
      </p:sp>
      <p:sp>
        <p:nvSpPr>
          <p:cNvPr id="139276" name="Freeform 12" descr="Dark upward diagonal"/>
          <p:cNvSpPr>
            <a:spLocks/>
          </p:cNvSpPr>
          <p:nvPr/>
        </p:nvSpPr>
        <p:spPr bwMode="auto">
          <a:xfrm>
            <a:off x="3582911" y="1752601"/>
            <a:ext cx="1974888" cy="2980286"/>
          </a:xfrm>
          <a:custGeom>
            <a:avLst/>
            <a:gdLst>
              <a:gd name="T0" fmla="*/ 974725 w 1254"/>
              <a:gd name="T1" fmla="*/ 0 h 1863"/>
              <a:gd name="T2" fmla="*/ 263525 w 1254"/>
              <a:gd name="T3" fmla="*/ 603250 h 1863"/>
              <a:gd name="T4" fmla="*/ 1588 w 1254"/>
              <a:gd name="T5" fmla="*/ 1466850 h 1863"/>
              <a:gd name="T6" fmla="*/ 263525 w 1254"/>
              <a:gd name="T7" fmla="*/ 2401888 h 1863"/>
              <a:gd name="T8" fmla="*/ 989013 w 1254"/>
              <a:gd name="T9" fmla="*/ 2957513 h 1863"/>
              <a:gd name="T10" fmla="*/ 1728788 w 1254"/>
              <a:gd name="T11" fmla="*/ 2270125 h 1863"/>
              <a:gd name="T12" fmla="*/ 1976438 w 1254"/>
              <a:gd name="T13" fmla="*/ 1495425 h 1863"/>
              <a:gd name="T14" fmla="*/ 1643063 w 1254"/>
              <a:gd name="T15" fmla="*/ 560388 h 1863"/>
              <a:gd name="T16" fmla="*/ 989013 w 1254"/>
              <a:gd name="T17" fmla="*/ 3175 h 18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connsiteX0" fmla="*/ 4889 w 9926"/>
              <a:gd name="connsiteY0" fmla="*/ 0 h 10000"/>
              <a:gd name="connsiteX1" fmla="*/ 1317 w 9926"/>
              <a:gd name="connsiteY1" fmla="*/ 2040 h 10000"/>
              <a:gd name="connsiteX2" fmla="*/ 1 w 9926"/>
              <a:gd name="connsiteY2" fmla="*/ 4960 h 10000"/>
              <a:gd name="connsiteX3" fmla="*/ 1317 w 9926"/>
              <a:gd name="connsiteY3" fmla="*/ 8121 h 10000"/>
              <a:gd name="connsiteX4" fmla="*/ 4961 w 9926"/>
              <a:gd name="connsiteY4" fmla="*/ 10000 h 10000"/>
              <a:gd name="connsiteX5" fmla="*/ 8745 w 9926"/>
              <a:gd name="connsiteY5" fmla="*/ 7691 h 10000"/>
              <a:gd name="connsiteX6" fmla="*/ 9921 w 9926"/>
              <a:gd name="connsiteY6" fmla="*/ 5056 h 10000"/>
              <a:gd name="connsiteX7" fmla="*/ 8247 w 9926"/>
              <a:gd name="connsiteY7" fmla="*/ 1895 h 10000"/>
              <a:gd name="connsiteX8" fmla="*/ 4961 w 9926"/>
              <a:gd name="connsiteY8" fmla="*/ 11 h 10000"/>
              <a:gd name="connsiteX0" fmla="*/ 4925 w 9995"/>
              <a:gd name="connsiteY0" fmla="*/ 0 h 10000"/>
              <a:gd name="connsiteX1" fmla="*/ 1327 w 9995"/>
              <a:gd name="connsiteY1" fmla="*/ 2040 h 10000"/>
              <a:gd name="connsiteX2" fmla="*/ 1 w 9995"/>
              <a:gd name="connsiteY2" fmla="*/ 4960 h 10000"/>
              <a:gd name="connsiteX3" fmla="*/ 1327 w 9995"/>
              <a:gd name="connsiteY3" fmla="*/ 8121 h 10000"/>
              <a:gd name="connsiteX4" fmla="*/ 4998 w 9995"/>
              <a:gd name="connsiteY4" fmla="*/ 10000 h 10000"/>
              <a:gd name="connsiteX5" fmla="*/ 8810 w 9995"/>
              <a:gd name="connsiteY5" fmla="*/ 7691 h 10000"/>
              <a:gd name="connsiteX6" fmla="*/ 9995 w 9995"/>
              <a:gd name="connsiteY6" fmla="*/ 5056 h 10000"/>
              <a:gd name="connsiteX7" fmla="*/ 8675 w 9995"/>
              <a:gd name="connsiteY7" fmla="*/ 2216 h 10000"/>
              <a:gd name="connsiteX8" fmla="*/ 4998 w 9995"/>
              <a:gd name="connsiteY8" fmla="*/ 11 h 10000"/>
              <a:gd name="connsiteX0" fmla="*/ 4927 w 10000"/>
              <a:gd name="connsiteY0" fmla="*/ 0 h 10000"/>
              <a:gd name="connsiteX1" fmla="*/ 1328 w 10000"/>
              <a:gd name="connsiteY1" fmla="*/ 2040 h 10000"/>
              <a:gd name="connsiteX2" fmla="*/ 1 w 10000"/>
              <a:gd name="connsiteY2" fmla="*/ 4960 h 10000"/>
              <a:gd name="connsiteX3" fmla="*/ 1328 w 10000"/>
              <a:gd name="connsiteY3" fmla="*/ 8121 h 10000"/>
              <a:gd name="connsiteX4" fmla="*/ 5001 w 10000"/>
              <a:gd name="connsiteY4" fmla="*/ 10000 h 10000"/>
              <a:gd name="connsiteX5" fmla="*/ 8814 w 10000"/>
              <a:gd name="connsiteY5" fmla="*/ 7691 h 10000"/>
              <a:gd name="connsiteX6" fmla="*/ 10000 w 10000"/>
              <a:gd name="connsiteY6" fmla="*/ 5056 h 10000"/>
              <a:gd name="connsiteX7" fmla="*/ 8679 w 10000"/>
              <a:gd name="connsiteY7" fmla="*/ 2216 h 10000"/>
              <a:gd name="connsiteX8" fmla="*/ 5001 w 10000"/>
              <a:gd name="connsiteY8" fmla="*/ 11 h 10000"/>
              <a:gd name="connsiteX0" fmla="*/ 4927 w 10000"/>
              <a:gd name="connsiteY0" fmla="*/ 0 h 10000"/>
              <a:gd name="connsiteX1" fmla="*/ 1328 w 10000"/>
              <a:gd name="connsiteY1" fmla="*/ 2040 h 10000"/>
              <a:gd name="connsiteX2" fmla="*/ 1 w 10000"/>
              <a:gd name="connsiteY2" fmla="*/ 4960 h 10000"/>
              <a:gd name="connsiteX3" fmla="*/ 1328 w 10000"/>
              <a:gd name="connsiteY3" fmla="*/ 8121 h 10000"/>
              <a:gd name="connsiteX4" fmla="*/ 5001 w 10000"/>
              <a:gd name="connsiteY4" fmla="*/ 10000 h 10000"/>
              <a:gd name="connsiteX5" fmla="*/ 8814 w 10000"/>
              <a:gd name="connsiteY5" fmla="*/ 7691 h 10000"/>
              <a:gd name="connsiteX6" fmla="*/ 10000 w 10000"/>
              <a:gd name="connsiteY6" fmla="*/ 5056 h 10000"/>
              <a:gd name="connsiteX7" fmla="*/ 8679 w 10000"/>
              <a:gd name="connsiteY7" fmla="*/ 2216 h 10000"/>
              <a:gd name="connsiteX8" fmla="*/ 5001 w 10000"/>
              <a:gd name="connsiteY8" fmla="*/ 11 h 10000"/>
              <a:gd name="connsiteX9" fmla="*/ 4927 w 10000"/>
              <a:gd name="connsiteY9" fmla="*/ 0 h 10000"/>
              <a:gd name="connsiteX0" fmla="*/ 4927 w 10000"/>
              <a:gd name="connsiteY0" fmla="*/ 0 h 10000"/>
              <a:gd name="connsiteX1" fmla="*/ 1328 w 10000"/>
              <a:gd name="connsiteY1" fmla="*/ 2040 h 10000"/>
              <a:gd name="connsiteX2" fmla="*/ 1 w 10000"/>
              <a:gd name="connsiteY2" fmla="*/ 4960 h 10000"/>
              <a:gd name="connsiteX3" fmla="*/ 1328 w 10000"/>
              <a:gd name="connsiteY3" fmla="*/ 8121 h 10000"/>
              <a:gd name="connsiteX4" fmla="*/ 5001 w 10000"/>
              <a:gd name="connsiteY4" fmla="*/ 10000 h 10000"/>
              <a:gd name="connsiteX5" fmla="*/ 8814 w 10000"/>
              <a:gd name="connsiteY5" fmla="*/ 7691 h 10000"/>
              <a:gd name="connsiteX6" fmla="*/ 10000 w 10000"/>
              <a:gd name="connsiteY6" fmla="*/ 5056 h 10000"/>
              <a:gd name="connsiteX7" fmla="*/ 8679 w 10000"/>
              <a:gd name="connsiteY7" fmla="*/ 2216 h 10000"/>
              <a:gd name="connsiteX8" fmla="*/ 5001 w 10000"/>
              <a:gd name="connsiteY8" fmla="*/ 11 h 10000"/>
              <a:gd name="connsiteX9" fmla="*/ 4927 w 10000"/>
              <a:gd name="connsiteY9" fmla="*/ 0 h 10000"/>
              <a:gd name="connsiteX0" fmla="*/ 4927 w 10000"/>
              <a:gd name="connsiteY0" fmla="*/ 0 h 10000"/>
              <a:gd name="connsiteX1" fmla="*/ 2153 w 10000"/>
              <a:gd name="connsiteY1" fmla="*/ 2392 h 10000"/>
              <a:gd name="connsiteX2" fmla="*/ 1 w 10000"/>
              <a:gd name="connsiteY2" fmla="*/ 4960 h 10000"/>
              <a:gd name="connsiteX3" fmla="*/ 1328 w 10000"/>
              <a:gd name="connsiteY3" fmla="*/ 8121 h 10000"/>
              <a:gd name="connsiteX4" fmla="*/ 5001 w 10000"/>
              <a:gd name="connsiteY4" fmla="*/ 10000 h 10000"/>
              <a:gd name="connsiteX5" fmla="*/ 8814 w 10000"/>
              <a:gd name="connsiteY5" fmla="*/ 7691 h 10000"/>
              <a:gd name="connsiteX6" fmla="*/ 10000 w 10000"/>
              <a:gd name="connsiteY6" fmla="*/ 5056 h 10000"/>
              <a:gd name="connsiteX7" fmla="*/ 8679 w 10000"/>
              <a:gd name="connsiteY7" fmla="*/ 2216 h 10000"/>
              <a:gd name="connsiteX8" fmla="*/ 5001 w 10000"/>
              <a:gd name="connsiteY8" fmla="*/ 11 h 10000"/>
              <a:gd name="connsiteX9" fmla="*/ 4927 w 10000"/>
              <a:gd name="connsiteY9" fmla="*/ 0 h 10000"/>
              <a:gd name="connsiteX0" fmla="*/ 4927 w 10000"/>
              <a:gd name="connsiteY0" fmla="*/ 0 h 10000"/>
              <a:gd name="connsiteX1" fmla="*/ 1557 w 10000"/>
              <a:gd name="connsiteY1" fmla="*/ 1994 h 10000"/>
              <a:gd name="connsiteX2" fmla="*/ 1 w 10000"/>
              <a:gd name="connsiteY2" fmla="*/ 4960 h 10000"/>
              <a:gd name="connsiteX3" fmla="*/ 1328 w 10000"/>
              <a:gd name="connsiteY3" fmla="*/ 8121 h 10000"/>
              <a:gd name="connsiteX4" fmla="*/ 5001 w 10000"/>
              <a:gd name="connsiteY4" fmla="*/ 10000 h 10000"/>
              <a:gd name="connsiteX5" fmla="*/ 8814 w 10000"/>
              <a:gd name="connsiteY5" fmla="*/ 7691 h 10000"/>
              <a:gd name="connsiteX6" fmla="*/ 10000 w 10000"/>
              <a:gd name="connsiteY6" fmla="*/ 5056 h 10000"/>
              <a:gd name="connsiteX7" fmla="*/ 8679 w 10000"/>
              <a:gd name="connsiteY7" fmla="*/ 2216 h 10000"/>
              <a:gd name="connsiteX8" fmla="*/ 5001 w 10000"/>
              <a:gd name="connsiteY8" fmla="*/ 11 h 10000"/>
              <a:gd name="connsiteX9" fmla="*/ 4927 w 10000"/>
              <a:gd name="connsiteY9" fmla="*/ 0 h 10000"/>
              <a:gd name="connsiteX0" fmla="*/ 4178 w 9251"/>
              <a:gd name="connsiteY0" fmla="*/ 0 h 10000"/>
              <a:gd name="connsiteX1" fmla="*/ 808 w 9251"/>
              <a:gd name="connsiteY1" fmla="*/ 1994 h 10000"/>
              <a:gd name="connsiteX2" fmla="*/ 8 w 9251"/>
              <a:gd name="connsiteY2" fmla="*/ 4991 h 10000"/>
              <a:gd name="connsiteX3" fmla="*/ 579 w 9251"/>
              <a:gd name="connsiteY3" fmla="*/ 8121 h 10000"/>
              <a:gd name="connsiteX4" fmla="*/ 4252 w 9251"/>
              <a:gd name="connsiteY4" fmla="*/ 10000 h 10000"/>
              <a:gd name="connsiteX5" fmla="*/ 8065 w 9251"/>
              <a:gd name="connsiteY5" fmla="*/ 7691 h 10000"/>
              <a:gd name="connsiteX6" fmla="*/ 9251 w 9251"/>
              <a:gd name="connsiteY6" fmla="*/ 5056 h 10000"/>
              <a:gd name="connsiteX7" fmla="*/ 7930 w 9251"/>
              <a:gd name="connsiteY7" fmla="*/ 2216 h 10000"/>
              <a:gd name="connsiteX8" fmla="*/ 4252 w 9251"/>
              <a:gd name="connsiteY8" fmla="*/ 11 h 10000"/>
              <a:gd name="connsiteX9" fmla="*/ 4178 w 9251"/>
              <a:gd name="connsiteY9" fmla="*/ 0 h 10000"/>
              <a:gd name="connsiteX0" fmla="*/ 5325 w 10809"/>
              <a:gd name="connsiteY0" fmla="*/ 0 h 10000"/>
              <a:gd name="connsiteX1" fmla="*/ 1682 w 10809"/>
              <a:gd name="connsiteY1" fmla="*/ 1994 h 10000"/>
              <a:gd name="connsiteX2" fmla="*/ 0 w 10809"/>
              <a:gd name="connsiteY2" fmla="*/ 4991 h 10000"/>
              <a:gd name="connsiteX3" fmla="*/ 1435 w 10809"/>
              <a:gd name="connsiteY3" fmla="*/ 8121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435 w 10809"/>
              <a:gd name="connsiteY3" fmla="*/ 8121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2451 w 10809"/>
              <a:gd name="connsiteY3" fmla="*/ 7845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881 w 10809"/>
              <a:gd name="connsiteY3" fmla="*/ 8197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881 w 10809"/>
              <a:gd name="connsiteY3" fmla="*/ 8197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881 w 10809"/>
              <a:gd name="connsiteY3" fmla="*/ 8197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2624 w 10809"/>
              <a:gd name="connsiteY3" fmla="*/ 8381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732 w 10809"/>
              <a:gd name="connsiteY3" fmla="*/ 8029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732 w 10809"/>
              <a:gd name="connsiteY3" fmla="*/ 8029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00"/>
              <a:gd name="connsiteX1" fmla="*/ 1682 w 10809"/>
              <a:gd name="connsiteY1" fmla="*/ 1994 h 10000"/>
              <a:gd name="connsiteX2" fmla="*/ 0 w 10809"/>
              <a:gd name="connsiteY2" fmla="*/ 4991 h 10000"/>
              <a:gd name="connsiteX3" fmla="*/ 1732 w 10809"/>
              <a:gd name="connsiteY3" fmla="*/ 8029 h 10000"/>
              <a:gd name="connsiteX4" fmla="*/ 5405 w 10809"/>
              <a:gd name="connsiteY4" fmla="*/ 10000 h 10000"/>
              <a:gd name="connsiteX5" fmla="*/ 9527 w 10809"/>
              <a:gd name="connsiteY5" fmla="*/ 7691 h 10000"/>
              <a:gd name="connsiteX6" fmla="*/ 10809 w 10809"/>
              <a:gd name="connsiteY6" fmla="*/ 5056 h 10000"/>
              <a:gd name="connsiteX7" fmla="*/ 9381 w 10809"/>
              <a:gd name="connsiteY7" fmla="*/ 2216 h 10000"/>
              <a:gd name="connsiteX8" fmla="*/ 5405 w 10809"/>
              <a:gd name="connsiteY8" fmla="*/ 11 h 10000"/>
              <a:gd name="connsiteX9" fmla="*/ 5325 w 10809"/>
              <a:gd name="connsiteY9" fmla="*/ 0 h 10000"/>
              <a:gd name="connsiteX0" fmla="*/ 5325 w 10809"/>
              <a:gd name="connsiteY0" fmla="*/ 0 h 10077"/>
              <a:gd name="connsiteX1" fmla="*/ 1682 w 10809"/>
              <a:gd name="connsiteY1" fmla="*/ 1994 h 10077"/>
              <a:gd name="connsiteX2" fmla="*/ 0 w 10809"/>
              <a:gd name="connsiteY2" fmla="*/ 4991 h 10077"/>
              <a:gd name="connsiteX3" fmla="*/ 1732 w 10809"/>
              <a:gd name="connsiteY3" fmla="*/ 8029 h 10077"/>
              <a:gd name="connsiteX4" fmla="*/ 5430 w 10809"/>
              <a:gd name="connsiteY4" fmla="*/ 10077 h 10077"/>
              <a:gd name="connsiteX5" fmla="*/ 9527 w 10809"/>
              <a:gd name="connsiteY5" fmla="*/ 7691 h 10077"/>
              <a:gd name="connsiteX6" fmla="*/ 10809 w 10809"/>
              <a:gd name="connsiteY6" fmla="*/ 5056 h 10077"/>
              <a:gd name="connsiteX7" fmla="*/ 9381 w 10809"/>
              <a:gd name="connsiteY7" fmla="*/ 2216 h 10077"/>
              <a:gd name="connsiteX8" fmla="*/ 5405 w 10809"/>
              <a:gd name="connsiteY8" fmla="*/ 11 h 10077"/>
              <a:gd name="connsiteX9" fmla="*/ 5325 w 10809"/>
              <a:gd name="connsiteY9" fmla="*/ 0 h 10077"/>
              <a:gd name="connsiteX0" fmla="*/ 5325 w 10809"/>
              <a:gd name="connsiteY0" fmla="*/ 0 h 10077"/>
              <a:gd name="connsiteX1" fmla="*/ 1682 w 10809"/>
              <a:gd name="connsiteY1" fmla="*/ 1994 h 10077"/>
              <a:gd name="connsiteX2" fmla="*/ 0 w 10809"/>
              <a:gd name="connsiteY2" fmla="*/ 4991 h 10077"/>
              <a:gd name="connsiteX3" fmla="*/ 1732 w 10809"/>
              <a:gd name="connsiteY3" fmla="*/ 8029 h 10077"/>
              <a:gd name="connsiteX4" fmla="*/ 5430 w 10809"/>
              <a:gd name="connsiteY4" fmla="*/ 10077 h 10077"/>
              <a:gd name="connsiteX5" fmla="*/ 9527 w 10809"/>
              <a:gd name="connsiteY5" fmla="*/ 7691 h 10077"/>
              <a:gd name="connsiteX6" fmla="*/ 10809 w 10809"/>
              <a:gd name="connsiteY6" fmla="*/ 5056 h 10077"/>
              <a:gd name="connsiteX7" fmla="*/ 9381 w 10809"/>
              <a:gd name="connsiteY7" fmla="*/ 2216 h 10077"/>
              <a:gd name="connsiteX8" fmla="*/ 5405 w 10809"/>
              <a:gd name="connsiteY8" fmla="*/ 11 h 10077"/>
              <a:gd name="connsiteX9" fmla="*/ 5325 w 10809"/>
              <a:gd name="connsiteY9" fmla="*/ 0 h 10077"/>
              <a:gd name="connsiteX0" fmla="*/ 5325 w 10809"/>
              <a:gd name="connsiteY0" fmla="*/ 0 h 10077"/>
              <a:gd name="connsiteX1" fmla="*/ 1682 w 10809"/>
              <a:gd name="connsiteY1" fmla="*/ 1994 h 10077"/>
              <a:gd name="connsiteX2" fmla="*/ 0 w 10809"/>
              <a:gd name="connsiteY2" fmla="*/ 4991 h 10077"/>
              <a:gd name="connsiteX3" fmla="*/ 1732 w 10809"/>
              <a:gd name="connsiteY3" fmla="*/ 8029 h 10077"/>
              <a:gd name="connsiteX4" fmla="*/ 5430 w 10809"/>
              <a:gd name="connsiteY4" fmla="*/ 10077 h 10077"/>
              <a:gd name="connsiteX5" fmla="*/ 9527 w 10809"/>
              <a:gd name="connsiteY5" fmla="*/ 7691 h 10077"/>
              <a:gd name="connsiteX6" fmla="*/ 10809 w 10809"/>
              <a:gd name="connsiteY6" fmla="*/ 5056 h 10077"/>
              <a:gd name="connsiteX7" fmla="*/ 9381 w 10809"/>
              <a:gd name="connsiteY7" fmla="*/ 2216 h 10077"/>
              <a:gd name="connsiteX8" fmla="*/ 5405 w 10809"/>
              <a:gd name="connsiteY8" fmla="*/ 11 h 10077"/>
              <a:gd name="connsiteX9" fmla="*/ 5325 w 10809"/>
              <a:gd name="connsiteY9" fmla="*/ 0 h 10077"/>
              <a:gd name="connsiteX0" fmla="*/ 5325 w 10809"/>
              <a:gd name="connsiteY0" fmla="*/ 0 h 10077"/>
              <a:gd name="connsiteX1" fmla="*/ 1682 w 10809"/>
              <a:gd name="connsiteY1" fmla="*/ 1994 h 10077"/>
              <a:gd name="connsiteX2" fmla="*/ 0 w 10809"/>
              <a:gd name="connsiteY2" fmla="*/ 4991 h 10077"/>
              <a:gd name="connsiteX3" fmla="*/ 1732 w 10809"/>
              <a:gd name="connsiteY3" fmla="*/ 8029 h 10077"/>
              <a:gd name="connsiteX4" fmla="*/ 5430 w 10809"/>
              <a:gd name="connsiteY4" fmla="*/ 10077 h 10077"/>
              <a:gd name="connsiteX5" fmla="*/ 9527 w 10809"/>
              <a:gd name="connsiteY5" fmla="*/ 7691 h 10077"/>
              <a:gd name="connsiteX6" fmla="*/ 10809 w 10809"/>
              <a:gd name="connsiteY6" fmla="*/ 5056 h 10077"/>
              <a:gd name="connsiteX7" fmla="*/ 9381 w 10809"/>
              <a:gd name="connsiteY7" fmla="*/ 2216 h 10077"/>
              <a:gd name="connsiteX8" fmla="*/ 5405 w 10809"/>
              <a:gd name="connsiteY8" fmla="*/ 11 h 10077"/>
              <a:gd name="connsiteX9" fmla="*/ 5325 w 10809"/>
              <a:gd name="connsiteY9" fmla="*/ 0 h 10077"/>
              <a:gd name="connsiteX0" fmla="*/ 5325 w 10815"/>
              <a:gd name="connsiteY0" fmla="*/ 0 h 10077"/>
              <a:gd name="connsiteX1" fmla="*/ 1682 w 10815"/>
              <a:gd name="connsiteY1" fmla="*/ 1994 h 10077"/>
              <a:gd name="connsiteX2" fmla="*/ 0 w 10815"/>
              <a:gd name="connsiteY2" fmla="*/ 4991 h 10077"/>
              <a:gd name="connsiteX3" fmla="*/ 1732 w 10815"/>
              <a:gd name="connsiteY3" fmla="*/ 8029 h 10077"/>
              <a:gd name="connsiteX4" fmla="*/ 5430 w 10815"/>
              <a:gd name="connsiteY4" fmla="*/ 10077 h 10077"/>
              <a:gd name="connsiteX5" fmla="*/ 8932 w 10815"/>
              <a:gd name="connsiteY5" fmla="*/ 8227 h 10077"/>
              <a:gd name="connsiteX6" fmla="*/ 10809 w 10815"/>
              <a:gd name="connsiteY6" fmla="*/ 5056 h 10077"/>
              <a:gd name="connsiteX7" fmla="*/ 9381 w 10815"/>
              <a:gd name="connsiteY7" fmla="*/ 2216 h 10077"/>
              <a:gd name="connsiteX8" fmla="*/ 5405 w 10815"/>
              <a:gd name="connsiteY8" fmla="*/ 11 h 10077"/>
              <a:gd name="connsiteX9" fmla="*/ 5325 w 10815"/>
              <a:gd name="connsiteY9" fmla="*/ 0 h 10077"/>
              <a:gd name="connsiteX0" fmla="*/ 5325 w 10815"/>
              <a:gd name="connsiteY0" fmla="*/ 0 h 10077"/>
              <a:gd name="connsiteX1" fmla="*/ 1682 w 10815"/>
              <a:gd name="connsiteY1" fmla="*/ 1994 h 10077"/>
              <a:gd name="connsiteX2" fmla="*/ 0 w 10815"/>
              <a:gd name="connsiteY2" fmla="*/ 4991 h 10077"/>
              <a:gd name="connsiteX3" fmla="*/ 1732 w 10815"/>
              <a:gd name="connsiteY3" fmla="*/ 8029 h 10077"/>
              <a:gd name="connsiteX4" fmla="*/ 5430 w 10815"/>
              <a:gd name="connsiteY4" fmla="*/ 10077 h 10077"/>
              <a:gd name="connsiteX5" fmla="*/ 8932 w 10815"/>
              <a:gd name="connsiteY5" fmla="*/ 8227 h 10077"/>
              <a:gd name="connsiteX6" fmla="*/ 10809 w 10815"/>
              <a:gd name="connsiteY6" fmla="*/ 5056 h 10077"/>
              <a:gd name="connsiteX7" fmla="*/ 9381 w 10815"/>
              <a:gd name="connsiteY7" fmla="*/ 2216 h 10077"/>
              <a:gd name="connsiteX8" fmla="*/ 5405 w 10815"/>
              <a:gd name="connsiteY8" fmla="*/ 11 h 10077"/>
              <a:gd name="connsiteX9" fmla="*/ 5325 w 10815"/>
              <a:gd name="connsiteY9" fmla="*/ 0 h 10077"/>
              <a:gd name="connsiteX0" fmla="*/ 5325 w 10809"/>
              <a:gd name="connsiteY0" fmla="*/ 0 h 10077"/>
              <a:gd name="connsiteX1" fmla="*/ 1682 w 10809"/>
              <a:gd name="connsiteY1" fmla="*/ 1994 h 10077"/>
              <a:gd name="connsiteX2" fmla="*/ 0 w 10809"/>
              <a:gd name="connsiteY2" fmla="*/ 4991 h 10077"/>
              <a:gd name="connsiteX3" fmla="*/ 1732 w 10809"/>
              <a:gd name="connsiteY3" fmla="*/ 8029 h 10077"/>
              <a:gd name="connsiteX4" fmla="*/ 5430 w 10809"/>
              <a:gd name="connsiteY4" fmla="*/ 10077 h 10077"/>
              <a:gd name="connsiteX5" fmla="*/ 8932 w 10809"/>
              <a:gd name="connsiteY5" fmla="*/ 8227 h 10077"/>
              <a:gd name="connsiteX6" fmla="*/ 10809 w 10809"/>
              <a:gd name="connsiteY6" fmla="*/ 5056 h 10077"/>
              <a:gd name="connsiteX7" fmla="*/ 9381 w 10809"/>
              <a:gd name="connsiteY7" fmla="*/ 2216 h 10077"/>
              <a:gd name="connsiteX8" fmla="*/ 5405 w 10809"/>
              <a:gd name="connsiteY8" fmla="*/ 11 h 10077"/>
              <a:gd name="connsiteX9" fmla="*/ 5325 w 10809"/>
              <a:gd name="connsiteY9" fmla="*/ 0 h 10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09" h="10077">
                <a:moveTo>
                  <a:pt x="5325" y="0"/>
                </a:moveTo>
                <a:cubicBezTo>
                  <a:pt x="4328" y="430"/>
                  <a:pt x="2668" y="1193"/>
                  <a:pt x="1682" y="1994"/>
                </a:cubicBezTo>
                <a:cubicBezTo>
                  <a:pt x="696" y="2795"/>
                  <a:pt x="-9" y="3966"/>
                  <a:pt x="0" y="4991"/>
                </a:cubicBezTo>
                <a:cubicBezTo>
                  <a:pt x="8" y="6011"/>
                  <a:pt x="703" y="7227"/>
                  <a:pt x="1732" y="8029"/>
                </a:cubicBezTo>
                <a:cubicBezTo>
                  <a:pt x="2761" y="8831"/>
                  <a:pt x="3613" y="9276"/>
                  <a:pt x="5430" y="10077"/>
                </a:cubicBezTo>
                <a:cubicBezTo>
                  <a:pt x="6941" y="9610"/>
                  <a:pt x="8011" y="8865"/>
                  <a:pt x="8932" y="8227"/>
                </a:cubicBezTo>
                <a:cubicBezTo>
                  <a:pt x="9853" y="7589"/>
                  <a:pt x="10808" y="6150"/>
                  <a:pt x="10809" y="5056"/>
                </a:cubicBezTo>
                <a:cubicBezTo>
                  <a:pt x="10810" y="3962"/>
                  <a:pt x="10286" y="3059"/>
                  <a:pt x="9381" y="2216"/>
                </a:cubicBezTo>
                <a:cubicBezTo>
                  <a:pt x="8477" y="1368"/>
                  <a:pt x="6400" y="357"/>
                  <a:pt x="5405" y="11"/>
                </a:cubicBezTo>
                <a:cubicBezTo>
                  <a:pt x="5378" y="7"/>
                  <a:pt x="5352" y="4"/>
                  <a:pt x="5325" y="0"/>
                </a:cubicBezTo>
                <a:close/>
              </a:path>
            </a:pathLst>
          </a:custGeom>
          <a:pattFill prst="dkUpDiag">
            <a:fgClr>
              <a:srgbClr val="3366CC"/>
            </a:fgClr>
            <a:bgClr>
              <a:srgbClr val="FFFFFF"/>
            </a:bgClr>
          </a:pattFill>
          <a:ln w="9525">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39277" name="Text Box 13"/>
          <p:cNvSpPr txBox="1">
            <a:spLocks noChangeArrowheads="1"/>
          </p:cNvSpPr>
          <p:nvPr/>
        </p:nvSpPr>
        <p:spPr bwMode="auto">
          <a:xfrm>
            <a:off x="3751263" y="2944813"/>
            <a:ext cx="166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a:solidFill>
                  <a:srgbClr val="000000"/>
                </a:solidFill>
              </a:rPr>
              <a:t>Competition</a:t>
            </a:r>
          </a:p>
        </p:txBody>
      </p:sp>
      <p:sp>
        <p:nvSpPr>
          <p:cNvPr id="2" name="Up Arrow 1"/>
          <p:cNvSpPr/>
          <p:nvPr/>
        </p:nvSpPr>
        <p:spPr>
          <a:xfrm>
            <a:off x="3236855" y="3810000"/>
            <a:ext cx="2667000" cy="26670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Organisms tend to avoid or adapt to the overlap.</a:t>
            </a:r>
            <a:endParaRPr lang="en-US" sz="2000" b="1" dirty="0"/>
          </a:p>
        </p:txBody>
      </p:sp>
    </p:spTree>
    <p:extLst>
      <p:ext uri="{BB962C8B-B14F-4D97-AF65-F5344CB8AC3E}">
        <p14:creationId xmlns:p14="http://schemas.microsoft.com/office/powerpoint/2010/main" val="1767865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27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9276"/>
                                        </p:tgtEl>
                                        <p:attrNameLst>
                                          <p:attrName>style.visibility</p:attrName>
                                        </p:attrNameLst>
                                      </p:cBhvr>
                                      <p:to>
                                        <p:strVal val="visible"/>
                                      </p:to>
                                    </p:set>
                                    <p:animEffect transition="in" filter="dissolve">
                                      <p:cBhvr>
                                        <p:cTn id="13" dur="500"/>
                                        <p:tgtEl>
                                          <p:spTgt spid="1392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927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animBg="1"/>
      <p:bldP spid="139272" grpId="0" animBg="1"/>
      <p:bldP spid="139276" grpId="0" animBg="1"/>
      <p:bldP spid="139277"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dirty="0" smtClean="0">
                <a:solidFill>
                  <a:schemeClr val="accent4">
                    <a:lumMod val="50000"/>
                  </a:schemeClr>
                </a:solidFill>
              </a:rPr>
              <a:t>Competing for Resources</a:t>
            </a:r>
            <a:endParaRPr lang="en-US" b="0" i="1" dirty="0" smtClean="0">
              <a:solidFill>
                <a:schemeClr val="accent4">
                  <a:lumMod val="50000"/>
                </a:schemeClr>
              </a:solidFill>
            </a:endParaRPr>
          </a:p>
        </p:txBody>
      </p:sp>
      <p:sp>
        <p:nvSpPr>
          <p:cNvPr id="100355" name="Rectangle 3"/>
          <p:cNvSpPr>
            <a:spLocks noGrp="1" noChangeArrowheads="1"/>
          </p:cNvSpPr>
          <p:nvPr>
            <p:ph type="body" idx="1"/>
          </p:nvPr>
        </p:nvSpPr>
        <p:spPr>
          <a:xfrm>
            <a:off x="457200" y="1600200"/>
            <a:ext cx="8229600" cy="5029200"/>
          </a:xfrm>
        </p:spPr>
        <p:txBody>
          <a:bodyPr>
            <a:normAutofit/>
          </a:bodyPr>
          <a:lstStyle/>
          <a:p>
            <a:pPr eaLnBrk="1" hangingPunct="1">
              <a:spcBef>
                <a:spcPct val="0"/>
              </a:spcBef>
            </a:pPr>
            <a:r>
              <a:rPr lang="en-US" sz="2800" dirty="0" smtClean="0">
                <a:solidFill>
                  <a:schemeClr val="accent4">
                    <a:lumMod val="50000"/>
                  </a:schemeClr>
                </a:solidFill>
              </a:rPr>
              <a:t>Competition, in whatever form, has had several possible outcomes. </a:t>
            </a:r>
          </a:p>
          <a:p>
            <a:pPr eaLnBrk="1" hangingPunct="1">
              <a:spcBef>
                <a:spcPct val="0"/>
              </a:spcBef>
            </a:pPr>
            <a:r>
              <a:rPr lang="en-US" sz="2800" dirty="0" smtClean="0">
                <a:solidFill>
                  <a:schemeClr val="accent4">
                    <a:lumMod val="50000"/>
                  </a:schemeClr>
                </a:solidFill>
              </a:rPr>
              <a:t>Winners, losers.</a:t>
            </a:r>
          </a:p>
          <a:p>
            <a:pPr eaLnBrk="1" hangingPunct="1">
              <a:spcBef>
                <a:spcPct val="0"/>
              </a:spcBef>
            </a:pPr>
            <a:r>
              <a:rPr lang="en-US" sz="2800" dirty="0" smtClean="0">
                <a:solidFill>
                  <a:schemeClr val="accent4">
                    <a:lumMod val="50000"/>
                  </a:schemeClr>
                </a:solidFill>
              </a:rPr>
              <a:t>Losers eliminated.</a:t>
            </a:r>
          </a:p>
          <a:p>
            <a:pPr eaLnBrk="1" hangingPunct="1">
              <a:spcBef>
                <a:spcPct val="0"/>
              </a:spcBef>
            </a:pPr>
            <a:r>
              <a:rPr lang="en-US" sz="2800" dirty="0" smtClean="0">
                <a:solidFill>
                  <a:schemeClr val="accent4">
                    <a:lumMod val="50000"/>
                  </a:schemeClr>
                </a:solidFill>
              </a:rPr>
              <a:t>Avoidance or cooperation.</a:t>
            </a:r>
          </a:p>
          <a:p>
            <a:pPr eaLnBrk="1" hangingPunct="1">
              <a:spcBef>
                <a:spcPct val="0"/>
              </a:spcBef>
            </a:pPr>
            <a:r>
              <a:rPr lang="en-US" sz="2800" i="1" u="sng" dirty="0" smtClean="0">
                <a:solidFill>
                  <a:schemeClr val="accent4">
                    <a:lumMod val="50000"/>
                  </a:schemeClr>
                </a:solidFill>
              </a:rPr>
              <a:t>Competing species are able to survive together because they divide the resources in a variety of ways.</a:t>
            </a:r>
          </a:p>
          <a:p>
            <a:pPr eaLnBrk="1" hangingPunct="1">
              <a:spcBef>
                <a:spcPct val="0"/>
              </a:spcBef>
            </a:pPr>
            <a:endParaRPr lang="en-US" sz="2800" b="1" dirty="0" smtClean="0">
              <a:solidFill>
                <a:schemeClr val="accent4">
                  <a:lumMod val="50000"/>
                </a:schemeClr>
              </a:solidFill>
            </a:endParaRPr>
          </a:p>
        </p:txBody>
      </p:sp>
    </p:spTree>
    <p:extLst>
      <p:ext uri="{BB962C8B-B14F-4D97-AF65-F5344CB8AC3E}">
        <p14:creationId xmlns:p14="http://schemas.microsoft.com/office/powerpoint/2010/main" val="1410541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Oval 4" descr="Superstition_Mountains"/>
          <p:cNvSpPr>
            <a:spLocks noChangeArrowheads="1"/>
          </p:cNvSpPr>
          <p:nvPr/>
        </p:nvSpPr>
        <p:spPr bwMode="auto">
          <a:xfrm>
            <a:off x="0" y="1524000"/>
            <a:ext cx="5562600" cy="3886200"/>
          </a:xfrm>
          <a:prstGeom prst="ellipse">
            <a:avLst/>
          </a:prstGeom>
          <a:blipFill dpi="0" rotWithShape="0">
            <a:blip r:embed="rId2"/>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rPr>
              <a:t>Niche</a:t>
            </a:r>
          </a:p>
          <a:p>
            <a:pPr algn="ctr"/>
            <a:r>
              <a:rPr lang="en-US" b="1">
                <a:solidFill>
                  <a:srgbClr val="000000"/>
                </a:solidFill>
              </a:rPr>
              <a:t>Organism A</a:t>
            </a: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p:txBody>
      </p:sp>
      <p:sp>
        <p:nvSpPr>
          <p:cNvPr id="125963" name="Oval 11" descr="Superstition_Mountains"/>
          <p:cNvSpPr>
            <a:spLocks noChangeArrowheads="1"/>
          </p:cNvSpPr>
          <p:nvPr/>
        </p:nvSpPr>
        <p:spPr bwMode="auto">
          <a:xfrm>
            <a:off x="3581400" y="1447800"/>
            <a:ext cx="5562600" cy="3886200"/>
          </a:xfrm>
          <a:prstGeom prst="ellipse">
            <a:avLst/>
          </a:prstGeom>
          <a:blipFill dpi="0" rotWithShape="0">
            <a:blip r:embed="rId2"/>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rPr>
              <a:t>Niche</a:t>
            </a:r>
          </a:p>
          <a:p>
            <a:pPr algn="ctr"/>
            <a:r>
              <a:rPr lang="en-US" b="1">
                <a:solidFill>
                  <a:srgbClr val="000000"/>
                </a:solidFill>
              </a:rPr>
              <a:t>Organism B</a:t>
            </a: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a:p>
            <a:pPr algn="ctr"/>
            <a:endParaRPr lang="en-US" b="1">
              <a:solidFill>
                <a:srgbClr val="000000"/>
              </a:solidFill>
            </a:endParaRPr>
          </a:p>
        </p:txBody>
      </p:sp>
      <p:sp>
        <p:nvSpPr>
          <p:cNvPr id="125962" name="Oval 10"/>
          <p:cNvSpPr>
            <a:spLocks noChangeArrowheads="1"/>
          </p:cNvSpPr>
          <p:nvPr/>
        </p:nvSpPr>
        <p:spPr bwMode="auto">
          <a:xfrm>
            <a:off x="3581400" y="1447800"/>
            <a:ext cx="5562600" cy="3886200"/>
          </a:xfrm>
          <a:prstGeom prst="ellipse">
            <a:avLst/>
          </a:prstGeom>
          <a:solidFill>
            <a:srgbClr val="000000">
              <a:alpha val="39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pic>
        <p:nvPicPr>
          <p:cNvPr id="125967" name="Picture 15" descr="2109382908_6867c858d9"/>
          <p:cNvPicPr>
            <a:picLocks noChangeAspect="1" noChangeArrowheads="1"/>
          </p:cNvPicPr>
          <p:nvPr/>
        </p:nvPicPr>
        <p:blipFill>
          <a:blip r:embed="rId3">
            <a:extLst>
              <a:ext uri="{28A0092B-C50C-407E-A947-70E740481C1C}">
                <a14:useLocalDpi xmlns:a14="http://schemas.microsoft.com/office/drawing/2010/main" val="0"/>
              </a:ext>
            </a:extLst>
          </a:blip>
          <a:srcRect l="18935" r="24260"/>
          <a:stretch>
            <a:fillRect/>
          </a:stretch>
        </p:blipFill>
        <p:spPr bwMode="auto">
          <a:xfrm>
            <a:off x="7315200" y="1078706"/>
            <a:ext cx="18288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71" name="Picture 19" descr="Cactus_Ferruginous_Pygmy-ow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3429000"/>
            <a:ext cx="18351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 Box 13"/>
          <p:cNvSpPr txBox="1">
            <a:spLocks noChangeArrowheads="1"/>
          </p:cNvSpPr>
          <p:nvPr/>
        </p:nvSpPr>
        <p:spPr bwMode="auto">
          <a:xfrm>
            <a:off x="142875" y="5476875"/>
            <a:ext cx="7391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prstClr val="black"/>
                </a:solidFill>
              </a:rPr>
              <a:t>They may live in the same habitat but their niches are different</a:t>
            </a:r>
            <a:r>
              <a:rPr lang="en-US" sz="2000" dirty="0" smtClean="0">
                <a:solidFill>
                  <a:prstClr val="black"/>
                </a:solidFill>
              </a:rPr>
              <a:t>.</a:t>
            </a:r>
          </a:p>
          <a:p>
            <a:pPr eaLnBrk="1" hangingPunct="1"/>
            <a:r>
              <a:rPr lang="en-US" sz="2000" dirty="0" smtClean="0">
                <a:solidFill>
                  <a:prstClr val="black"/>
                </a:solidFill>
              </a:rPr>
              <a:t>How do they avoid competing for the same resources?</a:t>
            </a:r>
          </a:p>
          <a:p>
            <a:pPr eaLnBrk="1" hangingPunct="1"/>
            <a:r>
              <a:rPr lang="en-US" sz="2000" dirty="0" smtClean="0">
                <a:solidFill>
                  <a:prstClr val="black"/>
                </a:solidFill>
              </a:rPr>
              <a:t>The owls hunt at night.</a:t>
            </a:r>
            <a:endParaRPr lang="en-US" sz="2000" dirty="0">
              <a:solidFill>
                <a:prstClr val="black"/>
              </a:solidFill>
            </a:endParaRPr>
          </a:p>
        </p:txBody>
      </p:sp>
      <p:sp>
        <p:nvSpPr>
          <p:cNvPr id="23562" name="Rectangle 2"/>
          <p:cNvSpPr>
            <a:spLocks noGrp="1" noChangeArrowheads="1"/>
          </p:cNvSpPr>
          <p:nvPr>
            <p:ph type="title"/>
          </p:nvPr>
        </p:nvSpPr>
        <p:spPr>
          <a:xfrm>
            <a:off x="3581400" y="0"/>
            <a:ext cx="5562600" cy="1066800"/>
          </a:xfrm>
          <a:solidFill>
            <a:srgbClr val="3366FF"/>
          </a:solidFill>
        </p:spPr>
        <p:txBody>
          <a:bodyPr>
            <a:normAutofit fontScale="90000"/>
          </a:bodyPr>
          <a:lstStyle/>
          <a:p>
            <a:pPr eaLnBrk="1" hangingPunct="1"/>
            <a:r>
              <a:rPr lang="en-US" sz="2400" dirty="0" smtClean="0"/>
              <a:t>In order to reduce competition…</a:t>
            </a:r>
            <a:br>
              <a:rPr lang="en-US" sz="2400" dirty="0" smtClean="0"/>
            </a:br>
            <a:r>
              <a:rPr lang="en-US" sz="2400" dirty="0" smtClean="0"/>
              <a:t>Different birds have different hunting patterns.</a:t>
            </a:r>
          </a:p>
        </p:txBody>
      </p:sp>
      <p:sp>
        <p:nvSpPr>
          <p:cNvPr id="125974" name="Oval 22"/>
          <p:cNvSpPr>
            <a:spLocks noChangeArrowheads="1"/>
          </p:cNvSpPr>
          <p:nvPr/>
        </p:nvSpPr>
        <p:spPr bwMode="auto">
          <a:xfrm>
            <a:off x="0" y="1524000"/>
            <a:ext cx="5562600" cy="3886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pic>
        <p:nvPicPr>
          <p:cNvPr id="125973" name="Picture 21" descr="harris-hawk"/>
          <p:cNvPicPr>
            <a:picLocks noChangeAspect="1" noChangeArrowheads="1"/>
          </p:cNvPicPr>
          <p:nvPr/>
        </p:nvPicPr>
        <p:blipFill>
          <a:blip r:embed="rId5">
            <a:extLst>
              <a:ext uri="{28A0092B-C50C-407E-A947-70E740481C1C}">
                <a14:useLocalDpi xmlns:a14="http://schemas.microsoft.com/office/drawing/2010/main" val="0"/>
              </a:ext>
            </a:extLst>
          </a:blip>
          <a:srcRect l="15091" r="25273"/>
          <a:stretch>
            <a:fillRect/>
          </a:stretch>
        </p:blipFill>
        <p:spPr bwMode="auto">
          <a:xfrm>
            <a:off x="-19929" y="2797566"/>
            <a:ext cx="2154238"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9" name="Picture 17" descr="cactus_wren_2"/>
          <p:cNvPicPr>
            <a:picLocks noChangeAspect="1" noChangeArrowheads="1"/>
          </p:cNvPicPr>
          <p:nvPr/>
        </p:nvPicPr>
        <p:blipFill>
          <a:blip r:embed="rId6">
            <a:extLst>
              <a:ext uri="{28A0092B-C50C-407E-A947-70E740481C1C}">
                <a14:useLocalDpi xmlns:a14="http://schemas.microsoft.com/office/drawing/2010/main" val="0"/>
              </a:ext>
            </a:extLst>
          </a:blip>
          <a:srcRect l="27368" r="9474"/>
          <a:stretch>
            <a:fillRect/>
          </a:stretch>
        </p:blipFill>
        <p:spPr bwMode="auto">
          <a:xfrm>
            <a:off x="-19929" y="502188"/>
            <a:ext cx="21685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776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dissolve">
                                      <p:cBhvr>
                                        <p:cTn id="7" dur="500"/>
                                        <p:tgtEl>
                                          <p:spTgt spid="125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5963"/>
                                        </p:tgtEl>
                                        <p:attrNameLst>
                                          <p:attrName>style.visibility</p:attrName>
                                        </p:attrNameLst>
                                      </p:cBhvr>
                                      <p:to>
                                        <p:strVal val="visible"/>
                                      </p:to>
                                    </p:set>
                                    <p:animEffect transition="in" filter="dissolve">
                                      <p:cBhvr>
                                        <p:cTn id="12" dur="500"/>
                                        <p:tgtEl>
                                          <p:spTgt spid="12596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259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59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561"/>
                                        </p:tgtEl>
                                        <p:attrNameLst>
                                          <p:attrName>style.visibility</p:attrName>
                                        </p:attrNameLst>
                                      </p:cBhvr>
                                      <p:to>
                                        <p:strVal val="visible"/>
                                      </p:to>
                                    </p:set>
                                    <p:animEffect transition="in" filter="fade">
                                      <p:cBhvr>
                                        <p:cTn id="35" dur="500"/>
                                        <p:tgtEl>
                                          <p:spTgt spid="2356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5962"/>
                                        </p:tgtEl>
                                        <p:attrNameLst>
                                          <p:attrName>style.visibility</p:attrName>
                                        </p:attrNameLst>
                                      </p:cBhvr>
                                      <p:to>
                                        <p:strVal val="visible"/>
                                      </p:to>
                                    </p:set>
                                    <p:animEffect transition="in" filter="dissolve">
                                      <p:cBhvr>
                                        <p:cTn id="40" dur="500"/>
                                        <p:tgtEl>
                                          <p:spTgt spid="125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nimBg="1"/>
      <p:bldP spid="125963" grpId="0" animBg="1"/>
      <p:bldP spid="125962" grpId="0" animBg="1"/>
      <p:bldP spid="23561" grpId="0"/>
      <p:bldP spid="1259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Competition</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a:solidFill>
                  <a:schemeClr val="accent4">
                    <a:lumMod val="50000"/>
                  </a:schemeClr>
                </a:solidFill>
              </a:rPr>
              <a:t>No two species that are too similar can coexist because they are too similar in their needs.</a:t>
            </a:r>
          </a:p>
          <a:p>
            <a:r>
              <a:rPr lang="en-US" dirty="0" smtClean="0"/>
              <a:t>In general, there are two main types of competition:</a:t>
            </a:r>
          </a:p>
          <a:p>
            <a:r>
              <a:rPr lang="en-US" b="1" u="sng" dirty="0" smtClean="0">
                <a:solidFill>
                  <a:schemeClr val="accent2"/>
                </a:solidFill>
              </a:rPr>
              <a:t>Interspecific Competition: </a:t>
            </a:r>
            <a:r>
              <a:rPr lang="en-US" u="sng" dirty="0" smtClean="0"/>
              <a:t>Competition between different species.</a:t>
            </a:r>
          </a:p>
          <a:p>
            <a:r>
              <a:rPr lang="en-US" b="1" u="sng" dirty="0" smtClean="0">
                <a:solidFill>
                  <a:schemeClr val="accent2"/>
                </a:solidFill>
              </a:rPr>
              <a:t>Intraspecific Competition: </a:t>
            </a:r>
            <a:r>
              <a:rPr lang="en-US" u="sng" dirty="0" smtClean="0"/>
              <a:t>Competition between individuals within the same species.</a:t>
            </a:r>
          </a:p>
          <a:p>
            <a:pPr>
              <a:lnSpc>
                <a:spcPct val="90000"/>
              </a:lnSpc>
              <a:spcBef>
                <a:spcPct val="0"/>
              </a:spcBef>
            </a:pPr>
            <a:r>
              <a:rPr lang="en-US" dirty="0">
                <a:solidFill>
                  <a:schemeClr val="accent4">
                    <a:lumMod val="50000"/>
                  </a:schemeClr>
                </a:solidFill>
              </a:rPr>
              <a:t>Eventually, the better competitor will be the only one left.</a:t>
            </a:r>
          </a:p>
          <a:p>
            <a:pPr>
              <a:lnSpc>
                <a:spcPct val="90000"/>
              </a:lnSpc>
              <a:spcBef>
                <a:spcPct val="0"/>
              </a:spcBef>
            </a:pPr>
            <a:r>
              <a:rPr lang="en-US" u="sng" dirty="0">
                <a:solidFill>
                  <a:schemeClr val="accent4">
                    <a:lumMod val="50000"/>
                  </a:schemeClr>
                </a:solidFill>
              </a:rPr>
              <a:t>One species eliminating another through competition is called </a:t>
            </a:r>
            <a:r>
              <a:rPr lang="en-US" b="1" u="sng" dirty="0">
                <a:solidFill>
                  <a:schemeClr val="accent6">
                    <a:lumMod val="75000"/>
                  </a:schemeClr>
                </a:solidFill>
              </a:rPr>
              <a:t>competitive exclusion</a:t>
            </a:r>
            <a:r>
              <a:rPr lang="en-US" b="1" dirty="0">
                <a:solidFill>
                  <a:schemeClr val="accent6">
                    <a:lumMod val="75000"/>
                  </a:schemeClr>
                </a:solidFill>
              </a:rPr>
              <a:t>.</a:t>
            </a:r>
          </a:p>
          <a:p>
            <a:endParaRPr lang="en-US" dirty="0"/>
          </a:p>
        </p:txBody>
      </p:sp>
    </p:spTree>
    <p:extLst>
      <p:ext uri="{BB962C8B-B14F-4D97-AF65-F5344CB8AC3E}">
        <p14:creationId xmlns:p14="http://schemas.microsoft.com/office/powerpoint/2010/main" val="1451462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US" dirty="0" smtClean="0"/>
              <a:t>Competing for Resources</a:t>
            </a:r>
            <a:endParaRPr lang="en-US" b="0" i="1" dirty="0" smtClean="0"/>
          </a:p>
        </p:txBody>
      </p:sp>
      <p:sp>
        <p:nvSpPr>
          <p:cNvPr id="98307" name="Rectangle 3"/>
          <p:cNvSpPr>
            <a:spLocks noGrp="1" noChangeArrowheads="1"/>
          </p:cNvSpPr>
          <p:nvPr>
            <p:ph type="body" idx="1"/>
          </p:nvPr>
        </p:nvSpPr>
        <p:spPr>
          <a:xfrm>
            <a:off x="457200" y="1600200"/>
            <a:ext cx="8229600" cy="4114800"/>
          </a:xfrm>
        </p:spPr>
        <p:txBody>
          <a:bodyPr>
            <a:normAutofit fontScale="92500" lnSpcReduction="10000"/>
          </a:bodyPr>
          <a:lstStyle/>
          <a:p>
            <a:pPr eaLnBrk="1" hangingPunct="1">
              <a:spcBef>
                <a:spcPct val="0"/>
              </a:spcBef>
            </a:pPr>
            <a:r>
              <a:rPr lang="en-US" dirty="0" smtClean="0">
                <a:solidFill>
                  <a:schemeClr val="accent4">
                    <a:lumMod val="50000"/>
                  </a:schemeClr>
                </a:solidFill>
              </a:rPr>
              <a:t>The result of competition and an organism’s inherent adaptations to survive will limit access to the fundamental niche.</a:t>
            </a:r>
          </a:p>
          <a:p>
            <a:pPr eaLnBrk="1" hangingPunct="1">
              <a:spcBef>
                <a:spcPct val="0"/>
              </a:spcBef>
            </a:pPr>
            <a:r>
              <a:rPr lang="en-US" dirty="0" smtClean="0">
                <a:solidFill>
                  <a:schemeClr val="accent4">
                    <a:lumMod val="50000"/>
                  </a:schemeClr>
                </a:solidFill>
              </a:rPr>
              <a:t>What’s left over is the </a:t>
            </a:r>
            <a:r>
              <a:rPr lang="en-US" b="1" u="sng" dirty="0" smtClean="0">
                <a:solidFill>
                  <a:srgbClr val="FF0000"/>
                </a:solidFill>
              </a:rPr>
              <a:t>realized niche</a:t>
            </a:r>
            <a:r>
              <a:rPr lang="en-US" dirty="0" smtClean="0">
                <a:solidFill>
                  <a:schemeClr val="accent4">
                    <a:lumMod val="50000"/>
                  </a:schemeClr>
                </a:solidFill>
              </a:rPr>
              <a:t>.</a:t>
            </a:r>
          </a:p>
          <a:p>
            <a:pPr eaLnBrk="1" hangingPunct="1">
              <a:spcBef>
                <a:spcPct val="0"/>
              </a:spcBef>
            </a:pPr>
            <a:r>
              <a:rPr lang="en-US" u="sng" dirty="0" smtClean="0">
                <a:solidFill>
                  <a:schemeClr val="accent4">
                    <a:lumMod val="50000"/>
                  </a:schemeClr>
                </a:solidFill>
              </a:rPr>
              <a:t>This is the </a:t>
            </a:r>
            <a:r>
              <a:rPr lang="en-US" b="1" i="1" u="sng" dirty="0" smtClean="0">
                <a:solidFill>
                  <a:schemeClr val="accent6">
                    <a:lumMod val="75000"/>
                  </a:schemeClr>
                </a:solidFill>
              </a:rPr>
              <a:t>actual niche</a:t>
            </a:r>
            <a:r>
              <a:rPr lang="en-US" u="sng" dirty="0" smtClean="0">
                <a:solidFill>
                  <a:schemeClr val="accent6">
                    <a:lumMod val="75000"/>
                  </a:schemeClr>
                </a:solidFill>
              </a:rPr>
              <a:t> </a:t>
            </a:r>
            <a:r>
              <a:rPr lang="en-US" u="sng" dirty="0" smtClean="0">
                <a:solidFill>
                  <a:schemeClr val="accent4">
                    <a:lumMod val="50000"/>
                  </a:schemeClr>
                </a:solidFill>
              </a:rPr>
              <a:t>that a species occupies in a community.</a:t>
            </a:r>
            <a:endParaRPr lang="en-US" b="1" u="sng" dirty="0" smtClean="0">
              <a:solidFill>
                <a:schemeClr val="accent4">
                  <a:lumMod val="50000"/>
                </a:schemeClr>
              </a:solidFill>
            </a:endParaRPr>
          </a:p>
          <a:p>
            <a:pPr lvl="1" eaLnBrk="1" hangingPunct="1">
              <a:spcBef>
                <a:spcPct val="0"/>
              </a:spcBef>
            </a:pPr>
            <a:r>
              <a:rPr lang="en-US" dirty="0" smtClean="0">
                <a:solidFill>
                  <a:schemeClr val="accent4">
                    <a:lumMod val="50000"/>
                  </a:schemeClr>
                </a:solidFill>
              </a:rPr>
              <a:t>This is the niche an organism occupies as a result of competition.</a:t>
            </a:r>
          </a:p>
          <a:p>
            <a:pPr lvl="1" eaLnBrk="1" hangingPunct="1">
              <a:spcBef>
                <a:spcPct val="0"/>
              </a:spcBef>
            </a:pPr>
            <a:r>
              <a:rPr lang="en-US" dirty="0" smtClean="0">
                <a:solidFill>
                  <a:schemeClr val="accent4">
                    <a:lumMod val="50000"/>
                  </a:schemeClr>
                </a:solidFill>
              </a:rPr>
              <a:t>Usually, organisms don’t stray too far outside of these niches for self-preservation’s sake.</a:t>
            </a:r>
            <a:endParaRPr lang="en-US" b="1" dirty="0" smtClean="0">
              <a:solidFill>
                <a:schemeClr val="accent4">
                  <a:lumMod val="50000"/>
                </a:schemeClr>
              </a:solidFill>
            </a:endParaRPr>
          </a:p>
        </p:txBody>
      </p:sp>
    </p:spTree>
    <p:extLst>
      <p:ext uri="{BB962C8B-B14F-4D97-AF65-F5344CB8AC3E}">
        <p14:creationId xmlns:p14="http://schemas.microsoft.com/office/powerpoint/2010/main" val="260857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533400" y="228600"/>
            <a:ext cx="8229600" cy="731838"/>
          </a:xfrm>
          <a:noFill/>
        </p:spPr>
        <p:txBody>
          <a:bodyPr>
            <a:normAutofit fontScale="90000"/>
          </a:bodyPr>
          <a:lstStyle/>
          <a:p>
            <a:pPr eaLnBrk="1" hangingPunct="1"/>
            <a:r>
              <a:rPr lang="en-US" dirty="0" smtClean="0"/>
              <a:t>Warbler Foraging Zones</a:t>
            </a:r>
            <a:r>
              <a:rPr lang="en-US" dirty="0"/>
              <a:t/>
            </a:r>
            <a:br>
              <a:rPr lang="en-US" dirty="0"/>
            </a:br>
            <a:r>
              <a:rPr lang="en-US" dirty="0" smtClean="0"/>
              <a:t>Avoiding Competition</a:t>
            </a:r>
          </a:p>
        </p:txBody>
      </p:sp>
      <p:pic>
        <p:nvPicPr>
          <p:cNvPr id="32771" name="Picture 10" descr="E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9350"/>
            <a:ext cx="70104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 Box 11"/>
          <p:cNvSpPr txBox="1">
            <a:spLocks noChangeArrowheads="1"/>
          </p:cNvSpPr>
          <p:nvPr/>
        </p:nvSpPr>
        <p:spPr bwMode="auto">
          <a:xfrm>
            <a:off x="7051675" y="1236663"/>
            <a:ext cx="1920875"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dirty="0">
                <a:solidFill>
                  <a:prstClr val="black"/>
                </a:solidFill>
              </a:rPr>
              <a:t>You will rarely see a Cape May in the lower portions of a tree or a Myrtle in the upper portions of the tree feeding.</a:t>
            </a:r>
          </a:p>
          <a:p>
            <a:pPr eaLnBrk="1" hangingPunct="1"/>
            <a:r>
              <a:rPr lang="en-US" sz="2000" dirty="0">
                <a:solidFill>
                  <a:prstClr val="black"/>
                </a:solidFill>
              </a:rPr>
              <a:t>Why?</a:t>
            </a:r>
          </a:p>
          <a:p>
            <a:pPr eaLnBrk="1" hangingPunct="1"/>
            <a:r>
              <a:rPr lang="en-US" sz="2000" dirty="0">
                <a:solidFill>
                  <a:prstClr val="black"/>
                </a:solidFill>
              </a:rPr>
              <a:t>To reduce competition for the same resource.</a:t>
            </a:r>
          </a:p>
        </p:txBody>
      </p:sp>
    </p:spTree>
    <p:extLst>
      <p:ext uri="{BB962C8B-B14F-4D97-AF65-F5344CB8AC3E}">
        <p14:creationId xmlns:p14="http://schemas.microsoft.com/office/powerpoint/2010/main" val="25551960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dirty="0" smtClean="0">
                <a:solidFill>
                  <a:schemeClr val="accent4">
                    <a:lumMod val="50000"/>
                  </a:schemeClr>
                </a:solidFill>
              </a:rPr>
              <a:t>Concept Check. Competitive Exclusion</a:t>
            </a:r>
          </a:p>
        </p:txBody>
      </p:sp>
      <p:sp>
        <p:nvSpPr>
          <p:cNvPr id="26627" name="Rectangle 3"/>
          <p:cNvSpPr>
            <a:spLocks noGrp="1" noChangeArrowheads="1"/>
          </p:cNvSpPr>
          <p:nvPr>
            <p:ph type="body" idx="1"/>
          </p:nvPr>
        </p:nvSpPr>
        <p:spPr/>
        <p:txBody>
          <a:bodyPr>
            <a:normAutofit lnSpcReduction="10000"/>
          </a:bodyPr>
          <a:lstStyle/>
          <a:p>
            <a:pPr eaLnBrk="1" hangingPunct="1"/>
            <a:r>
              <a:rPr lang="en-US" dirty="0" smtClean="0">
                <a:solidFill>
                  <a:schemeClr val="accent4">
                    <a:lumMod val="50000"/>
                  </a:schemeClr>
                </a:solidFill>
              </a:rPr>
              <a:t>Barnacles feed of nutrients in the ocean, plankton and algae.</a:t>
            </a:r>
          </a:p>
          <a:p>
            <a:pPr eaLnBrk="1" hangingPunct="1"/>
            <a:r>
              <a:rPr lang="en-US" dirty="0" smtClean="0">
                <a:solidFill>
                  <a:schemeClr val="accent4">
                    <a:lumMod val="50000"/>
                  </a:schemeClr>
                </a:solidFill>
              </a:rPr>
              <a:t>They usually live in coastal regions, or at least in shallow water where sunlight is readily available.</a:t>
            </a:r>
          </a:p>
          <a:p>
            <a:pPr eaLnBrk="1" hangingPunct="1"/>
            <a:r>
              <a:rPr lang="en-US" dirty="0" smtClean="0">
                <a:solidFill>
                  <a:schemeClr val="accent4">
                    <a:lumMod val="50000"/>
                  </a:schemeClr>
                </a:solidFill>
              </a:rPr>
              <a:t>There are many types, each a little different.</a:t>
            </a:r>
          </a:p>
          <a:p>
            <a:pPr eaLnBrk="1" hangingPunct="1"/>
            <a:r>
              <a:rPr lang="en-US" dirty="0" smtClean="0">
                <a:solidFill>
                  <a:schemeClr val="accent4">
                    <a:lumMod val="50000"/>
                  </a:schemeClr>
                </a:solidFill>
              </a:rPr>
              <a:t>On occasions different barnacle species can occupy the same area and attempt to feed on the same food sources.</a:t>
            </a:r>
          </a:p>
          <a:p>
            <a:pPr eaLnBrk="1" hangingPunct="1"/>
            <a:endParaRPr lang="en-US" dirty="0" smtClean="0">
              <a:solidFill>
                <a:schemeClr val="accent4">
                  <a:lumMod val="50000"/>
                </a:schemeClr>
              </a:solidFill>
            </a:endParaRPr>
          </a:p>
        </p:txBody>
      </p:sp>
    </p:spTree>
    <p:extLst>
      <p:ext uri="{BB962C8B-B14F-4D97-AF65-F5344CB8AC3E}">
        <p14:creationId xmlns:p14="http://schemas.microsoft.com/office/powerpoint/2010/main" val="543840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676400"/>
          </a:xfrm>
          <a:solidFill>
            <a:schemeClr val="bg1"/>
          </a:solidFill>
        </p:spPr>
        <p:txBody>
          <a:bodyPr>
            <a:normAutofit fontScale="90000"/>
          </a:bodyPr>
          <a:lstStyle/>
          <a:p>
            <a:pPr eaLnBrk="1" hangingPunct="1"/>
            <a:r>
              <a:rPr lang="en-US" sz="2800" dirty="0" smtClean="0">
                <a:solidFill>
                  <a:schemeClr val="accent2"/>
                </a:solidFill>
              </a:rPr>
              <a:t>Study this picture for 1 minute. Read the captions and identify the features of each species. There are 6 accompanying questions which you will have 1 minute to answer each slide.</a:t>
            </a:r>
          </a:p>
        </p:txBody>
      </p:sp>
      <p:pic>
        <p:nvPicPr>
          <p:cNvPr id="27651"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0" y="1600200"/>
            <a:ext cx="9144000" cy="4826000"/>
          </a:xfrm>
          <a:solidFill>
            <a:schemeClr val="bg1"/>
          </a:solidFill>
        </p:spPr>
      </p:pic>
    </p:spTree>
    <p:extLst>
      <p:ext uri="{BB962C8B-B14F-4D97-AF65-F5344CB8AC3E}">
        <p14:creationId xmlns:p14="http://schemas.microsoft.com/office/powerpoint/2010/main" val="1129917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You’ve Learned So Far</a:t>
            </a:r>
            <a:endParaRPr lang="en-US" dirty="0"/>
          </a:p>
        </p:txBody>
      </p:sp>
      <p:sp>
        <p:nvSpPr>
          <p:cNvPr id="3" name="Content Placeholder 2"/>
          <p:cNvSpPr>
            <a:spLocks noGrp="1"/>
          </p:cNvSpPr>
          <p:nvPr>
            <p:ph idx="1"/>
          </p:nvPr>
        </p:nvSpPr>
        <p:spPr/>
        <p:txBody>
          <a:bodyPr/>
          <a:lstStyle/>
          <a:p>
            <a:r>
              <a:rPr lang="en-US" dirty="0" smtClean="0"/>
              <a:t>Communities</a:t>
            </a:r>
          </a:p>
          <a:p>
            <a:r>
              <a:rPr lang="en-US" dirty="0" smtClean="0"/>
              <a:t>Populations &amp; their growth</a:t>
            </a:r>
          </a:p>
          <a:p>
            <a:r>
              <a:rPr lang="en-US" dirty="0" smtClean="0"/>
              <a:t>Relationships</a:t>
            </a:r>
          </a:p>
          <a:p>
            <a:endParaRPr lang="en-US" dirty="0"/>
          </a:p>
        </p:txBody>
      </p:sp>
    </p:spTree>
    <p:extLst>
      <p:ext uri="{BB962C8B-B14F-4D97-AF65-F5344CB8AC3E}">
        <p14:creationId xmlns:p14="http://schemas.microsoft.com/office/powerpoint/2010/main" val="3359060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idx="1"/>
          </p:nvPr>
        </p:nvSpPr>
        <p:spPr>
          <a:xfrm>
            <a:off x="0" y="3733800"/>
            <a:ext cx="9144000" cy="3124200"/>
          </a:xfrm>
          <a:solidFill>
            <a:schemeClr val="bg1"/>
          </a:solidFill>
        </p:spPr>
        <p:txBody>
          <a:bodyPr>
            <a:noAutofit/>
          </a:bodyPr>
          <a:lstStyle/>
          <a:p>
            <a:pPr eaLnBrk="1" hangingPunct="1">
              <a:buFontTx/>
              <a:buNone/>
            </a:pPr>
            <a:r>
              <a:rPr lang="en-US" sz="2400" spc="-150" dirty="0" smtClean="0">
                <a:solidFill>
                  <a:srgbClr val="000000"/>
                </a:solidFill>
              </a:rPr>
              <a:t>1. Because the two species of barnacles attempt to use the same resources, they are</a:t>
            </a:r>
          </a:p>
          <a:p>
            <a:pPr marL="0" indent="0" eaLnBrk="1" hangingPunct="1">
              <a:buNone/>
            </a:pPr>
            <a:r>
              <a:rPr lang="en-US" sz="2400" spc="-150" dirty="0" smtClean="0">
                <a:solidFill>
                  <a:srgbClr val="000000"/>
                </a:solidFill>
              </a:rPr>
              <a:t>a.	parasites.		c.	mutualistic.	</a:t>
            </a:r>
          </a:p>
          <a:p>
            <a:pPr marL="0" indent="0" eaLnBrk="1" hangingPunct="1">
              <a:buNone/>
            </a:pPr>
            <a:r>
              <a:rPr lang="en-US" sz="2400" spc="-150" dirty="0" smtClean="0">
                <a:solidFill>
                  <a:srgbClr val="000000"/>
                </a:solidFill>
              </a:rPr>
              <a:t>b.	competitors.		d.	symbiotic.</a:t>
            </a:r>
          </a:p>
          <a:p>
            <a:pPr eaLnBrk="1" hangingPunct="1">
              <a:buFontTx/>
              <a:buNone/>
            </a:pPr>
            <a:r>
              <a:rPr lang="en-US" sz="2400" spc="-150" dirty="0" smtClean="0">
                <a:solidFill>
                  <a:srgbClr val="000000"/>
                </a:solidFill>
              </a:rPr>
              <a:t>2. Diagram A indicates that the barnacle </a:t>
            </a:r>
            <a:r>
              <a:rPr lang="en-US" sz="2400" i="1" spc="-150" dirty="0" err="1" smtClean="0">
                <a:solidFill>
                  <a:srgbClr val="000000"/>
                </a:solidFill>
              </a:rPr>
              <a:t>Chthamalus</a:t>
            </a:r>
            <a:r>
              <a:rPr lang="en-US" sz="2400" i="1" spc="-150" dirty="0" smtClean="0">
                <a:solidFill>
                  <a:srgbClr val="000000"/>
                </a:solidFill>
              </a:rPr>
              <a:t> </a:t>
            </a:r>
            <a:r>
              <a:rPr lang="en-US" sz="2400" i="1" spc="-150" dirty="0" err="1" smtClean="0">
                <a:solidFill>
                  <a:srgbClr val="000000"/>
                </a:solidFill>
              </a:rPr>
              <a:t>stellatus</a:t>
            </a:r>
            <a:r>
              <a:rPr lang="en-US" sz="2400" spc="-150" dirty="0" smtClean="0">
                <a:solidFill>
                  <a:srgbClr val="000000"/>
                </a:solidFill>
              </a:rPr>
              <a:t> can live in both shallow and deep water on a rocky coast. This is the barnacle’s</a:t>
            </a:r>
          </a:p>
          <a:p>
            <a:pPr marL="0" indent="0" eaLnBrk="1" hangingPunct="1">
              <a:buNone/>
            </a:pPr>
            <a:r>
              <a:rPr lang="en-US" sz="2400" spc="-150" dirty="0" smtClean="0">
                <a:solidFill>
                  <a:srgbClr val="000000"/>
                </a:solidFill>
              </a:rPr>
              <a:t>a.	competitive niche.	c.	fundamental niche.	</a:t>
            </a:r>
          </a:p>
          <a:p>
            <a:pPr marL="0" indent="0" eaLnBrk="1" hangingPunct="1">
              <a:buNone/>
            </a:pPr>
            <a:r>
              <a:rPr lang="en-US" sz="2400" spc="-150" dirty="0" smtClean="0">
                <a:solidFill>
                  <a:srgbClr val="000000"/>
                </a:solidFill>
              </a:rPr>
              <a:t>b.	realized niche.		d.	exclusive niche.</a:t>
            </a:r>
          </a:p>
        </p:txBody>
      </p:sp>
      <p:pic>
        <p:nvPicPr>
          <p:cNvPr id="28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490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a:xfrm>
            <a:off x="0" y="3733800"/>
            <a:ext cx="9144000" cy="3124200"/>
          </a:xfrm>
          <a:solidFill>
            <a:schemeClr val="bg1"/>
          </a:solidFill>
        </p:spPr>
        <p:txBody>
          <a:bodyPr/>
          <a:lstStyle/>
          <a:p>
            <a:pPr eaLnBrk="1" hangingPunct="1">
              <a:lnSpc>
                <a:spcPct val="80000"/>
              </a:lnSpc>
              <a:buFontTx/>
              <a:buNone/>
            </a:pPr>
            <a:r>
              <a:rPr lang="en-US" sz="2400" dirty="0" smtClean="0">
                <a:solidFill>
                  <a:srgbClr val="000000"/>
                </a:solidFill>
              </a:rPr>
              <a:t>3. Diagram B indicates that the barnacle </a:t>
            </a:r>
            <a:r>
              <a:rPr lang="en-US" sz="2400" i="1" dirty="0" err="1" smtClean="0">
                <a:solidFill>
                  <a:srgbClr val="000000"/>
                </a:solidFill>
              </a:rPr>
              <a:t>Balanus</a:t>
            </a:r>
            <a:r>
              <a:rPr lang="en-US" sz="2400" i="1" dirty="0" smtClean="0">
                <a:solidFill>
                  <a:srgbClr val="000000"/>
                </a:solidFill>
              </a:rPr>
              <a:t> </a:t>
            </a:r>
            <a:r>
              <a:rPr lang="en-US" sz="2400" i="1" dirty="0" err="1" smtClean="0">
                <a:solidFill>
                  <a:srgbClr val="000000"/>
                </a:solidFill>
              </a:rPr>
              <a:t>balanoides</a:t>
            </a:r>
            <a:r>
              <a:rPr lang="en-US" sz="2400" dirty="0" smtClean="0">
                <a:solidFill>
                  <a:srgbClr val="000000"/>
                </a:solidFill>
              </a:rPr>
              <a:t> prefers to live in deep water. Deep water is the barnacle’s</a:t>
            </a:r>
          </a:p>
          <a:p>
            <a:pPr marL="0" indent="0" eaLnBrk="1" hangingPunct="1">
              <a:lnSpc>
                <a:spcPct val="80000"/>
              </a:lnSpc>
              <a:buNone/>
            </a:pPr>
            <a:r>
              <a:rPr lang="en-US" sz="2400" dirty="0" smtClean="0">
                <a:solidFill>
                  <a:srgbClr val="000000"/>
                </a:solidFill>
              </a:rPr>
              <a:t>a.	competitive niche.		c.	fundamental niche.	</a:t>
            </a:r>
          </a:p>
          <a:p>
            <a:pPr marL="0" indent="0" eaLnBrk="1" hangingPunct="1">
              <a:lnSpc>
                <a:spcPct val="80000"/>
              </a:lnSpc>
              <a:buNone/>
            </a:pPr>
            <a:r>
              <a:rPr lang="en-US" sz="2400" dirty="0" smtClean="0">
                <a:solidFill>
                  <a:srgbClr val="000000"/>
                </a:solidFill>
              </a:rPr>
              <a:t>b.	realized niche.			d.	exclusive niche.</a:t>
            </a:r>
          </a:p>
          <a:p>
            <a:pPr eaLnBrk="1" hangingPunct="1">
              <a:lnSpc>
                <a:spcPct val="80000"/>
              </a:lnSpc>
              <a:buFontTx/>
              <a:buNone/>
            </a:pPr>
            <a:r>
              <a:rPr lang="en-US" sz="2400" dirty="0" smtClean="0">
                <a:solidFill>
                  <a:srgbClr val="000000"/>
                </a:solidFill>
              </a:rPr>
              <a:t>4. Diagram C indicates that when the two barnacles live together, </a:t>
            </a:r>
            <a:r>
              <a:rPr lang="en-US" sz="2400" i="1" dirty="0" err="1" smtClean="0">
                <a:solidFill>
                  <a:srgbClr val="000000"/>
                </a:solidFill>
              </a:rPr>
              <a:t>Chthamalus</a:t>
            </a:r>
            <a:r>
              <a:rPr lang="en-US" sz="2400" dirty="0" smtClean="0">
                <a:solidFill>
                  <a:srgbClr val="000000"/>
                </a:solidFill>
              </a:rPr>
              <a:t> is restricted to shallow water. Shallow water is this barnacle’s</a:t>
            </a:r>
          </a:p>
          <a:p>
            <a:pPr marL="0" indent="0" eaLnBrk="1" hangingPunct="1">
              <a:lnSpc>
                <a:spcPct val="80000"/>
              </a:lnSpc>
              <a:buNone/>
            </a:pPr>
            <a:r>
              <a:rPr lang="en-US" sz="2400" dirty="0" smtClean="0">
                <a:solidFill>
                  <a:srgbClr val="000000"/>
                </a:solidFill>
              </a:rPr>
              <a:t>a.	competitive niche.		c.	fundamental niche.	</a:t>
            </a:r>
          </a:p>
          <a:p>
            <a:pPr marL="0" indent="0" eaLnBrk="1" hangingPunct="1">
              <a:lnSpc>
                <a:spcPct val="80000"/>
              </a:lnSpc>
              <a:buNone/>
            </a:pPr>
            <a:r>
              <a:rPr lang="en-US" sz="2400" dirty="0" smtClean="0">
                <a:solidFill>
                  <a:srgbClr val="000000"/>
                </a:solidFill>
              </a:rPr>
              <a:t>b.	realized niche.			d.	exclusive niche.</a:t>
            </a:r>
          </a:p>
          <a:p>
            <a:pPr eaLnBrk="1" hangingPunct="1">
              <a:lnSpc>
                <a:spcPct val="80000"/>
              </a:lnSpc>
            </a:pPr>
            <a:endParaRPr lang="en-US" sz="2400" dirty="0" smtClean="0"/>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491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a:xfrm>
            <a:off x="0" y="3733800"/>
            <a:ext cx="9144000" cy="3124200"/>
          </a:xfrm>
          <a:solidFill>
            <a:schemeClr val="bg1"/>
          </a:solidFill>
        </p:spPr>
        <p:txBody>
          <a:bodyPr/>
          <a:lstStyle/>
          <a:p>
            <a:pPr eaLnBrk="1" hangingPunct="1">
              <a:lnSpc>
                <a:spcPct val="80000"/>
              </a:lnSpc>
              <a:buFontTx/>
              <a:buNone/>
            </a:pPr>
            <a:r>
              <a:rPr lang="en-US" sz="2400" dirty="0" smtClean="0">
                <a:solidFill>
                  <a:srgbClr val="000000"/>
                </a:solidFill>
              </a:rPr>
              <a:t>5. Which picture shows interspecific competition?</a:t>
            </a:r>
          </a:p>
          <a:p>
            <a:pPr eaLnBrk="1" hangingPunct="1">
              <a:lnSpc>
                <a:spcPct val="80000"/>
              </a:lnSpc>
            </a:pPr>
            <a:r>
              <a:rPr lang="en-US" sz="2400" dirty="0" smtClean="0"/>
              <a:t>a. A				c. C</a:t>
            </a:r>
          </a:p>
          <a:p>
            <a:pPr eaLnBrk="1" hangingPunct="1">
              <a:lnSpc>
                <a:spcPct val="80000"/>
              </a:lnSpc>
            </a:pPr>
            <a:r>
              <a:rPr lang="en-US" sz="2400" dirty="0" smtClean="0"/>
              <a:t>b. B				d. Both A &amp; B</a:t>
            </a:r>
          </a:p>
          <a:p>
            <a:pPr eaLnBrk="1" hangingPunct="1">
              <a:lnSpc>
                <a:spcPct val="80000"/>
              </a:lnSpc>
            </a:pPr>
            <a:endParaRPr lang="en-US" sz="2400" dirty="0"/>
          </a:p>
          <a:p>
            <a:pPr marL="0" indent="0" eaLnBrk="1" hangingPunct="1">
              <a:lnSpc>
                <a:spcPct val="80000"/>
              </a:lnSpc>
              <a:buNone/>
            </a:pPr>
            <a:r>
              <a:rPr lang="en-US" sz="2400" dirty="0" smtClean="0"/>
              <a:t>6. Which picture shows intraspecific competition?</a:t>
            </a:r>
          </a:p>
          <a:p>
            <a:pPr eaLnBrk="1" hangingPunct="1">
              <a:lnSpc>
                <a:spcPct val="80000"/>
              </a:lnSpc>
            </a:pPr>
            <a:r>
              <a:rPr lang="en-US" sz="2400" dirty="0" smtClean="0"/>
              <a:t>a. A				c. C</a:t>
            </a:r>
          </a:p>
          <a:p>
            <a:pPr eaLnBrk="1" hangingPunct="1">
              <a:lnSpc>
                <a:spcPct val="80000"/>
              </a:lnSpc>
            </a:pPr>
            <a:r>
              <a:rPr lang="en-US" sz="2400" dirty="0" smtClean="0"/>
              <a:t>b. B				d. Both A &amp; B</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63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How did you do?</a:t>
            </a:r>
          </a:p>
        </p:txBody>
      </p:sp>
      <p:pic>
        <p:nvPicPr>
          <p:cNvPr id="307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7620000" cy="457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459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idx="1"/>
          </p:nvPr>
        </p:nvSpPr>
        <p:spPr>
          <a:xfrm>
            <a:off x="0" y="3733800"/>
            <a:ext cx="9144000" cy="3124200"/>
          </a:xfrm>
          <a:solidFill>
            <a:schemeClr val="bg1"/>
          </a:solidFill>
        </p:spPr>
        <p:txBody>
          <a:bodyPr>
            <a:noAutofit/>
          </a:bodyPr>
          <a:lstStyle/>
          <a:p>
            <a:pPr eaLnBrk="1" hangingPunct="1">
              <a:buFontTx/>
              <a:buNone/>
            </a:pPr>
            <a:r>
              <a:rPr lang="en-US" sz="2400" spc="-150" dirty="0" smtClean="0">
                <a:solidFill>
                  <a:srgbClr val="000000"/>
                </a:solidFill>
              </a:rPr>
              <a:t>1. Because the two species of barnacles attempt to use the same resources, they are</a:t>
            </a:r>
          </a:p>
          <a:p>
            <a:pPr marL="0" indent="0" eaLnBrk="1" hangingPunct="1">
              <a:buNone/>
            </a:pPr>
            <a:r>
              <a:rPr lang="en-US" sz="2400" spc="-150" dirty="0" smtClean="0">
                <a:solidFill>
                  <a:srgbClr val="000000"/>
                </a:solidFill>
              </a:rPr>
              <a:t>a.	parasites.		c.	mutualistic.	</a:t>
            </a:r>
          </a:p>
          <a:p>
            <a:pPr marL="0" indent="0" eaLnBrk="1" hangingPunct="1">
              <a:buNone/>
            </a:pPr>
            <a:r>
              <a:rPr lang="en-US" sz="2400" spc="-150" dirty="0" smtClean="0">
                <a:solidFill>
                  <a:srgbClr val="000000"/>
                </a:solidFill>
              </a:rPr>
              <a:t>b.	competitors.		d.	symbiotic.</a:t>
            </a:r>
          </a:p>
          <a:p>
            <a:pPr eaLnBrk="1" hangingPunct="1">
              <a:buFontTx/>
              <a:buNone/>
            </a:pPr>
            <a:r>
              <a:rPr lang="en-US" sz="2400" spc="-150" dirty="0" smtClean="0">
                <a:solidFill>
                  <a:srgbClr val="000000"/>
                </a:solidFill>
              </a:rPr>
              <a:t>2. Diagram A indicates that the barnacle </a:t>
            </a:r>
            <a:r>
              <a:rPr lang="en-US" sz="2400" i="1" spc="-150" dirty="0" err="1" smtClean="0">
                <a:solidFill>
                  <a:srgbClr val="000000"/>
                </a:solidFill>
              </a:rPr>
              <a:t>Chthamalus</a:t>
            </a:r>
            <a:r>
              <a:rPr lang="en-US" sz="2400" i="1" spc="-150" dirty="0" smtClean="0">
                <a:solidFill>
                  <a:srgbClr val="000000"/>
                </a:solidFill>
              </a:rPr>
              <a:t> </a:t>
            </a:r>
            <a:r>
              <a:rPr lang="en-US" sz="2400" i="1" spc="-150" dirty="0" err="1" smtClean="0">
                <a:solidFill>
                  <a:srgbClr val="000000"/>
                </a:solidFill>
              </a:rPr>
              <a:t>stellatus</a:t>
            </a:r>
            <a:r>
              <a:rPr lang="en-US" sz="2400" spc="-150" dirty="0" smtClean="0">
                <a:solidFill>
                  <a:srgbClr val="000000"/>
                </a:solidFill>
              </a:rPr>
              <a:t> can live in both shallow and deep water on a rocky coast. This is the barnacle’s</a:t>
            </a:r>
          </a:p>
          <a:p>
            <a:pPr marL="0" indent="0" eaLnBrk="1" hangingPunct="1">
              <a:buNone/>
            </a:pPr>
            <a:r>
              <a:rPr lang="en-US" sz="2400" spc="-150" dirty="0" smtClean="0">
                <a:solidFill>
                  <a:srgbClr val="000000"/>
                </a:solidFill>
              </a:rPr>
              <a:t>a.	competitive niche.	c.	fundamental niche.	</a:t>
            </a:r>
          </a:p>
          <a:p>
            <a:pPr marL="0" indent="0" eaLnBrk="1" hangingPunct="1">
              <a:buNone/>
            </a:pPr>
            <a:r>
              <a:rPr lang="en-US" sz="2400" spc="-150" dirty="0" smtClean="0">
                <a:solidFill>
                  <a:srgbClr val="000000"/>
                </a:solidFill>
              </a:rPr>
              <a:t>b.	realized niche.		d.	exclusive niche.</a:t>
            </a:r>
          </a:p>
        </p:txBody>
      </p:sp>
      <p:pic>
        <p:nvPicPr>
          <p:cNvPr id="28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5"/>
          <p:cNvSpPr>
            <a:spLocks noChangeArrowheads="1"/>
          </p:cNvSpPr>
          <p:nvPr/>
        </p:nvSpPr>
        <p:spPr bwMode="auto">
          <a:xfrm>
            <a:off x="304800" y="4648200"/>
            <a:ext cx="2514600" cy="5334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 name="Oval 6"/>
          <p:cNvSpPr>
            <a:spLocks noChangeArrowheads="1"/>
          </p:cNvSpPr>
          <p:nvPr/>
        </p:nvSpPr>
        <p:spPr bwMode="auto">
          <a:xfrm>
            <a:off x="3657600" y="5824024"/>
            <a:ext cx="3657600" cy="5334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24325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a:xfrm>
            <a:off x="0" y="3733800"/>
            <a:ext cx="9144000" cy="3124200"/>
          </a:xfrm>
          <a:solidFill>
            <a:schemeClr val="bg1"/>
          </a:solidFill>
        </p:spPr>
        <p:txBody>
          <a:bodyPr/>
          <a:lstStyle/>
          <a:p>
            <a:pPr eaLnBrk="1" hangingPunct="1">
              <a:lnSpc>
                <a:spcPct val="80000"/>
              </a:lnSpc>
              <a:buFontTx/>
              <a:buNone/>
            </a:pPr>
            <a:r>
              <a:rPr lang="en-US" sz="2400" dirty="0" smtClean="0">
                <a:solidFill>
                  <a:srgbClr val="000000"/>
                </a:solidFill>
              </a:rPr>
              <a:t>3. Diagram B indicates that the barnacle </a:t>
            </a:r>
            <a:r>
              <a:rPr lang="en-US" sz="2400" i="1" dirty="0" err="1" smtClean="0">
                <a:solidFill>
                  <a:srgbClr val="000000"/>
                </a:solidFill>
              </a:rPr>
              <a:t>Balanus</a:t>
            </a:r>
            <a:r>
              <a:rPr lang="en-US" sz="2400" i="1" dirty="0" smtClean="0">
                <a:solidFill>
                  <a:srgbClr val="000000"/>
                </a:solidFill>
              </a:rPr>
              <a:t> </a:t>
            </a:r>
            <a:r>
              <a:rPr lang="en-US" sz="2400" i="1" dirty="0" err="1" smtClean="0">
                <a:solidFill>
                  <a:srgbClr val="000000"/>
                </a:solidFill>
              </a:rPr>
              <a:t>balanoides</a:t>
            </a:r>
            <a:r>
              <a:rPr lang="en-US" sz="2400" dirty="0" smtClean="0">
                <a:solidFill>
                  <a:srgbClr val="000000"/>
                </a:solidFill>
              </a:rPr>
              <a:t> prefers to live in deep water. Deep water is the barnacle’s</a:t>
            </a:r>
          </a:p>
          <a:p>
            <a:pPr marL="0" indent="0" eaLnBrk="1" hangingPunct="1">
              <a:lnSpc>
                <a:spcPct val="80000"/>
              </a:lnSpc>
              <a:buNone/>
            </a:pPr>
            <a:r>
              <a:rPr lang="en-US" sz="2400" dirty="0" smtClean="0">
                <a:solidFill>
                  <a:srgbClr val="000000"/>
                </a:solidFill>
              </a:rPr>
              <a:t>a.	competitive niche.		c.	fundamental niche.	</a:t>
            </a:r>
          </a:p>
          <a:p>
            <a:pPr marL="0" indent="0" eaLnBrk="1" hangingPunct="1">
              <a:lnSpc>
                <a:spcPct val="80000"/>
              </a:lnSpc>
              <a:buNone/>
            </a:pPr>
            <a:r>
              <a:rPr lang="en-US" sz="2400" dirty="0" smtClean="0">
                <a:solidFill>
                  <a:srgbClr val="000000"/>
                </a:solidFill>
              </a:rPr>
              <a:t>b.	realized niche.			d.	exclusive niche.</a:t>
            </a:r>
          </a:p>
          <a:p>
            <a:pPr eaLnBrk="1" hangingPunct="1">
              <a:lnSpc>
                <a:spcPct val="80000"/>
              </a:lnSpc>
              <a:buFontTx/>
              <a:buNone/>
            </a:pPr>
            <a:r>
              <a:rPr lang="en-US" sz="2400" dirty="0" smtClean="0">
                <a:solidFill>
                  <a:srgbClr val="000000"/>
                </a:solidFill>
              </a:rPr>
              <a:t>4. Diagram C indicates that when the two barnacles live together, </a:t>
            </a:r>
            <a:r>
              <a:rPr lang="en-US" sz="2400" i="1" dirty="0" err="1" smtClean="0">
                <a:solidFill>
                  <a:srgbClr val="000000"/>
                </a:solidFill>
              </a:rPr>
              <a:t>Chthamalus</a:t>
            </a:r>
            <a:r>
              <a:rPr lang="en-US" sz="2400" dirty="0" smtClean="0">
                <a:solidFill>
                  <a:srgbClr val="000000"/>
                </a:solidFill>
              </a:rPr>
              <a:t> is restricted to shallow water. Shallow water is this barnacle’s</a:t>
            </a:r>
          </a:p>
          <a:p>
            <a:pPr eaLnBrk="1" hangingPunct="1">
              <a:lnSpc>
                <a:spcPct val="80000"/>
              </a:lnSpc>
            </a:pPr>
            <a:r>
              <a:rPr lang="en-US" sz="2400" dirty="0" smtClean="0">
                <a:solidFill>
                  <a:srgbClr val="000000"/>
                </a:solidFill>
              </a:rPr>
              <a:t>a.	competitive niche.		c.	fundamental niche.	</a:t>
            </a:r>
          </a:p>
          <a:p>
            <a:pPr eaLnBrk="1" hangingPunct="1">
              <a:lnSpc>
                <a:spcPct val="80000"/>
              </a:lnSpc>
            </a:pPr>
            <a:r>
              <a:rPr lang="en-US" sz="2400" dirty="0" smtClean="0">
                <a:solidFill>
                  <a:srgbClr val="000000"/>
                </a:solidFill>
              </a:rPr>
              <a:t>b.	realized niche.			d.	exclusive niche.</a:t>
            </a:r>
          </a:p>
          <a:p>
            <a:pPr eaLnBrk="1" hangingPunct="1">
              <a:lnSpc>
                <a:spcPct val="80000"/>
              </a:lnSpc>
            </a:pPr>
            <a:endParaRPr lang="en-US" sz="2400" dirty="0" smtClean="0"/>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5" name="Oval 5"/>
          <p:cNvSpPr>
            <a:spLocks noChangeArrowheads="1"/>
          </p:cNvSpPr>
          <p:nvPr/>
        </p:nvSpPr>
        <p:spPr bwMode="auto">
          <a:xfrm>
            <a:off x="4419600" y="4267200"/>
            <a:ext cx="3962400" cy="6096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33126" name="Oval 6"/>
          <p:cNvSpPr>
            <a:spLocks noChangeArrowheads="1"/>
          </p:cNvSpPr>
          <p:nvPr/>
        </p:nvSpPr>
        <p:spPr bwMode="auto">
          <a:xfrm>
            <a:off x="0" y="6400800"/>
            <a:ext cx="3505200" cy="4572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722095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dissolve">
                                      <p:cBhvr>
                                        <p:cTn id="12"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en-US" smtClean="0"/>
          </a:p>
        </p:txBody>
      </p:sp>
      <p:sp>
        <p:nvSpPr>
          <p:cNvPr id="29699" name="Rectangle 3"/>
          <p:cNvSpPr>
            <a:spLocks noGrp="1" noChangeArrowheads="1"/>
          </p:cNvSpPr>
          <p:nvPr>
            <p:ph type="body" idx="1"/>
          </p:nvPr>
        </p:nvSpPr>
        <p:spPr>
          <a:xfrm>
            <a:off x="0" y="3733800"/>
            <a:ext cx="9144000" cy="3124200"/>
          </a:xfrm>
          <a:solidFill>
            <a:schemeClr val="bg1"/>
          </a:solidFill>
        </p:spPr>
        <p:txBody>
          <a:bodyPr/>
          <a:lstStyle/>
          <a:p>
            <a:pPr eaLnBrk="1" hangingPunct="1">
              <a:lnSpc>
                <a:spcPct val="80000"/>
              </a:lnSpc>
              <a:buFontTx/>
              <a:buNone/>
            </a:pPr>
            <a:r>
              <a:rPr lang="en-US" sz="2400" dirty="0" smtClean="0">
                <a:solidFill>
                  <a:srgbClr val="000000"/>
                </a:solidFill>
              </a:rPr>
              <a:t>5. Which picture shows interspecific competition?</a:t>
            </a:r>
          </a:p>
          <a:p>
            <a:pPr eaLnBrk="1" hangingPunct="1">
              <a:lnSpc>
                <a:spcPct val="80000"/>
              </a:lnSpc>
            </a:pPr>
            <a:r>
              <a:rPr lang="en-US" sz="2400" dirty="0" smtClean="0"/>
              <a:t>a. A				c. C</a:t>
            </a:r>
          </a:p>
          <a:p>
            <a:pPr eaLnBrk="1" hangingPunct="1">
              <a:lnSpc>
                <a:spcPct val="80000"/>
              </a:lnSpc>
            </a:pPr>
            <a:r>
              <a:rPr lang="en-US" sz="2400" dirty="0" smtClean="0"/>
              <a:t>b. B				d. Both A &amp; B</a:t>
            </a:r>
          </a:p>
          <a:p>
            <a:pPr eaLnBrk="1" hangingPunct="1">
              <a:lnSpc>
                <a:spcPct val="80000"/>
              </a:lnSpc>
            </a:pPr>
            <a:endParaRPr lang="en-US" sz="2400" dirty="0"/>
          </a:p>
          <a:p>
            <a:pPr marL="0" indent="0" eaLnBrk="1" hangingPunct="1">
              <a:lnSpc>
                <a:spcPct val="80000"/>
              </a:lnSpc>
              <a:buNone/>
            </a:pPr>
            <a:r>
              <a:rPr lang="en-US" sz="2400" dirty="0" smtClean="0"/>
              <a:t>6. Which picture shows intraspecific competition?</a:t>
            </a:r>
          </a:p>
          <a:p>
            <a:pPr eaLnBrk="1" hangingPunct="1">
              <a:lnSpc>
                <a:spcPct val="80000"/>
              </a:lnSpc>
            </a:pPr>
            <a:r>
              <a:rPr lang="en-US" sz="2400" dirty="0" smtClean="0"/>
              <a:t>a. A				c. C</a:t>
            </a:r>
          </a:p>
          <a:p>
            <a:pPr eaLnBrk="1" hangingPunct="1">
              <a:lnSpc>
                <a:spcPct val="80000"/>
              </a:lnSpc>
            </a:pPr>
            <a:r>
              <a:rPr lang="en-US" sz="2400" dirty="0" smtClean="0"/>
              <a:t>b. B				d. Both A &amp; B</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0"/>
            <a:ext cx="7162800" cy="3733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5" name="Oval 5"/>
          <p:cNvSpPr>
            <a:spLocks noChangeArrowheads="1"/>
          </p:cNvSpPr>
          <p:nvPr/>
        </p:nvSpPr>
        <p:spPr bwMode="auto">
          <a:xfrm>
            <a:off x="2209800" y="4038600"/>
            <a:ext cx="3962400" cy="4572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33126" name="Oval 6"/>
          <p:cNvSpPr>
            <a:spLocks noChangeArrowheads="1"/>
          </p:cNvSpPr>
          <p:nvPr/>
        </p:nvSpPr>
        <p:spPr bwMode="auto">
          <a:xfrm>
            <a:off x="3048000" y="5867400"/>
            <a:ext cx="3505200" cy="457200"/>
          </a:xfrm>
          <a:prstGeom prst="ellipse">
            <a:avLst/>
          </a:prstGeom>
          <a:noFill/>
          <a:ln w="444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3354239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dissolve">
                                      <p:cBhvr>
                                        <p:cTn id="7" dur="500"/>
                                        <p:tgtEl>
                                          <p:spTgt spid="133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dissolve">
                                      <p:cBhvr>
                                        <p:cTn id="12"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 Check: Choose the letter of the answer.</a:t>
            </a:r>
            <a:endParaRPr lang="en-US" dirty="0"/>
          </a:p>
        </p:txBody>
      </p:sp>
      <p:sp>
        <p:nvSpPr>
          <p:cNvPr id="3" name="Content Placeholder 2"/>
          <p:cNvSpPr>
            <a:spLocks noGrp="1"/>
          </p:cNvSpPr>
          <p:nvPr>
            <p:ph sz="half" idx="1"/>
          </p:nvPr>
        </p:nvSpPr>
        <p:spPr>
          <a:xfrm>
            <a:off x="457200" y="1600200"/>
            <a:ext cx="5029200" cy="4525963"/>
          </a:xfrm>
        </p:spPr>
        <p:txBody>
          <a:bodyPr>
            <a:normAutofit fontScale="92500" lnSpcReduction="10000"/>
          </a:bodyPr>
          <a:lstStyle/>
          <a:p>
            <a:r>
              <a:rPr lang="en-US" dirty="0" smtClean="0"/>
              <a:t>What is the entire habitat that an organism can inhabit?</a:t>
            </a:r>
          </a:p>
          <a:p>
            <a:r>
              <a:rPr lang="en-US" dirty="0" smtClean="0">
                <a:solidFill>
                  <a:srgbClr val="0070C0"/>
                </a:solidFill>
              </a:rPr>
              <a:t>D. Fundamental Niche</a:t>
            </a:r>
            <a:endParaRPr lang="en-US" dirty="0">
              <a:solidFill>
                <a:srgbClr val="0070C0"/>
              </a:solidFill>
            </a:endParaRPr>
          </a:p>
          <a:p>
            <a:r>
              <a:rPr lang="en-US" dirty="0" smtClean="0"/>
              <a:t>What is the habitat that the organism eventually inhabits called?</a:t>
            </a:r>
          </a:p>
          <a:p>
            <a:r>
              <a:rPr lang="en-US" dirty="0" smtClean="0">
                <a:solidFill>
                  <a:srgbClr val="00B0F0"/>
                </a:solidFill>
              </a:rPr>
              <a:t>C. Realized Niche</a:t>
            </a:r>
            <a:endParaRPr lang="en-US" dirty="0">
              <a:solidFill>
                <a:srgbClr val="00B0F0"/>
              </a:solidFill>
            </a:endParaRPr>
          </a:p>
          <a:p>
            <a:r>
              <a:rPr lang="en-US" dirty="0" smtClean="0"/>
              <a:t>Why do organisms avoid parts of the entire habitat they could otherwise use?</a:t>
            </a:r>
          </a:p>
          <a:p>
            <a:r>
              <a:rPr lang="en-US" dirty="0" smtClean="0">
                <a:solidFill>
                  <a:srgbClr val="00B050"/>
                </a:solidFill>
              </a:rPr>
              <a:t>A. Competition!</a:t>
            </a:r>
            <a:endParaRPr lang="en-US" dirty="0">
              <a:solidFill>
                <a:srgbClr val="00B050"/>
              </a:solidFill>
            </a:endParaRPr>
          </a:p>
        </p:txBody>
      </p:sp>
      <p:sp>
        <p:nvSpPr>
          <p:cNvPr id="4" name="Content Placeholder 3"/>
          <p:cNvSpPr>
            <a:spLocks noGrp="1"/>
          </p:cNvSpPr>
          <p:nvPr>
            <p:ph sz="half" idx="2"/>
          </p:nvPr>
        </p:nvSpPr>
        <p:spPr>
          <a:xfrm>
            <a:off x="5562600" y="1600200"/>
            <a:ext cx="3124200" cy="4525963"/>
          </a:xfrm>
        </p:spPr>
        <p:txBody>
          <a:bodyPr>
            <a:normAutofit fontScale="92500" lnSpcReduction="10000"/>
          </a:bodyPr>
          <a:lstStyle/>
          <a:p>
            <a:pPr marL="0" indent="0">
              <a:buNone/>
            </a:pPr>
            <a:r>
              <a:rPr lang="en-US" dirty="0" smtClean="0"/>
              <a:t>A. Competition</a:t>
            </a:r>
          </a:p>
          <a:p>
            <a:pPr marL="0" indent="0">
              <a:buNone/>
            </a:pPr>
            <a:r>
              <a:rPr lang="en-US" dirty="0" smtClean="0"/>
              <a:t>B. Competitive exclusion</a:t>
            </a:r>
          </a:p>
          <a:p>
            <a:pPr marL="0" indent="0">
              <a:buNone/>
            </a:pPr>
            <a:r>
              <a:rPr lang="en-US" dirty="0" smtClean="0"/>
              <a:t>C. Realized niche</a:t>
            </a:r>
          </a:p>
          <a:p>
            <a:pPr marL="0" indent="0">
              <a:buNone/>
            </a:pPr>
            <a:r>
              <a:rPr lang="en-US" dirty="0" smtClean="0"/>
              <a:t>D. Fundamental niche</a:t>
            </a:r>
          </a:p>
          <a:p>
            <a:pPr marL="0" indent="0">
              <a:buNone/>
            </a:pPr>
            <a:r>
              <a:rPr lang="en-US" dirty="0" smtClean="0"/>
              <a:t>E. Keystone Species</a:t>
            </a:r>
          </a:p>
        </p:txBody>
      </p:sp>
    </p:spTree>
    <p:extLst>
      <p:ext uri="{BB962C8B-B14F-4D97-AF65-F5344CB8AC3E}">
        <p14:creationId xmlns:p14="http://schemas.microsoft.com/office/powerpoint/2010/main" val="176064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2800" dirty="0" smtClean="0">
                <a:solidFill>
                  <a:schemeClr val="accent4">
                    <a:lumMod val="50000"/>
                  </a:schemeClr>
                </a:solidFill>
              </a:rPr>
              <a:t>Competition Hasn’t Ruined an Ecosystem’s Strength</a:t>
            </a:r>
          </a:p>
        </p:txBody>
      </p:sp>
      <p:sp>
        <p:nvSpPr>
          <p:cNvPr id="135171" name="Rectangle 3"/>
          <p:cNvSpPr>
            <a:spLocks noGrp="1" noChangeArrowheads="1"/>
          </p:cNvSpPr>
          <p:nvPr>
            <p:ph type="body" idx="1"/>
          </p:nvPr>
        </p:nvSpPr>
        <p:spPr>
          <a:xfrm>
            <a:off x="457200" y="1600200"/>
            <a:ext cx="8229600" cy="4724400"/>
          </a:xfrm>
        </p:spPr>
        <p:txBody>
          <a:bodyPr>
            <a:noAutofit/>
          </a:bodyPr>
          <a:lstStyle/>
          <a:p>
            <a:pPr eaLnBrk="1" hangingPunct="1">
              <a:lnSpc>
                <a:spcPct val="90000"/>
              </a:lnSpc>
            </a:pPr>
            <a:r>
              <a:rPr lang="en-US" sz="2400" dirty="0" smtClean="0">
                <a:solidFill>
                  <a:schemeClr val="accent4">
                    <a:lumMod val="50000"/>
                  </a:schemeClr>
                </a:solidFill>
              </a:rPr>
              <a:t>You may think with all the struggle the Earth is in constant turmoil.</a:t>
            </a:r>
          </a:p>
          <a:p>
            <a:pPr eaLnBrk="1" hangingPunct="1">
              <a:lnSpc>
                <a:spcPct val="90000"/>
              </a:lnSpc>
            </a:pPr>
            <a:r>
              <a:rPr lang="en-US" sz="2400" dirty="0" smtClean="0">
                <a:solidFill>
                  <a:schemeClr val="accent4">
                    <a:lumMod val="50000"/>
                  </a:schemeClr>
                </a:solidFill>
              </a:rPr>
              <a:t>This is for the most part correct but it’s not all bad.</a:t>
            </a:r>
          </a:p>
          <a:p>
            <a:pPr eaLnBrk="1" hangingPunct="1">
              <a:lnSpc>
                <a:spcPct val="90000"/>
              </a:lnSpc>
            </a:pPr>
            <a:r>
              <a:rPr lang="en-US" sz="2400" dirty="0" smtClean="0">
                <a:solidFill>
                  <a:schemeClr val="accent4">
                    <a:lumMod val="50000"/>
                  </a:schemeClr>
                </a:solidFill>
              </a:rPr>
              <a:t>Our Earth is fragile, yes, but it’s also quite flexible.</a:t>
            </a:r>
          </a:p>
          <a:p>
            <a:pPr eaLnBrk="1" hangingPunct="1">
              <a:lnSpc>
                <a:spcPct val="90000"/>
              </a:lnSpc>
            </a:pPr>
            <a:r>
              <a:rPr lang="en-US" sz="2400" dirty="0" smtClean="0">
                <a:solidFill>
                  <a:schemeClr val="accent4">
                    <a:lumMod val="50000"/>
                  </a:schemeClr>
                </a:solidFill>
              </a:rPr>
              <a:t>Not that it can do the splits…but it can respond.</a:t>
            </a:r>
          </a:p>
          <a:p>
            <a:pPr eaLnBrk="1" hangingPunct="1">
              <a:lnSpc>
                <a:spcPct val="90000"/>
              </a:lnSpc>
            </a:pPr>
            <a:r>
              <a:rPr lang="en-US" sz="2400" dirty="0" smtClean="0">
                <a:solidFill>
                  <a:schemeClr val="accent4">
                    <a:lumMod val="50000"/>
                  </a:schemeClr>
                </a:solidFill>
              </a:rPr>
              <a:t>It’s based upon the health of each ecosystem.</a:t>
            </a:r>
          </a:p>
          <a:p>
            <a:pPr eaLnBrk="1" hangingPunct="1">
              <a:lnSpc>
                <a:spcPct val="90000"/>
              </a:lnSpc>
            </a:pPr>
            <a:r>
              <a:rPr lang="en-US" sz="2400" dirty="0" smtClean="0">
                <a:solidFill>
                  <a:schemeClr val="accent4">
                    <a:lumMod val="50000"/>
                  </a:schemeClr>
                </a:solidFill>
              </a:rPr>
              <a:t>Does anyone remember what determines the health of an ecosystem?</a:t>
            </a:r>
          </a:p>
          <a:p>
            <a:pPr eaLnBrk="1" hangingPunct="1">
              <a:lnSpc>
                <a:spcPct val="90000"/>
              </a:lnSpc>
            </a:pPr>
            <a:r>
              <a:rPr lang="en-US" sz="2400" dirty="0" smtClean="0">
                <a:solidFill>
                  <a:schemeClr val="accent4">
                    <a:lumMod val="50000"/>
                  </a:schemeClr>
                </a:solidFill>
              </a:rPr>
              <a:t>It’s biodiversity.</a:t>
            </a:r>
          </a:p>
          <a:p>
            <a:pPr eaLnBrk="1" hangingPunct="1">
              <a:lnSpc>
                <a:spcPct val="90000"/>
              </a:lnSpc>
            </a:pPr>
            <a:r>
              <a:rPr lang="en-US" sz="2400" dirty="0" smtClean="0">
                <a:solidFill>
                  <a:schemeClr val="accent4">
                    <a:lumMod val="50000"/>
                  </a:schemeClr>
                </a:solidFill>
              </a:rPr>
              <a:t>Despite the constant competition, the Earth is constantly working towards balance and accommodating all life forms.</a:t>
            </a:r>
          </a:p>
          <a:p>
            <a:pPr eaLnBrk="1" hangingPunct="1">
              <a:lnSpc>
                <a:spcPct val="90000"/>
              </a:lnSpc>
            </a:pPr>
            <a:r>
              <a:rPr lang="en-US" sz="2400" dirty="0" smtClean="0">
                <a:solidFill>
                  <a:schemeClr val="accent4">
                    <a:lumMod val="50000"/>
                  </a:schemeClr>
                </a:solidFill>
              </a:rPr>
              <a:t>It does this through biodiversity.</a:t>
            </a:r>
          </a:p>
        </p:txBody>
      </p:sp>
    </p:spTree>
    <p:extLst>
      <p:ext uri="{BB962C8B-B14F-4D97-AF65-F5344CB8AC3E}">
        <p14:creationId xmlns:p14="http://schemas.microsoft.com/office/powerpoint/2010/main" val="1936119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animEffect transition="in" filter="dissolve">
                                      <p:cBhvr>
                                        <p:cTn id="7" dur="500"/>
                                        <p:tgtEl>
                                          <p:spTgt spid="135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5171">
                                            <p:txEl>
                                              <p:pRg st="2" end="2"/>
                                            </p:txEl>
                                          </p:spTgt>
                                        </p:tgtEl>
                                        <p:attrNameLst>
                                          <p:attrName>style.visibility</p:attrName>
                                        </p:attrNameLst>
                                      </p:cBhvr>
                                      <p:to>
                                        <p:strVal val="visible"/>
                                      </p:to>
                                    </p:set>
                                    <p:animEffect transition="in" filter="dissolve">
                                      <p:cBhvr>
                                        <p:cTn id="12" dur="500"/>
                                        <p:tgtEl>
                                          <p:spTgt spid="135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5171">
                                            <p:txEl>
                                              <p:pRg st="3" end="3"/>
                                            </p:txEl>
                                          </p:spTgt>
                                        </p:tgtEl>
                                        <p:attrNameLst>
                                          <p:attrName>style.visibility</p:attrName>
                                        </p:attrNameLst>
                                      </p:cBhvr>
                                      <p:to>
                                        <p:strVal val="visible"/>
                                      </p:to>
                                    </p:set>
                                    <p:animEffect transition="in" filter="dissolve">
                                      <p:cBhvr>
                                        <p:cTn id="17" dur="500"/>
                                        <p:tgtEl>
                                          <p:spTgt spid="135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5171">
                                            <p:txEl>
                                              <p:pRg st="4" end="4"/>
                                            </p:txEl>
                                          </p:spTgt>
                                        </p:tgtEl>
                                        <p:attrNameLst>
                                          <p:attrName>style.visibility</p:attrName>
                                        </p:attrNameLst>
                                      </p:cBhvr>
                                      <p:to>
                                        <p:strVal val="visible"/>
                                      </p:to>
                                    </p:set>
                                    <p:animEffect transition="in" filter="dissolve">
                                      <p:cBhvr>
                                        <p:cTn id="22" dur="500"/>
                                        <p:tgtEl>
                                          <p:spTgt spid="135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5171">
                                            <p:txEl>
                                              <p:pRg st="5" end="5"/>
                                            </p:txEl>
                                          </p:spTgt>
                                        </p:tgtEl>
                                        <p:attrNameLst>
                                          <p:attrName>style.visibility</p:attrName>
                                        </p:attrNameLst>
                                      </p:cBhvr>
                                      <p:to>
                                        <p:strVal val="visible"/>
                                      </p:to>
                                    </p:set>
                                    <p:animEffect transition="in" filter="dissolve">
                                      <p:cBhvr>
                                        <p:cTn id="27" dur="500"/>
                                        <p:tgtEl>
                                          <p:spTgt spid="1351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5171">
                                            <p:txEl>
                                              <p:pRg st="6" end="6"/>
                                            </p:txEl>
                                          </p:spTgt>
                                        </p:tgtEl>
                                        <p:attrNameLst>
                                          <p:attrName>style.visibility</p:attrName>
                                        </p:attrNameLst>
                                      </p:cBhvr>
                                      <p:to>
                                        <p:strVal val="visible"/>
                                      </p:to>
                                    </p:set>
                                    <p:animEffect transition="in" filter="dissolve">
                                      <p:cBhvr>
                                        <p:cTn id="32" dur="500"/>
                                        <p:tgtEl>
                                          <p:spTgt spid="1351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5171">
                                            <p:txEl>
                                              <p:pRg st="7" end="7"/>
                                            </p:txEl>
                                          </p:spTgt>
                                        </p:tgtEl>
                                        <p:attrNameLst>
                                          <p:attrName>style.visibility</p:attrName>
                                        </p:attrNameLst>
                                      </p:cBhvr>
                                      <p:to>
                                        <p:strVal val="visible"/>
                                      </p:to>
                                    </p:set>
                                    <p:animEffect transition="in" filter="dissolve">
                                      <p:cBhvr>
                                        <p:cTn id="37" dur="500"/>
                                        <p:tgtEl>
                                          <p:spTgt spid="13517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35171">
                                            <p:txEl>
                                              <p:pRg st="8" end="8"/>
                                            </p:txEl>
                                          </p:spTgt>
                                        </p:tgtEl>
                                        <p:attrNameLst>
                                          <p:attrName>style.visibility</p:attrName>
                                        </p:attrNameLst>
                                      </p:cBhvr>
                                      <p:to>
                                        <p:strVal val="visible"/>
                                      </p:to>
                                    </p:set>
                                    <p:animEffect transition="in" filter="dissolve">
                                      <p:cBhvr>
                                        <p:cTn id="42" dur="500"/>
                                        <p:tgtEl>
                                          <p:spTgt spid="135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smtClean="0">
                <a:solidFill>
                  <a:schemeClr val="accent4">
                    <a:lumMod val="50000"/>
                  </a:schemeClr>
                </a:solidFill>
              </a:rPr>
              <a:t>Ecosystem Resiliency</a:t>
            </a:r>
            <a:endParaRPr lang="en-US" b="0" i="1" dirty="0" smtClean="0">
              <a:solidFill>
                <a:schemeClr val="accent4">
                  <a:lumMod val="50000"/>
                </a:schemeClr>
              </a:solidFill>
            </a:endParaRPr>
          </a:p>
        </p:txBody>
      </p:sp>
      <p:sp>
        <p:nvSpPr>
          <p:cNvPr id="102403" name="Rectangle 3"/>
          <p:cNvSpPr>
            <a:spLocks noGrp="1" noChangeArrowheads="1"/>
          </p:cNvSpPr>
          <p:nvPr>
            <p:ph type="body" idx="1"/>
          </p:nvPr>
        </p:nvSpPr>
        <p:spPr>
          <a:xfrm>
            <a:off x="76200" y="1295400"/>
            <a:ext cx="6636204" cy="4038600"/>
          </a:xfrm>
        </p:spPr>
        <p:txBody>
          <a:bodyPr>
            <a:normAutofit/>
          </a:bodyPr>
          <a:lstStyle/>
          <a:p>
            <a:pPr>
              <a:lnSpc>
                <a:spcPct val="90000"/>
              </a:lnSpc>
              <a:spcBef>
                <a:spcPct val="0"/>
              </a:spcBef>
            </a:pPr>
            <a:r>
              <a:rPr lang="en-US" sz="2400" dirty="0" smtClean="0">
                <a:solidFill>
                  <a:schemeClr val="accent4">
                    <a:lumMod val="50000"/>
                  </a:schemeClr>
                </a:solidFill>
              </a:rPr>
              <a:t>Predation </a:t>
            </a:r>
            <a:r>
              <a:rPr lang="en-US" sz="2400" dirty="0">
                <a:solidFill>
                  <a:schemeClr val="accent4">
                    <a:lumMod val="50000"/>
                  </a:schemeClr>
                </a:solidFill>
              </a:rPr>
              <a:t>is important to an ecosystem.</a:t>
            </a:r>
          </a:p>
          <a:p>
            <a:pPr eaLnBrk="1" hangingPunct="1">
              <a:lnSpc>
                <a:spcPct val="90000"/>
              </a:lnSpc>
              <a:spcBef>
                <a:spcPct val="0"/>
              </a:spcBef>
            </a:pPr>
            <a:r>
              <a:rPr lang="en-US" sz="2400" dirty="0" smtClean="0">
                <a:solidFill>
                  <a:schemeClr val="accent4">
                    <a:lumMod val="50000"/>
                  </a:schemeClr>
                </a:solidFill>
              </a:rPr>
              <a:t>It reduces the affects of competition.</a:t>
            </a:r>
          </a:p>
          <a:p>
            <a:pPr eaLnBrk="1" hangingPunct="1">
              <a:lnSpc>
                <a:spcPct val="90000"/>
              </a:lnSpc>
              <a:spcBef>
                <a:spcPct val="0"/>
              </a:spcBef>
            </a:pPr>
            <a:r>
              <a:rPr lang="en-US" sz="2400" dirty="0" smtClean="0">
                <a:solidFill>
                  <a:schemeClr val="accent4">
                    <a:lumMod val="50000"/>
                  </a:schemeClr>
                </a:solidFill>
              </a:rPr>
              <a:t>Predators can influence more than their prey. When predators eat one species, they may reduce competition among other species.</a:t>
            </a:r>
          </a:p>
          <a:p>
            <a:pPr eaLnBrk="1" hangingPunct="1">
              <a:lnSpc>
                <a:spcPct val="90000"/>
              </a:lnSpc>
              <a:spcBef>
                <a:spcPct val="0"/>
              </a:spcBef>
            </a:pPr>
            <a:r>
              <a:rPr lang="en-US" sz="2400" dirty="0" smtClean="0">
                <a:solidFill>
                  <a:schemeClr val="accent4">
                    <a:lumMod val="50000"/>
                  </a:schemeClr>
                </a:solidFill>
              </a:rPr>
              <a:t>Examples: Otters eating sea urchins to save the kelp forests. Others.</a:t>
            </a:r>
          </a:p>
          <a:p>
            <a:pPr eaLnBrk="1" hangingPunct="1">
              <a:lnSpc>
                <a:spcPct val="90000"/>
              </a:lnSpc>
              <a:spcBef>
                <a:spcPct val="0"/>
              </a:spcBef>
            </a:pPr>
            <a:r>
              <a:rPr lang="en-US" sz="2400" dirty="0" smtClean="0">
                <a:solidFill>
                  <a:schemeClr val="accent4">
                    <a:lumMod val="50000"/>
                  </a:schemeClr>
                </a:solidFill>
              </a:rPr>
              <a:t>Sometimes, a predator’s role is so important, disproportionate, to the health of an ecosystem it has a special title…a keystone species.</a:t>
            </a:r>
          </a:p>
        </p:txBody>
      </p:sp>
      <p:pic>
        <p:nvPicPr>
          <p:cNvPr id="54274" name="Picture 2" descr="http://www.eoearth.org/files/119401_119500/119500/250px-Image_Sea_otter_with_sea_urch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2404" y="1612994"/>
            <a:ext cx="2381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0188" y="5334000"/>
            <a:ext cx="8419011" cy="1255728"/>
          </a:xfrm>
          <a:prstGeom prst="rect">
            <a:avLst/>
          </a:prstGeom>
        </p:spPr>
        <p:txBody>
          <a:bodyPr wrap="square">
            <a:spAutoFit/>
          </a:bodyPr>
          <a:lstStyle/>
          <a:p>
            <a:pPr marL="342900" indent="-342900">
              <a:lnSpc>
                <a:spcPct val="90000"/>
              </a:lnSpc>
              <a:spcBef>
                <a:spcPct val="0"/>
              </a:spcBef>
              <a:buFont typeface="Arial" pitchFamily="34" charset="0"/>
              <a:buChar char="•"/>
            </a:pPr>
            <a:r>
              <a:rPr lang="en-US" sz="2800" b="1" u="sng" dirty="0">
                <a:solidFill>
                  <a:srgbClr val="8064A2">
                    <a:lumMod val="50000"/>
                  </a:srgbClr>
                </a:solidFill>
              </a:rPr>
              <a:t>A </a:t>
            </a:r>
            <a:r>
              <a:rPr lang="en-US" sz="2800" b="1" u="sng" dirty="0">
                <a:solidFill>
                  <a:srgbClr val="F79646">
                    <a:lumMod val="75000"/>
                  </a:srgbClr>
                </a:solidFill>
              </a:rPr>
              <a:t>keystone species </a:t>
            </a:r>
            <a:r>
              <a:rPr lang="en-US" sz="2800" b="1" u="sng" dirty="0">
                <a:solidFill>
                  <a:srgbClr val="8064A2">
                    <a:lumMod val="50000"/>
                  </a:srgbClr>
                </a:solidFill>
              </a:rPr>
              <a:t>is a species that is critical to an ecosystem because the species affects the survival and number of many other species in its community</a:t>
            </a:r>
            <a:r>
              <a:rPr lang="en-US" sz="2800" b="1" dirty="0">
                <a:solidFill>
                  <a:srgbClr val="8064A2">
                    <a:lumMod val="50000"/>
                  </a:srgbClr>
                </a:solidFill>
              </a:rPr>
              <a:t>.</a:t>
            </a:r>
          </a:p>
        </p:txBody>
      </p:sp>
    </p:spTree>
    <p:extLst>
      <p:ext uri="{BB962C8B-B14F-4D97-AF65-F5344CB8AC3E}">
        <p14:creationId xmlns:p14="http://schemas.microsoft.com/office/powerpoint/2010/main" val="354572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solidFill>
                  <a:schemeClr val="accent4">
                    <a:lumMod val="50000"/>
                  </a:schemeClr>
                </a:solidFill>
              </a:rPr>
              <a:t>Our Niche</a:t>
            </a:r>
          </a:p>
        </p:txBody>
      </p:sp>
      <p:sp>
        <p:nvSpPr>
          <p:cNvPr id="5123" name="Rectangle 3"/>
          <p:cNvSpPr>
            <a:spLocks noGrp="1" noChangeArrowheads="1"/>
          </p:cNvSpPr>
          <p:nvPr>
            <p:ph type="body" idx="1"/>
          </p:nvPr>
        </p:nvSpPr>
        <p:spPr>
          <a:xfrm>
            <a:off x="457200" y="1600200"/>
            <a:ext cx="8229600" cy="4648200"/>
          </a:xfrm>
        </p:spPr>
        <p:txBody>
          <a:bodyPr>
            <a:noAutofit/>
          </a:bodyPr>
          <a:lstStyle/>
          <a:p>
            <a:pPr eaLnBrk="1" hangingPunct="1"/>
            <a:r>
              <a:rPr lang="en-US" sz="2800" dirty="0" smtClean="0">
                <a:solidFill>
                  <a:schemeClr val="accent3">
                    <a:lumMod val="50000"/>
                  </a:schemeClr>
                </a:solidFill>
              </a:rPr>
              <a:t>There is no organism that can live everywhere.</a:t>
            </a:r>
          </a:p>
          <a:p>
            <a:pPr eaLnBrk="1" hangingPunct="1"/>
            <a:r>
              <a:rPr lang="en-US" sz="2800" dirty="0" smtClean="0">
                <a:solidFill>
                  <a:schemeClr val="accent3">
                    <a:lumMod val="50000"/>
                  </a:schemeClr>
                </a:solidFill>
              </a:rPr>
              <a:t>Even as humans, we have a limitation to where we can realistically inhabit, </a:t>
            </a:r>
          </a:p>
          <a:p>
            <a:pPr eaLnBrk="1" hangingPunct="1"/>
            <a:r>
              <a:rPr lang="en-US" sz="2800" dirty="0" smtClean="0">
                <a:solidFill>
                  <a:schemeClr val="accent3">
                    <a:lumMod val="50000"/>
                  </a:schemeClr>
                </a:solidFill>
              </a:rPr>
              <a:t>Almost all the time, in order for an organism to be at its best, at its highest fitness, it has it’s own set of specific conditions (habitat and community) that it functions in.</a:t>
            </a:r>
          </a:p>
          <a:p>
            <a:pPr eaLnBrk="1" hangingPunct="1"/>
            <a:r>
              <a:rPr lang="en-US" sz="2800" dirty="0" smtClean="0">
                <a:solidFill>
                  <a:schemeClr val="accent3">
                    <a:lumMod val="50000"/>
                  </a:schemeClr>
                </a:solidFill>
              </a:rPr>
              <a:t>Today you are going to learn about how organisms fit into the puzzle that is an ecosystem.</a:t>
            </a:r>
          </a:p>
        </p:txBody>
      </p:sp>
    </p:spTree>
    <p:extLst>
      <p:ext uri="{BB962C8B-B14F-4D97-AF65-F5344CB8AC3E}">
        <p14:creationId xmlns:p14="http://schemas.microsoft.com/office/powerpoint/2010/main" val="2558822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9266" y="304800"/>
            <a:ext cx="3206134" cy="3810000"/>
          </a:xfrm>
        </p:spPr>
        <p:txBody>
          <a:bodyPr>
            <a:normAutofit fontScale="92500" lnSpcReduction="10000"/>
          </a:bodyPr>
          <a:lstStyle/>
          <a:p>
            <a:r>
              <a:rPr lang="en-US" dirty="0" smtClean="0"/>
              <a:t>The Grey Wolf</a:t>
            </a:r>
          </a:p>
          <a:p>
            <a:endParaRPr lang="en-US" dirty="0"/>
          </a:p>
          <a:p>
            <a:r>
              <a:rPr lang="en-US" dirty="0" smtClean="0"/>
              <a:t>Salmon</a:t>
            </a:r>
          </a:p>
          <a:p>
            <a:endParaRPr lang="en-US" dirty="0"/>
          </a:p>
          <a:p>
            <a:r>
              <a:rPr lang="en-US" dirty="0" smtClean="0"/>
              <a:t>Alligator</a:t>
            </a:r>
          </a:p>
          <a:p>
            <a:endParaRPr lang="en-US" dirty="0"/>
          </a:p>
          <a:p>
            <a:r>
              <a:rPr lang="en-US" dirty="0" smtClean="0"/>
              <a:t>Asian Bear Cat</a:t>
            </a:r>
          </a:p>
          <a:p>
            <a:endParaRPr lang="en-US" dirty="0" smtClean="0"/>
          </a:p>
          <a:p>
            <a:endParaRPr lang="en-US" dirty="0" smtClean="0"/>
          </a:p>
          <a:p>
            <a:endParaRPr lang="en-US" dirty="0"/>
          </a:p>
        </p:txBody>
      </p:sp>
      <p:pic>
        <p:nvPicPr>
          <p:cNvPr id="110594" name="Picture 2" descr="http://www.jon-atkinson.com/Large%20Images/La_Grey_Wolf2.jpg"/>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228600" y="1602289"/>
            <a:ext cx="2953702"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10596" name="Picture 4" descr="Photo: Salmon: A keystone species"/>
          <p:cNvPicPr>
            <a:picLocks noChangeAspect="1" noChangeArrowheads="1"/>
          </p:cNvPicPr>
          <p:nvPr/>
        </p:nvPicPr>
        <p:blipFill rotWithShape="1">
          <a:blip r:embed="rId3">
            <a:extLst>
              <a:ext uri="{28A0092B-C50C-407E-A947-70E740481C1C}">
                <a14:useLocalDpi xmlns:a14="http://schemas.microsoft.com/office/drawing/2010/main" val="0"/>
              </a:ext>
            </a:extLst>
          </a:blip>
          <a:srcRect l="7171"/>
          <a:stretch/>
        </p:blipFill>
        <p:spPr bwMode="auto">
          <a:xfrm>
            <a:off x="228600" y="3583489"/>
            <a:ext cx="3200400" cy="2585723"/>
          </a:xfrm>
          <a:prstGeom prst="rect">
            <a:avLst/>
          </a:prstGeom>
          <a:noFill/>
          <a:extLst>
            <a:ext uri="{909E8E84-426E-40DD-AFC4-6F175D3DCCD1}">
              <a14:hiddenFill xmlns:a14="http://schemas.microsoft.com/office/drawing/2010/main">
                <a:solidFill>
                  <a:srgbClr val="FFFFFF"/>
                </a:solidFill>
              </a14:hiddenFill>
            </a:ext>
          </a:extLst>
        </p:spPr>
      </p:pic>
      <p:pic>
        <p:nvPicPr>
          <p:cNvPr id="110598" name="Picture 6" descr="http://www.landandwater.com/features/vol48no2/vol48no2_1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990600"/>
            <a:ext cx="2495970" cy="3649078"/>
          </a:xfrm>
          <a:prstGeom prst="rect">
            <a:avLst/>
          </a:prstGeom>
          <a:noFill/>
          <a:extLst>
            <a:ext uri="{909E8E84-426E-40DD-AFC4-6F175D3DCCD1}">
              <a14:hiddenFill xmlns:a14="http://schemas.microsoft.com/office/drawing/2010/main">
                <a:solidFill>
                  <a:srgbClr val="FFFFFF"/>
                </a:solidFill>
              </a14:hiddenFill>
            </a:ext>
          </a:extLst>
        </p:spPr>
      </p:pic>
      <p:pic>
        <p:nvPicPr>
          <p:cNvPr id="110600" name="Picture 8" descr="http://jobsearchjungle.com/blog/wp-content/uploads/2010/09/Binturong.jpg"/>
          <p:cNvPicPr>
            <a:picLocks noChangeAspect="1" noChangeArrowheads="1"/>
          </p:cNvPicPr>
          <p:nvPr/>
        </p:nvPicPr>
        <p:blipFill rotWithShape="1">
          <a:blip r:embed="rId5">
            <a:extLst>
              <a:ext uri="{28A0092B-C50C-407E-A947-70E740481C1C}">
                <a14:useLocalDpi xmlns:a14="http://schemas.microsoft.com/office/drawing/2010/main" val="0"/>
              </a:ext>
            </a:extLst>
          </a:blip>
          <a:srcRect r="5817"/>
          <a:stretch/>
        </p:blipFill>
        <p:spPr bwMode="auto">
          <a:xfrm>
            <a:off x="5086770" y="4234804"/>
            <a:ext cx="3447630" cy="24937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00328"/>
            <a:ext cx="5562600" cy="1143000"/>
          </a:xfrm>
        </p:spPr>
        <p:txBody>
          <a:bodyPr>
            <a:noAutofit/>
          </a:bodyPr>
          <a:lstStyle/>
          <a:p>
            <a:r>
              <a:rPr lang="en-US" sz="3200" dirty="0" smtClean="0"/>
              <a:t>Some Other Keystone Species…</a:t>
            </a:r>
            <a:endParaRPr lang="en-US" sz="3200" dirty="0"/>
          </a:p>
        </p:txBody>
      </p:sp>
      <p:sp>
        <p:nvSpPr>
          <p:cNvPr id="4" name="Rectangle 3"/>
          <p:cNvSpPr/>
          <p:nvPr/>
        </p:nvSpPr>
        <p:spPr>
          <a:xfrm>
            <a:off x="76200" y="6251777"/>
            <a:ext cx="5620171" cy="461665"/>
          </a:xfrm>
          <a:prstGeom prst="rect">
            <a:avLst/>
          </a:prstGeom>
        </p:spPr>
        <p:txBody>
          <a:bodyPr wrap="square">
            <a:spAutoFit/>
          </a:bodyPr>
          <a:lstStyle/>
          <a:p>
            <a:pPr marL="342900" indent="-342900">
              <a:spcBef>
                <a:spcPct val="20000"/>
              </a:spcBef>
              <a:buFont typeface="Arial" pitchFamily="34" charset="0"/>
              <a:buChar char="•"/>
            </a:pPr>
            <a:r>
              <a:rPr lang="en-US" sz="2400" dirty="0">
                <a:solidFill>
                  <a:prstClr val="black"/>
                </a:solidFill>
              </a:rPr>
              <a:t>Beaver, prairie dog, the list goes on!</a:t>
            </a:r>
          </a:p>
        </p:txBody>
      </p:sp>
    </p:spTree>
    <p:extLst>
      <p:ext uri="{BB962C8B-B14F-4D97-AF65-F5344CB8AC3E}">
        <p14:creationId xmlns:p14="http://schemas.microsoft.com/office/powerpoint/2010/main" val="756838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Ecosystem Resiliency</a:t>
            </a:r>
          </a:p>
        </p:txBody>
      </p:sp>
      <p:sp>
        <p:nvSpPr>
          <p:cNvPr id="81923" name="Rectangle 3"/>
          <p:cNvSpPr>
            <a:spLocks noGrp="1" noChangeArrowheads="1"/>
          </p:cNvSpPr>
          <p:nvPr>
            <p:ph type="body" idx="1"/>
          </p:nvPr>
        </p:nvSpPr>
        <p:spPr>
          <a:xfrm>
            <a:off x="457200" y="1295400"/>
            <a:ext cx="8229600" cy="5029200"/>
          </a:xfrm>
        </p:spPr>
        <p:txBody>
          <a:bodyPr>
            <a:noAutofit/>
          </a:bodyPr>
          <a:lstStyle/>
          <a:p>
            <a:pPr eaLnBrk="1" hangingPunct="1">
              <a:lnSpc>
                <a:spcPct val="90000"/>
              </a:lnSpc>
              <a:spcBef>
                <a:spcPct val="0"/>
              </a:spcBef>
            </a:pPr>
            <a:r>
              <a:rPr lang="en-US" sz="2800" dirty="0" smtClean="0">
                <a:solidFill>
                  <a:schemeClr val="accent4">
                    <a:lumMod val="50000"/>
                  </a:schemeClr>
                </a:solidFill>
              </a:rPr>
              <a:t>Ecosystems can be destroyed or damaged by severe weather, humans, or introduced species. Other factors can help keep an ecosystem stable.  </a:t>
            </a:r>
          </a:p>
          <a:p>
            <a:pPr eaLnBrk="1" hangingPunct="1">
              <a:lnSpc>
                <a:spcPct val="90000"/>
              </a:lnSpc>
              <a:spcBef>
                <a:spcPct val="0"/>
              </a:spcBef>
            </a:pPr>
            <a:endParaRPr lang="en-US" sz="2800" dirty="0" smtClean="0">
              <a:solidFill>
                <a:schemeClr val="accent4">
                  <a:lumMod val="50000"/>
                </a:schemeClr>
              </a:solidFill>
            </a:endParaRPr>
          </a:p>
          <a:p>
            <a:pPr eaLnBrk="1" hangingPunct="1">
              <a:lnSpc>
                <a:spcPct val="90000"/>
              </a:lnSpc>
              <a:spcBef>
                <a:spcPct val="0"/>
              </a:spcBef>
            </a:pPr>
            <a:r>
              <a:rPr lang="en-US" sz="2800" dirty="0" smtClean="0">
                <a:solidFill>
                  <a:schemeClr val="accent4">
                    <a:lumMod val="50000"/>
                  </a:schemeClr>
                </a:solidFill>
              </a:rPr>
              <a:t>Interactions between organisms and the number of species in an ecosystem add to the resiliency of an ecosystem.</a:t>
            </a:r>
          </a:p>
          <a:p>
            <a:pPr eaLnBrk="1" hangingPunct="1">
              <a:lnSpc>
                <a:spcPct val="90000"/>
              </a:lnSpc>
              <a:spcBef>
                <a:spcPct val="0"/>
              </a:spcBef>
            </a:pPr>
            <a:endParaRPr lang="en-US" sz="2800" dirty="0" smtClean="0">
              <a:solidFill>
                <a:schemeClr val="accent4">
                  <a:lumMod val="50000"/>
                </a:schemeClr>
              </a:solidFill>
            </a:endParaRPr>
          </a:p>
          <a:p>
            <a:pPr eaLnBrk="1" hangingPunct="1">
              <a:lnSpc>
                <a:spcPct val="90000"/>
              </a:lnSpc>
              <a:spcBef>
                <a:spcPct val="0"/>
              </a:spcBef>
            </a:pPr>
            <a:r>
              <a:rPr lang="en-US" sz="2800" dirty="0" smtClean="0">
                <a:solidFill>
                  <a:schemeClr val="accent4">
                    <a:lumMod val="50000"/>
                  </a:schemeClr>
                </a:solidFill>
              </a:rPr>
              <a:t>Higher biodiversity often helps make an ecosystem more resilient.</a:t>
            </a:r>
          </a:p>
          <a:p>
            <a:pPr eaLnBrk="1" hangingPunct="1">
              <a:lnSpc>
                <a:spcPct val="90000"/>
              </a:lnSpc>
              <a:spcBef>
                <a:spcPct val="0"/>
              </a:spcBef>
            </a:pPr>
            <a:endParaRPr lang="en-US" sz="2800" dirty="0" smtClean="0">
              <a:solidFill>
                <a:schemeClr val="accent4">
                  <a:lumMod val="50000"/>
                </a:schemeClr>
              </a:solidFill>
            </a:endParaRPr>
          </a:p>
          <a:p>
            <a:pPr eaLnBrk="1" hangingPunct="1">
              <a:lnSpc>
                <a:spcPct val="90000"/>
              </a:lnSpc>
              <a:spcBef>
                <a:spcPct val="0"/>
              </a:spcBef>
            </a:pPr>
            <a:r>
              <a:rPr lang="en-US" sz="2800" dirty="0" smtClean="0">
                <a:solidFill>
                  <a:schemeClr val="accent4">
                    <a:lumMod val="50000"/>
                  </a:schemeClr>
                </a:solidFill>
              </a:rPr>
              <a:t>As a result, </a:t>
            </a:r>
            <a:r>
              <a:rPr lang="en-US" sz="2800" u="sng" dirty="0" smtClean="0">
                <a:solidFill>
                  <a:schemeClr val="accent4">
                    <a:lumMod val="50000"/>
                  </a:schemeClr>
                </a:solidFill>
              </a:rPr>
              <a:t>biodiversity is the most important factor in an ecosystem’s resiliency, or strength</a:t>
            </a:r>
            <a:r>
              <a:rPr lang="en-US" sz="2800" dirty="0" smtClean="0">
                <a:solidFill>
                  <a:schemeClr val="accent4">
                    <a:lumMod val="50000"/>
                  </a:schemeClr>
                </a:solidFill>
              </a:rPr>
              <a:t>.</a:t>
            </a:r>
          </a:p>
        </p:txBody>
      </p:sp>
    </p:spTree>
    <p:extLst>
      <p:ext uri="{BB962C8B-B14F-4D97-AF65-F5344CB8AC3E}">
        <p14:creationId xmlns:p14="http://schemas.microsoft.com/office/powerpoint/2010/main" val="2757119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Summary</a:t>
            </a:r>
          </a:p>
        </p:txBody>
      </p:sp>
      <p:sp>
        <p:nvSpPr>
          <p:cNvPr id="30723" name="Rectangle 3"/>
          <p:cNvSpPr>
            <a:spLocks noGrp="1" noChangeArrowheads="1"/>
          </p:cNvSpPr>
          <p:nvPr>
            <p:ph type="body" idx="1"/>
          </p:nvPr>
        </p:nvSpPr>
        <p:spPr>
          <a:xfrm>
            <a:off x="457200" y="1219200"/>
            <a:ext cx="8229600" cy="5410200"/>
          </a:xfrm>
        </p:spPr>
        <p:txBody>
          <a:bodyPr>
            <a:normAutofit lnSpcReduction="10000"/>
          </a:bodyPr>
          <a:lstStyle/>
          <a:p>
            <a:pPr eaLnBrk="1" hangingPunct="1">
              <a:spcBef>
                <a:spcPct val="0"/>
              </a:spcBef>
            </a:pPr>
            <a:r>
              <a:rPr lang="en-US" sz="2400" dirty="0" smtClean="0">
                <a:solidFill>
                  <a:schemeClr val="accent4">
                    <a:lumMod val="50000"/>
                  </a:schemeClr>
                </a:solidFill>
              </a:rPr>
              <a:t>A niche includes the role that the organism plays in the  community. This role affects the other organisms in the community.</a:t>
            </a:r>
          </a:p>
          <a:p>
            <a:pPr eaLnBrk="1" hangingPunct="1">
              <a:spcBef>
                <a:spcPct val="0"/>
              </a:spcBef>
            </a:pPr>
            <a:endParaRPr lang="en-US" sz="2400" dirty="0" smtClean="0">
              <a:solidFill>
                <a:schemeClr val="accent4">
                  <a:lumMod val="50000"/>
                </a:schemeClr>
              </a:solidFill>
            </a:endParaRPr>
          </a:p>
          <a:p>
            <a:pPr>
              <a:spcBef>
                <a:spcPct val="0"/>
              </a:spcBef>
            </a:pPr>
            <a:r>
              <a:rPr lang="en-US" sz="2400" dirty="0" smtClean="0">
                <a:solidFill>
                  <a:schemeClr val="accent4">
                    <a:lumMod val="50000"/>
                  </a:schemeClr>
                </a:solidFill>
              </a:rPr>
              <a:t>Competition for resources in the fundamental niche between species shapes a species’ realized niche.</a:t>
            </a:r>
          </a:p>
          <a:p>
            <a:pPr eaLnBrk="1" hangingPunct="1">
              <a:spcBef>
                <a:spcPct val="0"/>
              </a:spcBef>
            </a:pPr>
            <a:endParaRPr lang="en-US" sz="2400" dirty="0" smtClean="0">
              <a:solidFill>
                <a:schemeClr val="accent4">
                  <a:lumMod val="50000"/>
                </a:schemeClr>
              </a:solidFill>
            </a:endParaRPr>
          </a:p>
          <a:p>
            <a:pPr eaLnBrk="1" hangingPunct="1">
              <a:spcBef>
                <a:spcPct val="0"/>
              </a:spcBef>
            </a:pPr>
            <a:r>
              <a:rPr lang="en-US" sz="2400" dirty="0" smtClean="0">
                <a:solidFill>
                  <a:schemeClr val="accent4">
                    <a:lumMod val="50000"/>
                  </a:schemeClr>
                </a:solidFill>
              </a:rPr>
              <a:t>Interspecific competition results from different species in conflict over the same resources. Intraspecific competition results from the conflict that results from the same species. Competitive exclusion is the result of the better competitor eliminating the weaker competitor.</a:t>
            </a:r>
            <a:endParaRPr lang="en-US" sz="2400" dirty="0">
              <a:solidFill>
                <a:schemeClr val="accent4">
                  <a:lumMod val="50000"/>
                </a:schemeClr>
              </a:solidFill>
            </a:endParaRPr>
          </a:p>
          <a:p>
            <a:pPr eaLnBrk="1" hangingPunct="1">
              <a:spcBef>
                <a:spcPct val="0"/>
              </a:spcBef>
            </a:pPr>
            <a:endParaRPr lang="en-US" sz="2400" dirty="0" smtClean="0">
              <a:solidFill>
                <a:schemeClr val="accent4">
                  <a:lumMod val="50000"/>
                </a:schemeClr>
              </a:solidFill>
            </a:endParaRPr>
          </a:p>
          <a:p>
            <a:pPr eaLnBrk="1" hangingPunct="1">
              <a:spcBef>
                <a:spcPct val="0"/>
              </a:spcBef>
            </a:pPr>
            <a:r>
              <a:rPr lang="en-US" sz="2400" dirty="0" smtClean="0">
                <a:solidFill>
                  <a:schemeClr val="accent4">
                    <a:lumMod val="50000"/>
                  </a:schemeClr>
                </a:solidFill>
              </a:rPr>
              <a:t>Interactions between organisms and the number of species in an ecosystem add to the stability of an ecosystem.</a:t>
            </a:r>
          </a:p>
        </p:txBody>
      </p:sp>
      <p:sp>
        <p:nvSpPr>
          <p:cNvPr id="36868" name="Rectangle 4">
            <a:hlinkClick r:id="" action="ppaction://hlinkshowjump?jump=endshow"/>
          </p:cNvPr>
          <p:cNvSpPr>
            <a:spLocks noChangeArrowheads="1"/>
          </p:cNvSpPr>
          <p:nvPr/>
        </p:nvSpPr>
        <p:spPr bwMode="auto">
          <a:xfrm>
            <a:off x="6019800" y="6172200"/>
            <a:ext cx="83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1244068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 </a:t>
            </a:r>
            <a:r>
              <a:rPr lang="en-US" dirty="0" smtClean="0"/>
              <a:t>Work:</a:t>
            </a:r>
            <a:br>
              <a:rPr lang="en-US" dirty="0" smtClean="0"/>
            </a:br>
            <a:r>
              <a:rPr lang="en-US" dirty="0" smtClean="0"/>
              <a:t>POGIL Relationships</a:t>
            </a:r>
            <a:endParaRPr lang="en-US" dirty="0"/>
          </a:p>
        </p:txBody>
      </p:sp>
      <p:sp>
        <p:nvSpPr>
          <p:cNvPr id="3" name="Content Placeholder 2"/>
          <p:cNvSpPr>
            <a:spLocks noGrp="1"/>
          </p:cNvSpPr>
          <p:nvPr>
            <p:ph idx="1"/>
          </p:nvPr>
        </p:nvSpPr>
        <p:spPr/>
        <p:txBody>
          <a:bodyPr/>
          <a:lstStyle/>
          <a:p>
            <a:r>
              <a:rPr lang="en-US" dirty="0" smtClean="0"/>
              <a:t>Work together in your groups and complete the study into the organisms in the example.</a:t>
            </a:r>
          </a:p>
          <a:p>
            <a:r>
              <a:rPr lang="en-US" dirty="0" smtClean="0"/>
              <a:t>We will cover the answers with 10 minutes left in class.</a:t>
            </a:r>
            <a:endParaRPr lang="en-US" dirty="0"/>
          </a:p>
        </p:txBody>
      </p:sp>
    </p:spTree>
    <p:extLst>
      <p:ext uri="{BB962C8B-B14F-4D97-AF65-F5344CB8AC3E}">
        <p14:creationId xmlns:p14="http://schemas.microsoft.com/office/powerpoint/2010/main" val="4213454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solidFill>
                  <a:srgbClr val="8064A2">
                    <a:lumMod val="50000"/>
                  </a:srgbClr>
                </a:solidFill>
              </a:rPr>
              <a:t>Our Niche</a:t>
            </a:r>
            <a:endParaRPr lang="en-US" dirty="0" smtClean="0"/>
          </a:p>
        </p:txBody>
      </p:sp>
      <p:sp>
        <p:nvSpPr>
          <p:cNvPr id="6147" name="Rectangle 3"/>
          <p:cNvSpPr>
            <a:spLocks noGrp="1" noChangeArrowheads="1"/>
          </p:cNvSpPr>
          <p:nvPr>
            <p:ph type="body" idx="1"/>
          </p:nvPr>
        </p:nvSpPr>
        <p:spPr/>
        <p:txBody>
          <a:bodyPr>
            <a:normAutofit lnSpcReduction="10000"/>
          </a:bodyPr>
          <a:lstStyle/>
          <a:p>
            <a:pPr eaLnBrk="1" hangingPunct="1"/>
            <a:r>
              <a:rPr lang="en-US" dirty="0" smtClean="0">
                <a:solidFill>
                  <a:schemeClr val="accent4">
                    <a:lumMod val="50000"/>
                  </a:schemeClr>
                </a:solidFill>
              </a:rPr>
              <a:t>In a study of populations, communities, and ecosystems, it’s important to study just how communities influence. </a:t>
            </a:r>
          </a:p>
          <a:p>
            <a:pPr eaLnBrk="1" hangingPunct="1"/>
            <a:r>
              <a:rPr lang="en-US" dirty="0" smtClean="0">
                <a:solidFill>
                  <a:schemeClr val="accent4">
                    <a:lumMod val="50000"/>
                  </a:schemeClr>
                </a:solidFill>
              </a:rPr>
              <a:t>To say that life as we know it is a miracle is a gross understatement.</a:t>
            </a:r>
          </a:p>
          <a:p>
            <a:pPr eaLnBrk="1" hangingPunct="1"/>
            <a:r>
              <a:rPr lang="en-US" dirty="0" smtClean="0">
                <a:solidFill>
                  <a:schemeClr val="accent4">
                    <a:lumMod val="50000"/>
                  </a:schemeClr>
                </a:solidFill>
              </a:rPr>
              <a:t>Through millions of years of conflict, competition, changing and adapting, our Earth is filled with miraculous webs of life that exist in a delicate balance.</a:t>
            </a:r>
          </a:p>
        </p:txBody>
      </p:sp>
    </p:spTree>
    <p:extLst>
      <p:ext uri="{BB962C8B-B14F-4D97-AF65-F5344CB8AC3E}">
        <p14:creationId xmlns:p14="http://schemas.microsoft.com/office/powerpoint/2010/main" val="316151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solidFill>
                  <a:schemeClr val="accent4">
                    <a:lumMod val="50000"/>
                  </a:schemeClr>
                </a:solidFill>
              </a:rPr>
              <a:t>Learning Objectives Part 4</a:t>
            </a:r>
          </a:p>
        </p:txBody>
      </p:sp>
      <p:sp>
        <p:nvSpPr>
          <p:cNvPr id="7171" name="Rectangle 3"/>
          <p:cNvSpPr>
            <a:spLocks noGrp="1" noChangeArrowheads="1"/>
          </p:cNvSpPr>
          <p:nvPr>
            <p:ph type="body" idx="1"/>
          </p:nvPr>
        </p:nvSpPr>
        <p:spPr>
          <a:xfrm>
            <a:off x="228600" y="1166019"/>
            <a:ext cx="8686800" cy="2994818"/>
          </a:xfrm>
        </p:spPr>
        <p:txBody>
          <a:bodyPr>
            <a:normAutofit fontScale="92500" lnSpcReduction="20000"/>
          </a:bodyPr>
          <a:lstStyle/>
          <a:p>
            <a:pPr eaLnBrk="1" hangingPunct="1"/>
            <a:r>
              <a:rPr lang="en-US" dirty="0" smtClean="0">
                <a:solidFill>
                  <a:schemeClr val="accent4">
                    <a:lumMod val="50000"/>
                  </a:schemeClr>
                </a:solidFill>
              </a:rPr>
              <a:t>Explain why an organism’s role is important for a community.</a:t>
            </a:r>
          </a:p>
          <a:p>
            <a:pPr eaLnBrk="1" hangingPunct="1"/>
            <a:r>
              <a:rPr lang="en-US" dirty="0" smtClean="0">
                <a:solidFill>
                  <a:schemeClr val="accent4">
                    <a:lumMod val="50000"/>
                  </a:schemeClr>
                </a:solidFill>
              </a:rPr>
              <a:t>Describe one example of how competition for resources affects species in a community.</a:t>
            </a:r>
          </a:p>
          <a:p>
            <a:pPr eaLnBrk="1" hangingPunct="1"/>
            <a:r>
              <a:rPr lang="en-US" dirty="0" smtClean="0">
                <a:solidFill>
                  <a:schemeClr val="accent4">
                    <a:lumMod val="50000"/>
                  </a:schemeClr>
                </a:solidFill>
              </a:rPr>
              <a:t>Determine the aspects that determine an organism’s fundamental and realized niche.</a:t>
            </a:r>
          </a:p>
          <a:p>
            <a:pPr eaLnBrk="1" hangingPunct="1"/>
            <a:r>
              <a:rPr lang="en-US" dirty="0" smtClean="0">
                <a:solidFill>
                  <a:schemeClr val="accent4">
                    <a:lumMod val="50000"/>
                  </a:schemeClr>
                </a:solidFill>
              </a:rPr>
              <a:t>Know the difference between a niche &amp; a habitat.</a:t>
            </a:r>
          </a:p>
        </p:txBody>
      </p:sp>
      <p:sp>
        <p:nvSpPr>
          <p:cNvPr id="4" name="Rectangle 3"/>
          <p:cNvSpPr txBox="1">
            <a:spLocks noChangeArrowheads="1"/>
          </p:cNvSpPr>
          <p:nvPr/>
        </p:nvSpPr>
        <p:spPr>
          <a:xfrm>
            <a:off x="381000" y="4160837"/>
            <a:ext cx="8229600" cy="26971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chemeClr val="accent2"/>
                </a:solidFill>
              </a:rPr>
              <a:t>Vocabulary</a:t>
            </a:r>
          </a:p>
          <a:p>
            <a:r>
              <a:rPr lang="en-US" dirty="0" smtClean="0">
                <a:solidFill>
                  <a:schemeClr val="accent2"/>
                </a:solidFill>
              </a:rPr>
              <a:t>Niche</a:t>
            </a:r>
          </a:p>
          <a:p>
            <a:r>
              <a:rPr lang="en-US" dirty="0" smtClean="0">
                <a:solidFill>
                  <a:schemeClr val="accent2"/>
                </a:solidFill>
              </a:rPr>
              <a:t>Fundamental niche</a:t>
            </a:r>
          </a:p>
          <a:p>
            <a:r>
              <a:rPr lang="en-US" dirty="0" smtClean="0">
                <a:solidFill>
                  <a:schemeClr val="accent2"/>
                </a:solidFill>
              </a:rPr>
              <a:t>Realized niche</a:t>
            </a:r>
          </a:p>
          <a:p>
            <a:r>
              <a:rPr lang="en-US" dirty="0" smtClean="0">
                <a:solidFill>
                  <a:schemeClr val="accent2"/>
                </a:solidFill>
              </a:rPr>
              <a:t>Competitive exclusion</a:t>
            </a:r>
          </a:p>
          <a:p>
            <a:r>
              <a:rPr lang="en-US" dirty="0" smtClean="0">
                <a:solidFill>
                  <a:schemeClr val="accent2"/>
                </a:solidFill>
              </a:rPr>
              <a:t>Keystone species</a:t>
            </a:r>
          </a:p>
        </p:txBody>
      </p:sp>
    </p:spTree>
    <p:extLst>
      <p:ext uri="{BB962C8B-B14F-4D97-AF65-F5344CB8AC3E}">
        <p14:creationId xmlns:p14="http://schemas.microsoft.com/office/powerpoint/2010/main" val="4109252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2800" dirty="0" smtClean="0"/>
              <a:t>Imagine this habitat is the Superstition Mountains in the East Valley</a:t>
            </a:r>
          </a:p>
        </p:txBody>
      </p:sp>
      <p:sp>
        <p:nvSpPr>
          <p:cNvPr id="11267" name="Rectangle 3"/>
          <p:cNvSpPr>
            <a:spLocks noGrp="1" noChangeArrowheads="1"/>
          </p:cNvSpPr>
          <p:nvPr>
            <p:ph type="body" idx="1"/>
          </p:nvPr>
        </p:nvSpPr>
        <p:spPr>
          <a:xfrm>
            <a:off x="5562600" y="1295400"/>
            <a:ext cx="3124200" cy="4343400"/>
          </a:xfrm>
        </p:spPr>
        <p:txBody>
          <a:bodyPr/>
          <a:lstStyle/>
          <a:p>
            <a:pPr eaLnBrk="1" hangingPunct="1"/>
            <a:r>
              <a:rPr lang="en-US" sz="2400" dirty="0" smtClean="0"/>
              <a:t>Any organism that lives here has everything it can eat on “the menu”.</a:t>
            </a:r>
          </a:p>
          <a:p>
            <a:pPr eaLnBrk="1" hangingPunct="1"/>
            <a:r>
              <a:rPr lang="en-US" sz="2400" dirty="0" smtClean="0"/>
              <a:t>It has all the space to find a home in.</a:t>
            </a:r>
          </a:p>
          <a:p>
            <a:pPr eaLnBrk="1" hangingPunct="1"/>
            <a:r>
              <a:rPr lang="en-US" sz="2400" dirty="0" smtClean="0"/>
              <a:t>Does a Gila Monster live everywhere in the desert? Does it eat everything?</a:t>
            </a:r>
          </a:p>
        </p:txBody>
      </p:sp>
      <p:sp>
        <p:nvSpPr>
          <p:cNvPr id="11268" name="Oval 4" descr="Superstition_Mountains"/>
          <p:cNvSpPr>
            <a:spLocks noChangeArrowheads="1"/>
          </p:cNvSpPr>
          <p:nvPr/>
        </p:nvSpPr>
        <p:spPr bwMode="auto">
          <a:xfrm>
            <a:off x="0" y="1162050"/>
            <a:ext cx="5562600" cy="3886200"/>
          </a:xfrm>
          <a:prstGeom prst="ellipse">
            <a:avLst/>
          </a:prstGeom>
          <a:blipFill dpi="0" rotWithShape="0">
            <a:blip r:embed="rId2"/>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b="1">
              <a:solidFill>
                <a:srgbClr val="000000"/>
              </a:solidFill>
            </a:endParaRPr>
          </a:p>
        </p:txBody>
      </p:sp>
      <p:sp>
        <p:nvSpPr>
          <p:cNvPr id="122885" name="Oval 5"/>
          <p:cNvSpPr>
            <a:spLocks noChangeArrowheads="1"/>
          </p:cNvSpPr>
          <p:nvPr/>
        </p:nvSpPr>
        <p:spPr bwMode="auto">
          <a:xfrm>
            <a:off x="0" y="1143000"/>
            <a:ext cx="5562600" cy="3886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rPr>
              <a:t>Niche</a:t>
            </a:r>
          </a:p>
        </p:txBody>
      </p:sp>
      <p:sp>
        <p:nvSpPr>
          <p:cNvPr id="2" name="TextBox 1"/>
          <p:cNvSpPr txBox="1"/>
          <p:nvPr/>
        </p:nvSpPr>
        <p:spPr>
          <a:xfrm>
            <a:off x="0" y="5257800"/>
            <a:ext cx="9144000" cy="1384995"/>
          </a:xfrm>
          <a:prstGeom prst="rect">
            <a:avLst/>
          </a:prstGeom>
          <a:noFill/>
        </p:spPr>
        <p:txBody>
          <a:bodyPr wrap="square" rtlCol="0">
            <a:spAutoFit/>
          </a:bodyPr>
          <a:lstStyle/>
          <a:p>
            <a:r>
              <a:rPr lang="en-US" sz="2800" dirty="0" smtClean="0"/>
              <a:t>Exactly what the organism chooses to use to satisfy its needs will determine the unique behaviors of the organism.</a:t>
            </a:r>
          </a:p>
          <a:p>
            <a:r>
              <a:rPr lang="en-US" sz="2800" i="1" dirty="0" smtClean="0"/>
              <a:t>This is called its niche</a:t>
            </a:r>
            <a:r>
              <a:rPr lang="en-US" sz="2800" dirty="0" smtClean="0"/>
              <a:t>.</a:t>
            </a:r>
            <a:endParaRPr lang="en-US" sz="2800" dirty="0"/>
          </a:p>
        </p:txBody>
      </p:sp>
      <p:pic>
        <p:nvPicPr>
          <p:cNvPr id="1026"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0938" y1="47477" x2="42500" y2="46330"/>
                        <a14:foregroundMark x1="47031" y1="45413" x2="50313" y2="44266"/>
                        <a14:foregroundMark x1="49219" y1="20183" x2="57969" y2="21101"/>
                        <a14:foregroundMark x1="71094" y1="24771" x2="72656" y2="28670"/>
                        <a14:foregroundMark x1="65781" y1="24771" x2="67813" y2="25917"/>
                        <a14:foregroundMark x1="61875" y1="22936" x2="64063" y2="23624"/>
                        <a14:foregroundMark x1="25938" y1="31193" x2="30312" y2="26376"/>
                        <a14:foregroundMark x1="30781" y1="25917" x2="40625" y2="21330"/>
                        <a14:foregroundMark x1="12969" y1="42890" x2="15625" y2="43807"/>
                        <a14:foregroundMark x1="74688" y1="29128" x2="81875" y2="35321"/>
                        <a14:backgroundMark x1="28750" y1="24771" x2="55625" y2="13991"/>
                      </a14:backgroundRemoval>
                    </a14:imgEffect>
                  </a14:imgLayer>
                </a14:imgProps>
              </a:ext>
              <a:ext uri="{28A0092B-C50C-407E-A947-70E740481C1C}">
                <a14:useLocalDpi xmlns:a14="http://schemas.microsoft.com/office/drawing/2010/main" val="0"/>
              </a:ext>
            </a:extLst>
          </a:blip>
          <a:srcRect l="9039" t="17777" r="11250" b="7784"/>
          <a:stretch/>
        </p:blipFill>
        <p:spPr bwMode="auto">
          <a:xfrm>
            <a:off x="1342292" y="3240737"/>
            <a:ext cx="2878015" cy="183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49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122885"/>
                                        </p:tgtEl>
                                      </p:cBhvr>
                                    </p:animEffect>
                                    <p:set>
                                      <p:cBhvr>
                                        <p:cTn id="7" dur="1" fill="hold">
                                          <p:stCondLst>
                                            <p:cond delay="499"/>
                                          </p:stCondLst>
                                        </p:cTn>
                                        <p:tgtEl>
                                          <p:spTgt spid="12288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fade">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solidFill>
                  <a:schemeClr val="accent4">
                    <a:lumMod val="50000"/>
                  </a:schemeClr>
                </a:solidFill>
              </a:rPr>
              <a:t>Carving a Niche</a:t>
            </a:r>
          </a:p>
        </p:txBody>
      </p:sp>
      <p:sp>
        <p:nvSpPr>
          <p:cNvPr id="10243" name="Rectangle 3"/>
          <p:cNvSpPr>
            <a:spLocks noGrp="1" noChangeArrowheads="1"/>
          </p:cNvSpPr>
          <p:nvPr>
            <p:ph type="body" idx="1"/>
          </p:nvPr>
        </p:nvSpPr>
        <p:spPr/>
        <p:txBody>
          <a:bodyPr>
            <a:normAutofit/>
          </a:bodyPr>
          <a:lstStyle/>
          <a:p>
            <a:pPr eaLnBrk="1" hangingPunct="1">
              <a:lnSpc>
                <a:spcPct val="90000"/>
              </a:lnSpc>
              <a:spcBef>
                <a:spcPct val="0"/>
              </a:spcBef>
            </a:pPr>
            <a:r>
              <a:rPr lang="en-US" sz="2400" u="sng" dirty="0" smtClean="0">
                <a:solidFill>
                  <a:schemeClr val="accent4">
                    <a:lumMod val="50000"/>
                  </a:schemeClr>
                </a:solidFill>
              </a:rPr>
              <a:t>The unique position occupied by a species, both in terms of its physical use of its habitat and its function in an ecological community, is called a </a:t>
            </a:r>
            <a:r>
              <a:rPr lang="en-US" sz="2400" b="1" u="sng" dirty="0" smtClean="0">
                <a:solidFill>
                  <a:schemeClr val="accent6">
                    <a:lumMod val="75000"/>
                  </a:schemeClr>
                </a:solidFill>
              </a:rPr>
              <a:t>niche</a:t>
            </a:r>
            <a:r>
              <a:rPr lang="en-US" sz="2400" b="1" dirty="0" smtClean="0">
                <a:solidFill>
                  <a:schemeClr val="accent4">
                    <a:lumMod val="50000"/>
                  </a:schemeClr>
                </a:solidFill>
              </a:rPr>
              <a:t>.</a:t>
            </a:r>
          </a:p>
          <a:p>
            <a:pPr eaLnBrk="1" hangingPunct="1">
              <a:lnSpc>
                <a:spcPct val="90000"/>
              </a:lnSpc>
              <a:spcBef>
                <a:spcPct val="0"/>
              </a:spcBef>
            </a:pPr>
            <a:endParaRPr lang="en-US" sz="2400" b="1" dirty="0" smtClean="0">
              <a:solidFill>
                <a:schemeClr val="accent4">
                  <a:lumMod val="50000"/>
                </a:schemeClr>
              </a:solidFill>
            </a:endParaRPr>
          </a:p>
          <a:p>
            <a:pPr eaLnBrk="1" hangingPunct="1">
              <a:lnSpc>
                <a:spcPct val="90000"/>
              </a:lnSpc>
              <a:spcBef>
                <a:spcPct val="0"/>
              </a:spcBef>
            </a:pPr>
            <a:r>
              <a:rPr lang="en-US" sz="2400" b="1" u="sng" dirty="0" smtClean="0">
                <a:solidFill>
                  <a:schemeClr val="tx2">
                    <a:lumMod val="60000"/>
                    <a:lumOff val="40000"/>
                  </a:schemeClr>
                </a:solidFill>
              </a:rPr>
              <a:t>A niche is not the same as a habitat.</a:t>
            </a:r>
            <a:r>
              <a:rPr lang="en-US" sz="2400" u="sng" dirty="0" smtClean="0">
                <a:solidFill>
                  <a:schemeClr val="tx2">
                    <a:lumMod val="60000"/>
                    <a:lumOff val="40000"/>
                  </a:schemeClr>
                </a:solidFill>
              </a:rPr>
              <a:t> </a:t>
            </a:r>
          </a:p>
          <a:p>
            <a:pPr eaLnBrk="1" hangingPunct="1">
              <a:lnSpc>
                <a:spcPct val="90000"/>
              </a:lnSpc>
              <a:spcBef>
                <a:spcPct val="0"/>
              </a:spcBef>
            </a:pPr>
            <a:endParaRPr lang="en-US" sz="2400" dirty="0" smtClean="0">
              <a:solidFill>
                <a:schemeClr val="accent4">
                  <a:lumMod val="50000"/>
                </a:schemeClr>
              </a:solidFill>
            </a:endParaRPr>
          </a:p>
          <a:p>
            <a:pPr eaLnBrk="1" hangingPunct="1">
              <a:lnSpc>
                <a:spcPct val="90000"/>
              </a:lnSpc>
              <a:spcBef>
                <a:spcPct val="0"/>
              </a:spcBef>
            </a:pPr>
            <a:r>
              <a:rPr lang="en-US" sz="2400" dirty="0" smtClean="0">
                <a:solidFill>
                  <a:schemeClr val="accent4">
                    <a:lumMod val="50000"/>
                  </a:schemeClr>
                </a:solidFill>
              </a:rPr>
              <a:t>A </a:t>
            </a:r>
            <a:r>
              <a:rPr lang="en-US" sz="2400" i="1" dirty="0" smtClean="0">
                <a:solidFill>
                  <a:schemeClr val="accent4">
                    <a:lumMod val="50000"/>
                  </a:schemeClr>
                </a:solidFill>
              </a:rPr>
              <a:t>habitat </a:t>
            </a:r>
            <a:r>
              <a:rPr lang="en-US" sz="2400" dirty="0" smtClean="0">
                <a:solidFill>
                  <a:schemeClr val="accent4">
                    <a:lumMod val="50000"/>
                  </a:schemeClr>
                </a:solidFill>
              </a:rPr>
              <a:t>is only the physical space where an organism lives. </a:t>
            </a:r>
          </a:p>
          <a:p>
            <a:pPr eaLnBrk="1" hangingPunct="1">
              <a:lnSpc>
                <a:spcPct val="90000"/>
              </a:lnSpc>
              <a:spcBef>
                <a:spcPct val="0"/>
              </a:spcBef>
            </a:pPr>
            <a:endParaRPr lang="en-US" sz="2400" dirty="0" smtClean="0">
              <a:solidFill>
                <a:schemeClr val="accent4">
                  <a:lumMod val="50000"/>
                </a:schemeClr>
              </a:solidFill>
            </a:endParaRPr>
          </a:p>
          <a:p>
            <a:pPr eaLnBrk="1" hangingPunct="1">
              <a:lnSpc>
                <a:spcPct val="90000"/>
              </a:lnSpc>
              <a:spcBef>
                <a:spcPct val="0"/>
              </a:spcBef>
            </a:pPr>
            <a:r>
              <a:rPr lang="en-US" sz="2400" dirty="0" smtClean="0">
                <a:solidFill>
                  <a:schemeClr val="accent4">
                    <a:lumMod val="50000"/>
                  </a:schemeClr>
                </a:solidFill>
              </a:rPr>
              <a:t>A niche includes the role that the organism plays in the community. </a:t>
            </a:r>
          </a:p>
          <a:p>
            <a:pPr lvl="1" eaLnBrk="1" hangingPunct="1">
              <a:lnSpc>
                <a:spcPct val="90000"/>
              </a:lnSpc>
              <a:spcBef>
                <a:spcPct val="0"/>
              </a:spcBef>
            </a:pPr>
            <a:r>
              <a:rPr lang="en-US" sz="2000" dirty="0" smtClean="0">
                <a:solidFill>
                  <a:schemeClr val="accent4">
                    <a:lumMod val="50000"/>
                  </a:schemeClr>
                </a:solidFill>
              </a:rPr>
              <a:t>I.e. when it sleeps/hunts/reproduces, how it uses the resources in its ecosystem for shelter &amp; sustenance, is it a consumer, producer, herbivore, omnivore, etc.</a:t>
            </a:r>
          </a:p>
        </p:txBody>
      </p:sp>
    </p:spTree>
    <p:extLst>
      <p:ext uri="{BB962C8B-B14F-4D97-AF65-F5344CB8AC3E}">
        <p14:creationId xmlns:p14="http://schemas.microsoft.com/office/powerpoint/2010/main" val="865855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Carving a Niche</a:t>
            </a:r>
          </a:p>
        </p:txBody>
      </p:sp>
      <p:sp>
        <p:nvSpPr>
          <p:cNvPr id="128003" name="Rectangle 3"/>
          <p:cNvSpPr>
            <a:spLocks noGrp="1" noChangeArrowheads="1"/>
          </p:cNvSpPr>
          <p:nvPr>
            <p:ph type="body" idx="1"/>
          </p:nvPr>
        </p:nvSpPr>
        <p:spPr>
          <a:xfrm>
            <a:off x="457200" y="1371600"/>
            <a:ext cx="8229600" cy="5105400"/>
          </a:xfrm>
        </p:spPr>
        <p:txBody>
          <a:bodyPr>
            <a:normAutofit/>
          </a:bodyPr>
          <a:lstStyle/>
          <a:p>
            <a:pPr eaLnBrk="1" hangingPunct="1">
              <a:lnSpc>
                <a:spcPct val="80000"/>
              </a:lnSpc>
              <a:spcBef>
                <a:spcPct val="0"/>
              </a:spcBef>
            </a:pPr>
            <a:r>
              <a:rPr lang="en-US" sz="2800" dirty="0" smtClean="0">
                <a:solidFill>
                  <a:schemeClr val="accent4">
                    <a:lumMod val="50000"/>
                  </a:schemeClr>
                </a:solidFill>
              </a:rPr>
              <a:t>What types of food can you eat?</a:t>
            </a:r>
          </a:p>
          <a:p>
            <a:pPr lvl="1" eaLnBrk="1" hangingPunct="1">
              <a:lnSpc>
                <a:spcPct val="80000"/>
              </a:lnSpc>
              <a:spcBef>
                <a:spcPct val="0"/>
              </a:spcBef>
            </a:pPr>
            <a:r>
              <a:rPr lang="en-US" sz="2400" dirty="0" smtClean="0">
                <a:solidFill>
                  <a:schemeClr val="accent4">
                    <a:lumMod val="50000"/>
                  </a:schemeClr>
                </a:solidFill>
              </a:rPr>
              <a:t>All sorts right, but mainly grains, meats, vegetables, etc. </a:t>
            </a:r>
          </a:p>
          <a:p>
            <a:pPr lvl="1" eaLnBrk="1" hangingPunct="1">
              <a:lnSpc>
                <a:spcPct val="80000"/>
              </a:lnSpc>
              <a:spcBef>
                <a:spcPct val="0"/>
              </a:spcBef>
            </a:pPr>
            <a:r>
              <a:rPr lang="en-US" sz="2400" dirty="0" smtClean="0">
                <a:solidFill>
                  <a:schemeClr val="accent4">
                    <a:lumMod val="50000"/>
                  </a:schemeClr>
                </a:solidFill>
              </a:rPr>
              <a:t>You have a variety of options right?</a:t>
            </a:r>
          </a:p>
          <a:p>
            <a:pPr eaLnBrk="1" hangingPunct="1">
              <a:lnSpc>
                <a:spcPct val="80000"/>
              </a:lnSpc>
              <a:spcBef>
                <a:spcPct val="0"/>
              </a:spcBef>
            </a:pPr>
            <a:r>
              <a:rPr lang="en-US" sz="2800" dirty="0" smtClean="0">
                <a:solidFill>
                  <a:schemeClr val="accent4">
                    <a:lumMod val="50000"/>
                  </a:schemeClr>
                </a:solidFill>
              </a:rPr>
              <a:t>Where can you live?</a:t>
            </a:r>
          </a:p>
          <a:p>
            <a:pPr lvl="1" eaLnBrk="1" hangingPunct="1">
              <a:lnSpc>
                <a:spcPct val="80000"/>
              </a:lnSpc>
              <a:spcBef>
                <a:spcPct val="0"/>
              </a:spcBef>
            </a:pPr>
            <a:r>
              <a:rPr lang="en-US" sz="2400" dirty="0" smtClean="0">
                <a:solidFill>
                  <a:schemeClr val="accent4">
                    <a:lumMod val="50000"/>
                  </a:schemeClr>
                </a:solidFill>
              </a:rPr>
              <a:t>In a house, but you can also live in a cave, underground, in a tree, in a tent in the woods.</a:t>
            </a:r>
          </a:p>
          <a:p>
            <a:pPr lvl="1" eaLnBrk="1" hangingPunct="1">
              <a:lnSpc>
                <a:spcPct val="80000"/>
              </a:lnSpc>
              <a:spcBef>
                <a:spcPct val="0"/>
              </a:spcBef>
            </a:pPr>
            <a:r>
              <a:rPr lang="en-US" sz="2400" dirty="0" smtClean="0">
                <a:solidFill>
                  <a:schemeClr val="accent4">
                    <a:lumMod val="50000"/>
                  </a:schemeClr>
                </a:solidFill>
              </a:rPr>
              <a:t>You choose where you want to live.</a:t>
            </a:r>
          </a:p>
          <a:p>
            <a:pPr lvl="1" eaLnBrk="1" hangingPunct="1">
              <a:lnSpc>
                <a:spcPct val="80000"/>
              </a:lnSpc>
              <a:spcBef>
                <a:spcPct val="0"/>
              </a:spcBef>
            </a:pPr>
            <a:r>
              <a:rPr lang="en-US" sz="2400" dirty="0" smtClean="0">
                <a:solidFill>
                  <a:schemeClr val="accent4">
                    <a:lumMod val="50000"/>
                  </a:schemeClr>
                </a:solidFill>
              </a:rPr>
              <a:t>Why wouldn’t you choose to live in a cave?</a:t>
            </a:r>
          </a:p>
          <a:p>
            <a:pPr lvl="1" eaLnBrk="1" hangingPunct="1">
              <a:lnSpc>
                <a:spcPct val="80000"/>
              </a:lnSpc>
              <a:spcBef>
                <a:spcPct val="0"/>
              </a:spcBef>
            </a:pPr>
            <a:r>
              <a:rPr lang="en-US" sz="2400" dirty="0" smtClean="0">
                <a:solidFill>
                  <a:schemeClr val="accent4">
                    <a:lumMod val="50000"/>
                  </a:schemeClr>
                </a:solidFill>
              </a:rPr>
              <a:t>Lots of reasons.</a:t>
            </a:r>
          </a:p>
          <a:p>
            <a:pPr eaLnBrk="1" hangingPunct="1">
              <a:lnSpc>
                <a:spcPct val="80000"/>
              </a:lnSpc>
              <a:spcBef>
                <a:spcPct val="0"/>
              </a:spcBef>
            </a:pPr>
            <a:r>
              <a:rPr lang="en-US" sz="2800" dirty="0" smtClean="0">
                <a:solidFill>
                  <a:schemeClr val="accent4">
                    <a:lumMod val="50000"/>
                  </a:schemeClr>
                </a:solidFill>
              </a:rPr>
              <a:t>All animals can eat all kinds of things, from plants to animals, from a variety of sources and live in a variety of places.</a:t>
            </a:r>
          </a:p>
          <a:p>
            <a:pPr eaLnBrk="1" hangingPunct="1">
              <a:lnSpc>
                <a:spcPct val="80000"/>
              </a:lnSpc>
              <a:spcBef>
                <a:spcPct val="0"/>
              </a:spcBef>
            </a:pPr>
            <a:r>
              <a:rPr lang="en-US" sz="2800" dirty="0" smtClean="0">
                <a:solidFill>
                  <a:schemeClr val="accent4">
                    <a:lumMod val="50000"/>
                  </a:schemeClr>
                </a:solidFill>
              </a:rPr>
              <a:t>But they choose to live where they do and eat what they eat.</a:t>
            </a:r>
          </a:p>
          <a:p>
            <a:pPr eaLnBrk="1" hangingPunct="1">
              <a:lnSpc>
                <a:spcPct val="80000"/>
              </a:lnSpc>
              <a:spcBef>
                <a:spcPct val="0"/>
              </a:spcBef>
            </a:pPr>
            <a:r>
              <a:rPr lang="en-US" sz="2800" dirty="0" smtClean="0">
                <a:solidFill>
                  <a:schemeClr val="accent4">
                    <a:lumMod val="50000"/>
                  </a:schemeClr>
                </a:solidFill>
              </a:rPr>
              <a:t>Why do you think?</a:t>
            </a:r>
          </a:p>
        </p:txBody>
      </p:sp>
    </p:spTree>
    <p:extLst>
      <p:ext uri="{BB962C8B-B14F-4D97-AF65-F5344CB8AC3E}">
        <p14:creationId xmlns:p14="http://schemas.microsoft.com/office/powerpoint/2010/main" val="1011238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dissolve">
                                      <p:cBhvr>
                                        <p:cTn id="7" dur="500"/>
                                        <p:tgtEl>
                                          <p:spTgt spid="128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dissolve">
                                      <p:cBhvr>
                                        <p:cTn id="12" dur="500"/>
                                        <p:tgtEl>
                                          <p:spTgt spid="128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28003">
                                            <p:txEl>
                                              <p:pRg st="3" end="3"/>
                                            </p:txEl>
                                          </p:spTgt>
                                        </p:tgtEl>
                                        <p:attrNameLst>
                                          <p:attrName>style.visibility</p:attrName>
                                        </p:attrNameLst>
                                      </p:cBhvr>
                                      <p:to>
                                        <p:strVal val="visible"/>
                                      </p:to>
                                    </p:set>
                                    <p:animEffect transition="in" filter="dissolve">
                                      <p:cBhvr>
                                        <p:cTn id="17" dur="500"/>
                                        <p:tgtEl>
                                          <p:spTgt spid="1280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28003">
                                            <p:txEl>
                                              <p:pRg st="4" end="4"/>
                                            </p:txEl>
                                          </p:spTgt>
                                        </p:tgtEl>
                                        <p:attrNameLst>
                                          <p:attrName>style.visibility</p:attrName>
                                        </p:attrNameLst>
                                      </p:cBhvr>
                                      <p:to>
                                        <p:strVal val="visible"/>
                                      </p:to>
                                    </p:set>
                                    <p:animEffect transition="in" filter="dissolve">
                                      <p:cBhvr>
                                        <p:cTn id="22" dur="500"/>
                                        <p:tgtEl>
                                          <p:spTgt spid="1280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28003">
                                            <p:txEl>
                                              <p:pRg st="5" end="5"/>
                                            </p:txEl>
                                          </p:spTgt>
                                        </p:tgtEl>
                                        <p:attrNameLst>
                                          <p:attrName>style.visibility</p:attrName>
                                        </p:attrNameLst>
                                      </p:cBhvr>
                                      <p:to>
                                        <p:strVal val="visible"/>
                                      </p:to>
                                    </p:set>
                                    <p:animEffect transition="in" filter="dissolve">
                                      <p:cBhvr>
                                        <p:cTn id="27" dur="500"/>
                                        <p:tgtEl>
                                          <p:spTgt spid="1280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28003">
                                            <p:txEl>
                                              <p:pRg st="6" end="6"/>
                                            </p:txEl>
                                          </p:spTgt>
                                        </p:tgtEl>
                                        <p:attrNameLst>
                                          <p:attrName>style.visibility</p:attrName>
                                        </p:attrNameLst>
                                      </p:cBhvr>
                                      <p:to>
                                        <p:strVal val="visible"/>
                                      </p:to>
                                    </p:set>
                                    <p:animEffect transition="in" filter="dissolve">
                                      <p:cBhvr>
                                        <p:cTn id="32" dur="500"/>
                                        <p:tgtEl>
                                          <p:spTgt spid="1280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28003">
                                            <p:txEl>
                                              <p:pRg st="7" end="7"/>
                                            </p:txEl>
                                          </p:spTgt>
                                        </p:tgtEl>
                                        <p:attrNameLst>
                                          <p:attrName>style.visibility</p:attrName>
                                        </p:attrNameLst>
                                      </p:cBhvr>
                                      <p:to>
                                        <p:strVal val="visible"/>
                                      </p:to>
                                    </p:set>
                                    <p:animEffect transition="in" filter="dissolve">
                                      <p:cBhvr>
                                        <p:cTn id="37" dur="500"/>
                                        <p:tgtEl>
                                          <p:spTgt spid="12800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28003">
                                            <p:txEl>
                                              <p:pRg st="8" end="8"/>
                                            </p:txEl>
                                          </p:spTgt>
                                        </p:tgtEl>
                                        <p:attrNameLst>
                                          <p:attrName>style.visibility</p:attrName>
                                        </p:attrNameLst>
                                      </p:cBhvr>
                                      <p:to>
                                        <p:strVal val="visible"/>
                                      </p:to>
                                    </p:set>
                                    <p:animEffect transition="in" filter="dissolve">
                                      <p:cBhvr>
                                        <p:cTn id="42" dur="500"/>
                                        <p:tgtEl>
                                          <p:spTgt spid="12800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8003">
                                            <p:txEl>
                                              <p:pRg st="9" end="9"/>
                                            </p:txEl>
                                          </p:spTgt>
                                        </p:tgtEl>
                                        <p:attrNameLst>
                                          <p:attrName>style.visibility</p:attrName>
                                        </p:attrNameLst>
                                      </p:cBhvr>
                                      <p:to>
                                        <p:strVal val="visible"/>
                                      </p:to>
                                    </p:set>
                                    <p:animEffect transition="in" filter="dissolve">
                                      <p:cBhvr>
                                        <p:cTn id="47" dur="500"/>
                                        <p:tgtEl>
                                          <p:spTgt spid="12800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28003">
                                            <p:txEl>
                                              <p:pRg st="10" end="10"/>
                                            </p:txEl>
                                          </p:spTgt>
                                        </p:tgtEl>
                                        <p:attrNameLst>
                                          <p:attrName>style.visibility</p:attrName>
                                        </p:attrNameLst>
                                      </p:cBhvr>
                                      <p:to>
                                        <p:strVal val="visible"/>
                                      </p:to>
                                    </p:set>
                                    <p:animEffect transition="in" filter="dissolve">
                                      <p:cBhvr>
                                        <p:cTn id="52" dur="500"/>
                                        <p:tgtEl>
                                          <p:spTgt spid="128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Competing for Resources</a:t>
            </a:r>
          </a:p>
        </p:txBody>
      </p:sp>
      <p:sp>
        <p:nvSpPr>
          <p:cNvPr id="58371" name="Rectangle 3"/>
          <p:cNvSpPr>
            <a:spLocks noGrp="1" noChangeArrowheads="1"/>
          </p:cNvSpPr>
          <p:nvPr>
            <p:ph type="body" idx="1"/>
          </p:nvPr>
        </p:nvSpPr>
        <p:spPr>
          <a:xfrm>
            <a:off x="457200" y="1600200"/>
            <a:ext cx="8229600" cy="4800600"/>
          </a:xfrm>
        </p:spPr>
        <p:txBody>
          <a:bodyPr/>
          <a:lstStyle/>
          <a:p>
            <a:pPr eaLnBrk="1" hangingPunct="1">
              <a:lnSpc>
                <a:spcPct val="80000"/>
              </a:lnSpc>
              <a:spcBef>
                <a:spcPct val="0"/>
              </a:spcBef>
            </a:pPr>
            <a:r>
              <a:rPr lang="en-US" sz="2800" u="sng" dirty="0" smtClean="0">
                <a:solidFill>
                  <a:schemeClr val="accent4">
                    <a:lumMod val="50000"/>
                  </a:schemeClr>
                </a:solidFill>
              </a:rPr>
              <a:t>The entire range of conditions where an organism or species </a:t>
            </a:r>
            <a:r>
              <a:rPr lang="en-US" sz="2800" b="1" i="1" u="sng" dirty="0" smtClean="0">
                <a:solidFill>
                  <a:schemeClr val="accent4">
                    <a:lumMod val="50000"/>
                  </a:schemeClr>
                </a:solidFill>
              </a:rPr>
              <a:t>could</a:t>
            </a:r>
            <a:r>
              <a:rPr lang="en-US" sz="2800" u="sng" dirty="0" smtClean="0">
                <a:solidFill>
                  <a:schemeClr val="accent4">
                    <a:lumMod val="50000"/>
                  </a:schemeClr>
                </a:solidFill>
              </a:rPr>
              <a:t> survive is called its </a:t>
            </a:r>
            <a:r>
              <a:rPr lang="en-US" sz="2800" b="1" u="sng" dirty="0" smtClean="0">
                <a:solidFill>
                  <a:schemeClr val="accent6">
                    <a:lumMod val="75000"/>
                  </a:schemeClr>
                </a:solidFill>
              </a:rPr>
              <a:t>fundamental niche</a:t>
            </a:r>
            <a:r>
              <a:rPr lang="en-US" sz="2800" b="1" u="sng" dirty="0" smtClean="0">
                <a:solidFill>
                  <a:schemeClr val="accent4">
                    <a:lumMod val="50000"/>
                  </a:schemeClr>
                </a:solidFill>
              </a:rPr>
              <a:t>.</a:t>
            </a:r>
            <a:r>
              <a:rPr lang="en-US" sz="2800" dirty="0" smtClean="0">
                <a:solidFill>
                  <a:schemeClr val="accent4">
                    <a:lumMod val="50000"/>
                  </a:schemeClr>
                </a:solidFill>
              </a:rPr>
              <a:t> </a:t>
            </a:r>
          </a:p>
          <a:p>
            <a:pPr lvl="1" eaLnBrk="1" hangingPunct="1">
              <a:lnSpc>
                <a:spcPct val="80000"/>
              </a:lnSpc>
              <a:spcBef>
                <a:spcPct val="0"/>
              </a:spcBef>
            </a:pPr>
            <a:r>
              <a:rPr lang="en-US" sz="2000" dirty="0" smtClean="0">
                <a:solidFill>
                  <a:schemeClr val="accent4">
                    <a:lumMod val="50000"/>
                  </a:schemeClr>
                </a:solidFill>
              </a:rPr>
              <a:t>The conditions are very numerous but they begin to include all the parts of the habitat that the organism could use if it needed to.</a:t>
            </a:r>
          </a:p>
          <a:p>
            <a:pPr eaLnBrk="1" hangingPunct="1">
              <a:lnSpc>
                <a:spcPct val="80000"/>
              </a:lnSpc>
              <a:spcBef>
                <a:spcPct val="0"/>
              </a:spcBef>
            </a:pPr>
            <a:r>
              <a:rPr lang="en-US" sz="2400" dirty="0" smtClean="0">
                <a:solidFill>
                  <a:schemeClr val="accent4">
                    <a:lumMod val="50000"/>
                  </a:schemeClr>
                </a:solidFill>
              </a:rPr>
              <a:t>You should assume an organism is unable to use all of this though.</a:t>
            </a:r>
          </a:p>
          <a:p>
            <a:pPr eaLnBrk="1" hangingPunct="1">
              <a:lnSpc>
                <a:spcPct val="80000"/>
              </a:lnSpc>
              <a:spcBef>
                <a:spcPct val="0"/>
              </a:spcBef>
            </a:pPr>
            <a:r>
              <a:rPr lang="en-US" sz="2400" dirty="0" smtClean="0">
                <a:solidFill>
                  <a:schemeClr val="accent4">
                    <a:lumMod val="50000"/>
                  </a:schemeClr>
                </a:solidFill>
              </a:rPr>
              <a:t>This is because many species’ fundamental niches overlap with other species’. </a:t>
            </a:r>
          </a:p>
          <a:p>
            <a:pPr eaLnBrk="1" hangingPunct="1">
              <a:lnSpc>
                <a:spcPct val="80000"/>
              </a:lnSpc>
              <a:spcBef>
                <a:spcPct val="0"/>
              </a:spcBef>
            </a:pPr>
            <a:r>
              <a:rPr lang="en-US" sz="2400" dirty="0" smtClean="0">
                <a:solidFill>
                  <a:schemeClr val="accent4">
                    <a:lumMod val="50000"/>
                  </a:schemeClr>
                </a:solidFill>
              </a:rPr>
              <a:t>Sometimes, when limited resources are shared, species compete for them. </a:t>
            </a:r>
          </a:p>
          <a:p>
            <a:pPr eaLnBrk="1" hangingPunct="1">
              <a:lnSpc>
                <a:spcPct val="80000"/>
              </a:lnSpc>
              <a:spcBef>
                <a:spcPct val="0"/>
              </a:spcBef>
            </a:pPr>
            <a:r>
              <a:rPr lang="en-US" b="1" i="1" dirty="0" smtClean="0">
                <a:solidFill>
                  <a:schemeClr val="accent4">
                    <a:lumMod val="50000"/>
                  </a:schemeClr>
                </a:solidFill>
              </a:rPr>
              <a:t>Because of competition</a:t>
            </a:r>
            <a:r>
              <a:rPr lang="en-US" dirty="0" smtClean="0">
                <a:solidFill>
                  <a:schemeClr val="accent4">
                    <a:lumMod val="50000"/>
                  </a:schemeClr>
                </a:solidFill>
              </a:rPr>
              <a:t>, a species almost never inhabits its entire fundamental niche. </a:t>
            </a:r>
          </a:p>
          <a:p>
            <a:pPr eaLnBrk="1" hangingPunct="1">
              <a:lnSpc>
                <a:spcPct val="80000"/>
              </a:lnSpc>
              <a:spcBef>
                <a:spcPct val="0"/>
              </a:spcBef>
            </a:pPr>
            <a:endParaRPr lang="en-US" sz="2400" dirty="0" smtClean="0">
              <a:solidFill>
                <a:schemeClr val="accent4">
                  <a:lumMod val="50000"/>
                </a:schemeClr>
              </a:solidFill>
            </a:endParaRPr>
          </a:p>
          <a:p>
            <a:pPr eaLnBrk="1" hangingPunct="1">
              <a:lnSpc>
                <a:spcPct val="80000"/>
              </a:lnSpc>
              <a:spcBef>
                <a:spcPct val="0"/>
              </a:spcBef>
            </a:pPr>
            <a:endParaRPr lang="en-US" sz="2400" u="sng" dirty="0" smtClean="0">
              <a:solidFill>
                <a:schemeClr val="accent4">
                  <a:lumMod val="50000"/>
                </a:schemeClr>
              </a:solidFill>
            </a:endParaRPr>
          </a:p>
        </p:txBody>
      </p:sp>
    </p:spTree>
    <p:extLst>
      <p:ext uri="{BB962C8B-B14F-4D97-AF65-F5344CB8AC3E}">
        <p14:creationId xmlns:p14="http://schemas.microsoft.com/office/powerpoint/2010/main" val="2513877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1752</Words>
  <Application>Microsoft Office PowerPoint</Application>
  <PresentationFormat>On-screen Show (4:3)</PresentationFormat>
  <Paragraphs>226</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1_Office Theme</vt:lpstr>
      <vt:lpstr>Section 4</vt:lpstr>
      <vt:lpstr>What You’ve Learned So Far</vt:lpstr>
      <vt:lpstr>Our Niche</vt:lpstr>
      <vt:lpstr>Our Niche</vt:lpstr>
      <vt:lpstr>Learning Objectives Part 4</vt:lpstr>
      <vt:lpstr>Imagine this habitat is the Superstition Mountains in the East Valley</vt:lpstr>
      <vt:lpstr>Carving a Niche</vt:lpstr>
      <vt:lpstr>Carving a Niche</vt:lpstr>
      <vt:lpstr>Competing for Resources</vt:lpstr>
      <vt:lpstr>A Fundamental Niche…</vt:lpstr>
      <vt:lpstr>Competing for Resources</vt:lpstr>
      <vt:lpstr>A Niche Shared…</vt:lpstr>
      <vt:lpstr>Competing for Resources</vt:lpstr>
      <vt:lpstr>In order to reduce competition… Different birds have different hunting patterns.</vt:lpstr>
      <vt:lpstr>Types of Competition</vt:lpstr>
      <vt:lpstr>Competing for Resources</vt:lpstr>
      <vt:lpstr>Warbler Foraging Zones Avoiding Competition</vt:lpstr>
      <vt:lpstr>Concept Check. Competitive Exclusion</vt:lpstr>
      <vt:lpstr>Study this picture for 1 minute. Read the captions and identify the features of each species. There are 6 accompanying questions which you will have 1 minute to answer each slide.</vt:lpstr>
      <vt:lpstr>PowerPoint Presentation</vt:lpstr>
      <vt:lpstr>PowerPoint Presentation</vt:lpstr>
      <vt:lpstr>PowerPoint Presentation</vt:lpstr>
      <vt:lpstr>How did you do?</vt:lpstr>
      <vt:lpstr>PowerPoint Presentation</vt:lpstr>
      <vt:lpstr>PowerPoint Presentation</vt:lpstr>
      <vt:lpstr>PowerPoint Presentation</vt:lpstr>
      <vt:lpstr>Concept Check: Choose the letter of the answer.</vt:lpstr>
      <vt:lpstr>Competition Hasn’t Ruined an Ecosystem’s Strength</vt:lpstr>
      <vt:lpstr>Ecosystem Resiliency</vt:lpstr>
      <vt:lpstr>Some Other Keystone Species…</vt:lpstr>
      <vt:lpstr>Ecosystem Resiliency</vt:lpstr>
      <vt:lpstr>Summary</vt:lpstr>
      <vt:lpstr>Group Work: POGIL Relationships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dc:title>
  <dc:creator>Windows User</dc:creator>
  <cp:lastModifiedBy>Ives, Keith</cp:lastModifiedBy>
  <cp:revision>21</cp:revision>
  <dcterms:created xsi:type="dcterms:W3CDTF">2014-02-24T21:04:50Z</dcterms:created>
  <dcterms:modified xsi:type="dcterms:W3CDTF">2015-02-26T21:57:41Z</dcterms:modified>
</cp:coreProperties>
</file>