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72" r:id="rId2"/>
  </p:sldMasterIdLst>
  <p:notesMasterIdLst>
    <p:notesMasterId r:id="rId16"/>
  </p:notesMasterIdLst>
  <p:handoutMasterIdLst>
    <p:handoutMasterId r:id="rId17"/>
  </p:handoutMasterIdLst>
  <p:sldIdLst>
    <p:sldId id="308" r:id="rId3"/>
    <p:sldId id="291" r:id="rId4"/>
    <p:sldId id="293" r:id="rId5"/>
    <p:sldId id="294" r:id="rId6"/>
    <p:sldId id="297" r:id="rId7"/>
    <p:sldId id="309" r:id="rId8"/>
    <p:sldId id="300" r:id="rId9"/>
    <p:sldId id="301" r:id="rId10"/>
    <p:sldId id="303" r:id="rId11"/>
    <p:sldId id="306" r:id="rId12"/>
    <p:sldId id="305" r:id="rId13"/>
    <p:sldId id="307" r:id="rId14"/>
    <p:sldId id="310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66"/>
    <a:srgbClr val="0000CC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 autoAdjust="0"/>
    <p:restoredTop sz="94637" autoAdjust="0"/>
  </p:normalViewPr>
  <p:slideViewPr>
    <p:cSldViewPr>
      <p:cViewPr varScale="1">
        <p:scale>
          <a:sx n="137" d="100"/>
          <a:sy n="137" d="100"/>
        </p:scale>
        <p:origin x="138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6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0D11985-3C70-4BAC-90EC-F1C862FC2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59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ABCA2B2-3BC9-4D62-9D38-A8A94E020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02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(1-D), (2-A), (3-E), (4-B), (5-C)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2318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BCA2B2-3BC9-4D62-9D38-A8A94E020B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318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3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91E5E-7A58-4A61-9BD9-5F35B7966E7E}" type="datetime3">
              <a:rPr lang="en-US" smtClean="0"/>
              <a:t>2 February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8B9A7-FA16-4C94-B2E3-2E3DFE6CE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ADF61-AC50-4A69-A74D-49C6260C65DB}" type="datetime3">
              <a:rPr lang="en-US" smtClean="0"/>
              <a:t>2 February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AF28-EF9E-432A-ADEB-F04CB0AB9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526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2286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BAB42-F24F-4E32-829F-F61F32A4E028}" type="datetime3">
              <a:rPr lang="en-US" smtClean="0"/>
              <a:t>2 February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AC9A-D510-433D-9FF0-7450599C1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DC30E-3412-4778-A3C2-A97BEE81A076}" type="datetime3">
              <a:rPr lang="en-US" smtClean="0"/>
              <a:t>2 February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8B9A7-FA16-4C94-B2E3-2E3DFE6CE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65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53500" cy="5867400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29400"/>
            <a:ext cx="1905000" cy="228600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C36EEBBD-BA86-4485-A182-3D7859429BB3}" type="datetime3">
              <a:rPr lang="en-US" smtClean="0"/>
              <a:t>2 February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E30E9726-930F-4ECC-B63C-B062FB59A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9624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95AE5-37B3-4CBB-8CE0-7A7FE11923AC}" type="datetime3">
              <a:rPr lang="en-US" smtClean="0"/>
              <a:t>2 February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D3BC-4BDE-4343-9614-7204B1969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9484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C5E9C-41DA-416C-9DFC-F69158A7608B}" type="datetime3">
              <a:rPr lang="en-US" smtClean="0"/>
              <a:t>2 February 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147A3-A173-49E6-9830-E0D5A7F73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5410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E219F-C41F-414B-9738-9BC6958D4CCF}" type="datetime3">
              <a:rPr lang="en-US" smtClean="0"/>
              <a:t>2 February 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84BEF-63B6-42CD-9F96-01992869D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537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67660-DC1C-410B-BCF0-DCE412A70037}" type="datetime3">
              <a:rPr lang="en-US" smtClean="0"/>
              <a:t>2 February 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46E24-8DAA-4BC2-B4FB-DF8DA5B93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4726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DE97-2A1F-43EE-A01E-CD359DCB2A7E}" type="datetime3">
              <a:rPr lang="en-US" smtClean="0"/>
              <a:t>2 February 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F47D-AD29-4604-8456-331C58BBD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7463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EFE92-DFB2-48E7-BCB7-E89F8A6C76F0}" type="datetime3">
              <a:rPr lang="en-US" smtClean="0"/>
              <a:t>2 February 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3DF37-075E-4A3D-8740-A818D7399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613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762000"/>
            <a:ext cx="8915400" cy="5867400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29400"/>
            <a:ext cx="1905000" cy="228600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6CB7CB1B-90AC-4CD3-B14D-993478C70731}" type="datetime3">
              <a:rPr lang="en-US" smtClean="0"/>
              <a:t>2 February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E30E9726-930F-4ECC-B63C-B062FB59A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C0016-0E30-4B3A-9FA6-A2E882E0B183}" type="datetime3">
              <a:rPr lang="en-US" smtClean="0"/>
              <a:t>2 February 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33AF8-89EA-45EF-BDF6-B59706AC9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541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92D54-1827-4EFD-A320-60F1F5D86175}" type="datetime3">
              <a:rPr lang="en-US" smtClean="0"/>
              <a:t>2 February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AF28-EF9E-432A-ADEB-F04CB0AB9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1951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526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2286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76429-82AA-436F-B4DE-BC4FE0C8D297}" type="datetime3">
              <a:rPr lang="en-US" smtClean="0"/>
              <a:t>2 February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AC9A-D510-433D-9FF0-7450599C1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712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DB3FF-13E7-45DD-9210-A23C41A5ECD8}" type="datetime3">
              <a:rPr lang="en-US" smtClean="0"/>
              <a:t>2 February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D3BC-4BDE-4343-9614-7204B1969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E8543-AB82-431A-A607-D6E77DE8053C}" type="datetime3">
              <a:rPr lang="en-US" smtClean="0"/>
              <a:t>2 February 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147A3-A173-49E6-9830-E0D5A7F73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3F62D-EFD6-4BB3-9E3F-CADB74B1260B}" type="datetime3">
              <a:rPr lang="en-US" smtClean="0"/>
              <a:t>2 February 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84BEF-63B6-42CD-9F96-01992869D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BAD8B-D991-4E17-B9C9-CB9306EE7566}" type="datetime3">
              <a:rPr lang="en-US" smtClean="0"/>
              <a:t>2 February 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46E24-8DAA-4BC2-B4FB-DF8DA5B93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2299A-A0B1-4AE3-845E-3C16B0DB9810}" type="datetime3">
              <a:rPr lang="en-US" smtClean="0"/>
              <a:t>2 February 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F47D-AD29-4604-8456-331C58BBD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284EB-F608-4B51-A47B-A2FC5F7A1DB4}" type="datetime3">
              <a:rPr lang="en-US" smtClean="0"/>
              <a:t>2 February 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3DF37-075E-4A3D-8740-A818D7399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9CEFD-1C31-423D-95FC-F26C282C3490}" type="datetime3">
              <a:rPr lang="en-US" smtClean="0"/>
              <a:t>2 February 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33AF8-89EA-45EF-BDF6-B59706AC9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99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91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</a:defRPr>
            </a:lvl1pPr>
          </a:lstStyle>
          <a:p>
            <a:pPr>
              <a:defRPr/>
            </a:pPr>
            <a:fld id="{BAA07D86-E32E-41B8-9E52-BF1096C24CF1}" type="datetime3">
              <a:rPr lang="en-US" smtClean="0"/>
              <a:t>2 February 2021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fld id="{AA4FDE23-2EE3-4355-BF18-6102BB8AA0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 MT" panose="020B05020201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 MT" panose="020B05020201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 MT" panose="020B05020201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99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91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762000"/>
            <a:ext cx="8991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</a:defRPr>
            </a:lvl1pPr>
          </a:lstStyle>
          <a:p>
            <a:pPr>
              <a:defRPr/>
            </a:pPr>
            <a:fld id="{5E266AA5-3E66-4B51-954F-3471B05FE5AB}" type="datetime3">
              <a:rPr lang="en-US" smtClean="0"/>
              <a:t>2 February 2021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©  Offutt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fld id="{AA4FDE23-2EE3-4355-BF18-6102BB8AA0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0829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 MT" panose="020B05020201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 MT" panose="020B05020201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 MT" panose="020B05020201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 Methodology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5E9025-E0C5-4D15-833B-E8C31C333CEE}" type="datetime3">
              <a:rPr lang="en-US" smtClean="0"/>
              <a:t>2 February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9537" y="1981201"/>
            <a:ext cx="8882063" cy="3886200"/>
          </a:xfrm>
          <a:prstGeom prst="rect">
            <a:avLst/>
          </a:prstGeom>
          <a:gradFill rotWithShape="0">
            <a:gsLst>
              <a:gs pos="0">
                <a:srgbClr val="0033CC"/>
              </a:gs>
              <a:gs pos="50000">
                <a:srgbClr val="0033CC">
                  <a:gamma/>
                  <a:shade val="46275"/>
                  <a:invGamma/>
                </a:srgbClr>
              </a:gs>
              <a:gs pos="100000">
                <a:srgbClr val="0033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36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How to guidelines for </a:t>
            </a:r>
            <a:r>
              <a:rPr 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web sites</a:t>
            </a:r>
          </a:p>
          <a:p>
            <a:pPr algn="ctr">
              <a:defRPr/>
            </a:pPr>
            <a:endParaRPr lang="en-US" sz="36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sz="36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These comments are based on a usability study of the web</a:t>
            </a:r>
          </a:p>
          <a:p>
            <a:pPr algn="ctr">
              <a:defRPr/>
            </a:pPr>
            <a:endParaRPr lang="en-US" sz="3600" b="0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69 users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Users are information foragers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Animals in the jungle use complicated calculations to decide </a:t>
            </a:r>
            <a:r>
              <a:rPr lang="en-US" dirty="0" smtClean="0">
                <a:solidFill>
                  <a:schemeClr val="tx2"/>
                </a:solidFill>
              </a:rPr>
              <a:t>where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when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tx2"/>
                </a:solidFill>
              </a:rPr>
              <a:t>how</a:t>
            </a:r>
            <a:r>
              <a:rPr lang="en-US" dirty="0" smtClean="0"/>
              <a:t> to eat</a:t>
            </a:r>
          </a:p>
          <a:p>
            <a:pPr lvl="1"/>
            <a:r>
              <a:rPr lang="en-US" dirty="0" smtClean="0"/>
              <a:t>Simplified formula : </a:t>
            </a:r>
            <a:r>
              <a:rPr lang="en-US" dirty="0" smtClean="0">
                <a:solidFill>
                  <a:schemeClr val="tx2"/>
                </a:solidFill>
              </a:rPr>
              <a:t>Maximize benefit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</a:rPr>
              <a:t>minimize effort</a:t>
            </a:r>
          </a:p>
          <a:p>
            <a:r>
              <a:rPr lang="en-US" dirty="0" smtClean="0"/>
              <a:t>People on the web behave in </a:t>
            </a:r>
            <a:r>
              <a:rPr lang="en-US" dirty="0" smtClean="0">
                <a:solidFill>
                  <a:schemeClr val="tx2"/>
                </a:solidFill>
              </a:rPr>
              <a:t>exactly the same</a:t>
            </a:r>
            <a:r>
              <a:rPr lang="en-US" dirty="0" smtClean="0"/>
              <a:t> way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>
                <a:solidFill>
                  <a:schemeClr val="tx2"/>
                </a:solidFill>
              </a:rPr>
              <a:t>information we absorb</a:t>
            </a:r>
            <a:r>
              <a:rPr lang="en-US" dirty="0" smtClean="0"/>
              <a:t>, where, and when, is based on the same formula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err="1" smtClean="0">
                <a:solidFill>
                  <a:schemeClr val="tx2"/>
                </a:solidFill>
              </a:rPr>
              <a:t>Informavores</a:t>
            </a:r>
            <a:r>
              <a:rPr lang="en-US" dirty="0" smtClean="0"/>
              <a:t>” will keep clicking as long as they “smell” that they are getting closer</a:t>
            </a:r>
          </a:p>
          <a:p>
            <a:r>
              <a:rPr lang="en-US" dirty="0" smtClean="0"/>
              <a:t>Make information on your website </a:t>
            </a:r>
            <a:r>
              <a:rPr lang="en-US" dirty="0" smtClean="0">
                <a:solidFill>
                  <a:schemeClr val="tx2"/>
                </a:solidFill>
              </a:rPr>
              <a:t>easy to catch</a:t>
            </a:r>
          </a:p>
          <a:p>
            <a:pPr lvl="1"/>
            <a:r>
              <a:rPr lang="en-US" dirty="0" smtClean="0"/>
              <a:t>Easy to </a:t>
            </a:r>
            <a:r>
              <a:rPr lang="en-US" dirty="0" smtClean="0">
                <a:solidFill>
                  <a:schemeClr val="tx2"/>
                </a:solidFill>
              </a:rPr>
              <a:t>find</a:t>
            </a:r>
          </a:p>
          <a:p>
            <a:pPr lvl="1"/>
            <a:r>
              <a:rPr lang="en-US" dirty="0" smtClean="0"/>
              <a:t>Easy to </a:t>
            </a:r>
            <a:r>
              <a:rPr lang="en-US" dirty="0" smtClean="0">
                <a:solidFill>
                  <a:schemeClr val="tx2"/>
                </a:solidFill>
              </a:rPr>
              <a:t>read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</a:rPr>
              <a:t>understand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4FA69C-59D4-496C-9F66-07D42951EA2B}" type="datetime3">
              <a:rPr lang="en-US" smtClean="0"/>
              <a:t>2 February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1371600" y="5953780"/>
            <a:ext cx="6400800" cy="523220"/>
          </a:xfrm>
          <a:prstGeom prst="rect">
            <a:avLst/>
          </a:prstGeom>
          <a:solidFill>
            <a:srgbClr val="0000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Your website must be a tasty meal!</a:t>
            </a:r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Helping </a:t>
            </a:r>
            <a:r>
              <a:rPr lang="en-US" dirty="0"/>
              <a:t>information foragers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tx2"/>
                </a:solidFill>
              </a:rPr>
              <a:t>enhance information scent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Links </a:t>
            </a:r>
            <a:r>
              <a:rPr lang="en-US" dirty="0" smtClean="0">
                <a:solidFill>
                  <a:schemeClr val="tx2"/>
                </a:solidFill>
              </a:rPr>
              <a:t>describe precisely</a:t>
            </a:r>
            <a:r>
              <a:rPr lang="en-US" dirty="0" smtClean="0"/>
              <a:t> what user will find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tx2"/>
                </a:solidFill>
              </a:rPr>
              <a:t>common English</a:t>
            </a:r>
            <a:r>
              <a:rPr lang="en-US" dirty="0" smtClean="0"/>
              <a:t> instead of made-up </a:t>
            </a:r>
            <a:r>
              <a:rPr lang="en-US" dirty="0" smtClean="0"/>
              <a:t>words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simple, direct, </a:t>
            </a:r>
            <a:r>
              <a:rPr lang="en-US" dirty="0" smtClean="0">
                <a:solidFill>
                  <a:schemeClr val="tx2"/>
                </a:solidFill>
              </a:rPr>
              <a:t>sentences</a:t>
            </a:r>
            <a:r>
              <a:rPr lang="en-US" dirty="0" smtClean="0"/>
              <a:t> in active voice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Remind users they are on the right path (</a:t>
            </a:r>
            <a:r>
              <a:rPr lang="en-US" dirty="0" smtClean="0">
                <a:solidFill>
                  <a:schemeClr val="tx2"/>
                </a:solidFill>
              </a:rPr>
              <a:t>feedback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 not keep users on-site, keep them </a:t>
            </a:r>
            <a:r>
              <a:rPr lang="en-US" dirty="0" smtClean="0">
                <a:solidFill>
                  <a:schemeClr val="tx2"/>
                </a:solidFill>
              </a:rPr>
              <a:t>coming back</a:t>
            </a:r>
          </a:p>
          <a:p>
            <a:pPr lvl="1"/>
            <a:r>
              <a:rPr lang="en-US" dirty="0" smtClean="0"/>
              <a:t>Give lots of </a:t>
            </a:r>
            <a:r>
              <a:rPr lang="en-US" dirty="0" smtClean="0">
                <a:solidFill>
                  <a:schemeClr val="tx2"/>
                </a:solidFill>
              </a:rPr>
              <a:t>information snacks</a:t>
            </a:r>
            <a:r>
              <a:rPr lang="en-US" dirty="0" smtClean="0"/>
              <a:t> for short visits</a:t>
            </a:r>
          </a:p>
          <a:p>
            <a:pPr lvl="1"/>
            <a:r>
              <a:rPr lang="en-US" dirty="0" smtClean="0"/>
              <a:t>Emphasize search engine </a:t>
            </a:r>
            <a:r>
              <a:rPr lang="en-US" dirty="0" smtClean="0">
                <a:solidFill>
                  <a:schemeClr val="tx2"/>
                </a:solidFill>
              </a:rPr>
              <a:t>visibility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F35EC9-C218-4071-930C-3C1FD3D0D260}" type="datetime3">
              <a:rPr lang="en-US" smtClean="0"/>
              <a:t>2 February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457200" y="5029200"/>
            <a:ext cx="8229600" cy="523220"/>
          </a:xfrm>
          <a:prstGeom prst="rect">
            <a:avLst/>
          </a:prstGeom>
          <a:solidFill>
            <a:srgbClr val="0000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Informavores</a:t>
            </a:r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make constant cost-benefit estimates</a:t>
            </a:r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 now </a:t>
            </a:r>
            <a:r>
              <a:rPr lang="en-US" dirty="0" smtClean="0">
                <a:solidFill>
                  <a:schemeClr val="tx2"/>
                </a:solidFill>
              </a:rPr>
              <a:t>dominate</a:t>
            </a:r>
            <a:r>
              <a:rPr lang="en-US" dirty="0" smtClean="0"/>
              <a:t> how the Web is used</a:t>
            </a:r>
          </a:p>
          <a:p>
            <a:r>
              <a:rPr lang="en-US" dirty="0" smtClean="0"/>
              <a:t>The concept of “</a:t>
            </a:r>
            <a:r>
              <a:rPr lang="en-US" dirty="0" smtClean="0">
                <a:solidFill>
                  <a:schemeClr val="tx2"/>
                </a:solidFill>
              </a:rPr>
              <a:t>site loyalty</a:t>
            </a:r>
            <a:r>
              <a:rPr lang="en-US" dirty="0" smtClean="0"/>
              <a:t>” does not exist</a:t>
            </a:r>
          </a:p>
          <a:p>
            <a:r>
              <a:rPr lang="en-US" dirty="0" smtClean="0"/>
              <a:t>Current users “</a:t>
            </a:r>
            <a:r>
              <a:rPr lang="en-US" dirty="0" smtClean="0">
                <a:solidFill>
                  <a:schemeClr val="tx2"/>
                </a:solidFill>
              </a:rPr>
              <a:t>visit</a:t>
            </a:r>
            <a:r>
              <a:rPr lang="en-US" dirty="0" smtClean="0"/>
              <a:t>”, not “</a:t>
            </a:r>
            <a:r>
              <a:rPr lang="en-US" dirty="0" smtClean="0">
                <a:solidFill>
                  <a:schemeClr val="tx2"/>
                </a:solidFill>
              </a:rPr>
              <a:t>browse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Experienced users spend </a:t>
            </a:r>
            <a:r>
              <a:rPr lang="en-US" dirty="0" smtClean="0">
                <a:solidFill>
                  <a:schemeClr val="tx2"/>
                </a:solidFill>
              </a:rPr>
              <a:t>less time on pages</a:t>
            </a:r>
            <a:r>
              <a:rPr lang="en-US" dirty="0" smtClean="0"/>
              <a:t> than inexperienced users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Younger users</a:t>
            </a:r>
            <a:r>
              <a:rPr lang="en-US" dirty="0" smtClean="0"/>
              <a:t> spend less time than older users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Older</a:t>
            </a:r>
            <a:r>
              <a:rPr lang="en-US" dirty="0" smtClean="0"/>
              <a:t> users see lots of websites and web applications; </a:t>
            </a:r>
            <a:r>
              <a:rPr lang="en-US" dirty="0" smtClean="0">
                <a:solidFill>
                  <a:schemeClr val="tx2"/>
                </a:solidFill>
              </a:rPr>
              <a:t>younger</a:t>
            </a:r>
            <a:r>
              <a:rPr lang="en-US" dirty="0" smtClean="0"/>
              <a:t> users see one big Web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347ADD-C6AE-4B40-9222-22CD6216F8FF}" type="datetime3">
              <a:rPr lang="en-US" smtClean="0"/>
              <a:t>2 February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1371600" y="5410200"/>
            <a:ext cx="6400800" cy="523220"/>
          </a:xfrm>
          <a:prstGeom prst="rect">
            <a:avLst/>
          </a:prstGeom>
          <a:solidFill>
            <a:srgbClr val="0000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Understand the </a:t>
            </a:r>
            <a:r>
              <a:rPr lang="en-US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informavores</a:t>
            </a:r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!</a:t>
            </a:r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D02505-01CF-B744-B020-A97D393DAC96}" type="datetime3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 February 2021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 Offutt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0E9726-930F-4ECC-B63C-B062FB59A6E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0800" y="1190367"/>
            <a:ext cx="3962400" cy="58477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Using web sites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1600" y="2514600"/>
            <a:ext cx="6400800" cy="95410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Why shouldn’t we expect users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“come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 through the front door”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4492416"/>
            <a:ext cx="8763000" cy="95410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Approximately what percentage of web tasks start with search?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798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 Point, Make Your Point!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02F2A9-521E-43E7-8681-0A3EA2C81C1E}" type="datetime3">
              <a:rPr lang="en-US" smtClean="0"/>
              <a:t>2 February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9537" y="2333625"/>
            <a:ext cx="8882063" cy="2924175"/>
          </a:xfrm>
          <a:prstGeom prst="rect">
            <a:avLst/>
          </a:prstGeom>
          <a:gradFill rotWithShape="0">
            <a:gsLst>
              <a:gs pos="0">
                <a:srgbClr val="0033CC"/>
              </a:gs>
              <a:gs pos="50000">
                <a:srgbClr val="0033CC">
                  <a:gamma/>
                  <a:shade val="46275"/>
                  <a:invGamma/>
                </a:srgbClr>
              </a:gs>
              <a:gs pos="100000">
                <a:srgbClr val="0033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defRPr/>
            </a:pPr>
            <a:r>
              <a:rPr lang="en-US" sz="36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You have less than two minutes to convince first time visitors to stay on your web site</a:t>
            </a:r>
          </a:p>
          <a:p>
            <a:pPr algn="ctr">
              <a:defRPr/>
            </a:pPr>
            <a:endParaRPr lang="en-US" sz="3600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sz="36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Every page must justify </a:t>
            </a:r>
            <a:r>
              <a:rPr lang="en-U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WHY</a:t>
            </a:r>
            <a:r>
              <a:rPr lang="en-US" sz="36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users should stay</a:t>
            </a:r>
            <a:endParaRPr lang="en-US" sz="36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838200"/>
            <a:ext cx="8915400" cy="4038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well do people use the web?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people use web 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dominates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Avoid scrolling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Users </a:t>
            </a:r>
            <a:r>
              <a:rPr lang="en-US" dirty="0"/>
              <a:t>are information foragers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0458CE-2AE9-473A-B2AB-4DC64922A162}" type="datetime3">
              <a:rPr lang="en-US" smtClean="0"/>
              <a:t>2 February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304800" y="4495800"/>
            <a:ext cx="8534400" cy="954107"/>
          </a:xfrm>
          <a:prstGeom prst="rect">
            <a:avLst/>
          </a:prstGeom>
          <a:solidFill>
            <a:srgbClr val="0000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Users are impatient because most of the Web is useless </a:t>
            </a:r>
            <a:r>
              <a:rPr lang="en-US" b="1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junk</a:t>
            </a:r>
            <a:endParaRPr lang="en-US" b="1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38200"/>
          </a:xfrm>
        </p:spPr>
        <p:txBody>
          <a:bodyPr/>
          <a:lstStyle/>
          <a:p>
            <a:r>
              <a:rPr lang="en-US" dirty="0" smtClean="0"/>
              <a:t>1. How well do users use the web?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measure of </a:t>
            </a:r>
            <a:r>
              <a:rPr lang="en-US" dirty="0" smtClean="0">
                <a:solidFill>
                  <a:schemeClr val="tx2"/>
                </a:solidFill>
              </a:rPr>
              <a:t>success</a:t>
            </a:r>
          </a:p>
          <a:p>
            <a:pPr lvl="1"/>
            <a:r>
              <a:rPr lang="en-US" dirty="0" smtClean="0"/>
              <a:t>Whether users </a:t>
            </a:r>
            <a:r>
              <a:rPr lang="en-US" dirty="0" smtClean="0">
                <a:solidFill>
                  <a:schemeClr val="tx2"/>
                </a:solidFill>
              </a:rPr>
              <a:t>can complete</a:t>
            </a:r>
            <a:r>
              <a:rPr lang="en-US" dirty="0" smtClean="0"/>
              <a:t> a task at a </a:t>
            </a:r>
            <a:r>
              <a:rPr lang="en-US" i="1" dirty="0" smtClean="0">
                <a:solidFill>
                  <a:schemeClr val="tx2"/>
                </a:solidFill>
              </a:rPr>
              <a:t>NEW s</a:t>
            </a:r>
            <a:r>
              <a:rPr lang="en-US" dirty="0" smtClean="0"/>
              <a:t>ite</a:t>
            </a:r>
          </a:p>
          <a:p>
            <a:pPr lvl="1"/>
            <a:r>
              <a:rPr lang="en-US" dirty="0" smtClean="0"/>
              <a:t>Example task : </a:t>
            </a:r>
            <a:r>
              <a:rPr lang="en-US" i="1" dirty="0" smtClean="0">
                <a:solidFill>
                  <a:schemeClr val="tx2"/>
                </a:solidFill>
              </a:rPr>
              <a:t>Make a reservation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Success</a:t>
            </a:r>
            <a:r>
              <a:rPr lang="en-US" dirty="0" smtClean="0"/>
              <a:t> rates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66%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chemeClr val="tx2"/>
                </a:solidFill>
              </a:rPr>
              <a:t>site-specific</a:t>
            </a:r>
            <a:r>
              <a:rPr lang="en-US" dirty="0" smtClean="0"/>
              <a:t> tasks (“do something on this site”)</a:t>
            </a:r>
          </a:p>
          <a:p>
            <a:pPr lvl="2"/>
            <a:r>
              <a:rPr lang="en-US" dirty="0" smtClean="0"/>
              <a:t> 40% in the </a:t>
            </a:r>
            <a:r>
              <a:rPr lang="en-US" dirty="0" smtClean="0">
                <a:solidFill>
                  <a:schemeClr val="tx2"/>
                </a:solidFill>
              </a:rPr>
              <a:t>1990s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60%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chemeClr val="tx2"/>
                </a:solidFill>
              </a:rPr>
              <a:t>web-wide</a:t>
            </a:r>
            <a:r>
              <a:rPr lang="en-US" dirty="0" smtClean="0"/>
              <a:t> tasks (“do something on the web”)</a:t>
            </a:r>
          </a:p>
          <a:p>
            <a:r>
              <a:rPr lang="en-US" dirty="0" smtClean="0"/>
              <a:t>Success by users’ </a:t>
            </a:r>
            <a:r>
              <a:rPr lang="en-US" dirty="0" smtClean="0">
                <a:solidFill>
                  <a:schemeClr val="tx2"/>
                </a:solidFill>
              </a:rPr>
              <a:t>experience</a:t>
            </a:r>
            <a:r>
              <a:rPr lang="en-US" dirty="0" smtClean="0"/>
              <a:t> level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Low</a:t>
            </a:r>
            <a:r>
              <a:rPr lang="en-US" dirty="0" smtClean="0"/>
              <a:t> experience:  59% (site-specific) to 52% (web-wide)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High</a:t>
            </a:r>
            <a:r>
              <a:rPr lang="en-US" dirty="0" smtClean="0"/>
              <a:t> experience: 72% (site-specific) to 67% (web-wide)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E5C129-F763-4987-87B6-C0952272BAFA}" type="datetime3">
              <a:rPr lang="en-US" smtClean="0"/>
              <a:t>2 February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1828800" y="5446693"/>
            <a:ext cx="5486400" cy="954107"/>
          </a:xfrm>
          <a:prstGeom prst="rect">
            <a:avLst/>
          </a:prstGeom>
          <a:solidFill>
            <a:srgbClr val="0000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The Web is getting better</a:t>
            </a:r>
          </a:p>
          <a:p>
            <a:pPr algn="ctr">
              <a:spcBef>
                <a:spcPts val="0"/>
              </a:spcBef>
            </a:pPr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But users still fail a lot !</a:t>
            </a:r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How people use web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average visiting </a:t>
            </a:r>
            <a:r>
              <a:rPr lang="en-US" dirty="0" smtClean="0">
                <a:solidFill>
                  <a:schemeClr val="tx2"/>
                </a:solidFill>
              </a:rPr>
              <a:t>3.2 sites</a:t>
            </a:r>
            <a:r>
              <a:rPr lang="en-US" dirty="0" smtClean="0"/>
              <a:t> per task</a:t>
            </a:r>
          </a:p>
          <a:p>
            <a:pPr lvl="1"/>
            <a:r>
              <a:rPr lang="en-US" dirty="0" smtClean="0"/>
              <a:t>Less than </a:t>
            </a:r>
            <a:r>
              <a:rPr lang="en-US" dirty="0" smtClean="0">
                <a:solidFill>
                  <a:schemeClr val="tx2"/>
                </a:solidFill>
              </a:rPr>
              <a:t>two minutes</a:t>
            </a:r>
            <a:r>
              <a:rPr lang="en-US" dirty="0" smtClean="0"/>
              <a:t> on a site before abandoning it</a:t>
            </a:r>
          </a:p>
          <a:p>
            <a:pPr lvl="1"/>
            <a:r>
              <a:rPr lang="en-US" dirty="0" smtClean="0"/>
              <a:t>Most sites are </a:t>
            </a:r>
            <a:r>
              <a:rPr lang="en-US" dirty="0" smtClean="0">
                <a:solidFill>
                  <a:schemeClr val="tx2"/>
                </a:solidFill>
              </a:rPr>
              <a:t>rarely</a:t>
            </a:r>
            <a:r>
              <a:rPr lang="en-US" dirty="0" smtClean="0"/>
              <a:t> revisited</a:t>
            </a:r>
          </a:p>
          <a:p>
            <a:r>
              <a:rPr lang="en-US" dirty="0" smtClean="0"/>
              <a:t>Home pages are hit </a:t>
            </a:r>
            <a:r>
              <a:rPr lang="en-US" dirty="0" smtClean="0">
                <a:solidFill>
                  <a:schemeClr val="tx2"/>
                </a:solidFill>
              </a:rPr>
              <a:t>40%</a:t>
            </a:r>
            <a:r>
              <a:rPr lang="en-US" dirty="0" smtClean="0"/>
              <a:t> of the time</a:t>
            </a:r>
          </a:p>
          <a:p>
            <a:pPr lvl="1"/>
            <a:r>
              <a:rPr lang="en-US" dirty="0" smtClean="0"/>
              <a:t>So must be </a:t>
            </a:r>
            <a:r>
              <a:rPr lang="en-US" dirty="0" smtClean="0">
                <a:solidFill>
                  <a:schemeClr val="tx2"/>
                </a:solidFill>
              </a:rPr>
              <a:t>designed</a:t>
            </a:r>
            <a:r>
              <a:rPr lang="en-US" dirty="0" smtClean="0"/>
              <a:t> very carefully</a:t>
            </a:r>
          </a:p>
          <a:p>
            <a:pPr lvl="1"/>
            <a:r>
              <a:rPr lang="en-US" dirty="0" smtClean="0"/>
              <a:t>But users go to “deep links” </a:t>
            </a:r>
            <a:r>
              <a:rPr lang="en-US" dirty="0" smtClean="0">
                <a:solidFill>
                  <a:schemeClr val="tx2"/>
                </a:solidFill>
              </a:rPr>
              <a:t>60%</a:t>
            </a:r>
            <a:r>
              <a:rPr lang="en-US" dirty="0" smtClean="0"/>
              <a:t> of the time!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Internal</a:t>
            </a:r>
            <a:r>
              <a:rPr lang="en-US" dirty="0" smtClean="0"/>
              <a:t> pages must</a:t>
            </a:r>
          </a:p>
          <a:p>
            <a:pPr lvl="1"/>
            <a:r>
              <a:rPr lang="en-US" dirty="0" smtClean="0"/>
              <a:t>Tell users </a:t>
            </a:r>
            <a:r>
              <a:rPr lang="en-US" dirty="0" smtClean="0">
                <a:solidFill>
                  <a:schemeClr val="tx2"/>
                </a:solidFill>
              </a:rPr>
              <a:t>where</a:t>
            </a:r>
            <a:r>
              <a:rPr lang="en-US" dirty="0" smtClean="0"/>
              <a:t> they are</a:t>
            </a:r>
          </a:p>
          <a:p>
            <a:pPr lvl="1"/>
            <a:r>
              <a:rPr lang="en-US" dirty="0" smtClean="0"/>
              <a:t>Encourage them to </a:t>
            </a:r>
            <a:r>
              <a:rPr lang="en-US" dirty="0" smtClean="0">
                <a:solidFill>
                  <a:schemeClr val="tx2"/>
                </a:solidFill>
              </a:rPr>
              <a:t>look elsewhere</a:t>
            </a:r>
            <a:r>
              <a:rPr lang="en-US" dirty="0" smtClean="0"/>
              <a:t> on the site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AD87FC-3D01-46E1-9F56-D92B3BE9B437}" type="datetime3">
              <a:rPr lang="en-US" smtClean="0"/>
              <a:t>2 February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914400" y="5486400"/>
            <a:ext cx="7315200" cy="954107"/>
          </a:xfrm>
          <a:prstGeom prst="rect">
            <a:avLst/>
          </a:prstGeom>
          <a:solidFill>
            <a:srgbClr val="0000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“A website is like a house with a thousand doors, and visitors can enter anywhere”</a:t>
            </a:r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12299A-A0B1-4AE3-845E-3C16B0DB9810}" type="datetime3">
              <a:rPr lang="en-US" smtClean="0"/>
              <a:t>2 February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Offutt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4F47D-AD29-4604-8456-331C58BBDC4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1371600" y="762000"/>
            <a:ext cx="6400800" cy="954107"/>
          </a:xfrm>
          <a:prstGeom prst="rect">
            <a:avLst/>
          </a:prstGeom>
          <a:solidFill>
            <a:srgbClr val="0000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Home pages are like signs on the freeway, with users zipping by at 70 MPH</a:t>
            </a:r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1371600" y="3429000"/>
            <a:ext cx="6400800" cy="954107"/>
          </a:xfrm>
          <a:prstGeom prst="rect">
            <a:avLst/>
          </a:prstGeom>
          <a:solidFill>
            <a:srgbClr val="0000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Users are goal directed</a:t>
            </a:r>
          </a:p>
          <a:p>
            <a:pPr algn="ctr">
              <a:spcBef>
                <a:spcPts val="0"/>
              </a:spcBef>
            </a:pPr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Help them reach their goals</a:t>
            </a:r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038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Search dominates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88%</a:t>
            </a:r>
            <a:r>
              <a:rPr lang="en-US" dirty="0" smtClean="0"/>
              <a:t> of tasks started in a search engine</a:t>
            </a:r>
          </a:p>
          <a:p>
            <a:pPr lvl="1"/>
            <a:r>
              <a:rPr lang="en-US" dirty="0" smtClean="0"/>
              <a:t>Search engines are </a:t>
            </a:r>
            <a:r>
              <a:rPr lang="en-US" dirty="0" smtClean="0">
                <a:solidFill>
                  <a:schemeClr val="tx2"/>
                </a:solidFill>
              </a:rPr>
              <a:t>replacing </a:t>
            </a:r>
            <a:r>
              <a:rPr lang="en-US" dirty="0" smtClean="0">
                <a:solidFill>
                  <a:schemeClr val="tx2"/>
                </a:solidFill>
              </a:rPr>
              <a:t>bookmarks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1994</a:t>
            </a:r>
            <a:r>
              <a:rPr lang="en-US" dirty="0" smtClean="0"/>
              <a:t> : Searches were used to </a:t>
            </a:r>
            <a:r>
              <a:rPr lang="en-US" dirty="0" smtClean="0">
                <a:solidFill>
                  <a:schemeClr val="tx2"/>
                </a:solidFill>
              </a:rPr>
              <a:t>find resources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2011</a:t>
            </a:r>
            <a:r>
              <a:rPr lang="en-US" dirty="0" smtClean="0"/>
              <a:t> : Searches are used to </a:t>
            </a:r>
            <a:r>
              <a:rPr lang="en-US" dirty="0" smtClean="0">
                <a:solidFill>
                  <a:schemeClr val="tx2"/>
                </a:solidFill>
              </a:rPr>
              <a:t>answer questions</a:t>
            </a:r>
          </a:p>
          <a:p>
            <a:r>
              <a:rPr lang="en-US" dirty="0" smtClean="0"/>
              <a:t> Four ways to </a:t>
            </a:r>
            <a:r>
              <a:rPr lang="en-US" dirty="0" smtClean="0">
                <a:solidFill>
                  <a:schemeClr val="tx2"/>
                </a:solidFill>
              </a:rPr>
              <a:t>grab value</a:t>
            </a:r>
            <a:r>
              <a:rPr lang="en-US" dirty="0" smtClean="0"/>
              <a:t> from search engine visitors</a:t>
            </a:r>
          </a:p>
          <a:p>
            <a:pPr lvl="1"/>
            <a:r>
              <a:rPr lang="en-US" dirty="0" smtClean="0"/>
              <a:t>Offer </a:t>
            </a:r>
            <a:r>
              <a:rPr lang="en-US" dirty="0" smtClean="0">
                <a:solidFill>
                  <a:schemeClr val="tx2"/>
                </a:solidFill>
              </a:rPr>
              <a:t>flytrap content</a:t>
            </a:r>
            <a:r>
              <a:rPr lang="en-US" dirty="0" smtClean="0"/>
              <a:t> : Clear answers to common problems</a:t>
            </a:r>
          </a:p>
          <a:p>
            <a:pPr lvl="1"/>
            <a:r>
              <a:rPr lang="en-US" dirty="0" smtClean="0"/>
              <a:t>Embellish with useful “</a:t>
            </a:r>
            <a:r>
              <a:rPr lang="en-US" dirty="0" smtClean="0">
                <a:solidFill>
                  <a:schemeClr val="tx2"/>
                </a:solidFill>
              </a:rPr>
              <a:t>see also</a:t>
            </a:r>
            <a:r>
              <a:rPr lang="en-US" dirty="0" smtClean="0"/>
              <a:t>” links</a:t>
            </a:r>
          </a:p>
          <a:p>
            <a:pPr lvl="1"/>
            <a:r>
              <a:rPr lang="en-US" dirty="0" smtClean="0"/>
              <a:t>Provide deep </a:t>
            </a:r>
            <a:r>
              <a:rPr lang="en-US" dirty="0" smtClean="0">
                <a:solidFill>
                  <a:schemeClr val="tx2"/>
                </a:solidFill>
              </a:rPr>
              <a:t>analysis</a:t>
            </a:r>
            <a:r>
              <a:rPr lang="en-US" dirty="0" smtClean="0"/>
              <a:t> and insights</a:t>
            </a:r>
          </a:p>
          <a:p>
            <a:pPr lvl="1"/>
            <a:r>
              <a:rPr lang="en-US" dirty="0" smtClean="0"/>
              <a:t>Publish </a:t>
            </a:r>
            <a:r>
              <a:rPr lang="en-US" dirty="0" smtClean="0">
                <a:solidFill>
                  <a:schemeClr val="tx2"/>
                </a:solidFill>
              </a:rPr>
              <a:t>newsletters</a:t>
            </a:r>
            <a:r>
              <a:rPr lang="en-US" dirty="0" smtClean="0"/>
              <a:t> with additional tips and information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96E47B-D63F-4EFF-B968-8E667E52A389}" type="datetime3">
              <a:rPr lang="en-US" smtClean="0"/>
              <a:t>2 February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2133600" y="5410200"/>
            <a:ext cx="4876800" cy="954107"/>
          </a:xfrm>
          <a:prstGeom prst="rect">
            <a:avLst/>
          </a:prstGeom>
          <a:solidFill>
            <a:srgbClr val="0000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Users ignore your navigation, but may click your links</a:t>
            </a:r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Search dominates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Encourage, do not discourage, </a:t>
            </a:r>
            <a:r>
              <a:rPr lang="en-US" dirty="0" smtClean="0">
                <a:solidFill>
                  <a:schemeClr val="tx2"/>
                </a:solidFill>
              </a:rPr>
              <a:t>deep linking</a:t>
            </a:r>
          </a:p>
          <a:p>
            <a:pPr lvl="1"/>
            <a:r>
              <a:rPr lang="en-US" dirty="0" smtClean="0"/>
              <a:t>Navigation is always a </a:t>
            </a:r>
            <a:r>
              <a:rPr lang="en-US" dirty="0" smtClean="0">
                <a:solidFill>
                  <a:schemeClr val="tx2"/>
                </a:solidFill>
              </a:rPr>
              <a:t>barrier</a:t>
            </a:r>
            <a:r>
              <a:rPr lang="en-US" dirty="0" smtClean="0"/>
              <a:t>, no matter how well designed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Organic</a:t>
            </a:r>
            <a:r>
              <a:rPr lang="en-US" dirty="0" smtClean="0"/>
              <a:t> vs. </a:t>
            </a:r>
            <a:r>
              <a:rPr lang="en-US" dirty="0" smtClean="0">
                <a:solidFill>
                  <a:schemeClr val="tx2"/>
                </a:solidFill>
              </a:rPr>
              <a:t>sponsored</a:t>
            </a:r>
            <a:r>
              <a:rPr lang="en-US" dirty="0" smtClean="0"/>
              <a:t> links</a:t>
            </a:r>
          </a:p>
          <a:p>
            <a:pPr lvl="1"/>
            <a:r>
              <a:rPr lang="en-US" dirty="0" smtClean="0"/>
              <a:t>Organic links are </a:t>
            </a:r>
            <a:r>
              <a:rPr lang="en-US" dirty="0" smtClean="0">
                <a:solidFill>
                  <a:schemeClr val="tx2"/>
                </a:solidFill>
              </a:rPr>
              <a:t>best matches</a:t>
            </a:r>
            <a:r>
              <a:rPr lang="en-US" dirty="0" smtClean="0"/>
              <a:t> for user’s query</a:t>
            </a:r>
          </a:p>
          <a:p>
            <a:pPr lvl="1"/>
            <a:r>
              <a:rPr lang="en-US" dirty="0" smtClean="0"/>
              <a:t>Sponsored links are </a:t>
            </a:r>
            <a:r>
              <a:rPr lang="en-US" dirty="0" smtClean="0">
                <a:solidFill>
                  <a:schemeClr val="tx2"/>
                </a:solidFill>
              </a:rPr>
              <a:t>ads</a:t>
            </a:r>
          </a:p>
          <a:p>
            <a:r>
              <a:rPr lang="en-US" dirty="0" smtClean="0"/>
              <a:t>Search Engine Results Page (</a:t>
            </a:r>
            <a:r>
              <a:rPr lang="en-US" i="1" dirty="0" smtClean="0">
                <a:solidFill>
                  <a:schemeClr val="tx2"/>
                </a:solidFill>
              </a:rPr>
              <a:t>SERP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93%</a:t>
            </a:r>
            <a:r>
              <a:rPr lang="en-US" dirty="0" smtClean="0"/>
              <a:t> of users visit first SERP only</a:t>
            </a:r>
          </a:p>
          <a:p>
            <a:pPr lvl="1"/>
            <a:r>
              <a:rPr lang="en-US" dirty="0" smtClean="0"/>
              <a:t>Only </a:t>
            </a:r>
            <a:r>
              <a:rPr lang="en-US" dirty="0" smtClean="0">
                <a:solidFill>
                  <a:schemeClr val="tx2"/>
                </a:solidFill>
              </a:rPr>
              <a:t>47% scroll</a:t>
            </a:r>
            <a:r>
              <a:rPr lang="en-US" dirty="0" smtClean="0"/>
              <a:t> the first SERP (4 or 5 results from Google)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51% click on first site</a:t>
            </a:r>
            <a:r>
              <a:rPr lang="en-US" dirty="0" smtClean="0"/>
              <a:t>; only 16% click on second site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EBDE1F-E157-4CAD-B977-1E92D6A9A21C}" type="datetime3">
              <a:rPr lang="en-US" smtClean="0"/>
              <a:t>2 February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914400" y="5410200"/>
            <a:ext cx="7315200" cy="954107"/>
          </a:xfrm>
          <a:prstGeom prst="rect">
            <a:avLst/>
          </a:prstGeom>
          <a:solidFill>
            <a:srgbClr val="0000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Try to be the first!</a:t>
            </a:r>
          </a:p>
          <a:p>
            <a:pPr algn="ctr">
              <a:spcBef>
                <a:spcPts val="0"/>
              </a:spcBef>
            </a:pPr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If you’re not in the top 5, you are invisible</a:t>
            </a:r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Avoid scrolling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762000"/>
            <a:ext cx="8915400" cy="4343400"/>
          </a:xfrm>
        </p:spPr>
        <p:txBody>
          <a:bodyPr/>
          <a:lstStyle/>
          <a:p>
            <a:r>
              <a:rPr lang="en-US" dirty="0" smtClean="0"/>
              <a:t> Users do </a:t>
            </a:r>
            <a:r>
              <a:rPr lang="en-US" dirty="0" smtClean="0">
                <a:solidFill>
                  <a:schemeClr val="tx2"/>
                </a:solidFill>
              </a:rPr>
              <a:t>not scroll</a:t>
            </a:r>
          </a:p>
          <a:p>
            <a:pPr lvl="1"/>
            <a:r>
              <a:rPr lang="en-US" dirty="0" smtClean="0"/>
              <a:t>Lazy? </a:t>
            </a:r>
          </a:p>
          <a:p>
            <a:pPr lvl="1"/>
            <a:r>
              <a:rPr lang="en-US" dirty="0" smtClean="0"/>
              <a:t>Ignorant?</a:t>
            </a:r>
          </a:p>
          <a:p>
            <a:pPr lvl="1"/>
            <a:r>
              <a:rPr lang="en-US" b="1" dirty="0" smtClean="0"/>
              <a:t>Busy</a:t>
            </a:r>
            <a:r>
              <a:rPr lang="en-US" dirty="0" smtClean="0"/>
              <a:t>!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23%</a:t>
            </a:r>
            <a:r>
              <a:rPr lang="en-US" dirty="0" smtClean="0"/>
              <a:t> of users scroll the home page on the first visit</a:t>
            </a:r>
          </a:p>
          <a:p>
            <a:pPr lvl="1"/>
            <a:r>
              <a:rPr lang="en-US" dirty="0" smtClean="0"/>
              <a:t>Only </a:t>
            </a:r>
            <a:r>
              <a:rPr lang="en-US" dirty="0" smtClean="0">
                <a:solidFill>
                  <a:schemeClr val="tx2"/>
                </a:solidFill>
              </a:rPr>
              <a:t>14%</a:t>
            </a:r>
            <a:r>
              <a:rPr lang="en-US" dirty="0" smtClean="0"/>
              <a:t> scroll the home page on subsequent visits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52%</a:t>
            </a:r>
            <a:r>
              <a:rPr lang="en-US" dirty="0" smtClean="0"/>
              <a:t> scroll interior pages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47%</a:t>
            </a:r>
            <a:r>
              <a:rPr lang="en-US" dirty="0" smtClean="0"/>
              <a:t> scroll SERPs</a:t>
            </a:r>
          </a:p>
          <a:p>
            <a:r>
              <a:rPr lang="en-US" dirty="0" smtClean="0"/>
              <a:t> Users with more Web </a:t>
            </a:r>
            <a:r>
              <a:rPr lang="en-US" dirty="0" smtClean="0">
                <a:solidFill>
                  <a:schemeClr val="tx2"/>
                </a:solidFill>
              </a:rPr>
              <a:t>experience scroll more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913724-39A7-4438-AE55-0119FDA26D85}" type="datetime3">
              <a:rPr lang="en-US" smtClean="0"/>
              <a:t>2 February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 Box 1028"/>
          <p:cNvSpPr txBox="1">
            <a:spLocks noChangeArrowheads="1"/>
          </p:cNvSpPr>
          <p:nvPr/>
        </p:nvSpPr>
        <p:spPr bwMode="auto">
          <a:xfrm>
            <a:off x="1828800" y="5141893"/>
            <a:ext cx="5486400" cy="954107"/>
          </a:xfrm>
          <a:prstGeom prst="rect">
            <a:avLst/>
          </a:prstGeom>
          <a:solidFill>
            <a:srgbClr val="0000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Don’t make me think! (Krug)</a:t>
            </a:r>
          </a:p>
          <a:p>
            <a:pPr algn="ctr">
              <a:spcBef>
                <a:spcPts val="0"/>
              </a:spcBef>
            </a:pPr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Don’t make me scroll!</a:t>
            </a:r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808080"/>
        </a:dk1>
        <a:lt1>
          <a:srgbClr val="FFFFFF"/>
        </a:lt1>
        <a:dk2>
          <a:srgbClr val="0099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808080"/>
        </a:dk1>
        <a:lt1>
          <a:srgbClr val="FFFFFF"/>
        </a:lt1>
        <a:dk2>
          <a:srgbClr val="0099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808080"/>
        </a:dk1>
        <a:lt1>
          <a:srgbClr val="FFFFFF"/>
        </a:lt1>
        <a:dk2>
          <a:srgbClr val="0099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808080"/>
        </a:dk1>
        <a:lt1>
          <a:srgbClr val="FFFFFF"/>
        </a:lt1>
        <a:dk2>
          <a:srgbClr val="0099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3281</TotalTime>
  <Words>905</Words>
  <Application>Microsoft Office PowerPoint</Application>
  <PresentationFormat>On-screen Show (4:3)</PresentationFormat>
  <Paragraphs>153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Gill Sans MT</vt:lpstr>
      <vt:lpstr>Times New Roman</vt:lpstr>
      <vt:lpstr>Verdana</vt:lpstr>
      <vt:lpstr>Blank Presentation</vt:lpstr>
      <vt:lpstr>1_Blank Presentation</vt:lpstr>
      <vt:lpstr>Chapter 2 Methodology</vt:lpstr>
      <vt:lpstr>Have a Point, Make Your Point!</vt:lpstr>
      <vt:lpstr>Overview</vt:lpstr>
      <vt:lpstr>1. How well do users use the web?</vt:lpstr>
      <vt:lpstr>2. How people use web sites</vt:lpstr>
      <vt:lpstr>PowerPoint Presentation</vt:lpstr>
      <vt:lpstr>3. Search dominates</vt:lpstr>
      <vt:lpstr>3. Search dominates</vt:lpstr>
      <vt:lpstr>4. Avoid scrolling</vt:lpstr>
      <vt:lpstr>5. Users are information foragers</vt:lpstr>
      <vt:lpstr>5. Helping information foragers</vt:lpstr>
      <vt:lpstr>Summary</vt:lpstr>
      <vt:lpstr>In-class exercise</vt:lpstr>
    </vt:vector>
  </TitlesOfParts>
  <Company>GMU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Overview</dc:title>
  <dc:subject>SWE 432</dc:subject>
  <dc:creator>Jeff Offutt</dc:creator>
  <cp:lastModifiedBy>Jeff Offutt</cp:lastModifiedBy>
  <cp:revision>130</cp:revision>
  <cp:lastPrinted>2000-04-20T00:24:21Z</cp:lastPrinted>
  <dcterms:created xsi:type="dcterms:W3CDTF">1999-12-29T15:57:32Z</dcterms:created>
  <dcterms:modified xsi:type="dcterms:W3CDTF">2021-02-02T18:46:46Z</dcterms:modified>
</cp:coreProperties>
</file>