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80" r:id="rId2"/>
  </p:sldMasterIdLst>
  <p:notesMasterIdLst>
    <p:notesMasterId r:id="rId21"/>
  </p:notesMasterIdLst>
  <p:sldIdLst>
    <p:sldId id="256" r:id="rId3"/>
    <p:sldId id="258" r:id="rId4"/>
    <p:sldId id="262" r:id="rId5"/>
    <p:sldId id="296" r:id="rId6"/>
    <p:sldId id="27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59" r:id="rId15"/>
    <p:sldId id="291" r:id="rId16"/>
    <p:sldId id="270" r:id="rId17"/>
    <p:sldId id="271" r:id="rId18"/>
    <p:sldId id="272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C8EE"/>
    <a:srgbClr val="7CE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76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Book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Top</a:t>
            </a:r>
            <a:r>
              <a:rPr lang="en-US" baseline="0"/>
              <a:t> ten largest databases (2007)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Terabytes</c:v>
                </c:pt>
              </c:strCache>
            </c:strRef>
          </c:tx>
          <c:invertIfNegative val="0"/>
          <c:cat>
            <c:strRef>
              <c:f>Sheet1!$A$2:$A$11</c:f>
              <c:strCache>
                <c:ptCount val="10"/>
                <c:pt idx="0">
                  <c:v>LOC</c:v>
                </c:pt>
                <c:pt idx="1">
                  <c:v>CIA</c:v>
                </c:pt>
                <c:pt idx="2">
                  <c:v>Amazon</c:v>
                </c:pt>
                <c:pt idx="3">
                  <c:v>YOUTube</c:v>
                </c:pt>
                <c:pt idx="4">
                  <c:v>ChoicePt</c:v>
                </c:pt>
                <c:pt idx="5">
                  <c:v>Sprint</c:v>
                </c:pt>
                <c:pt idx="6">
                  <c:v>Google</c:v>
                </c:pt>
                <c:pt idx="7">
                  <c:v>AT&amp;T</c:v>
                </c:pt>
                <c:pt idx="8">
                  <c:v>NERSC</c:v>
                </c:pt>
                <c:pt idx="9">
                  <c:v>Climate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26</c:v>
                </c:pt>
                <c:pt idx="1">
                  <c:v>35</c:v>
                </c:pt>
                <c:pt idx="2">
                  <c:v>46</c:v>
                </c:pt>
                <c:pt idx="3">
                  <c:v>200</c:v>
                </c:pt>
                <c:pt idx="4">
                  <c:v>250</c:v>
                </c:pt>
                <c:pt idx="5">
                  <c:v>270</c:v>
                </c:pt>
                <c:pt idx="6">
                  <c:v>300</c:v>
                </c:pt>
                <c:pt idx="7">
                  <c:v>343</c:v>
                </c:pt>
                <c:pt idx="8">
                  <c:v>2800</c:v>
                </c:pt>
                <c:pt idx="9">
                  <c:v>6000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5271808"/>
        <c:axId val="35273344"/>
      </c:barChart>
      <c:catAx>
        <c:axId val="35271808"/>
        <c:scaling>
          <c:orientation val="minMax"/>
        </c:scaling>
        <c:delete val="0"/>
        <c:axPos val="b"/>
        <c:majorTickMark val="out"/>
        <c:minorTickMark val="none"/>
        <c:tickLblPos val="nextTo"/>
        <c:crossAx val="35273344"/>
        <c:crosses val="autoZero"/>
        <c:auto val="1"/>
        <c:lblAlgn val="ctr"/>
        <c:lblOffset val="100"/>
        <c:noMultiLvlLbl val="0"/>
      </c:catAx>
      <c:valAx>
        <c:axId val="352733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2718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3CAD7B-370C-4B33-AB0A-EC440EC2F4F9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7F489132-CCED-4078-9922-F337733A0A21}">
      <dgm:prSet custT="1"/>
      <dgm:spPr/>
      <dgm:t>
        <a:bodyPr/>
        <a:lstStyle/>
        <a:p>
          <a:pPr rtl="0"/>
          <a:r>
            <a:rPr lang="en-US" sz="2000" b="1" dirty="0" smtClean="0"/>
            <a:t>Powerful multi-core processors</a:t>
          </a:r>
          <a:endParaRPr lang="en-US" sz="2000" b="1" dirty="0"/>
        </a:p>
      </dgm:t>
    </dgm:pt>
    <dgm:pt modelId="{17E817B1-3CAF-4D5E-9B4D-81BB2DC6F4BD}" type="par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B9AB5812-E774-47C5-9A70-07315ABB87DA}" type="sibTrans" cxnId="{FA866AC6-1DD7-49EF-8C18-2AC94F12692B}">
      <dgm:prSet/>
      <dgm:spPr/>
      <dgm:t>
        <a:bodyPr/>
        <a:lstStyle/>
        <a:p>
          <a:endParaRPr lang="en-US" sz="2000" b="1"/>
        </a:p>
      </dgm:t>
    </dgm:pt>
    <dgm:pt modelId="{18A7CF6E-E75C-4BBD-AAA1-ADC15FF4E1B8}">
      <dgm:prSet custT="1"/>
      <dgm:spPr/>
      <dgm:t>
        <a:bodyPr/>
        <a:lstStyle/>
        <a:p>
          <a:pPr rtl="0"/>
          <a:r>
            <a:rPr lang="en-US" sz="2000" b="1" dirty="0" smtClean="0"/>
            <a:t>General purpose graphic processors</a:t>
          </a:r>
          <a:endParaRPr lang="en-US" sz="2000" b="1" dirty="0"/>
        </a:p>
      </dgm:t>
    </dgm:pt>
    <dgm:pt modelId="{2C36D85A-18A4-4B65-99D6-23B885CFF042}" type="par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CD99B73B-7203-47BA-BF89-8835A5E2BD7A}" type="sibTrans" cxnId="{98954F79-FAA0-4798-9151-923E3C92A875}">
      <dgm:prSet/>
      <dgm:spPr/>
      <dgm:t>
        <a:bodyPr/>
        <a:lstStyle/>
        <a:p>
          <a:endParaRPr lang="en-US" sz="2000" b="1"/>
        </a:p>
      </dgm:t>
    </dgm:pt>
    <dgm:pt modelId="{B2836F9B-BFA5-488A-B3FC-F62FEA97B890}">
      <dgm:prSet custT="1"/>
      <dgm:spPr/>
      <dgm:t>
        <a:bodyPr/>
        <a:lstStyle/>
        <a:p>
          <a:pPr rtl="0"/>
          <a:r>
            <a:rPr lang="en-US" sz="2000" b="1" dirty="0" smtClean="0"/>
            <a:t> Superior software methodologies</a:t>
          </a:r>
          <a:endParaRPr lang="en-US" sz="2000" b="1" dirty="0"/>
        </a:p>
      </dgm:t>
    </dgm:pt>
    <dgm:pt modelId="{4625DA01-7F62-4330-BEB5-C29980B5C457}" type="par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80A53C3F-E5FD-4D5B-B79E-07C657CBB8A2}" type="sibTrans" cxnId="{DE453270-952F-48C7-9A85-D5D52325F6C8}">
      <dgm:prSet/>
      <dgm:spPr/>
      <dgm:t>
        <a:bodyPr/>
        <a:lstStyle/>
        <a:p>
          <a:endParaRPr lang="en-US" sz="2000" b="1"/>
        </a:p>
      </dgm:t>
    </dgm:pt>
    <dgm:pt modelId="{EE488B06-C774-4EDC-B876-9D5C307B7127}">
      <dgm:prSet custT="1"/>
      <dgm:spPr/>
      <dgm:t>
        <a:bodyPr/>
        <a:lstStyle/>
        <a:p>
          <a:pPr rtl="0"/>
          <a:r>
            <a:rPr lang="en-US" sz="2000" b="1" dirty="0" smtClean="0"/>
            <a:t>Virtualization leveraging the powerful hardware</a:t>
          </a:r>
          <a:endParaRPr lang="en-US" sz="2000" b="1" dirty="0"/>
        </a:p>
      </dgm:t>
    </dgm:pt>
    <dgm:pt modelId="{18173238-8268-40E2-BEFB-7EAEE9425ABB}" type="par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81A50980-8254-4AAD-9797-5B07EBE2F59F}" type="sibTrans" cxnId="{0D6DB506-FF58-4FFB-A9C7-FF3CC36EBC30}">
      <dgm:prSet/>
      <dgm:spPr/>
      <dgm:t>
        <a:bodyPr/>
        <a:lstStyle/>
        <a:p>
          <a:endParaRPr lang="en-US" sz="2000" b="1"/>
        </a:p>
      </dgm:t>
    </dgm:pt>
    <dgm:pt modelId="{15426BCB-6AFE-4DF1-8970-47900A6D1149}">
      <dgm:prSet custT="1"/>
      <dgm:spPr/>
      <dgm:t>
        <a:bodyPr/>
        <a:lstStyle/>
        <a:p>
          <a:pPr rtl="0"/>
          <a:r>
            <a:rPr lang="en-US" sz="2000" b="1" dirty="0" smtClean="0"/>
            <a:t>Wider bandwidth for communication</a:t>
          </a:r>
          <a:endParaRPr lang="en-US" sz="2000" b="1" dirty="0"/>
        </a:p>
      </dgm:t>
    </dgm:pt>
    <dgm:pt modelId="{94283CE2-E678-495F-90AA-5316B497DF8A}" type="par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BA2E0DC8-4B32-4855-AF98-15942963A470}" type="sibTrans" cxnId="{7ECE5F44-904D-431A-A2DE-ECE237D4ECFB}">
      <dgm:prSet/>
      <dgm:spPr/>
      <dgm:t>
        <a:bodyPr/>
        <a:lstStyle/>
        <a:p>
          <a:endParaRPr lang="en-US" sz="2000" b="1"/>
        </a:p>
      </dgm:t>
    </dgm:pt>
    <dgm:pt modelId="{F4165374-8608-41F2-BAC4-059F1375D3C4}">
      <dgm:prSet custT="1"/>
      <dgm:spPr/>
      <dgm:t>
        <a:bodyPr/>
        <a:lstStyle/>
        <a:p>
          <a:pPr rtl="0"/>
          <a:r>
            <a:rPr lang="en-US" sz="2000" b="1" dirty="0" smtClean="0"/>
            <a:t>Proliferation of devices</a:t>
          </a:r>
          <a:endParaRPr lang="en-US" sz="2000" b="1" dirty="0"/>
        </a:p>
      </dgm:t>
    </dgm:pt>
    <dgm:pt modelId="{C829731A-9D35-441B-93E0-EADDF65339C2}" type="par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FE65EB1F-AD15-41F6-AE41-97560E57778D}" type="sibTrans" cxnId="{EA5A8BF8-99C6-4FE5-97C8-4D954E0D7642}">
      <dgm:prSet/>
      <dgm:spPr/>
      <dgm:t>
        <a:bodyPr/>
        <a:lstStyle/>
        <a:p>
          <a:endParaRPr lang="en-US" sz="2000" b="1"/>
        </a:p>
      </dgm:t>
    </dgm:pt>
    <dgm:pt modelId="{2C6A8CF5-890B-444B-9484-318C5BDD2F40}">
      <dgm:prSet custT="1"/>
      <dgm:spPr/>
      <dgm:t>
        <a:bodyPr/>
        <a:lstStyle/>
        <a:p>
          <a:pPr rtl="0"/>
          <a:r>
            <a:rPr lang="en-US" sz="2000" b="1" dirty="0" smtClean="0"/>
            <a:t>Explosion of domain applications</a:t>
          </a:r>
          <a:endParaRPr lang="en-US" sz="2000" b="1" dirty="0"/>
        </a:p>
      </dgm:t>
    </dgm:pt>
    <dgm:pt modelId="{1C12746D-2EC6-4DCC-B9B5-2912BA2DBA73}" type="par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7D3414A0-7255-4440-B85B-B3F2D8232A08}" type="sibTrans" cxnId="{DA0C0E56-0DE1-4E4D-A057-31088213CB27}">
      <dgm:prSet/>
      <dgm:spPr/>
      <dgm:t>
        <a:bodyPr/>
        <a:lstStyle/>
        <a:p>
          <a:endParaRPr lang="en-US" sz="2000" b="1"/>
        </a:p>
      </dgm:t>
    </dgm:pt>
    <dgm:pt modelId="{293D8431-05E9-42D3-A92D-23246C8F0D40}" type="pres">
      <dgm:prSet presAssocID="{B33CAD7B-370C-4B33-AB0A-EC440EC2F4F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EC490D-C8C6-437B-A283-4FC0FF4D5ABB}" type="pres">
      <dgm:prSet presAssocID="{7F489132-CCED-4078-9922-F337733A0A21}" presName="circ1" presStyleLbl="vennNode1" presStyleIdx="0" presStyleCnt="7"/>
      <dgm:spPr/>
    </dgm:pt>
    <dgm:pt modelId="{5954CA48-ECC7-40D1-920A-97D473E1F369}" type="pres">
      <dgm:prSet presAssocID="{7F489132-CCED-4078-9922-F337733A0A21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B435CA-C29D-49FF-8030-CF89B042DC11}" type="pres">
      <dgm:prSet presAssocID="{18A7CF6E-E75C-4BBD-AAA1-ADC15FF4E1B8}" presName="circ2" presStyleLbl="vennNode1" presStyleIdx="1" presStyleCnt="7"/>
      <dgm:spPr/>
    </dgm:pt>
    <dgm:pt modelId="{3E129A05-3A15-4EAD-BD82-9C6441031163}" type="pres">
      <dgm:prSet presAssocID="{18A7CF6E-E75C-4BBD-AAA1-ADC15FF4E1B8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D53F68-EA1D-478A-904F-FC930C3688DB}" type="pres">
      <dgm:prSet presAssocID="{B2836F9B-BFA5-488A-B3FC-F62FEA97B890}" presName="circ3" presStyleLbl="vennNode1" presStyleIdx="2" presStyleCnt="7"/>
      <dgm:spPr/>
    </dgm:pt>
    <dgm:pt modelId="{8F9AABFF-DC9C-419D-9FC9-628638A3FB53}" type="pres">
      <dgm:prSet presAssocID="{B2836F9B-BFA5-488A-B3FC-F62FEA97B890}" presName="circ3Tx" presStyleLbl="revTx" presStyleIdx="0" presStyleCnt="0" custScaleX="12887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25E1DE-9BE3-4FEE-84DD-4E76212D1552}" type="pres">
      <dgm:prSet presAssocID="{EE488B06-C774-4EDC-B876-9D5C307B7127}" presName="circ4" presStyleLbl="vennNode1" presStyleIdx="3" presStyleCnt="7"/>
      <dgm:spPr/>
    </dgm:pt>
    <dgm:pt modelId="{BF9F8B58-43EA-4167-829B-D7E6E4BF62A8}" type="pres">
      <dgm:prSet presAssocID="{EE488B06-C774-4EDC-B876-9D5C307B712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B96284-9759-423F-8140-26547B56FC97}" type="pres">
      <dgm:prSet presAssocID="{15426BCB-6AFE-4DF1-8970-47900A6D1149}" presName="circ5" presStyleLbl="vennNode1" presStyleIdx="4" presStyleCnt="7"/>
      <dgm:spPr/>
    </dgm:pt>
    <dgm:pt modelId="{78D247BB-86C7-4135-9352-F033ABA1AC51}" type="pres">
      <dgm:prSet presAssocID="{15426BCB-6AFE-4DF1-8970-47900A6D1149}" presName="circ5Tx" presStyleLbl="revTx" presStyleIdx="0" presStyleCnt="0" custScaleX="1334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EF223-5419-4811-B922-D0DCD12E86D3}" type="pres">
      <dgm:prSet presAssocID="{F4165374-8608-41F2-BAC4-059F1375D3C4}" presName="circ6" presStyleLbl="vennNode1" presStyleIdx="5" presStyleCnt="7"/>
      <dgm:spPr/>
    </dgm:pt>
    <dgm:pt modelId="{2F16DBF3-D8A8-4465-8189-0D8C0E67C5D4}" type="pres">
      <dgm:prSet presAssocID="{F4165374-8608-41F2-BAC4-059F1375D3C4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C7AB8-3470-4627-A835-9AE3442891D0}" type="pres">
      <dgm:prSet presAssocID="{2C6A8CF5-890B-444B-9484-318C5BDD2F40}" presName="circ7" presStyleLbl="vennNode1" presStyleIdx="6" presStyleCnt="7"/>
      <dgm:spPr/>
    </dgm:pt>
    <dgm:pt modelId="{6F6C9674-C589-4C12-BA7E-BF6D7D7F1D10}" type="pres">
      <dgm:prSet presAssocID="{2C6A8CF5-890B-444B-9484-318C5BDD2F40}" presName="circ7Tx" presStyleLbl="revTx" presStyleIdx="0" presStyleCnt="0" custScaleX="913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5A8BF8-99C6-4FE5-97C8-4D954E0D7642}" srcId="{B33CAD7B-370C-4B33-AB0A-EC440EC2F4F9}" destId="{F4165374-8608-41F2-BAC4-059F1375D3C4}" srcOrd="5" destOrd="0" parTransId="{C829731A-9D35-441B-93E0-EADDF65339C2}" sibTransId="{FE65EB1F-AD15-41F6-AE41-97560E57778D}"/>
    <dgm:cxn modelId="{DA0C0E56-0DE1-4E4D-A057-31088213CB27}" srcId="{B33CAD7B-370C-4B33-AB0A-EC440EC2F4F9}" destId="{2C6A8CF5-890B-444B-9484-318C5BDD2F40}" srcOrd="6" destOrd="0" parTransId="{1C12746D-2EC6-4DCC-B9B5-2912BA2DBA73}" sibTransId="{7D3414A0-7255-4440-B85B-B3F2D8232A08}"/>
    <dgm:cxn modelId="{50239CED-F86C-49BE-9E3C-7EFAD3C64D50}" type="presOf" srcId="{2C6A8CF5-890B-444B-9484-318C5BDD2F40}" destId="{6F6C9674-C589-4C12-BA7E-BF6D7D7F1D10}" srcOrd="0" destOrd="0" presId="urn:microsoft.com/office/officeart/2005/8/layout/venn1"/>
    <dgm:cxn modelId="{1D2447D8-AF70-4A3B-A1DF-F72063E0EA78}" type="presOf" srcId="{F4165374-8608-41F2-BAC4-059F1375D3C4}" destId="{2F16DBF3-D8A8-4465-8189-0D8C0E67C5D4}" srcOrd="0" destOrd="0" presId="urn:microsoft.com/office/officeart/2005/8/layout/venn1"/>
    <dgm:cxn modelId="{0D6DB506-FF58-4FFB-A9C7-FF3CC36EBC30}" srcId="{B33CAD7B-370C-4B33-AB0A-EC440EC2F4F9}" destId="{EE488B06-C774-4EDC-B876-9D5C307B7127}" srcOrd="3" destOrd="0" parTransId="{18173238-8268-40E2-BEFB-7EAEE9425ABB}" sibTransId="{81A50980-8254-4AAD-9797-5B07EBE2F59F}"/>
    <dgm:cxn modelId="{885B235D-44A9-480F-A66E-ACBC50AB5D2F}" type="presOf" srcId="{B33CAD7B-370C-4B33-AB0A-EC440EC2F4F9}" destId="{293D8431-05E9-42D3-A92D-23246C8F0D40}" srcOrd="0" destOrd="0" presId="urn:microsoft.com/office/officeart/2005/8/layout/venn1"/>
    <dgm:cxn modelId="{705A0DBB-C536-4124-AB04-F1A5AA1F9A73}" type="presOf" srcId="{15426BCB-6AFE-4DF1-8970-47900A6D1149}" destId="{78D247BB-86C7-4135-9352-F033ABA1AC51}" srcOrd="0" destOrd="0" presId="urn:microsoft.com/office/officeart/2005/8/layout/venn1"/>
    <dgm:cxn modelId="{A56804F6-6810-40F8-9B03-992FD7A9BF49}" type="presOf" srcId="{EE488B06-C774-4EDC-B876-9D5C307B7127}" destId="{BF9F8B58-43EA-4167-829B-D7E6E4BF62A8}" srcOrd="0" destOrd="0" presId="urn:microsoft.com/office/officeart/2005/8/layout/venn1"/>
    <dgm:cxn modelId="{DE453270-952F-48C7-9A85-D5D52325F6C8}" srcId="{B33CAD7B-370C-4B33-AB0A-EC440EC2F4F9}" destId="{B2836F9B-BFA5-488A-B3FC-F62FEA97B890}" srcOrd="2" destOrd="0" parTransId="{4625DA01-7F62-4330-BEB5-C29980B5C457}" sibTransId="{80A53C3F-E5FD-4D5B-B79E-07C657CBB8A2}"/>
    <dgm:cxn modelId="{1EDC0388-FC37-497F-8F1B-F0D1D06120B2}" type="presOf" srcId="{18A7CF6E-E75C-4BBD-AAA1-ADC15FF4E1B8}" destId="{3E129A05-3A15-4EAD-BD82-9C6441031163}" srcOrd="0" destOrd="0" presId="urn:microsoft.com/office/officeart/2005/8/layout/venn1"/>
    <dgm:cxn modelId="{B9D4F38E-BBF3-4812-AD17-71A639A944CA}" type="presOf" srcId="{7F489132-CCED-4078-9922-F337733A0A21}" destId="{5954CA48-ECC7-40D1-920A-97D473E1F369}" srcOrd="0" destOrd="0" presId="urn:microsoft.com/office/officeart/2005/8/layout/venn1"/>
    <dgm:cxn modelId="{FA866AC6-1DD7-49EF-8C18-2AC94F12692B}" srcId="{B33CAD7B-370C-4B33-AB0A-EC440EC2F4F9}" destId="{7F489132-CCED-4078-9922-F337733A0A21}" srcOrd="0" destOrd="0" parTransId="{17E817B1-3CAF-4D5E-9B4D-81BB2DC6F4BD}" sibTransId="{B9AB5812-E774-47C5-9A70-07315ABB87DA}"/>
    <dgm:cxn modelId="{98954F79-FAA0-4798-9151-923E3C92A875}" srcId="{B33CAD7B-370C-4B33-AB0A-EC440EC2F4F9}" destId="{18A7CF6E-E75C-4BBD-AAA1-ADC15FF4E1B8}" srcOrd="1" destOrd="0" parTransId="{2C36D85A-18A4-4B65-99D6-23B885CFF042}" sibTransId="{CD99B73B-7203-47BA-BF89-8835A5E2BD7A}"/>
    <dgm:cxn modelId="{7ECE5F44-904D-431A-A2DE-ECE237D4ECFB}" srcId="{B33CAD7B-370C-4B33-AB0A-EC440EC2F4F9}" destId="{15426BCB-6AFE-4DF1-8970-47900A6D1149}" srcOrd="4" destOrd="0" parTransId="{94283CE2-E678-495F-90AA-5316B497DF8A}" sibTransId="{BA2E0DC8-4B32-4855-AF98-15942963A470}"/>
    <dgm:cxn modelId="{014309FD-1A76-434B-BB29-E558DE99757C}" type="presOf" srcId="{B2836F9B-BFA5-488A-B3FC-F62FEA97B890}" destId="{8F9AABFF-DC9C-419D-9FC9-628638A3FB53}" srcOrd="0" destOrd="0" presId="urn:microsoft.com/office/officeart/2005/8/layout/venn1"/>
    <dgm:cxn modelId="{68F22660-E146-47C3-BF4F-B54DC210D585}" type="presParOf" srcId="{293D8431-05E9-42D3-A92D-23246C8F0D40}" destId="{EEEC490D-C8C6-437B-A283-4FC0FF4D5ABB}" srcOrd="0" destOrd="0" presId="urn:microsoft.com/office/officeart/2005/8/layout/venn1"/>
    <dgm:cxn modelId="{D984B46A-A50E-46F7-9760-29E1D7F9C50F}" type="presParOf" srcId="{293D8431-05E9-42D3-A92D-23246C8F0D40}" destId="{5954CA48-ECC7-40D1-920A-97D473E1F369}" srcOrd="1" destOrd="0" presId="urn:microsoft.com/office/officeart/2005/8/layout/venn1"/>
    <dgm:cxn modelId="{7F0CB115-2C71-4B3F-81ED-00B4C6566AF0}" type="presParOf" srcId="{293D8431-05E9-42D3-A92D-23246C8F0D40}" destId="{21B435CA-C29D-49FF-8030-CF89B042DC11}" srcOrd="2" destOrd="0" presId="urn:microsoft.com/office/officeart/2005/8/layout/venn1"/>
    <dgm:cxn modelId="{892E307E-C616-42FB-8C8B-31421C227B7A}" type="presParOf" srcId="{293D8431-05E9-42D3-A92D-23246C8F0D40}" destId="{3E129A05-3A15-4EAD-BD82-9C6441031163}" srcOrd="3" destOrd="0" presId="urn:microsoft.com/office/officeart/2005/8/layout/venn1"/>
    <dgm:cxn modelId="{0ADB751E-B985-4FC1-A4E8-5D03450E0B3F}" type="presParOf" srcId="{293D8431-05E9-42D3-A92D-23246C8F0D40}" destId="{0BD53F68-EA1D-478A-904F-FC930C3688DB}" srcOrd="4" destOrd="0" presId="urn:microsoft.com/office/officeart/2005/8/layout/venn1"/>
    <dgm:cxn modelId="{3B3C8A6E-887E-4027-9725-DCCB1A54ABC0}" type="presParOf" srcId="{293D8431-05E9-42D3-A92D-23246C8F0D40}" destId="{8F9AABFF-DC9C-419D-9FC9-628638A3FB53}" srcOrd="5" destOrd="0" presId="urn:microsoft.com/office/officeart/2005/8/layout/venn1"/>
    <dgm:cxn modelId="{C9E4E766-4D60-4490-ABC3-5337D8B00C27}" type="presParOf" srcId="{293D8431-05E9-42D3-A92D-23246C8F0D40}" destId="{6125E1DE-9BE3-4FEE-84DD-4E76212D1552}" srcOrd="6" destOrd="0" presId="urn:microsoft.com/office/officeart/2005/8/layout/venn1"/>
    <dgm:cxn modelId="{52B4DF18-82CF-4BA1-81ED-95CC5025DC9E}" type="presParOf" srcId="{293D8431-05E9-42D3-A92D-23246C8F0D40}" destId="{BF9F8B58-43EA-4167-829B-D7E6E4BF62A8}" srcOrd="7" destOrd="0" presId="urn:microsoft.com/office/officeart/2005/8/layout/venn1"/>
    <dgm:cxn modelId="{B5BEF2E5-D8C1-4556-ADAC-F45D3224AE51}" type="presParOf" srcId="{293D8431-05E9-42D3-A92D-23246C8F0D40}" destId="{6FB96284-9759-423F-8140-26547B56FC97}" srcOrd="8" destOrd="0" presId="urn:microsoft.com/office/officeart/2005/8/layout/venn1"/>
    <dgm:cxn modelId="{5F17D03C-ADB0-4CBD-8034-CBCDCA072961}" type="presParOf" srcId="{293D8431-05E9-42D3-A92D-23246C8F0D40}" destId="{78D247BB-86C7-4135-9352-F033ABA1AC51}" srcOrd="9" destOrd="0" presId="urn:microsoft.com/office/officeart/2005/8/layout/venn1"/>
    <dgm:cxn modelId="{316DBAAC-C787-4E1E-9EA8-06DD1F4DE622}" type="presParOf" srcId="{293D8431-05E9-42D3-A92D-23246C8F0D40}" destId="{5A8EF223-5419-4811-B922-D0DCD12E86D3}" srcOrd="10" destOrd="0" presId="urn:microsoft.com/office/officeart/2005/8/layout/venn1"/>
    <dgm:cxn modelId="{911426C4-E1F7-4D78-BA05-6BA89ACF6137}" type="presParOf" srcId="{293D8431-05E9-42D3-A92D-23246C8F0D40}" destId="{2F16DBF3-D8A8-4465-8189-0D8C0E67C5D4}" srcOrd="11" destOrd="0" presId="urn:microsoft.com/office/officeart/2005/8/layout/venn1"/>
    <dgm:cxn modelId="{6E87CF48-CF74-4521-B685-DCD7F1CBAF0F}" type="presParOf" srcId="{293D8431-05E9-42D3-A92D-23246C8F0D40}" destId="{235C7AB8-3470-4627-A835-9AE3442891D0}" srcOrd="12" destOrd="0" presId="urn:microsoft.com/office/officeart/2005/8/layout/venn1"/>
    <dgm:cxn modelId="{9343AC85-69EA-4759-8B31-56308E3FB5A2}" type="presParOf" srcId="{293D8431-05E9-42D3-A92D-23246C8F0D40}" destId="{6F6C9674-C589-4C12-BA7E-BF6D7D7F1D10}" srcOrd="13" destOrd="0" presId="urn:microsoft.com/office/officeart/2005/8/layout/venn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C490D-C8C6-437B-A283-4FC0FF4D5ABB}">
      <dsp:nvSpPr>
        <dsp:cNvPr id="0" name=""/>
        <dsp:cNvSpPr/>
      </dsp:nvSpPr>
      <dsp:spPr>
        <a:xfrm>
          <a:off x="2846086" y="122223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954CA48-ECC7-40D1-920A-97D473E1F369}">
      <dsp:nvSpPr>
        <dsp:cNvPr id="0" name=""/>
        <dsp:cNvSpPr/>
      </dsp:nvSpPr>
      <dsp:spPr>
        <a:xfrm>
          <a:off x="2731915" y="0"/>
          <a:ext cx="1794104" cy="9601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Powerful multi-core processors</a:t>
          </a:r>
          <a:endParaRPr lang="en-US" sz="2000" b="1" kern="1200" dirty="0"/>
        </a:p>
      </dsp:txBody>
      <dsp:txXfrm>
        <a:off x="2731915" y="0"/>
        <a:ext cx="1794104" cy="960120"/>
      </dsp:txXfrm>
    </dsp:sp>
    <dsp:sp modelId="{21B435CA-C29D-49FF-8030-CF89B042DC11}">
      <dsp:nvSpPr>
        <dsp:cNvPr id="0" name=""/>
        <dsp:cNvSpPr/>
      </dsp:nvSpPr>
      <dsp:spPr>
        <a:xfrm>
          <a:off x="3305376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129A05-3A15-4EAD-BD82-9C6441031163}">
      <dsp:nvSpPr>
        <dsp:cNvPr id="0" name=""/>
        <dsp:cNvSpPr/>
      </dsp:nvSpPr>
      <dsp:spPr>
        <a:xfrm>
          <a:off x="5064251" y="912114"/>
          <a:ext cx="1696244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General purpose graphic processors</a:t>
          </a:r>
          <a:endParaRPr lang="en-US" sz="2000" b="1" kern="1200" dirty="0"/>
        </a:p>
      </dsp:txBody>
      <dsp:txXfrm>
        <a:off x="5064251" y="912114"/>
        <a:ext cx="1696244" cy="1056132"/>
      </dsp:txXfrm>
    </dsp:sp>
    <dsp:sp modelId="{0BD53F68-EA1D-478A-904F-FC930C3688DB}">
      <dsp:nvSpPr>
        <dsp:cNvPr id="0" name=""/>
        <dsp:cNvSpPr/>
      </dsp:nvSpPr>
      <dsp:spPr>
        <a:xfrm>
          <a:off x="3418242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F9AABFF-DC9C-419D-9FC9-628638A3FB53}">
      <dsp:nvSpPr>
        <dsp:cNvPr id="0" name=""/>
        <dsp:cNvSpPr/>
      </dsp:nvSpPr>
      <dsp:spPr>
        <a:xfrm>
          <a:off x="4987207" y="2256282"/>
          <a:ext cx="2143912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 Superior software methodologies</a:t>
          </a:r>
          <a:endParaRPr lang="en-US" sz="2000" b="1" kern="1200" dirty="0"/>
        </a:p>
      </dsp:txBody>
      <dsp:txXfrm>
        <a:off x="4987207" y="2256282"/>
        <a:ext cx="2143912" cy="1128141"/>
      </dsp:txXfrm>
    </dsp:sp>
    <dsp:sp modelId="{6125E1DE-9BE3-4FEE-84DD-4E76212D1552}">
      <dsp:nvSpPr>
        <dsp:cNvPr id="0" name=""/>
        <dsp:cNvSpPr/>
      </dsp:nvSpPr>
      <dsp:spPr>
        <a:xfrm>
          <a:off x="3100522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F9F8B58-43EA-4167-829B-D7E6E4BF62A8}">
      <dsp:nvSpPr>
        <dsp:cNvPr id="0" name=""/>
        <dsp:cNvSpPr/>
      </dsp:nvSpPr>
      <dsp:spPr>
        <a:xfrm>
          <a:off x="4509710" y="3768470"/>
          <a:ext cx="1794104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Virtualization leveraging the powerful hardware</a:t>
          </a:r>
          <a:endParaRPr lang="en-US" sz="2000" b="1" kern="1200" dirty="0"/>
        </a:p>
      </dsp:txBody>
      <dsp:txXfrm>
        <a:off x="4509710" y="3768470"/>
        <a:ext cx="1794104" cy="1032129"/>
      </dsp:txXfrm>
    </dsp:sp>
    <dsp:sp modelId="{6FB96284-9759-423F-8140-26547B56FC97}">
      <dsp:nvSpPr>
        <dsp:cNvPr id="0" name=""/>
        <dsp:cNvSpPr/>
      </dsp:nvSpPr>
      <dsp:spPr>
        <a:xfrm>
          <a:off x="2591649" y="233837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D247BB-86C7-4135-9352-F033ABA1AC51}">
      <dsp:nvSpPr>
        <dsp:cNvPr id="0" name=""/>
        <dsp:cNvSpPr/>
      </dsp:nvSpPr>
      <dsp:spPr>
        <a:xfrm>
          <a:off x="654120" y="3768470"/>
          <a:ext cx="2394106" cy="103212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Wider bandwidth for communication</a:t>
          </a:r>
          <a:endParaRPr lang="en-US" sz="2000" b="1" kern="1200" dirty="0"/>
        </a:p>
      </dsp:txBody>
      <dsp:txXfrm>
        <a:off x="654120" y="3768470"/>
        <a:ext cx="2394106" cy="1032129"/>
      </dsp:txXfrm>
    </dsp:sp>
    <dsp:sp modelId="{5A8EF223-5419-4811-B922-D0DCD12E86D3}">
      <dsp:nvSpPr>
        <dsp:cNvPr id="0" name=""/>
        <dsp:cNvSpPr/>
      </dsp:nvSpPr>
      <dsp:spPr>
        <a:xfrm>
          <a:off x="2273929" y="1939922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F16DBF3-D8A8-4465-8189-0D8C0E67C5D4}">
      <dsp:nvSpPr>
        <dsp:cNvPr id="0" name=""/>
        <dsp:cNvSpPr/>
      </dsp:nvSpPr>
      <dsp:spPr>
        <a:xfrm>
          <a:off x="366960" y="2256282"/>
          <a:ext cx="1663623" cy="112814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Proliferation of devices</a:t>
          </a:r>
          <a:endParaRPr lang="en-US" sz="2000" b="1" kern="1200" dirty="0"/>
        </a:p>
      </dsp:txBody>
      <dsp:txXfrm>
        <a:off x="366960" y="2256282"/>
        <a:ext cx="1663623" cy="1128141"/>
      </dsp:txXfrm>
    </dsp:sp>
    <dsp:sp modelId="{235C7AB8-3470-4627-A835-9AE3442891D0}">
      <dsp:nvSpPr>
        <dsp:cNvPr id="0" name=""/>
        <dsp:cNvSpPr/>
      </dsp:nvSpPr>
      <dsp:spPr>
        <a:xfrm>
          <a:off x="2386795" y="1443060"/>
          <a:ext cx="1565763" cy="1565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6C9674-C589-4C12-BA7E-BF6D7D7F1D10}">
      <dsp:nvSpPr>
        <dsp:cNvPr id="0" name=""/>
        <dsp:cNvSpPr/>
      </dsp:nvSpPr>
      <dsp:spPr>
        <a:xfrm>
          <a:off x="570446" y="912114"/>
          <a:ext cx="1550231" cy="105613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Explosion of domain applications</a:t>
          </a:r>
          <a:endParaRPr lang="en-US" sz="2000" b="1" kern="1200" dirty="0"/>
        </a:p>
      </dsp:txBody>
      <dsp:txXfrm>
        <a:off x="570446" y="912114"/>
        <a:ext cx="1550231" cy="1056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9F31344-DD5A-4D13-AA57-12D75BCDFC37}" type="datetimeFigureOut">
              <a:rPr lang="en-US"/>
              <a:pPr>
                <a:defRPr/>
              </a:pPr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62BD131-3B52-4494-B816-D69F429F69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87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D0C00E5-3515-4B41-9797-38A5E19F2183}" type="slidenum">
              <a:rPr lang="en-US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 noChangeArrowheads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Palatino Linotype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 Linotype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 Linotype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None/>
              <a:defRPr/>
            </a:pPr>
            <a:fld id="{E3090A06-6396-49FA-967C-85CF419C8400}" type="slidenum">
              <a:rPr lang="en-US" smtClean="0"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Font typeface="Times New Roman" pitchFamily="18" charset="0"/>
                <a:buNone/>
                <a:defRPr/>
              </a:pPr>
              <a:t>7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fld id="{F1A6CE32-F4E0-44A7-A22A-64C79AF7A755}" type="slidenum">
              <a:rPr lang="en-US" sz="1200">
                <a:solidFill>
                  <a:srgbClr val="FFFFFF"/>
                </a:solidFill>
                <a:latin typeface="Calibri" pitchFamily="34" charset="0"/>
              </a:rPr>
              <a:pPr algn="r" eaLnBrk="1" hangingPunct="1"/>
              <a:t>7</a:t>
            </a:fld>
            <a:endParaRPr lang="en-US" sz="120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55300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endParaRPr lang="en-US">
              <a:latin typeface="Calibri" pitchFamily="34" charset="0"/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/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CF3D6-25D5-42C9-9F45-93B02FE3F6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5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7E2393-BDA6-47A4-9DD2-1100291979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8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75939-3A7B-447E-B651-7F90112D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9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8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CCB41F84-8342-489D-83DF-0A18311E2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9EE8FF8-185A-4FA7-8A3F-AFAEBB0E4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66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9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8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19DEB4F4-63FD-47BC-8669-5D5064D6B1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A723276-5941-4FE4-9B4B-0F894CDC84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24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4327D7A8-6296-4D18-B3B6-B0F5396CE5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05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6851DA5-57D4-4D2B-A6B7-9217577F4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44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8695AD8A-4A14-4A2E-8F74-30FC74FEB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28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5EC9A0E5-7DD5-4257-A777-A28E4C26A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5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9C48D-2248-4735-B3D4-6919A84A6B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4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rgbClr val="6076B4"/>
              </a:buClr>
              <a:buSzPct val="80000"/>
              <a:buFont typeface="Wingdings 2"/>
              <a:buNone/>
              <a:defRPr/>
            </a:pPr>
            <a:endParaRPr lang="en-US" sz="3200">
              <a:solidFill>
                <a:prstClr val="black"/>
              </a:solidFill>
              <a:latin typeface="Gill Sans MT"/>
              <a:cs typeface="+mn-cs"/>
            </a:endParaRPr>
          </a:p>
        </p:txBody>
      </p:sp>
      <p:sp>
        <p:nvSpPr>
          <p:cNvPr id="6" name="Flowchart: Process 8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lowchart: Process 9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  <a:extLst/>
          </a:lstStyle>
          <a:p>
            <a:pPr>
              <a:defRPr/>
            </a:pPr>
            <a:fld id="{53547202-E36B-49CF-9593-D0AB69F3F3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2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CC791D9-E980-4CAE-BEA9-168774ACFC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7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6/2/2011</a:t>
            </a: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953E97F4-BEBA-42F9-8514-58753E0B4A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3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495800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5825" y="3924300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97363" y="3924300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09258-44EE-4B4B-BD3E-002E82D43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2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B73DC-97E2-404A-943C-AF0212987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3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82FCA-564E-4273-8676-B459586F3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4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7FD4E1-237D-4A13-9421-17718E812F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2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836C7-6379-41CA-92F7-C6AA0AF1F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BA493-F8D1-4D95-B6FC-2A697EFD3E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71670-52C0-45F3-8971-A8FCABBFC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2700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8813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Wipro Chennai 2011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925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  <a:cs typeface="+mn-cs"/>
              </a:defRPr>
            </a:lvl1pPr>
          </a:lstStyle>
          <a:p>
            <a:pPr>
              <a:defRPr/>
            </a:pPr>
            <a:fld id="{C40977B8-BC0A-4D41-9C50-42918860C6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8200" y="6499225"/>
            <a:ext cx="84138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9913" y="6499225"/>
            <a:ext cx="84137" cy="841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14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hdr="0"/>
  <p:txStyles>
    <p:titleStyle>
      <a:lvl1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  <a:lvl2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2pPr>
      <a:lvl3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3pPr>
      <a:lvl4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4pPr>
      <a:lvl5pPr algn="ctr" rtl="0" eaLnBrk="0" fontAlgn="base" hangingPunct="0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5pPr>
      <a:lvl6pPr marL="4572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6pPr>
      <a:lvl7pPr marL="9144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7pPr>
      <a:lvl8pPr marL="13716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8pPr>
      <a:lvl9pPr marL="1828800" algn="ctr" rtl="0" fontAlgn="base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7F7F7F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urier New" pitchFamily="49" charset="0"/>
        <a:buChar char="o"/>
        <a:defRPr sz="1600" kern="1200">
          <a:solidFill>
            <a:srgbClr val="7F7F7F"/>
          </a:solidFill>
          <a:latin typeface="+mj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rgbClr val="7F7F7F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5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4E9EF">
                    <a:shade val="50000"/>
                    <a:satMod val="200000"/>
                  </a:srgb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6/2/2011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4E9EF">
                    <a:shade val="50000"/>
                    <a:satMod val="200000"/>
                  </a:srgb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en-US"/>
              <a:t>Cloud Futures 2011, Redmond, WA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E4E9EF">
                    <a:shade val="50000"/>
                    <a:satMod val="200000"/>
                  </a:srgb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3AF440E6-EB5E-41D0-A9CA-56DB88B8B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F55A7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F55A7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E6842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6648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gi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1.popworld15.appspo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ather.com/" TargetMode="External"/><Relationship Id="rId2" Type="http://schemas.openxmlformats.org/officeDocument/2006/relationships/hyperlink" Target="http://www.treehouses.org/projects/cradlebeach.s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hyperlink" Target="http://www.amazo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4267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Cloud Computing: Concepts, Technologies and Business Implications</a:t>
            </a:r>
            <a:endParaRPr lang="en-US" sz="4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839D25-DC91-45B8-A88F-9193265E263E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Bookman Old Style" pitchFamily="18" charset="0"/>
              </a:rPr>
              <a:t>“Grid Technology: A slide from my presentation</a:t>
            </a:r>
            <a:br>
              <a:rPr lang="en-US" sz="2400" dirty="0" smtClean="0">
                <a:latin typeface="Bookman Old Style" pitchFamily="18" charset="0"/>
              </a:rPr>
            </a:br>
            <a:r>
              <a:rPr lang="en-US" sz="2400" dirty="0" smtClean="0">
                <a:latin typeface="Bookman Old Style" pitchFamily="18" charset="0"/>
              </a:rPr>
              <a:t>to Industry (2005)</a:t>
            </a:r>
            <a:endParaRPr lang="en-US" sz="2400" dirty="0">
              <a:latin typeface="Bookman Old Style" pitchFamily="18" charset="0"/>
            </a:endParaRP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Emerging enabling technology.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Natural evolution of distributed systems and the Internet.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Middleware supporting network of systems to facilitate sharing, standardization and openness.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Infrastructure and application model dealing with sharing of compute cycles, data, storage and other resources.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Publicized by prominent industries as on-demand computing, utility computing, etc.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Move towards delivering “computing” to masses similar to other utilities (electricity and voice communication).”</a:t>
            </a:r>
          </a:p>
          <a:p>
            <a:pPr eaLnBrk="1" hangingPunct="1">
              <a:lnSpc>
                <a:spcPct val="80000"/>
              </a:lnSpc>
            </a:pPr>
            <a:r>
              <a:rPr lang="en-US" smtClean="0">
                <a:latin typeface="Times New Roman" pitchFamily="18" charset="0"/>
              </a:rPr>
              <a:t>Now,</a:t>
            </a:r>
          </a:p>
        </p:txBody>
      </p:sp>
      <p:pic>
        <p:nvPicPr>
          <p:cNvPr id="24580" name="Picture 3" descr="C:\Users\bina\AppData\Local\Microsoft\Windows\Temporary Internet Files\Content.IE5\4KXS08J1\MC90009789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899150"/>
            <a:ext cx="9144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Box 8"/>
          <p:cNvSpPr txBox="1">
            <a:spLocks noChangeArrowheads="1"/>
          </p:cNvSpPr>
          <p:nvPr/>
        </p:nvSpPr>
        <p:spPr bwMode="auto">
          <a:xfrm>
            <a:off x="2057400" y="5410200"/>
            <a:ext cx="6265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Hmmm…sounds like the definition for cloud computing!!!!!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1219200" y="5105400"/>
            <a:ext cx="7239000" cy="838200"/>
          </a:xfrm>
          <a:prstGeom prst="cloudCallou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93EA9-D16D-4162-B8F6-A41B5CBC0CA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19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It is a changed world now…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Explosive growth in applications: biomedical informatics, space exploration, business analytics, web 2.0 social networking: YouTube, </a:t>
            </a:r>
            <a:r>
              <a:rPr lang="en-US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Facebook</a:t>
            </a:r>
            <a:endParaRPr lang="en-US" sz="2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Extreme scale content generation: e-science and e-business data deluge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Extraordinary rate of digital content consumption: digital gluttony: Apple </a:t>
            </a:r>
            <a:r>
              <a:rPr lang="en-US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iPhone</a:t>
            </a: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iPad</a:t>
            </a: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Amazon Kindle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Exponential growth in compute capabilities: multi-core, storage, bandwidth, virtual machines (virtualization)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Very short cycle of obsolescence in technologies: Windows Vista</a:t>
            </a: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 Windows 7; Java versions; CC#; </a:t>
            </a:r>
            <a:r>
              <a:rPr lang="en-US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Phython</a:t>
            </a:r>
            <a:endParaRPr lang="en-US" sz="2900" dirty="0" smtClean="0">
              <a:solidFill>
                <a:schemeClr val="tx1">
                  <a:lumMod val="50000"/>
                  <a:lumOff val="50000"/>
                </a:schemeClr>
              </a:solidFill>
              <a:sym typeface="Wingdings" pitchFamily="2" charset="2"/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Newer architectures: web services, persistence models, distributed file systems/repositories (Google, </a:t>
            </a:r>
            <a:r>
              <a:rPr lang="en-US" sz="2900" dirty="0" err="1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Hadoop</a:t>
            </a: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), multi-core, wireless and mobile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Diverse knowledge and skill levels of the workforce </a:t>
            </a:r>
            <a:endParaRPr lang="en-US" sz="2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You simply cannot manage this complex situation with your traditional IT infrastructure:</a:t>
            </a:r>
          </a:p>
          <a:p>
            <a:pPr lvl="1" eaLnBrk="1" fontAlgn="auto" hangingPunct="1">
              <a:spcAft>
                <a:spcPts val="0"/>
              </a:spcAft>
              <a:buFont typeface="Courier New" pitchFamily="49" charset="0"/>
              <a:buNone/>
              <a:defRPr/>
            </a:pPr>
            <a:endParaRPr lang="en-US" sz="2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9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FD953-AB60-4757-8130-E86480889582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Answer: The Cloud Computing?</a:t>
            </a:r>
            <a:endParaRPr lang="en-US" sz="3600" dirty="0"/>
          </a:p>
        </p:txBody>
      </p:sp>
      <p:sp>
        <p:nvSpPr>
          <p:cNvPr id="2662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Typical requirements and models: </a:t>
            </a:r>
          </a:p>
          <a:p>
            <a:pPr lvl="1" eaLnBrk="1" hangingPunct="1"/>
            <a:r>
              <a:rPr lang="en-US" dirty="0" smtClean="0"/>
              <a:t>platform (</a:t>
            </a:r>
            <a:r>
              <a:rPr lang="en-US" dirty="0" err="1" smtClean="0"/>
              <a:t>PaaS</a:t>
            </a:r>
            <a:r>
              <a:rPr lang="en-US" dirty="0" smtClean="0"/>
              <a:t>), </a:t>
            </a:r>
          </a:p>
          <a:p>
            <a:pPr lvl="1" eaLnBrk="1" hangingPunct="1"/>
            <a:r>
              <a:rPr lang="en-US" dirty="0" smtClean="0"/>
              <a:t>software (</a:t>
            </a:r>
            <a:r>
              <a:rPr lang="en-US" dirty="0" err="1" smtClean="0"/>
              <a:t>SaaS</a:t>
            </a:r>
            <a:r>
              <a:rPr lang="en-US" dirty="0" smtClean="0"/>
              <a:t>), </a:t>
            </a:r>
          </a:p>
          <a:p>
            <a:pPr lvl="1" eaLnBrk="1" hangingPunct="1"/>
            <a:r>
              <a:rPr lang="en-US" dirty="0" smtClean="0"/>
              <a:t>infrastructure (</a:t>
            </a:r>
            <a:r>
              <a:rPr lang="en-US" dirty="0" err="1" smtClean="0"/>
              <a:t>IaaS</a:t>
            </a:r>
            <a:r>
              <a:rPr lang="en-US" dirty="0" smtClean="0"/>
              <a:t>), </a:t>
            </a:r>
          </a:p>
          <a:p>
            <a:pPr lvl="1" eaLnBrk="1" hangingPunct="1"/>
            <a:r>
              <a:rPr lang="en-US" dirty="0" smtClean="0"/>
              <a:t>Services-based application programming interface (API)</a:t>
            </a:r>
          </a:p>
          <a:p>
            <a:pPr eaLnBrk="1" hangingPunct="1"/>
            <a:r>
              <a:rPr lang="en-US" dirty="0" smtClean="0"/>
              <a:t>A cloud computing environment can provide one or more of these requirements for a cost</a:t>
            </a:r>
          </a:p>
          <a:p>
            <a:pPr eaLnBrk="1" hangingPunct="1"/>
            <a:r>
              <a:rPr lang="en-US" dirty="0" smtClean="0"/>
              <a:t>Pay as you go model of business</a:t>
            </a:r>
          </a:p>
          <a:p>
            <a:pPr eaLnBrk="1" hangingPunct="1"/>
            <a:r>
              <a:rPr lang="en-US" dirty="0" smtClean="0"/>
              <a:t>When using a public cloud the model is similar to renting a property than owning one.</a:t>
            </a:r>
          </a:p>
          <a:p>
            <a:pPr eaLnBrk="1" hangingPunct="1"/>
            <a:r>
              <a:rPr lang="en-US" dirty="0" smtClean="0"/>
              <a:t>An organization could also maintain a private cloud and/or use both.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14341F-54CE-4A53-9C38-CE559993C11C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Enabling Technologies</a:t>
            </a:r>
            <a:endParaRPr lang="en-US" sz="3600" dirty="0"/>
          </a:p>
        </p:txBody>
      </p:sp>
      <p:sp>
        <p:nvSpPr>
          <p:cNvPr id="5" name="Up Arrow 4"/>
          <p:cNvSpPr/>
          <p:nvPr/>
        </p:nvSpPr>
        <p:spPr>
          <a:xfrm>
            <a:off x="3548063" y="5791200"/>
            <a:ext cx="2590800" cy="762000"/>
          </a:xfrm>
          <a:prstGeom prst="upArrow">
            <a:avLst>
              <a:gd name="adj1" fmla="val 50000"/>
              <a:gd name="adj2" fmla="val 17735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64-bit processor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5257800"/>
            <a:ext cx="6248400" cy="533400"/>
          </a:xfrm>
          <a:prstGeom prst="rect">
            <a:avLst/>
          </a:prstGeom>
          <a:solidFill>
            <a:srgbClr val="7CE4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tx1"/>
                </a:solidFill>
              </a:rPr>
              <a:t>Multi-core architectures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2578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828800" y="4495800"/>
            <a:ext cx="6248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Virtualization: bare metal, hypervisor. 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0" y="3886200"/>
            <a:ext cx="6096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VM0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397375" y="3886200"/>
            <a:ext cx="609600" cy="60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/>
                </a:solidFill>
              </a:rPr>
              <a:t>VM1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629400" y="3886200"/>
            <a:ext cx="609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err="1">
                <a:solidFill>
                  <a:schemeClr val="tx1"/>
                </a:solidFill>
              </a:rPr>
              <a:t>VMn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28800" y="3276600"/>
            <a:ext cx="6248400" cy="609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Web-services,  SOA, WS standards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5375" y="2960688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86400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234113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972300" y="2895600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74975" y="2938463"/>
            <a:ext cx="1905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3165475" y="2949575"/>
            <a:ext cx="18335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Services interface</a:t>
            </a:r>
          </a:p>
        </p:txBody>
      </p:sp>
      <p:sp>
        <p:nvSpPr>
          <p:cNvPr id="27665" name="Cloud"/>
          <p:cNvSpPr>
            <a:spLocks noChangeAspect="1" noEditPoints="1" noChangeArrowheads="1"/>
          </p:cNvSpPr>
          <p:nvPr/>
        </p:nvSpPr>
        <p:spPr bwMode="auto">
          <a:xfrm>
            <a:off x="1828800" y="1309688"/>
            <a:ext cx="6096000" cy="1238250"/>
          </a:xfrm>
          <a:custGeom>
            <a:avLst/>
            <a:gdLst>
              <a:gd name="T0" fmla="*/ 1506090178 w 21600"/>
              <a:gd name="T1" fmla="*/ 2036877682 h 21600"/>
              <a:gd name="T2" fmla="*/ 2147483647 w 21600"/>
              <a:gd name="T3" fmla="*/ 2147483647 h 21600"/>
              <a:gd name="T4" fmla="*/ 2147483647 w 21600"/>
              <a:gd name="T5" fmla="*/ 2036877682 h 21600"/>
              <a:gd name="T6" fmla="*/ 2147483647 w 21600"/>
              <a:gd name="T7" fmla="*/ 23292084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49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r>
              <a:rPr lang="en-US"/>
              <a:t>Cloud applications: data-intensive, compute-intensive, storage-intensive</a:t>
            </a:r>
          </a:p>
        </p:txBody>
      </p:sp>
      <p:sp>
        <p:nvSpPr>
          <p:cNvPr id="30" name="Up Arrow 29"/>
          <p:cNvSpPr/>
          <p:nvPr/>
        </p:nvSpPr>
        <p:spPr>
          <a:xfrm>
            <a:off x="4735513" y="2514600"/>
            <a:ext cx="750887" cy="45720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Can 30"/>
          <p:cNvSpPr/>
          <p:nvPr/>
        </p:nvSpPr>
        <p:spPr>
          <a:xfrm>
            <a:off x="228600" y="4549775"/>
            <a:ext cx="1143000" cy="1216025"/>
          </a:xfrm>
          <a:prstGeom prst="can">
            <a:avLst/>
          </a:prstGeom>
          <a:solidFill>
            <a:srgbClr val="DEC8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solidFill>
                  <a:schemeClr val="tx1"/>
                </a:solidFill>
              </a:rPr>
              <a:t>Storage Models: S3, </a:t>
            </a:r>
            <a:r>
              <a:rPr lang="en-US" sz="1200" b="1" dirty="0" err="1">
                <a:solidFill>
                  <a:schemeClr val="tx1"/>
                </a:solidFill>
              </a:rPr>
              <a:t>BigTable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tx1"/>
                </a:solidFill>
              </a:rPr>
              <a:t>BlobStore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34" name="Left-Right Arrow 33"/>
          <p:cNvSpPr/>
          <p:nvPr/>
        </p:nvSpPr>
        <p:spPr>
          <a:xfrm rot="7971937">
            <a:off x="801688" y="4268788"/>
            <a:ext cx="1339850" cy="139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69" name="TextBox 34"/>
          <p:cNvSpPr txBox="1">
            <a:spLocks noChangeArrowheads="1"/>
          </p:cNvSpPr>
          <p:nvPr/>
        </p:nvSpPr>
        <p:spPr bwMode="auto">
          <a:xfrm>
            <a:off x="5441950" y="2514600"/>
            <a:ext cx="12334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600" b="1"/>
              <a:t>Bandwidth</a:t>
            </a:r>
          </a:p>
        </p:txBody>
      </p:sp>
      <p:sp>
        <p:nvSpPr>
          <p:cNvPr id="27670" name="TextBox 35"/>
          <p:cNvSpPr txBox="1">
            <a:spLocks noChangeArrowheads="1"/>
          </p:cNvSpPr>
          <p:nvPr/>
        </p:nvSpPr>
        <p:spPr bwMode="auto">
          <a:xfrm>
            <a:off x="1901825" y="2838450"/>
            <a:ext cx="474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1400" b="1"/>
              <a:t>WS</a:t>
            </a:r>
          </a:p>
        </p:txBody>
      </p:sp>
      <p:pic>
        <p:nvPicPr>
          <p:cNvPr id="27671" name="Picture 7" descr="C:\Program Files\Microsoft Office\MEDIA\CAGCAT10\j02919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0950" y="1143000"/>
            <a:ext cx="6477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2" name="Picture 8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13" y="1536700"/>
            <a:ext cx="447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3" name="Picture 9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109663"/>
            <a:ext cx="5334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4" name="Picture 10" descr="C:\Program Files\Microsoft Office\MEDIA\CAGCAT10\j0297551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617663"/>
            <a:ext cx="4667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5" name="Picture 11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588" y="1044575"/>
            <a:ext cx="5937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6" name="Picture 1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2238375"/>
            <a:ext cx="614362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7AC0E-0FA8-460D-9461-96C2D4ACC511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Common Features of Cloud Providers</a:t>
            </a:r>
            <a:endParaRPr lang="en-US" sz="3600" dirty="0"/>
          </a:p>
        </p:txBody>
      </p:sp>
      <p:grpSp>
        <p:nvGrpSpPr>
          <p:cNvPr id="28675" name="Group 17"/>
          <p:cNvGrpSpPr>
            <a:grpSpLocks/>
          </p:cNvGrpSpPr>
          <p:nvPr/>
        </p:nvGrpSpPr>
        <p:grpSpPr bwMode="auto">
          <a:xfrm>
            <a:off x="1600200" y="1741488"/>
            <a:ext cx="4724400" cy="936625"/>
            <a:chOff x="1524000" y="2362200"/>
            <a:chExt cx="4724400" cy="936171"/>
          </a:xfrm>
        </p:grpSpPr>
        <p:sp>
          <p:nvSpPr>
            <p:cNvPr id="7" name="Rectangle 6"/>
            <p:cNvSpPr/>
            <p:nvPr/>
          </p:nvSpPr>
          <p:spPr>
            <a:xfrm>
              <a:off x="1524000" y="2384414"/>
              <a:ext cx="1676400" cy="9139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Development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Environment: </a:t>
              </a:r>
              <a:r>
                <a:rPr lang="en-US" sz="1400" dirty="0">
                  <a:solidFill>
                    <a:schemeClr val="tx1"/>
                  </a:solidFill>
                </a:rPr>
                <a:t>IDE, SDK, Plugins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19600" y="2362200"/>
              <a:ext cx="1828800" cy="91395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Production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Environment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3200400" y="2666852"/>
              <a:ext cx="1219200" cy="1745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8676" name="Group 18"/>
          <p:cNvGrpSpPr>
            <a:grpSpLocks/>
          </p:cNvGrpSpPr>
          <p:nvPr/>
        </p:nvGrpSpPr>
        <p:grpSpPr bwMode="auto">
          <a:xfrm>
            <a:off x="1524000" y="3121025"/>
            <a:ext cx="6597650" cy="925513"/>
            <a:chOff x="1524000" y="3845705"/>
            <a:chExt cx="6597887" cy="925286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1524000" y="3856815"/>
              <a:ext cx="914433" cy="764987"/>
            </a:xfrm>
            <a:prstGeom prst="flowChartMagneticDisk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Simple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0460" y="3856815"/>
              <a:ext cx="1219244" cy="9141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Table Store &lt;key, value&gt;</a:t>
              </a:r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5334137" y="3845705"/>
              <a:ext cx="914433" cy="776098"/>
            </a:xfrm>
            <a:prstGeom prst="flowChartMagneticDisk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dirty="0">
                  <a:solidFill>
                    <a:schemeClr val="tx1"/>
                  </a:solidFill>
                </a:rPr>
                <a:t>Drives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24000" y="3845705"/>
              <a:ext cx="4800772" cy="925286"/>
            </a:xfrm>
            <a:prstGeom prst="round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685" name="TextBox 15"/>
            <p:cNvSpPr txBox="1">
              <a:spLocks noChangeArrowheads="1"/>
            </p:cNvSpPr>
            <p:nvPr/>
          </p:nvSpPr>
          <p:spPr bwMode="auto">
            <a:xfrm>
              <a:off x="6324600" y="4046738"/>
              <a:ext cx="179728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alatino Linotype" pitchFamily="18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b="1"/>
                <a:t>Accessible through </a:t>
              </a:r>
            </a:p>
            <a:p>
              <a:pPr eaLnBrk="1" hangingPunct="1"/>
              <a:r>
                <a:rPr lang="en-US" sz="1400" b="1"/>
                <a:t>Web services</a:t>
              </a: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1524000" y="4533900"/>
            <a:ext cx="4724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Management Console and Monitoring tools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dirty="0">
                <a:solidFill>
                  <a:schemeClr val="tx1"/>
                </a:solidFill>
              </a:rPr>
              <a:t>&amp; multi-level security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8C2A49-B18A-458B-BDD5-F26D18245800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Windows Azure</a:t>
            </a:r>
            <a:endParaRPr lang="en-US" sz="3600" dirty="0"/>
          </a:p>
        </p:txBody>
      </p:sp>
      <p:sp>
        <p:nvSpPr>
          <p:cNvPr id="29699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Enterprise-level on-demand capacity builder</a:t>
            </a:r>
          </a:p>
          <a:p>
            <a:pPr eaLnBrk="1" hangingPunct="1"/>
            <a:r>
              <a:rPr lang="en-US" smtClean="0"/>
              <a:t>Fabric of cycles and storage available on-request for a cost</a:t>
            </a:r>
          </a:p>
          <a:p>
            <a:pPr eaLnBrk="1" hangingPunct="1"/>
            <a:r>
              <a:rPr lang="en-US" smtClean="0"/>
              <a:t>You have to use Azure API to work with the infrastructure offered by Microsoft</a:t>
            </a:r>
          </a:p>
          <a:p>
            <a:pPr eaLnBrk="1" hangingPunct="1"/>
            <a:r>
              <a:rPr lang="en-US" smtClean="0"/>
              <a:t>Significant features: web role, worker role , blob storage, table and drive-storage</a:t>
            </a:r>
          </a:p>
        </p:txBody>
      </p:sp>
      <p:pic>
        <p:nvPicPr>
          <p:cNvPr id="29700" name="Picture 6" descr="azureflag76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28600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DD5B12-5E0B-4217-A6F6-8957D74E98A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 smtClean="0"/>
              <a:t>Amazon EC2</a:t>
            </a:r>
            <a:endParaRPr lang="en-US" sz="4400" dirty="0"/>
          </a:p>
        </p:txBody>
      </p:sp>
      <p:sp>
        <p:nvSpPr>
          <p:cNvPr id="30723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Amazon EC2 is one large complex web service.</a:t>
            </a:r>
          </a:p>
          <a:p>
            <a:pPr eaLnBrk="1" hangingPunct="1"/>
            <a:r>
              <a:rPr lang="en-US" smtClean="0"/>
              <a:t>EC2 provided an API for instantiating computing instances with any of the operating systems supported.</a:t>
            </a:r>
          </a:p>
          <a:p>
            <a:pPr eaLnBrk="1" hangingPunct="1"/>
            <a:r>
              <a:rPr lang="en-US" smtClean="0"/>
              <a:t>It can facilitate computations through Amazon Machine Images (AMIs) for various other models.</a:t>
            </a:r>
          </a:p>
          <a:p>
            <a:pPr eaLnBrk="1" hangingPunct="1"/>
            <a:r>
              <a:rPr lang="en-US" smtClean="0"/>
              <a:t>Signature features: S3, Cloud Management Console, MapReduce Cloud, Amazon Machine Image (AMI)</a:t>
            </a:r>
          </a:p>
          <a:p>
            <a:pPr eaLnBrk="1" hangingPunct="1"/>
            <a:r>
              <a:rPr lang="en-US" smtClean="0"/>
              <a:t>Excellent distribution, load balancing, cloud monitoring tools</a:t>
            </a:r>
          </a:p>
        </p:txBody>
      </p:sp>
      <p:pic>
        <p:nvPicPr>
          <p:cNvPr id="30724" name="Picture 6" descr="amazon_aws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152400"/>
            <a:ext cx="24352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B0EF83-064B-4D6F-A415-F72C4C0D77B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Google App Engine </a:t>
            </a:r>
            <a:endParaRPr lang="en-US" sz="3600" dirty="0"/>
          </a:p>
        </p:txBody>
      </p:sp>
      <p:sp>
        <p:nvSpPr>
          <p:cNvPr id="31747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is more a web interface for a development environment that offers a one stop facility for design, development and deployment Java and Python-based applications in Java, Go and Python.</a:t>
            </a:r>
          </a:p>
          <a:p>
            <a:pPr eaLnBrk="1" hangingPunct="1"/>
            <a:r>
              <a:rPr lang="en-US" smtClean="0"/>
              <a:t>Google offers the same reliability, availability and scalability at par with Google’s own applications </a:t>
            </a:r>
          </a:p>
          <a:p>
            <a:pPr eaLnBrk="1" hangingPunct="1"/>
            <a:r>
              <a:rPr lang="en-US" smtClean="0"/>
              <a:t>Interface is software programming based</a:t>
            </a:r>
          </a:p>
          <a:p>
            <a:pPr eaLnBrk="1" hangingPunct="1"/>
            <a:r>
              <a:rPr lang="en-US" smtClean="0"/>
              <a:t>Comprehensive programming platform irrespective of the size (small or large)</a:t>
            </a:r>
          </a:p>
          <a:p>
            <a:pPr eaLnBrk="1" hangingPunct="1"/>
            <a:r>
              <a:rPr lang="en-US" smtClean="0"/>
              <a:t>Signature features: templates and appspot, excellent monitoring and management console</a:t>
            </a:r>
          </a:p>
        </p:txBody>
      </p:sp>
      <p:pic>
        <p:nvPicPr>
          <p:cNvPr id="31748" name="Picture 6" descr="google-app-eng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048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59683-1818-4D9E-972F-3D0DB0BC07AF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Demos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Amazon AWS: EC2 &amp; S3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(among the many infrastructure services)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Linux machine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machine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three-tier enterprise application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Google app Engine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Eclipse plug-in for GAE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 and deployment of an application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Windows Azure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Storage: blob store/container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MS Visual Studio Azure development and production environment</a:t>
            </a:r>
          </a:p>
          <a:p>
            <a:pPr marL="457200" lvl="1" indent="0" eaLnBrk="1" fontAlgn="auto" hangingPunct="1">
              <a:spcAft>
                <a:spcPts val="0"/>
              </a:spcAft>
              <a:buFont typeface="Courier New" pitchFamily="49" charset="0"/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 eaLnBrk="1" fontAlgn="auto" hangingPunct="1">
              <a:spcAft>
                <a:spcPts val="0"/>
              </a:spcAft>
              <a:buFont typeface="Courier New" pitchFamily="49" charset="0"/>
              <a:buNone/>
              <a:defRPr/>
            </a:pP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F6C9B-94E3-47BB-8196-FFADA8885CC4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Introduction to </a:t>
            </a:r>
            <a:r>
              <a:rPr lang="en-US" b="1" i="1" smtClean="0">
                <a:solidFill>
                  <a:schemeClr val="tx1"/>
                </a:solidFill>
              </a:rPr>
              <a:t>cloud context</a:t>
            </a:r>
          </a:p>
          <a:p>
            <a:pPr lvl="1" eaLnBrk="1" hangingPunct="1"/>
            <a:r>
              <a:rPr lang="en-US" b="1" smtClean="0"/>
              <a:t>Technology context: multi-core, virtualization, 64-bit processors, parallel computing models, big-data storages…</a:t>
            </a:r>
          </a:p>
          <a:p>
            <a:pPr lvl="1" eaLnBrk="1" hangingPunct="1"/>
            <a:r>
              <a:rPr lang="en-US" b="1" smtClean="0"/>
              <a:t>Cloud models: IaaS</a:t>
            </a:r>
            <a:r>
              <a:rPr lang="en-US" b="1" i="1" smtClean="0"/>
              <a:t> (</a:t>
            </a:r>
            <a:r>
              <a:rPr lang="en-US" b="1" smtClean="0"/>
              <a:t>Amazon AWS), PaaS (Microsoft Azure), SaaS (Google App Engine)</a:t>
            </a:r>
          </a:p>
          <a:p>
            <a:pPr eaLnBrk="1" hangingPunct="1"/>
            <a:r>
              <a:rPr lang="en-US" b="1" smtClean="0"/>
              <a:t>Demonstration of </a:t>
            </a:r>
            <a:r>
              <a:rPr lang="en-US" b="1" i="1" smtClean="0">
                <a:solidFill>
                  <a:schemeClr val="tx1"/>
                </a:solidFill>
              </a:rPr>
              <a:t>cloud capabilities</a:t>
            </a:r>
          </a:p>
          <a:p>
            <a:pPr lvl="1" eaLnBrk="1" hangingPunct="1"/>
            <a:r>
              <a:rPr lang="en-US" b="1" smtClean="0"/>
              <a:t>Cloud models </a:t>
            </a:r>
          </a:p>
          <a:p>
            <a:pPr lvl="1" eaLnBrk="1" hangingPunct="1"/>
            <a:r>
              <a:rPr lang="en-US" b="1" smtClean="0"/>
              <a:t>Data and Computing models: MapReduce</a:t>
            </a:r>
          </a:p>
          <a:p>
            <a:pPr lvl="1" eaLnBrk="1" hangingPunct="1"/>
            <a:r>
              <a:rPr lang="en-US" b="1" smtClean="0"/>
              <a:t>Graph processing using amazon elastic mapreduce</a:t>
            </a:r>
          </a:p>
          <a:p>
            <a:pPr eaLnBrk="1" hangingPunct="1"/>
            <a:r>
              <a:rPr lang="en-US" b="1" smtClean="0"/>
              <a:t>A </a:t>
            </a:r>
            <a:r>
              <a:rPr lang="en-US" b="1" i="1" smtClean="0">
                <a:solidFill>
                  <a:schemeClr val="tx1"/>
                </a:solidFill>
              </a:rPr>
              <a:t>case-study</a:t>
            </a:r>
            <a:r>
              <a:rPr lang="en-US" b="1" smtClean="0"/>
              <a:t> of real business application of the cloud</a:t>
            </a:r>
          </a:p>
          <a:p>
            <a:pPr eaLnBrk="1" hangingPunct="1"/>
            <a:r>
              <a:rPr lang="en-US" b="1" smtClean="0"/>
              <a:t>Questions and Answers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6F8DF-1B41-4AD9-90EB-F67AA6A11DF3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Speakers’ Background in cloud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sx="1000" sy="1000" algn="ctr" rotWithShape="0">
              <a:schemeClr val="accent2">
                <a:lumMod val="40000"/>
                <a:lumOff val="60000"/>
              </a:schemeClr>
            </a:outerShdw>
          </a:effectLst>
        </p:spPr>
        <p:txBody>
          <a:bodyPr rtlCol="0"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Bina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 two current NSF (National Science Foundation of USA) awards related to cloud computing: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2009-2012: Data-Intensive computing education: CCLI Phase 2: $250K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2010-2012: Cloud-enabled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Evolutionary Genetics 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Testbed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OCI-CI-TEAM: $250K  </a:t>
            </a:r>
          </a:p>
          <a:p>
            <a:pPr marL="79552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Faculty at the CSE department at University at Buffalo.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Kumar: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Principal Consultant at CTG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Currently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heading a large semantic technology business initiative that leverages cloud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computing</a:t>
            </a:r>
          </a:p>
          <a:p>
            <a:pPr marL="852678" lvl="1" eaLnBrk="1" fontAlgn="auto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Adjunct Professor at School of Management, University at Buffalo.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90127-B473-47CA-BEC2-9DE381CB21F7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Introduction: A Golden Era in Computing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1435608" y="1447800"/>
          <a:ext cx="74980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xplosion 1 9"/>
          <p:cNvSpPr/>
          <p:nvPr/>
        </p:nvSpPr>
        <p:spPr>
          <a:xfrm>
            <a:off x="2362200" y="3276600"/>
            <a:ext cx="990600" cy="8159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dirty="0">
              <a:solidFill>
                <a:prstClr val="whit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6/2/2011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56BCF-DFBD-4F60-90F2-B3F4ECB61F50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sz="4000"/>
              <a:t>Cloud Concepts, Enabling-technologies, and Models: The Cloud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B15FB-10DE-40F9-B805-564240A0FCD2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500" dirty="0"/>
              <a:t>Evolution of Internet Computing</a:t>
            </a:r>
          </a:p>
        </p:txBody>
      </p:sp>
      <p:sp>
        <p:nvSpPr>
          <p:cNvPr id="20483" name="Rectangle 3">
            <a:hlinkClick r:id="rId2"/>
          </p:cNvPr>
          <p:cNvSpPr>
            <a:spLocks noChangeArrowheads="1"/>
          </p:cNvSpPr>
          <p:nvPr/>
        </p:nvSpPr>
        <p:spPr bwMode="auto">
          <a:xfrm rot="-5400000">
            <a:off x="304800" y="4572000"/>
            <a:ext cx="1524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  <a:hlinkClick r:id="rId2"/>
              </a:rPr>
              <a:t>Publish</a:t>
            </a:r>
            <a:endParaRPr lang="en-US">
              <a:latin typeface="Tahoma" pitchFamily="34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 rot="-5400000">
            <a:off x="762000" y="4419600"/>
            <a:ext cx="1828800" cy="304800"/>
          </a:xfrm>
          <a:prstGeom prst="rect">
            <a:avLst/>
          </a:prstGeom>
          <a:solidFill>
            <a:schemeClr val="folHlink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Inform</a:t>
            </a: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 rot="-5400000">
            <a:off x="1219200" y="4267200"/>
            <a:ext cx="2133600" cy="304800"/>
          </a:xfrm>
          <a:prstGeom prst="rect">
            <a:avLst/>
          </a:prstGeom>
          <a:solidFill>
            <a:srgbClr val="CBFE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  <a:hlinkClick r:id="rId3"/>
              </a:rPr>
              <a:t>Interact</a:t>
            </a:r>
            <a:endParaRPr lang="en-US">
              <a:latin typeface="Tahoma" pitchFamily="34" charset="0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 rot="-5400000">
            <a:off x="1676400" y="4114800"/>
            <a:ext cx="2438400" cy="304800"/>
          </a:xfrm>
          <a:prstGeom prst="rect">
            <a:avLst/>
          </a:prstGeom>
          <a:solidFill>
            <a:srgbClr val="FD71F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Integrate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 rot="-5400000">
            <a:off x="2133600" y="3962400"/>
            <a:ext cx="27432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  <a:hlinkClick r:id="rId4"/>
              </a:rPr>
              <a:t>Transact</a:t>
            </a:r>
            <a:endParaRPr lang="en-US">
              <a:latin typeface="Tahoma" pitchFamily="34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 rot="-5400000">
            <a:off x="2895600" y="3810000"/>
            <a:ext cx="3048000" cy="304800"/>
          </a:xfrm>
          <a:prstGeom prst="rect">
            <a:avLst/>
          </a:prstGeom>
          <a:solidFill>
            <a:srgbClr val="6FF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Discover (intelligence)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 rot="-5400000">
            <a:off x="3352800" y="3657600"/>
            <a:ext cx="3352800" cy="304800"/>
          </a:xfrm>
          <a:prstGeom prst="rect">
            <a:avLst/>
          </a:prstGeom>
          <a:solidFill>
            <a:srgbClr val="FD717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Automate (discovery)</a:t>
            </a: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914400" y="548640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7231063" y="5507038"/>
            <a:ext cx="625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time</a:t>
            </a:r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flipV="1">
            <a:off x="914400" y="1752600"/>
            <a:ext cx="0" cy="3733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898525" y="1479550"/>
            <a:ext cx="6842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scale</a:t>
            </a:r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 rot="-5400000">
            <a:off x="4067175" y="3457575"/>
            <a:ext cx="3752850" cy="304800"/>
          </a:xfrm>
          <a:prstGeom prst="rect">
            <a:avLst/>
          </a:prstGeom>
          <a:solidFill>
            <a:srgbClr val="DDD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Social media and networking</a:t>
            </a: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V="1">
            <a:off x="3962400" y="1752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V="1">
            <a:off x="5486400" y="1752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3962400" y="2057400"/>
            <a:ext cx="788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sz="1000" b="1">
                <a:latin typeface="Tahoma" pitchFamily="34" charset="0"/>
              </a:rPr>
              <a:t>Semantic</a:t>
            </a:r>
          </a:p>
          <a:p>
            <a:r>
              <a:rPr lang="en-US" sz="1000" b="1">
                <a:latin typeface="Tahoma" pitchFamily="34" charset="0"/>
              </a:rPr>
              <a:t>discovery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4708525" y="1733550"/>
            <a:ext cx="1130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 sz="1000" b="1">
                <a:latin typeface="Tahoma" pitchFamily="34" charset="0"/>
              </a:rPr>
              <a:t>Data-intensive</a:t>
            </a:r>
          </a:p>
          <a:p>
            <a:r>
              <a:rPr lang="en-US" sz="1000" b="1">
                <a:latin typeface="Tahoma" pitchFamily="34" charset="0"/>
              </a:rPr>
              <a:t>HPC, cloud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1066800" y="2133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2117725" y="1784350"/>
            <a:ext cx="60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web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962400" y="1676400"/>
            <a:ext cx="3268663" cy="174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7086600" y="1662113"/>
            <a:ext cx="1168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r>
              <a:rPr lang="en-US">
                <a:latin typeface="Tahoma" pitchFamily="34" charset="0"/>
              </a:rPr>
              <a:t>deep web</a:t>
            </a:r>
          </a:p>
        </p:txBody>
      </p:sp>
      <p:sp>
        <p:nvSpPr>
          <p:cNvPr id="20503" name="Rectangle 14"/>
          <p:cNvSpPr>
            <a:spLocks noChangeArrowheads="1"/>
          </p:cNvSpPr>
          <p:nvPr/>
        </p:nvSpPr>
        <p:spPr bwMode="auto">
          <a:xfrm rot="-5400000">
            <a:off x="4781550" y="3330575"/>
            <a:ext cx="4006850" cy="304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Tahoma" pitchFamily="34" charset="0"/>
              </a:rPr>
              <a:t>Data marketplace and analytics</a:t>
            </a:r>
          </a:p>
        </p:txBody>
      </p:sp>
      <p:pic>
        <p:nvPicPr>
          <p:cNvPr id="20504" name="Picture 23" descr="MCAN04429_0000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913" y="4930775"/>
            <a:ext cx="725487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957758-6362-4F8F-9EBC-EF6F59167588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66725" y="107950"/>
            <a:ext cx="7429500" cy="1189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36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Top Ten Largest Databases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0" y="1111250"/>
            <a:ext cx="3929063" cy="110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3048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eaLnBrk="1" hangingPunct="1"/>
            <a:endParaRPr lang="en-US" sz="1400">
              <a:solidFill>
                <a:srgbClr val="FFFFFF"/>
              </a:solidFill>
            </a:endParaRPr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Palatino Linotype" pitchFamily="18" charset="0"/>
                <a:cs typeface="Arial" charset="0"/>
              </a:defRPr>
            </a:lvl9pPr>
          </a:lstStyle>
          <a:p>
            <a:pPr algn="r" eaLnBrk="1" hangingPunct="1"/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533400" y="1066800"/>
          <a:ext cx="80010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1511" name="Rectangle 11"/>
          <p:cNvSpPr>
            <a:spLocks noChangeArrowheads="1"/>
          </p:cNvSpPr>
          <p:nvPr/>
        </p:nvSpPr>
        <p:spPr bwMode="auto">
          <a:xfrm>
            <a:off x="381000" y="5867400"/>
            <a:ext cx="8458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/>
              <a:t>Ref: http://www.focus.com/fyi/operations/10-largest-databases-in-the-world</a:t>
            </a:r>
            <a:r>
              <a:rPr lang="en-US" sz="1400"/>
              <a:t>/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940B6-1730-4E2E-A0AD-82BC6D1A0BDE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Challenges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Alignment with the needs of the business / user / non-computer specialists / community and society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Need to address the scalability issue: large scale data, high performance computing, automation, response time, rapid prototyping, and rapid time to production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Need to effectively address (</a:t>
            </a:r>
            <a:r>
              <a:rPr lang="en-US" sz="2000" dirty="0" err="1" smtClean="0"/>
              <a:t>i</a:t>
            </a:r>
            <a:r>
              <a:rPr lang="en-US" sz="2000" dirty="0" smtClean="0"/>
              <a:t>) ever shortening cycle of obsolescence, (ii) heterogeneity and (iii) rapid changes in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Transform data from diverse sources into intelligence and deliver intelligence to right people/user/systems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What about providing all this in a cost-effective manner?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5E6D8-7249-4277-A3D8-9064DA2B46D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smtClean="0"/>
              <a:t>Enter the cloud</a:t>
            </a:r>
            <a:endParaRPr lang="en-US" sz="3600" dirty="0"/>
          </a:p>
        </p:txBody>
      </p:sp>
      <p:sp>
        <p:nvSpPr>
          <p:cNvPr id="23555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Cloud computing</a:t>
            </a:r>
            <a:r>
              <a:rPr lang="en-US" smtClean="0"/>
              <a:t> is Internet-based computing, whereby shared resources, software and information are provided to computers and other devices on-demand, like the electricity grid.</a:t>
            </a:r>
          </a:p>
          <a:p>
            <a:pPr eaLnBrk="1" hangingPunct="1"/>
            <a:r>
              <a:rPr lang="en-US" smtClean="0"/>
              <a:t>The cloud computing  is a culmination of numerous attempts at large scale computing with seamless access to virtually limitless resources.</a:t>
            </a:r>
          </a:p>
          <a:p>
            <a:pPr lvl="1" eaLnBrk="1" hangingPunct="1"/>
            <a:r>
              <a:rPr lang="en-US" smtClean="0"/>
              <a:t> on-demand computing, utility computing, ubiquitous computing, autonomic computing, platform computing, edge computing, elastic computing, </a:t>
            </a:r>
            <a:r>
              <a:rPr lang="en-US" b="1" smtClean="0"/>
              <a:t>grid computing</a:t>
            </a:r>
            <a:r>
              <a:rPr lang="en-US" smtClean="0"/>
              <a:t>, …</a:t>
            </a:r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6/23/2010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FC991-D414-4C29-AE4F-956BD0C23C92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Theme">
    <a:majorFont>
      <a:latin typeface="Tahoma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689</TotalTime>
  <Words>1115</Words>
  <Application>Microsoft Office PowerPoint</Application>
  <PresentationFormat>On-screen Show (4:3)</PresentationFormat>
  <Paragraphs>185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Palatino Linotype</vt:lpstr>
      <vt:lpstr>Arial</vt:lpstr>
      <vt:lpstr>Century Gothic</vt:lpstr>
      <vt:lpstr>Courier New</vt:lpstr>
      <vt:lpstr>Calibri</vt:lpstr>
      <vt:lpstr>Gill Sans MT</vt:lpstr>
      <vt:lpstr>Wingdings 2</vt:lpstr>
      <vt:lpstr>Verdana</vt:lpstr>
      <vt:lpstr>Georgia</vt:lpstr>
      <vt:lpstr>Tahoma</vt:lpstr>
      <vt:lpstr>Wingdings</vt:lpstr>
      <vt:lpstr>Bookman Old Style</vt:lpstr>
      <vt:lpstr>Times New Roman</vt:lpstr>
      <vt:lpstr>Executive</vt:lpstr>
      <vt:lpstr>Solstice</vt:lpstr>
      <vt:lpstr>Cloud Computing: Concepts, Technologies and Business Implications</vt:lpstr>
      <vt:lpstr>Outline of the talk</vt:lpstr>
      <vt:lpstr>Speakers’ Background in cloud computing </vt:lpstr>
      <vt:lpstr>Introduction: A Golden Era in Computing</vt:lpstr>
      <vt:lpstr>Cloud Concepts, Enabling-technologies, and Models: The Cloud Context</vt:lpstr>
      <vt:lpstr>Evolution of Internet Computing</vt:lpstr>
      <vt:lpstr>PowerPoint Presentation</vt:lpstr>
      <vt:lpstr>Challenges</vt:lpstr>
      <vt:lpstr>Enter the cloud</vt:lpstr>
      <vt:lpstr>“Grid Technology: A slide from my presentation to Industry (2005)</vt:lpstr>
      <vt:lpstr>It is a changed world now…</vt:lpstr>
      <vt:lpstr>Answer: The Cloud Computing?</vt:lpstr>
      <vt:lpstr>Enabling Technologies</vt:lpstr>
      <vt:lpstr>Common Features of Cloud Providers</vt:lpstr>
      <vt:lpstr>Windows Azure</vt:lpstr>
      <vt:lpstr>Amazon EC2</vt:lpstr>
      <vt:lpstr>Google App Engine </vt:lpstr>
      <vt:lpstr>Demos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Computing: Concepts, technologies and business imperatives</dc:title>
  <dc:creator>Nethra</dc:creator>
  <cp:lastModifiedBy>tawfik</cp:lastModifiedBy>
  <cp:revision>57</cp:revision>
  <dcterms:created xsi:type="dcterms:W3CDTF">2011-06-19T14:44:16Z</dcterms:created>
  <dcterms:modified xsi:type="dcterms:W3CDTF">2018-02-06T06:23:51Z</dcterms:modified>
</cp:coreProperties>
</file>