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8"/>
  </p:handoutMasterIdLst>
  <p:sldIdLst>
    <p:sldId id="256" r:id="rId2"/>
    <p:sldId id="257" r:id="rId3"/>
    <p:sldId id="261" r:id="rId4"/>
    <p:sldId id="258" r:id="rId5"/>
    <p:sldId id="262" r:id="rId6"/>
    <p:sldId id="259"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76" r:id="rId24"/>
    <p:sldId id="280" r:id="rId25"/>
    <p:sldId id="277" r:id="rId26"/>
    <p:sldId id="281" r:id="rId27"/>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3" d="100"/>
          <a:sy n="103" d="100"/>
        </p:scale>
        <p:origin x="-104" y="-3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F9BBFFBF-5BAD-48BE-A75E-1785165D7CE6}" type="datetimeFigureOut">
              <a:rPr lang="en-US" smtClean="0"/>
              <a:t>10/25/17</a:t>
            </a:fld>
            <a:endParaRPr lang="en-US"/>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69EBE47F-804D-47DC-BD11-59B0101C60AB}" type="slidenum">
              <a:rPr lang="en-US" smtClean="0"/>
              <a:t>‹#›</a:t>
            </a:fld>
            <a:endParaRPr lang="en-US"/>
          </a:p>
        </p:txBody>
      </p:sp>
    </p:spTree>
    <p:extLst>
      <p:ext uri="{BB962C8B-B14F-4D97-AF65-F5344CB8AC3E}">
        <p14:creationId xmlns:p14="http://schemas.microsoft.com/office/powerpoint/2010/main" val="36578341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A79EEB-B0CB-4AC6-90EB-1310771F33A1}"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396869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79EEB-B0CB-4AC6-90EB-1310771F33A1}"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196976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79EEB-B0CB-4AC6-90EB-1310771F33A1}"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160099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A79EEB-B0CB-4AC6-90EB-1310771F33A1}"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355241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A79EEB-B0CB-4AC6-90EB-1310771F33A1}" type="datetimeFigureOut">
              <a:rPr lang="en-US" smtClean="0"/>
              <a:t>10/25/17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387919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A79EEB-B0CB-4AC6-90EB-1310771F33A1}"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69706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A79EEB-B0CB-4AC6-90EB-1310771F33A1}" type="datetimeFigureOut">
              <a:rPr lang="en-US" smtClean="0"/>
              <a:t>10/25/17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371444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A79EEB-B0CB-4AC6-90EB-1310771F33A1}" type="datetimeFigureOut">
              <a:rPr lang="en-US" smtClean="0"/>
              <a:t>10/25/17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237796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79EEB-B0CB-4AC6-90EB-1310771F33A1}" type="datetimeFigureOut">
              <a:rPr lang="en-US" smtClean="0"/>
              <a:t>10/25/17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401023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A79EEB-B0CB-4AC6-90EB-1310771F33A1}"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135006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A79EEB-B0CB-4AC6-90EB-1310771F33A1}" type="datetimeFigureOut">
              <a:rPr lang="en-US" smtClean="0"/>
              <a:t>10/25/17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D460C-7BCA-4B0D-A585-306B871B7EE0}" type="slidenum">
              <a:rPr lang="en-US" smtClean="0"/>
              <a:t>‹#›</a:t>
            </a:fld>
            <a:endParaRPr lang="en-US"/>
          </a:p>
        </p:txBody>
      </p:sp>
    </p:spTree>
    <p:extLst>
      <p:ext uri="{BB962C8B-B14F-4D97-AF65-F5344CB8AC3E}">
        <p14:creationId xmlns:p14="http://schemas.microsoft.com/office/powerpoint/2010/main" val="39738756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79EEB-B0CB-4AC6-90EB-1310771F33A1}" type="datetimeFigureOut">
              <a:rPr lang="en-US" smtClean="0"/>
              <a:t>10/25/17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D460C-7BCA-4B0D-A585-306B871B7EE0}" type="slidenum">
              <a:rPr lang="en-US" smtClean="0"/>
              <a:t>‹#›</a:t>
            </a:fld>
            <a:endParaRPr lang="en-US"/>
          </a:p>
        </p:txBody>
      </p:sp>
    </p:spTree>
    <p:extLst>
      <p:ext uri="{BB962C8B-B14F-4D97-AF65-F5344CB8AC3E}">
        <p14:creationId xmlns:p14="http://schemas.microsoft.com/office/powerpoint/2010/main" val="192677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5.00 Understand Economics</a:t>
            </a:r>
            <a:endParaRPr lang="en-US" dirty="0"/>
          </a:p>
        </p:txBody>
      </p:sp>
      <p:sp>
        <p:nvSpPr>
          <p:cNvPr id="3" name="Subtitle 2"/>
          <p:cNvSpPr>
            <a:spLocks noGrp="1"/>
          </p:cNvSpPr>
          <p:nvPr>
            <p:ph type="subTitle" idx="1"/>
          </p:nvPr>
        </p:nvSpPr>
        <p:spPr/>
        <p:txBody>
          <a:bodyPr/>
          <a:lstStyle/>
          <a:p>
            <a:r>
              <a:rPr lang="en-US" dirty="0"/>
              <a:t>NC CTE 5.01: Understand fundamental economic concepts to obtain a foundation for employment in business.</a:t>
            </a:r>
          </a:p>
        </p:txBody>
      </p:sp>
    </p:spTree>
    <p:extLst>
      <p:ext uri="{BB962C8B-B14F-4D97-AF65-F5344CB8AC3E}">
        <p14:creationId xmlns:p14="http://schemas.microsoft.com/office/powerpoint/2010/main" val="398684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6"/>
            <a:ext cx="10515600" cy="1325563"/>
          </a:xfrm>
        </p:spPr>
        <p:txBody>
          <a:bodyPr/>
          <a:lstStyle/>
          <a:p>
            <a:r>
              <a:rPr lang="en-US" dirty="0" smtClean="0"/>
              <a:t>Describe the concepts of economics and economic activities</a:t>
            </a:r>
            <a:endParaRPr lang="en-US" dirty="0"/>
          </a:p>
        </p:txBody>
      </p:sp>
      <p:sp>
        <p:nvSpPr>
          <p:cNvPr id="3" name="Content Placeholder 2"/>
          <p:cNvSpPr>
            <a:spLocks noGrp="1"/>
          </p:cNvSpPr>
          <p:nvPr>
            <p:ph idx="1"/>
          </p:nvPr>
        </p:nvSpPr>
        <p:spPr>
          <a:xfrm>
            <a:off x="838200" y="1458869"/>
            <a:ext cx="10515600" cy="5225266"/>
          </a:xfrm>
        </p:spPr>
        <p:txBody>
          <a:bodyPr>
            <a:normAutofit fontScale="40000" lnSpcReduction="20000"/>
          </a:bodyPr>
          <a:lstStyle/>
          <a:p>
            <a:pPr marL="0" indent="0">
              <a:buNone/>
            </a:pPr>
            <a:r>
              <a:rPr lang="en-US" sz="3500" b="1" dirty="0"/>
              <a:t>Describe major economic activities.</a:t>
            </a:r>
            <a:endParaRPr lang="en-US" sz="3500" dirty="0"/>
          </a:p>
          <a:p>
            <a:pPr marL="0" indent="0">
              <a:buNone/>
            </a:pPr>
            <a:r>
              <a:rPr lang="en-US" sz="3500" dirty="0"/>
              <a:t>Today, people rely on others to provide them with at least some of the goods and services they desire. As a result, goods, services and resources must move, or flow, from one person to another. The following four economic activities make that movement possible</a:t>
            </a:r>
            <a:r>
              <a:rPr lang="en-US" sz="3500" dirty="0" smtClean="0"/>
              <a:t>.</a:t>
            </a:r>
            <a:endParaRPr lang="en-US" sz="3500" dirty="0"/>
          </a:p>
          <a:p>
            <a:pPr lvl="0" hangingPunct="0"/>
            <a:r>
              <a:rPr lang="en-US" sz="3500" b="1" dirty="0"/>
              <a:t>Consumption</a:t>
            </a:r>
            <a:br>
              <a:rPr lang="en-US" sz="3500" b="1" dirty="0"/>
            </a:br>
            <a:r>
              <a:rPr lang="en-US" sz="3500" dirty="0"/>
              <a:t>This is the ultimate goal of all economic activity. It is the process or activity of using goods and services. Anyone who used goods and services is a </a:t>
            </a:r>
            <a:r>
              <a:rPr lang="en-US" sz="3500" b="1" dirty="0"/>
              <a:t>consumer</a:t>
            </a:r>
            <a:r>
              <a:rPr lang="en-US" sz="3500" dirty="0"/>
              <a:t>. People consume goods and services to satisfy their wants and desires</a:t>
            </a:r>
            <a:r>
              <a:rPr lang="en-US" sz="3500" dirty="0" smtClean="0"/>
              <a:t>.</a:t>
            </a:r>
            <a:endParaRPr lang="en-US" sz="3500" dirty="0"/>
          </a:p>
          <a:p>
            <a:pPr lvl="0" hangingPunct="0"/>
            <a:r>
              <a:rPr lang="en-US" sz="3500" b="1" dirty="0"/>
              <a:t>Production </a:t>
            </a:r>
            <a:r>
              <a:rPr lang="en-US" sz="3500" dirty="0"/>
              <a:t/>
            </a:r>
            <a:br>
              <a:rPr lang="en-US" sz="3500" dirty="0"/>
            </a:br>
            <a:r>
              <a:rPr lang="en-US" sz="3500" dirty="0"/>
              <a:t>For consumption to occur, goods and services must be produced. Individuals who make or provide goods and services are called </a:t>
            </a:r>
            <a:r>
              <a:rPr lang="en-US" sz="3500" b="1" dirty="0"/>
              <a:t>producers. </a:t>
            </a:r>
            <a:r>
              <a:rPr lang="en-US" sz="3500" dirty="0"/>
              <a:t>They transform natural, human, and capital resources into more valuable goods and services for consumers. Examples of producers: hairstylists, clothing manufacturers, </a:t>
            </a:r>
            <a:r>
              <a:rPr lang="en-US" sz="3500" dirty="0" smtClean="0"/>
              <a:t>farmers</a:t>
            </a:r>
            <a:endParaRPr lang="en-US" sz="3500" dirty="0"/>
          </a:p>
          <a:p>
            <a:pPr lvl="0" hangingPunct="0"/>
            <a:r>
              <a:rPr lang="en-US" sz="3500" b="1" dirty="0"/>
              <a:t>Exchange </a:t>
            </a:r>
            <a:br>
              <a:rPr lang="en-US" sz="3500" b="1" dirty="0"/>
            </a:br>
            <a:r>
              <a:rPr lang="en-US" sz="3500" b="1" dirty="0"/>
              <a:t>Resource owners</a:t>
            </a:r>
            <a:r>
              <a:rPr lang="en-US" sz="3500" dirty="0"/>
              <a:t>—people and organizations who provide human resources, natural resources, or capital goods for use in production—require some form of payment for the use of their resources. Usually, this payment is in the form of money—wages, salaries, profits for human resources; interest or rent for capital goods; etc.</a:t>
            </a:r>
            <a:br>
              <a:rPr lang="en-US" sz="3500" dirty="0"/>
            </a:br>
            <a:r>
              <a:rPr lang="en-US" sz="3500" dirty="0"/>
              <a:t/>
            </a:r>
            <a:br>
              <a:rPr lang="en-US" sz="3500" dirty="0"/>
            </a:br>
            <a:r>
              <a:rPr lang="en-US" sz="3500" dirty="0"/>
              <a:t>After acquiring enough resources from resource owners, producers are able to produce goods and services. Consumers make money payments to the producers for the goods and services. This money payment is the price of the good or service</a:t>
            </a:r>
            <a:r>
              <a:rPr lang="en-US" sz="3500" dirty="0" smtClean="0"/>
              <a:t>.</a:t>
            </a:r>
            <a:endParaRPr lang="en-US" sz="3500" dirty="0"/>
          </a:p>
          <a:p>
            <a:r>
              <a:rPr lang="en-US" sz="3500" b="1" dirty="0"/>
              <a:t>Distribution</a:t>
            </a:r>
            <a:br>
              <a:rPr lang="en-US" sz="3500" b="1" dirty="0"/>
            </a:br>
            <a:r>
              <a:rPr lang="en-US" sz="3500" dirty="0"/>
              <a:t>This is the process or activity by which income is divided among resource owners and producers. Money received by resource owners and producers is known as income. Resource owners use their money to buy more goods and services. Producers use their income to buy more resources. Those receiving larger incomes are able to buy more goods, services, and resources than those with lower incomes.</a:t>
            </a:r>
            <a:r>
              <a:rPr lang="en-US" sz="3500" b="1" dirty="0"/>
              <a:t/>
            </a:r>
            <a:br>
              <a:rPr lang="en-US" sz="3500" b="1" dirty="0"/>
            </a:br>
            <a:r>
              <a:rPr lang="en-US" sz="3500" b="1" dirty="0"/>
              <a:t/>
            </a:r>
            <a:br>
              <a:rPr lang="en-US" sz="3500" b="1" dirty="0"/>
            </a:br>
            <a:r>
              <a:rPr lang="en-US" sz="3500" dirty="0"/>
              <a:t>Resource owners must feel that their incomes are large enough so that they will continue to supply resources. If they decided that their incomes weren’t sufficient, they may choose not to share their resources with producers. This would cause production to cease. Likewise, producers must receive enough income to continue making or providing goods and services. If they decided their incomes weren’t sufficient, they might choose not to make goods and services. In that case, consumption would cease. This results in a tug of war between resource owners and producers over how to divide the income they receive from consumers. The manner in which resource owners and producers divide their income depends on the type of economic system that exists.</a:t>
            </a:r>
          </a:p>
          <a:p>
            <a:endParaRPr lang="en-US" dirty="0"/>
          </a:p>
        </p:txBody>
      </p:sp>
    </p:spTree>
    <p:extLst>
      <p:ext uri="{BB962C8B-B14F-4D97-AF65-F5344CB8AC3E}">
        <p14:creationId xmlns:p14="http://schemas.microsoft.com/office/powerpoint/2010/main" val="146065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economic utilities created by business and marketing </a:t>
            </a:r>
          </a:p>
        </p:txBody>
      </p:sp>
      <p:sp>
        <p:nvSpPr>
          <p:cNvPr id="3" name="Content Placeholder 2"/>
          <p:cNvSpPr>
            <a:spLocks noGrp="1"/>
          </p:cNvSpPr>
          <p:nvPr>
            <p:ph idx="1"/>
          </p:nvPr>
        </p:nvSpPr>
        <p:spPr>
          <a:xfrm>
            <a:off x="838200" y="1825624"/>
            <a:ext cx="10515600" cy="4729721"/>
          </a:xfrm>
        </p:spPr>
        <p:txBody>
          <a:bodyPr>
            <a:noAutofit/>
          </a:bodyPr>
          <a:lstStyle/>
          <a:p>
            <a:pPr marL="228600" lvl="1">
              <a:spcBef>
                <a:spcPts val="1000"/>
              </a:spcBef>
            </a:pPr>
            <a:r>
              <a:rPr lang="en-US" sz="1400" b="1" dirty="0" smtClean="0"/>
              <a:t>Utility</a:t>
            </a:r>
            <a:r>
              <a:rPr lang="en-US" sz="1400" dirty="0" smtClean="0"/>
              <a:t> - </a:t>
            </a:r>
            <a:r>
              <a:rPr lang="en-US" sz="1400" dirty="0"/>
              <a:t>Usefulness; capable of satisfying wants and needs</a:t>
            </a:r>
            <a:r>
              <a:rPr lang="en-US" sz="1400" dirty="0" smtClean="0"/>
              <a:t>.</a:t>
            </a:r>
          </a:p>
          <a:p>
            <a:pPr lvl="1"/>
            <a:r>
              <a:rPr lang="en-US" sz="1400" dirty="0"/>
              <a:t>Useful products make our lives better. They provide us with something worthwhile. They have utility—usefulness</a:t>
            </a:r>
            <a:r>
              <a:rPr lang="en-US" sz="1400" dirty="0" smtClean="0"/>
              <a:t>.</a:t>
            </a:r>
            <a:endParaRPr lang="en-US" sz="1400" dirty="0"/>
          </a:p>
          <a:p>
            <a:pPr lvl="1"/>
            <a:r>
              <a:rPr lang="en-US" sz="1400" dirty="0"/>
              <a:t>Utility is about satisfying wants and needs. If customers are satisfied with what a product offers because it fulfills a desire, the product has utility. If not, the product lacks utility</a:t>
            </a:r>
            <a:r>
              <a:rPr lang="en-US" sz="1400" dirty="0" smtClean="0"/>
              <a:t>.</a:t>
            </a:r>
          </a:p>
          <a:p>
            <a:pPr marL="228600" lvl="1">
              <a:spcBef>
                <a:spcPts val="1000"/>
              </a:spcBef>
            </a:pPr>
            <a:r>
              <a:rPr lang="en-US" sz="1400" b="1" dirty="0"/>
              <a:t>F</a:t>
            </a:r>
            <a:r>
              <a:rPr lang="en-US" sz="1400" b="1" dirty="0" smtClean="0"/>
              <a:t>orm utility </a:t>
            </a:r>
            <a:r>
              <a:rPr lang="en-US" sz="1400" dirty="0" smtClean="0"/>
              <a:t>- </a:t>
            </a:r>
            <a:r>
              <a:rPr lang="en-US" sz="1400" dirty="0"/>
              <a:t>Usefulness created by altering or changing the form or shape of a good to make it more useful to the </a:t>
            </a:r>
            <a:r>
              <a:rPr lang="en-US" sz="1400" dirty="0" smtClean="0"/>
              <a:t>consumer</a:t>
            </a:r>
          </a:p>
          <a:p>
            <a:pPr lvl="1" hangingPunct="0"/>
            <a:r>
              <a:rPr lang="en-US" sz="1400" b="1" dirty="0"/>
              <a:t>Form utility and task utility</a:t>
            </a:r>
            <a:endParaRPr lang="en-US" sz="1400" dirty="0"/>
          </a:p>
          <a:p>
            <a:pPr lvl="2" hangingPunct="0"/>
            <a:r>
              <a:rPr lang="en-US" sz="1400" dirty="0"/>
              <a:t>A product’s form is whatever is tangible—whatever can be touched or noticed by the senses.</a:t>
            </a:r>
          </a:p>
          <a:p>
            <a:pPr lvl="2" hangingPunct="0"/>
            <a:r>
              <a:rPr lang="en-US" sz="1400" dirty="0"/>
              <a:t>Includes styles, scents, flavors, texture, sounds, and colors</a:t>
            </a:r>
          </a:p>
          <a:p>
            <a:pPr lvl="2" hangingPunct="0"/>
            <a:r>
              <a:rPr lang="en-US" sz="1400" dirty="0"/>
              <a:t>All the “touchable” parts of a good</a:t>
            </a:r>
          </a:p>
          <a:p>
            <a:pPr lvl="2" hangingPunct="0"/>
            <a:r>
              <a:rPr lang="en-US" sz="1400" dirty="0"/>
              <a:t>Marketers change “touchable” goods’ parts to create or increase utility.</a:t>
            </a:r>
          </a:p>
          <a:p>
            <a:pPr lvl="2" hangingPunct="0"/>
            <a:r>
              <a:rPr lang="en-US" sz="1400" dirty="0"/>
              <a:t>Form utility is the usefulness created by altering or changing the form or shape of a good to make it more useful to consumers.</a:t>
            </a:r>
          </a:p>
          <a:p>
            <a:pPr lvl="2" hangingPunct="0"/>
            <a:r>
              <a:rPr lang="en-US" sz="1400" dirty="0"/>
              <a:t>Task utility is the usefulness created by altering or changing the characteristics of a service to make it more useful to consumers.</a:t>
            </a:r>
          </a:p>
          <a:p>
            <a:pPr lvl="2" hangingPunct="0"/>
            <a:r>
              <a:rPr lang="en-US" sz="1400" dirty="0"/>
              <a:t>Marketers change what they are doing to be helpful or useful</a:t>
            </a:r>
            <a:r>
              <a:rPr lang="en-US" sz="1400" dirty="0" smtClean="0"/>
              <a:t>.</a:t>
            </a:r>
          </a:p>
          <a:p>
            <a:pPr marL="228600" lvl="1">
              <a:spcBef>
                <a:spcPts val="1000"/>
              </a:spcBef>
            </a:pPr>
            <a:r>
              <a:rPr lang="en-US" sz="1400" b="1" dirty="0"/>
              <a:t>P</a:t>
            </a:r>
            <a:r>
              <a:rPr lang="en-US" sz="1400" b="1" dirty="0" smtClean="0"/>
              <a:t>lace utility </a:t>
            </a:r>
            <a:r>
              <a:rPr lang="en-US" sz="1400" dirty="0" smtClean="0"/>
              <a:t>- </a:t>
            </a:r>
            <a:r>
              <a:rPr lang="en-US" sz="1400" dirty="0"/>
              <a:t>Usefulness created by making sure that goods or services are available at the place where they are needed or wanted by consumers. </a:t>
            </a:r>
            <a:endParaRPr lang="en-US" sz="1400" dirty="0" smtClean="0"/>
          </a:p>
          <a:p>
            <a:pPr lvl="1" hangingPunct="0"/>
            <a:r>
              <a:rPr lang="en-US" sz="1400" b="1" dirty="0"/>
              <a:t>Place utility</a:t>
            </a:r>
            <a:endParaRPr lang="en-US" sz="1400" dirty="0"/>
          </a:p>
          <a:p>
            <a:pPr lvl="2" hangingPunct="0"/>
            <a:r>
              <a:rPr lang="en-US" sz="1400" dirty="0"/>
              <a:t>Place is the right location for products—on the shelf, in the showroom, at the warehouse, etc.</a:t>
            </a:r>
          </a:p>
          <a:p>
            <a:pPr lvl="2" hangingPunct="0"/>
            <a:r>
              <a:rPr lang="en-US" sz="1400" dirty="0"/>
              <a:t>Making changes to a product’s location can create place utility: the usefulness created by making sure that goods or services are available at the place where they are needed or wanted by consumers</a:t>
            </a:r>
            <a:r>
              <a:rPr lang="en-US" sz="1400" dirty="0" smtClean="0"/>
              <a:t>.</a:t>
            </a:r>
            <a:endParaRPr lang="en-US" sz="1400" dirty="0"/>
          </a:p>
        </p:txBody>
      </p:sp>
    </p:spTree>
    <p:extLst>
      <p:ext uri="{BB962C8B-B14F-4D97-AF65-F5344CB8AC3E}">
        <p14:creationId xmlns:p14="http://schemas.microsoft.com/office/powerpoint/2010/main" val="191630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economic utilities created by business and marketing </a:t>
            </a:r>
          </a:p>
        </p:txBody>
      </p:sp>
      <p:sp>
        <p:nvSpPr>
          <p:cNvPr id="3" name="Content Placeholder 2"/>
          <p:cNvSpPr>
            <a:spLocks noGrp="1"/>
          </p:cNvSpPr>
          <p:nvPr>
            <p:ph idx="1"/>
          </p:nvPr>
        </p:nvSpPr>
        <p:spPr>
          <a:xfrm>
            <a:off x="838200" y="1825624"/>
            <a:ext cx="10515600" cy="4691085"/>
          </a:xfrm>
        </p:spPr>
        <p:txBody>
          <a:bodyPr>
            <a:normAutofit fontScale="62500" lnSpcReduction="20000"/>
          </a:bodyPr>
          <a:lstStyle/>
          <a:p>
            <a:pPr marL="0" indent="0" hangingPunct="0">
              <a:buNone/>
            </a:pPr>
            <a:r>
              <a:rPr lang="en-US" b="1" dirty="0"/>
              <a:t>Time utility </a:t>
            </a:r>
            <a:r>
              <a:rPr lang="en-US" dirty="0"/>
              <a:t>- Usefulness created when products are made available at the time they are needed or wanted by consumers or to complete specific business activities. </a:t>
            </a:r>
          </a:p>
          <a:p>
            <a:pPr lvl="0" hangingPunct="0"/>
            <a:r>
              <a:rPr lang="en-US" b="1" dirty="0" smtClean="0"/>
              <a:t>Time </a:t>
            </a:r>
            <a:r>
              <a:rPr lang="en-US" b="1" dirty="0"/>
              <a:t>utility</a:t>
            </a:r>
            <a:endParaRPr lang="en-US" dirty="0"/>
          </a:p>
          <a:p>
            <a:pPr lvl="1" hangingPunct="0"/>
            <a:r>
              <a:rPr lang="en-US" dirty="0"/>
              <a:t>Involves getting the timing right to make products available to consumers</a:t>
            </a:r>
          </a:p>
          <a:p>
            <a:pPr lvl="1" hangingPunct="0"/>
            <a:r>
              <a:rPr lang="en-US" dirty="0"/>
              <a:t>Accomplished by: looking ahead to determine the timelines needed by the businesses that process a product on its way to consumers</a:t>
            </a:r>
          </a:p>
          <a:p>
            <a:pPr lvl="1" hangingPunct="0"/>
            <a:r>
              <a:rPr lang="en-US" dirty="0"/>
              <a:t>Marketers have to make changes when to avoid or to correct problem timing.</a:t>
            </a:r>
          </a:p>
          <a:p>
            <a:pPr lvl="1" hangingPunct="0"/>
            <a:r>
              <a:rPr lang="en-US" dirty="0"/>
              <a:t>Time utility is the usefulness created when products are made available at the time they are needed or wanted by </a:t>
            </a:r>
            <a:r>
              <a:rPr lang="en-US" dirty="0" smtClean="0"/>
              <a:t>consumers.</a:t>
            </a:r>
            <a:endParaRPr lang="en-US" dirty="0"/>
          </a:p>
          <a:p>
            <a:pPr marL="0" indent="0" hangingPunct="0">
              <a:buNone/>
            </a:pPr>
            <a:r>
              <a:rPr lang="en-US" b="1" dirty="0" smtClean="0"/>
              <a:t>Possession </a:t>
            </a:r>
            <a:r>
              <a:rPr lang="en-US" b="1" dirty="0"/>
              <a:t>utility </a:t>
            </a:r>
            <a:r>
              <a:rPr lang="en-US" dirty="0"/>
              <a:t>- Usefulness created when ownership of a product is transferred from the seller to the user</a:t>
            </a:r>
          </a:p>
          <a:p>
            <a:pPr lvl="0" hangingPunct="0"/>
            <a:r>
              <a:rPr lang="en-US" b="1" dirty="0"/>
              <a:t>Possession utility</a:t>
            </a:r>
            <a:endParaRPr lang="en-US" dirty="0"/>
          </a:p>
          <a:p>
            <a:pPr lvl="1" hangingPunct="0"/>
            <a:r>
              <a:rPr lang="en-US" dirty="0"/>
              <a:t>Possession involves selling the product or transferring the product’s ownership.</a:t>
            </a:r>
          </a:p>
          <a:p>
            <a:pPr lvl="1" hangingPunct="0"/>
            <a:r>
              <a:rPr lang="en-US" dirty="0"/>
              <a:t>The exchange of currency for the product shifts possession of the product to consumers so that the consumers own the product completely. In other words, you could do whatever you wanted to do with the product.</a:t>
            </a:r>
          </a:p>
          <a:p>
            <a:pPr lvl="1" hangingPunct="0"/>
            <a:r>
              <a:rPr lang="en-US" dirty="0"/>
              <a:t>Possession utility is the usefulness created when ownership of a product is transferred from the seller to the consumer and occurs after the product has been purchased and in the consumer’s control.</a:t>
            </a:r>
          </a:p>
          <a:p>
            <a:pPr lvl="1" hangingPunct="0"/>
            <a:r>
              <a:rPr lang="en-US" dirty="0"/>
              <a:t>Marketers make changes that affect the purchasing process or its likelihood—making it easy to buy the product</a:t>
            </a:r>
            <a:r>
              <a:rPr lang="en-US" dirty="0" smtClean="0"/>
              <a:t>.</a:t>
            </a:r>
            <a:endParaRPr lang="en-US" dirty="0"/>
          </a:p>
        </p:txBody>
      </p:sp>
    </p:spTree>
    <p:extLst>
      <p:ext uri="{BB962C8B-B14F-4D97-AF65-F5344CB8AC3E}">
        <p14:creationId xmlns:p14="http://schemas.microsoft.com/office/powerpoint/2010/main" val="252016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economic utilities created by business and marketing </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Different consumers and businesses can view the same product’s utility differently</a:t>
            </a:r>
            <a:r>
              <a:rPr lang="en-US" dirty="0"/>
              <a:t>.</a:t>
            </a:r>
          </a:p>
          <a:p>
            <a:pPr lvl="0" hangingPunct="0"/>
            <a:r>
              <a:rPr lang="en-US" b="1" dirty="0"/>
              <a:t>Utility varies</a:t>
            </a:r>
            <a:r>
              <a:rPr lang="en-US" dirty="0"/>
              <a:t>. With utility, a consumer’s or a business’s level of satisfaction is measured at a specific point in time because a level of satisfaction changes over time.</a:t>
            </a:r>
          </a:p>
          <a:p>
            <a:pPr lvl="0" hangingPunct="0"/>
            <a:r>
              <a:rPr lang="en-US" b="1" dirty="0"/>
              <a:t>Variety of factors affects utility</a:t>
            </a:r>
            <a:r>
              <a:rPr lang="en-US" dirty="0"/>
              <a:t>. The amount of satisfaction consumers and businesses receive from a product is affected by such factors as age, gender, income, educational level, interests, and preferences.</a:t>
            </a:r>
          </a:p>
          <a:p>
            <a:pPr lvl="0" hangingPunct="0"/>
            <a:r>
              <a:rPr lang="en-US" b="1" dirty="0"/>
              <a:t>Marketers do not create utility by themselves. </a:t>
            </a:r>
            <a:r>
              <a:rPr lang="en-US" dirty="0"/>
              <a:t>Producers play an important role, too.</a:t>
            </a:r>
            <a:r>
              <a:rPr lang="en-US" b="1" dirty="0"/>
              <a:t> </a:t>
            </a:r>
            <a:r>
              <a:rPr lang="en-US" dirty="0"/>
              <a:t>With form utility, producers are the ones who change the physical form of a good—not marketers. Both marketers and producers are needed to create utility.</a:t>
            </a:r>
          </a:p>
          <a:p>
            <a:pPr marL="0" indent="0">
              <a:buNone/>
            </a:pPr>
            <a:endParaRPr lang="en-US" dirty="0"/>
          </a:p>
          <a:p>
            <a:r>
              <a:rPr lang="en-US" b="1" dirty="0"/>
              <a:t>All four types of utility must be present for consumers to be satisfied; none of them can be overlooked.</a:t>
            </a:r>
            <a:endParaRPr lang="en-US" dirty="0"/>
          </a:p>
          <a:p>
            <a:endParaRPr lang="en-US" dirty="0"/>
          </a:p>
        </p:txBody>
      </p:sp>
    </p:spTree>
    <p:extLst>
      <p:ext uri="{BB962C8B-B14F-4D97-AF65-F5344CB8AC3E}">
        <p14:creationId xmlns:p14="http://schemas.microsoft.com/office/powerpoint/2010/main" val="15817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economic utilities created by business and marketing </a:t>
            </a:r>
          </a:p>
        </p:txBody>
      </p:sp>
      <p:sp>
        <p:nvSpPr>
          <p:cNvPr id="3" name="Content Placeholder 2"/>
          <p:cNvSpPr>
            <a:spLocks noGrp="1"/>
          </p:cNvSpPr>
          <p:nvPr>
            <p:ph idx="1"/>
          </p:nvPr>
        </p:nvSpPr>
        <p:spPr/>
        <p:txBody>
          <a:bodyPr>
            <a:normAutofit fontScale="85000" lnSpcReduction="10000"/>
          </a:bodyPr>
          <a:lstStyle/>
          <a:p>
            <a:r>
              <a:rPr lang="en-US" b="1" dirty="0"/>
              <a:t>From utility, marketers learn what consumers want—and how to bring it about.</a:t>
            </a:r>
            <a:endParaRPr lang="en-US" dirty="0"/>
          </a:p>
          <a:p>
            <a:pPr marL="0" indent="0">
              <a:buNone/>
            </a:pPr>
            <a:endParaRPr lang="en-US" b="1" dirty="0" smtClean="0"/>
          </a:p>
          <a:p>
            <a:pPr marL="0" indent="0">
              <a:buNone/>
            </a:pPr>
            <a:r>
              <a:rPr lang="en-US" b="1" dirty="0" smtClean="0"/>
              <a:t>How </a:t>
            </a:r>
            <a:r>
              <a:rPr lang="en-US" b="1" dirty="0"/>
              <a:t>does marketing influence utility?</a:t>
            </a:r>
            <a:endParaRPr lang="en-US" dirty="0"/>
          </a:p>
          <a:p>
            <a:pPr lvl="0" hangingPunct="0"/>
            <a:r>
              <a:rPr lang="en-US" b="1" dirty="0"/>
              <a:t>By providing information</a:t>
            </a:r>
            <a:endParaRPr lang="en-US" dirty="0"/>
          </a:p>
          <a:p>
            <a:pPr lvl="1" hangingPunct="0"/>
            <a:r>
              <a:rPr lang="en-US" dirty="0"/>
              <a:t>Marketing is about making connection between products and its users.</a:t>
            </a:r>
          </a:p>
          <a:p>
            <a:pPr lvl="1" hangingPunct="0"/>
            <a:r>
              <a:rPr lang="en-US" dirty="0"/>
              <a:t>To do this, marketers communicate product information to make consumers and businesses aware of the product’s benefits and encourage them to buy.</a:t>
            </a:r>
          </a:p>
          <a:p>
            <a:pPr lvl="1" hangingPunct="0"/>
            <a:r>
              <a:rPr lang="en-US" dirty="0"/>
              <a:t>When consumers and businesses purchase a product, they “connect” with it and can benefit from its utility.</a:t>
            </a:r>
          </a:p>
          <a:p>
            <a:pPr lvl="1" hangingPunct="0"/>
            <a:r>
              <a:rPr lang="en-US" dirty="0"/>
              <a:t>By providing information, marketers provide information that influences utility.</a:t>
            </a:r>
          </a:p>
          <a:p>
            <a:pPr lvl="1" hangingPunct="0"/>
            <a:r>
              <a:rPr lang="en-US" dirty="0"/>
              <a:t>Marketers use a variety of tools to communicate with and educate consumers and businesses: displays, advertising, mailings, personal selling—whatever tools they feel are best at connecting with their product users who would get the most utility from their products.</a:t>
            </a:r>
          </a:p>
          <a:p>
            <a:endParaRPr lang="en-US" dirty="0"/>
          </a:p>
        </p:txBody>
      </p:sp>
    </p:spTree>
    <p:extLst>
      <p:ext uri="{BB962C8B-B14F-4D97-AF65-F5344CB8AC3E}">
        <p14:creationId xmlns:p14="http://schemas.microsoft.com/office/powerpoint/2010/main" val="3131724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economic utilities created by business and marketing </a:t>
            </a:r>
          </a:p>
        </p:txBody>
      </p:sp>
      <p:sp>
        <p:nvSpPr>
          <p:cNvPr id="3" name="Content Placeholder 2"/>
          <p:cNvSpPr>
            <a:spLocks noGrp="1"/>
          </p:cNvSpPr>
          <p:nvPr>
            <p:ph idx="1"/>
          </p:nvPr>
        </p:nvSpPr>
        <p:spPr/>
        <p:txBody>
          <a:bodyPr>
            <a:normAutofit lnSpcReduction="10000"/>
          </a:bodyPr>
          <a:lstStyle/>
          <a:p>
            <a:pPr marL="0" indent="0">
              <a:buNone/>
            </a:pPr>
            <a:r>
              <a:rPr lang="en-US" b="1" dirty="0"/>
              <a:t>How does utility relate to the marketing concept?</a:t>
            </a:r>
            <a:endParaRPr lang="en-US" dirty="0"/>
          </a:p>
          <a:p>
            <a:r>
              <a:rPr lang="en-US" dirty="0"/>
              <a:t>Utility is about what the consumer thinks which is at the heart of the marketing concept—a philosophy that encourages marketers to look at things from the product user’s point of view</a:t>
            </a:r>
            <a:r>
              <a:rPr lang="en-US" dirty="0" smtClean="0"/>
              <a:t>.</a:t>
            </a:r>
            <a:endParaRPr lang="en-US" dirty="0"/>
          </a:p>
          <a:p>
            <a:r>
              <a:rPr lang="en-US" dirty="0"/>
              <a:t>When marketers use utility to discover how the product user sees a product, they can work to meet the product user’s needs</a:t>
            </a:r>
            <a:r>
              <a:rPr lang="en-US" dirty="0" smtClean="0"/>
              <a:t>.</a:t>
            </a:r>
            <a:endParaRPr lang="en-US" dirty="0"/>
          </a:p>
          <a:p>
            <a:r>
              <a:rPr lang="en-US" dirty="0"/>
              <a:t>In this way, utility supports implementing the marketing concept</a:t>
            </a:r>
            <a:r>
              <a:rPr lang="en-US" dirty="0" smtClean="0"/>
              <a:t>.</a:t>
            </a:r>
            <a:endParaRPr lang="en-US" dirty="0"/>
          </a:p>
          <a:p>
            <a:r>
              <a:rPr lang="en-US" dirty="0"/>
              <a:t>It also plays a role in the implementation of the marketing concept when marketers use utility as a measurement tool to research what product users want.</a:t>
            </a:r>
          </a:p>
          <a:p>
            <a:endParaRPr lang="en-US" dirty="0"/>
          </a:p>
        </p:txBody>
      </p:sp>
    </p:spTree>
    <p:extLst>
      <p:ext uri="{BB962C8B-B14F-4D97-AF65-F5344CB8AC3E}">
        <p14:creationId xmlns:p14="http://schemas.microsoft.com/office/powerpoint/2010/main" val="3173847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the principles of supply and demand</a:t>
            </a:r>
          </a:p>
        </p:txBody>
      </p:sp>
      <p:sp>
        <p:nvSpPr>
          <p:cNvPr id="3" name="Content Placeholder 2"/>
          <p:cNvSpPr>
            <a:spLocks noGrp="1"/>
          </p:cNvSpPr>
          <p:nvPr>
            <p:ph idx="1"/>
          </p:nvPr>
        </p:nvSpPr>
        <p:spPr/>
        <p:txBody>
          <a:bodyPr>
            <a:normAutofit/>
          </a:bodyPr>
          <a:lstStyle/>
          <a:p>
            <a:pPr marL="228600" lvl="1">
              <a:spcBef>
                <a:spcPts val="1000"/>
              </a:spcBef>
            </a:pPr>
            <a:r>
              <a:rPr lang="en-US" b="1" dirty="0" smtClean="0"/>
              <a:t>Demand</a:t>
            </a:r>
            <a:r>
              <a:rPr lang="en-US" dirty="0" smtClean="0"/>
              <a:t> - </a:t>
            </a:r>
            <a:r>
              <a:rPr lang="en-US" dirty="0"/>
              <a:t>The quantity of a good or service that buyers are ready to buy at a given price at a particular time</a:t>
            </a:r>
            <a:r>
              <a:rPr lang="en-US"/>
              <a:t>. </a:t>
            </a:r>
            <a:endParaRPr lang="en-US" dirty="0" smtClean="0"/>
          </a:p>
          <a:p>
            <a:pPr marL="228600" lvl="1">
              <a:spcBef>
                <a:spcPts val="1000"/>
              </a:spcBef>
            </a:pPr>
            <a:r>
              <a:rPr lang="en-US" b="1" dirty="0"/>
              <a:t>L</a:t>
            </a:r>
            <a:r>
              <a:rPr lang="en-US" b="1" dirty="0" smtClean="0"/>
              <a:t>aw </a:t>
            </a:r>
            <a:r>
              <a:rPr lang="en-US" b="1" dirty="0"/>
              <a:t>of D</a:t>
            </a:r>
            <a:r>
              <a:rPr lang="en-US" b="1" dirty="0" smtClean="0"/>
              <a:t>emand </a:t>
            </a:r>
            <a:r>
              <a:rPr lang="en-US" dirty="0" smtClean="0"/>
              <a:t>- </a:t>
            </a:r>
            <a:r>
              <a:rPr lang="en-US" dirty="0"/>
              <a:t>Economic principle which states that the quantity of a good or service that people will buy varies inversely with the price of the good or service. </a:t>
            </a:r>
            <a:endParaRPr lang="en-US" dirty="0" smtClean="0"/>
          </a:p>
          <a:p>
            <a:pPr marL="228600" lvl="1">
              <a:spcBef>
                <a:spcPts val="1000"/>
              </a:spcBef>
            </a:pPr>
            <a:r>
              <a:rPr lang="en-US" b="1" dirty="0" smtClean="0"/>
              <a:t>Supply</a:t>
            </a:r>
            <a:r>
              <a:rPr lang="en-US" dirty="0" smtClean="0"/>
              <a:t> - </a:t>
            </a:r>
            <a:r>
              <a:rPr lang="en-US" dirty="0"/>
              <a:t>The quantity of a good or service that sellers are able and willing to offer for sale at a specified price in a given time period</a:t>
            </a:r>
            <a:endParaRPr lang="en-US" dirty="0" smtClean="0"/>
          </a:p>
          <a:p>
            <a:pPr marL="228600" lvl="1">
              <a:spcBef>
                <a:spcPts val="1000"/>
              </a:spcBef>
            </a:pPr>
            <a:r>
              <a:rPr lang="en-US" b="1" dirty="0"/>
              <a:t>L</a:t>
            </a:r>
            <a:r>
              <a:rPr lang="en-US" b="1" dirty="0" smtClean="0"/>
              <a:t>aw </a:t>
            </a:r>
            <a:r>
              <a:rPr lang="en-US" b="1" dirty="0"/>
              <a:t>of S</a:t>
            </a:r>
            <a:r>
              <a:rPr lang="en-US" b="1" dirty="0" smtClean="0"/>
              <a:t>upply </a:t>
            </a:r>
            <a:r>
              <a:rPr lang="en-US" dirty="0" smtClean="0"/>
              <a:t>- </a:t>
            </a:r>
            <a:r>
              <a:rPr lang="en-US" dirty="0"/>
              <a:t>Economic principle which states that the quantity of a good or service that will be offered for sale varies in direct relation to its price</a:t>
            </a:r>
            <a:endParaRPr lang="en-US" dirty="0" smtClean="0"/>
          </a:p>
          <a:p>
            <a:pPr marL="228600" lvl="1">
              <a:spcBef>
                <a:spcPts val="1000"/>
              </a:spcBef>
            </a:pPr>
            <a:r>
              <a:rPr lang="en-US" b="1" dirty="0"/>
              <a:t>L</a:t>
            </a:r>
            <a:r>
              <a:rPr lang="en-US" b="1" dirty="0" smtClean="0"/>
              <a:t>aw </a:t>
            </a:r>
            <a:r>
              <a:rPr lang="en-US" b="1" dirty="0"/>
              <a:t>of S</a:t>
            </a:r>
            <a:r>
              <a:rPr lang="en-US" b="1" dirty="0" smtClean="0"/>
              <a:t>upply </a:t>
            </a:r>
            <a:r>
              <a:rPr lang="en-US" b="1" dirty="0"/>
              <a:t>and D</a:t>
            </a:r>
            <a:r>
              <a:rPr lang="en-US" b="1" dirty="0" smtClean="0"/>
              <a:t>emand </a:t>
            </a:r>
            <a:r>
              <a:rPr lang="en-US" dirty="0" smtClean="0"/>
              <a:t>- </a:t>
            </a:r>
            <a:r>
              <a:rPr lang="en-US" dirty="0"/>
              <a:t>Economic principle which states that the supply of a good or service will increase when demand is great and decrease when demand is </a:t>
            </a:r>
            <a:r>
              <a:rPr lang="en-US" dirty="0" smtClean="0"/>
              <a:t>low</a:t>
            </a:r>
          </a:p>
        </p:txBody>
      </p:sp>
    </p:spTree>
    <p:extLst>
      <p:ext uri="{BB962C8B-B14F-4D97-AF65-F5344CB8AC3E}">
        <p14:creationId xmlns:p14="http://schemas.microsoft.com/office/powerpoint/2010/main" val="94534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the principles of supply and demand</a:t>
            </a:r>
          </a:p>
        </p:txBody>
      </p:sp>
      <p:sp>
        <p:nvSpPr>
          <p:cNvPr id="3" name="Content Placeholder 2"/>
          <p:cNvSpPr>
            <a:spLocks noGrp="1"/>
          </p:cNvSpPr>
          <p:nvPr>
            <p:ph idx="1"/>
          </p:nvPr>
        </p:nvSpPr>
        <p:spPr/>
        <p:txBody>
          <a:bodyPr>
            <a:normAutofit fontScale="92500" lnSpcReduction="10000"/>
          </a:bodyPr>
          <a:lstStyle/>
          <a:p>
            <a:pPr marL="228600" lvl="1">
              <a:spcBef>
                <a:spcPts val="1000"/>
              </a:spcBef>
            </a:pPr>
            <a:r>
              <a:rPr lang="en-US" b="1" dirty="0"/>
              <a:t>Buyer’s market </a:t>
            </a:r>
            <a:r>
              <a:rPr lang="en-US" dirty="0"/>
              <a:t>- The best time for consumers to buy; characterized by large supply, small demand, and low prices. </a:t>
            </a:r>
          </a:p>
          <a:p>
            <a:pPr marL="228600" lvl="1">
              <a:spcBef>
                <a:spcPts val="1000"/>
              </a:spcBef>
            </a:pPr>
            <a:r>
              <a:rPr lang="en-US" b="1" dirty="0"/>
              <a:t>Seller’s market </a:t>
            </a:r>
            <a:r>
              <a:rPr lang="en-US" dirty="0"/>
              <a:t>- The best time for producers to sell; characterized by large demand, small supply, and high prices </a:t>
            </a:r>
          </a:p>
          <a:p>
            <a:pPr marL="228600" lvl="1">
              <a:spcBef>
                <a:spcPts val="1000"/>
              </a:spcBef>
            </a:pPr>
            <a:r>
              <a:rPr lang="en-US" b="1" dirty="0"/>
              <a:t>Elasticity</a:t>
            </a:r>
            <a:r>
              <a:rPr lang="en-US" dirty="0"/>
              <a:t> - An indication of how changes in price will affect changes in the amounts demanded and supplied</a:t>
            </a:r>
          </a:p>
          <a:p>
            <a:pPr marL="228600" lvl="1">
              <a:spcBef>
                <a:spcPts val="1000"/>
              </a:spcBef>
            </a:pPr>
            <a:r>
              <a:rPr lang="en-US" b="1" dirty="0"/>
              <a:t>Elastic demand </a:t>
            </a:r>
            <a:r>
              <a:rPr lang="en-US" dirty="0"/>
              <a:t>- A form of demand for products in which changes in price correspond to changes in demand. </a:t>
            </a:r>
          </a:p>
          <a:p>
            <a:pPr marL="228600" lvl="1">
              <a:spcBef>
                <a:spcPts val="1000"/>
              </a:spcBef>
            </a:pPr>
            <a:r>
              <a:rPr lang="en-US" b="1" dirty="0"/>
              <a:t>Inelastic demand </a:t>
            </a:r>
            <a:r>
              <a:rPr lang="en-US" dirty="0"/>
              <a:t>- A form of demand in which changes in price do not affect </a:t>
            </a:r>
            <a:r>
              <a:rPr lang="en-US" dirty="0" smtClean="0"/>
              <a:t>demand</a:t>
            </a:r>
          </a:p>
          <a:p>
            <a:pPr marL="0" indent="0">
              <a:buNone/>
            </a:pPr>
            <a:r>
              <a:rPr lang="en-US" dirty="0" smtClean="0"/>
              <a:t>List </a:t>
            </a:r>
            <a:r>
              <a:rPr lang="en-US" dirty="0"/>
              <a:t>the conditions required for demand to exist</a:t>
            </a:r>
          </a:p>
          <a:p>
            <a:pPr lvl="2"/>
            <a:r>
              <a:rPr lang="en-US" dirty="0"/>
              <a:t>Desire for a good or service</a:t>
            </a:r>
          </a:p>
          <a:p>
            <a:pPr lvl="2"/>
            <a:r>
              <a:rPr lang="en-US" dirty="0"/>
              <a:t>Buying power to pay for a good or service</a:t>
            </a:r>
          </a:p>
          <a:p>
            <a:pPr lvl="2"/>
            <a:r>
              <a:rPr lang="en-US" dirty="0"/>
              <a:t>Willingness to give up some buying power</a:t>
            </a:r>
          </a:p>
          <a:p>
            <a:endParaRPr lang="en-US" dirty="0"/>
          </a:p>
        </p:txBody>
      </p:sp>
    </p:spTree>
    <p:extLst>
      <p:ext uri="{BB962C8B-B14F-4D97-AF65-F5344CB8AC3E}">
        <p14:creationId xmlns:p14="http://schemas.microsoft.com/office/powerpoint/2010/main" val="419109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functions of prices in markets </a:t>
            </a:r>
          </a:p>
        </p:txBody>
      </p:sp>
      <p:sp>
        <p:nvSpPr>
          <p:cNvPr id="3" name="Content Placeholder 2"/>
          <p:cNvSpPr>
            <a:spLocks noGrp="1"/>
          </p:cNvSpPr>
          <p:nvPr>
            <p:ph idx="1"/>
          </p:nvPr>
        </p:nvSpPr>
        <p:spPr/>
        <p:txBody>
          <a:bodyPr>
            <a:normAutofit/>
          </a:bodyPr>
          <a:lstStyle/>
          <a:p>
            <a:r>
              <a:rPr lang="en-US" b="1" dirty="0" smtClean="0"/>
              <a:t>Price </a:t>
            </a:r>
            <a:r>
              <a:rPr lang="en-US" dirty="0" smtClean="0"/>
              <a:t>- </a:t>
            </a:r>
            <a:r>
              <a:rPr lang="en-US" dirty="0"/>
              <a:t>The amount of money paid for a good, service, or </a:t>
            </a:r>
            <a:r>
              <a:rPr lang="en-US" dirty="0" smtClean="0"/>
              <a:t>resource</a:t>
            </a:r>
          </a:p>
          <a:p>
            <a:pPr lvl="1" hangingPunct="0"/>
            <a:r>
              <a:rPr lang="en-US" dirty="0" smtClean="0"/>
              <a:t>In </a:t>
            </a:r>
            <a:r>
              <a:rPr lang="en-US" dirty="0"/>
              <a:t>the U.S., it’s expressed in dollars and cents.</a:t>
            </a:r>
          </a:p>
          <a:p>
            <a:pPr lvl="1" hangingPunct="0"/>
            <a:r>
              <a:rPr lang="en-US" dirty="0"/>
              <a:t>Indicates the value a customer places on a good, service, or resource</a:t>
            </a:r>
          </a:p>
          <a:p>
            <a:pPr lvl="1" hangingPunct="0"/>
            <a:r>
              <a:rPr lang="en-US" dirty="0"/>
              <a:t>Customers generally willing to pay more for items they highly value.</a:t>
            </a:r>
          </a:p>
          <a:p>
            <a:pPr lvl="1" hangingPunct="0"/>
            <a:r>
              <a:rPr lang="en-US" dirty="0"/>
              <a:t>Willingness to pay “the price” is based on:</a:t>
            </a:r>
          </a:p>
          <a:p>
            <a:pPr lvl="2" hangingPunct="0"/>
            <a:r>
              <a:rPr lang="en-US" dirty="0"/>
              <a:t>Person’s available buying power</a:t>
            </a:r>
          </a:p>
          <a:p>
            <a:pPr lvl="2" hangingPunct="0"/>
            <a:r>
              <a:rPr lang="en-US" dirty="0"/>
              <a:t>How much value the person places on the good, service or resource</a:t>
            </a:r>
          </a:p>
          <a:p>
            <a:pPr lvl="2" hangingPunct="0"/>
            <a:r>
              <a:rPr lang="en-US" dirty="0"/>
              <a:t>Relative price of the good, service, or </a:t>
            </a:r>
            <a:r>
              <a:rPr lang="en-US" dirty="0" smtClean="0"/>
              <a:t>resource</a:t>
            </a:r>
          </a:p>
        </p:txBody>
      </p:sp>
    </p:spTree>
    <p:extLst>
      <p:ext uri="{BB962C8B-B14F-4D97-AF65-F5344CB8AC3E}">
        <p14:creationId xmlns:p14="http://schemas.microsoft.com/office/powerpoint/2010/main" val="369257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functions of prices in markets </a:t>
            </a:r>
          </a:p>
        </p:txBody>
      </p:sp>
      <p:sp>
        <p:nvSpPr>
          <p:cNvPr id="3" name="Content Placeholder 2"/>
          <p:cNvSpPr>
            <a:spLocks noGrp="1"/>
          </p:cNvSpPr>
          <p:nvPr>
            <p:ph idx="1"/>
          </p:nvPr>
        </p:nvSpPr>
        <p:spPr>
          <a:xfrm>
            <a:off x="838200" y="1690688"/>
            <a:ext cx="10515600" cy="4351338"/>
          </a:xfrm>
        </p:spPr>
        <p:txBody>
          <a:bodyPr/>
          <a:lstStyle/>
          <a:p>
            <a:r>
              <a:rPr lang="en-US" b="1" dirty="0" smtClean="0"/>
              <a:t>Relative prices </a:t>
            </a:r>
            <a:r>
              <a:rPr lang="en-US" dirty="0" smtClean="0"/>
              <a:t>- </a:t>
            </a:r>
            <a:r>
              <a:rPr lang="en-US" dirty="0"/>
              <a:t>One price compared to another; the ratio between </a:t>
            </a:r>
            <a:r>
              <a:rPr lang="en-US" dirty="0" smtClean="0"/>
              <a:t>two </a:t>
            </a:r>
            <a:r>
              <a:rPr lang="en-US" dirty="0"/>
              <a:t>prices </a:t>
            </a:r>
          </a:p>
          <a:p>
            <a:pPr marL="457200" lvl="1" indent="0">
              <a:buNone/>
            </a:pPr>
            <a:r>
              <a:rPr lang="en-US" b="1" dirty="0"/>
              <a:t>Explain the concept of </a:t>
            </a:r>
            <a:r>
              <a:rPr lang="en-US" b="1" i="1" dirty="0"/>
              <a:t>relative pric</a:t>
            </a:r>
            <a:r>
              <a:rPr lang="en-US" b="1" dirty="0"/>
              <a:t>e.</a:t>
            </a:r>
            <a:endParaRPr lang="en-US" dirty="0"/>
          </a:p>
          <a:p>
            <a:pPr lvl="1" hangingPunct="0"/>
            <a:r>
              <a:rPr lang="en-US" dirty="0"/>
              <a:t>One price compared to another—the ratio between the two prices</a:t>
            </a:r>
          </a:p>
          <a:p>
            <a:pPr lvl="1"/>
            <a:r>
              <a:rPr lang="en-US" dirty="0"/>
              <a:t>Example: A cappuccino at a local donut shop is $2, while one at Starbucks is $4. The relative price ratio is 1 to 2. If the prices decreased to $1 and $2, the relative price ratio would remain unchanged—1 to 2. Even if the cappuccino prices doubled to $4 and $8, the relative price would be the same—1 to 2.</a:t>
            </a:r>
          </a:p>
        </p:txBody>
      </p:sp>
    </p:spTree>
    <p:extLst>
      <p:ext uri="{BB962C8B-B14F-4D97-AF65-F5344CB8AC3E}">
        <p14:creationId xmlns:p14="http://schemas.microsoft.com/office/powerpoint/2010/main" val="252303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Distinguish between economic goods and services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228600" lvl="1">
              <a:spcBef>
                <a:spcPts val="1000"/>
              </a:spcBef>
            </a:pPr>
            <a:r>
              <a:rPr lang="en-US" sz="2800" b="1" dirty="0" smtClean="0"/>
              <a:t>Want</a:t>
            </a:r>
            <a:r>
              <a:rPr lang="en-US" sz="2800" dirty="0" smtClean="0"/>
              <a:t> - </a:t>
            </a:r>
            <a:r>
              <a:rPr lang="en-US" sz="2800" dirty="0"/>
              <a:t>A desire for something that may or may not be required </a:t>
            </a:r>
            <a:endParaRPr lang="en-US" sz="2800" b="1" dirty="0" smtClean="0"/>
          </a:p>
          <a:p>
            <a:pPr marL="0" lvl="1" indent="0">
              <a:spcBef>
                <a:spcPts val="1000"/>
              </a:spcBef>
              <a:buNone/>
            </a:pPr>
            <a:r>
              <a:rPr lang="en-US" sz="2800" b="1" dirty="0" smtClean="0"/>
              <a:t>Describe </a:t>
            </a:r>
            <a:r>
              <a:rPr lang="en-US" sz="2800" b="1" dirty="0"/>
              <a:t>two basic types of wants</a:t>
            </a:r>
            <a:endParaRPr lang="en-US" sz="2800" dirty="0" smtClean="0"/>
          </a:p>
          <a:p>
            <a:pPr marL="228600" lvl="1">
              <a:spcBef>
                <a:spcPts val="1000"/>
              </a:spcBef>
            </a:pPr>
            <a:r>
              <a:rPr lang="en-US" sz="2800" b="1" dirty="0"/>
              <a:t>E</a:t>
            </a:r>
            <a:r>
              <a:rPr lang="en-US" sz="2800" b="1" dirty="0" smtClean="0"/>
              <a:t>conomic want </a:t>
            </a:r>
            <a:r>
              <a:rPr lang="en-US" sz="2800" dirty="0" smtClean="0"/>
              <a:t>- </a:t>
            </a:r>
            <a:r>
              <a:rPr lang="en-US" sz="2800" dirty="0"/>
              <a:t>Desires for items that can only be obtained by spending money </a:t>
            </a:r>
            <a:endParaRPr lang="en-US" sz="2800" dirty="0" smtClean="0"/>
          </a:p>
          <a:p>
            <a:pPr marL="228600" lvl="1">
              <a:spcBef>
                <a:spcPts val="1000"/>
              </a:spcBef>
            </a:pPr>
            <a:r>
              <a:rPr lang="en-US" sz="2800" b="1" dirty="0"/>
              <a:t>N</a:t>
            </a:r>
            <a:r>
              <a:rPr lang="en-US" sz="2800" b="1" dirty="0" smtClean="0"/>
              <a:t>oneconomic want </a:t>
            </a:r>
            <a:r>
              <a:rPr lang="en-US" sz="2800" dirty="0" smtClean="0"/>
              <a:t>- Desires for things that can be obtained without spending money </a:t>
            </a:r>
            <a:r>
              <a:rPr lang="en-US" sz="2800" dirty="0"/>
              <a:t>(e.g., fresh air and sunshine</a:t>
            </a:r>
            <a:r>
              <a:rPr lang="en-US" sz="2800" dirty="0" smtClean="0"/>
              <a:t>).</a:t>
            </a:r>
            <a:endParaRPr lang="en-US" b="1" dirty="0" smtClean="0"/>
          </a:p>
          <a:p>
            <a:pPr marL="0" indent="0">
              <a:buNone/>
            </a:pPr>
            <a:r>
              <a:rPr lang="en-US" b="1" dirty="0" smtClean="0"/>
              <a:t>Discuss the characteristics of wants.</a:t>
            </a:r>
            <a:endParaRPr lang="en-US" dirty="0" smtClean="0"/>
          </a:p>
          <a:p>
            <a:pPr lvl="0" hangingPunct="0"/>
            <a:r>
              <a:rPr lang="en-US" b="1" dirty="0" smtClean="0"/>
              <a:t>Unlimited</a:t>
            </a:r>
            <a:r>
              <a:rPr lang="en-US" b="1" dirty="0"/>
              <a:t>:</a:t>
            </a:r>
            <a:r>
              <a:rPr lang="en-US" dirty="0"/>
              <a:t> Everyone always has them. That includes individuals, businesses, and governments.</a:t>
            </a:r>
          </a:p>
          <a:p>
            <a:pPr lvl="0" hangingPunct="0"/>
            <a:r>
              <a:rPr lang="en-US" b="1" dirty="0"/>
              <a:t>Changeable</a:t>
            </a:r>
            <a:r>
              <a:rPr lang="en-US" dirty="0"/>
              <a:t>: Wants change. Think of things that children want vs. what teens wants vs. what adults want vs. what senior citizens want.</a:t>
            </a:r>
          </a:p>
          <a:p>
            <a:pPr lvl="0" hangingPunct="0"/>
            <a:r>
              <a:rPr lang="en-US" b="1" dirty="0"/>
              <a:t>Competing: </a:t>
            </a:r>
            <a:r>
              <a:rPr lang="en-US" dirty="0"/>
              <a:t>Everyone must choose which wants to satisfy at any one time because resources are limited. We don’t have enough resources to satisfy all needs at the same time.</a:t>
            </a:r>
          </a:p>
          <a:p>
            <a:pPr marL="0" lvl="1" indent="0">
              <a:spcBef>
                <a:spcPts val="1000"/>
              </a:spcBef>
              <a:buNone/>
            </a:pPr>
            <a:endParaRPr lang="en-US" dirty="0" smtClean="0"/>
          </a:p>
          <a:p>
            <a:endParaRPr lang="en-US" dirty="0"/>
          </a:p>
        </p:txBody>
      </p:sp>
    </p:spTree>
    <p:extLst>
      <p:ext uri="{BB962C8B-B14F-4D97-AF65-F5344CB8AC3E}">
        <p14:creationId xmlns:p14="http://schemas.microsoft.com/office/powerpoint/2010/main" val="3548511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functions of prices in markets </a:t>
            </a:r>
          </a:p>
        </p:txBody>
      </p:sp>
      <p:pic>
        <p:nvPicPr>
          <p:cNvPr id="4" name="Content Placeholder 3"/>
          <p:cNvPicPr>
            <a:picLocks noGrp="1" noChangeAspect="1"/>
          </p:cNvPicPr>
          <p:nvPr>
            <p:ph idx="1"/>
          </p:nvPr>
        </p:nvPicPr>
        <p:blipFill rotWithShape="1">
          <a:blip r:embed="rId2"/>
          <a:srcRect l="27147" t="22567" r="24596" b="17350"/>
          <a:stretch/>
        </p:blipFill>
        <p:spPr>
          <a:xfrm>
            <a:off x="1712890" y="1330384"/>
            <a:ext cx="7727324" cy="5409130"/>
          </a:xfrm>
          <a:prstGeom prst="rect">
            <a:avLst/>
          </a:prstGeom>
        </p:spPr>
      </p:pic>
    </p:spTree>
    <p:extLst>
      <p:ext uri="{BB962C8B-B14F-4D97-AF65-F5344CB8AC3E}">
        <p14:creationId xmlns:p14="http://schemas.microsoft.com/office/powerpoint/2010/main" val="1797604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functions of prices in markets </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Discuss the impact of changes in relative prices.</a:t>
            </a:r>
            <a:endParaRPr lang="en-US" dirty="0"/>
          </a:p>
          <a:p>
            <a:pPr lvl="0" hangingPunct="0"/>
            <a:r>
              <a:rPr lang="en-US" dirty="0"/>
              <a:t>If the price of pizzas went up to $18, while movies remained at $6, their relative price ratio would have changed. Now, you’d have to give up 3 movies for every pizza.</a:t>
            </a:r>
          </a:p>
          <a:p>
            <a:pPr lvl="0"/>
            <a:r>
              <a:rPr lang="en-US" dirty="0"/>
              <a:t>The change in relative prices might cause people to buy more movies and fewer pizzas.</a:t>
            </a:r>
          </a:p>
          <a:p>
            <a:pPr lvl="0"/>
            <a:r>
              <a:rPr lang="en-US" dirty="0"/>
              <a:t>By comparing relative prices, customers choose the combinations of pizzas and movies that are most satisfactory to them.</a:t>
            </a:r>
          </a:p>
          <a:p>
            <a:pPr lvl="0"/>
            <a:r>
              <a:rPr lang="en-US" dirty="0"/>
              <a:t>Businesses compare relative prices to determine which combination of resources to use to produce their goods or services.</a:t>
            </a:r>
          </a:p>
          <a:p>
            <a:pPr lvl="0"/>
            <a:r>
              <a:rPr lang="en-US" dirty="0"/>
              <a:t>Owners of resources compare relative prices to determine where than can most advantageously sell their resources or the services their resources can supply.</a:t>
            </a:r>
          </a:p>
          <a:p>
            <a:endParaRPr lang="en-US" dirty="0"/>
          </a:p>
        </p:txBody>
      </p:sp>
    </p:spTree>
    <p:extLst>
      <p:ext uri="{BB962C8B-B14F-4D97-AF65-F5344CB8AC3E}">
        <p14:creationId xmlns:p14="http://schemas.microsoft.com/office/powerpoint/2010/main" val="256602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functions of prices in markets </a:t>
            </a:r>
          </a:p>
        </p:txBody>
      </p:sp>
      <p:sp>
        <p:nvSpPr>
          <p:cNvPr id="3" name="Content Placeholder 2"/>
          <p:cNvSpPr>
            <a:spLocks noGrp="1"/>
          </p:cNvSpPr>
          <p:nvPr>
            <p:ph idx="1"/>
          </p:nvPr>
        </p:nvSpPr>
        <p:spPr/>
        <p:txBody>
          <a:bodyPr>
            <a:normAutofit lnSpcReduction="10000"/>
          </a:bodyPr>
          <a:lstStyle/>
          <a:p>
            <a:pPr marL="0" indent="0">
              <a:buNone/>
            </a:pPr>
            <a:r>
              <a:rPr lang="en-US" b="1" dirty="0"/>
              <a:t>Explain the relationship of relative prices to the three economic questions in a market economy.</a:t>
            </a:r>
            <a:endParaRPr lang="en-US" dirty="0"/>
          </a:p>
          <a:p>
            <a:r>
              <a:rPr lang="en-US" dirty="0"/>
              <a:t>Relative prices and their effect on people’s decisions answer the three economic questions.</a:t>
            </a:r>
          </a:p>
          <a:p>
            <a:pPr lvl="0" hangingPunct="0"/>
            <a:r>
              <a:rPr lang="en-US" dirty="0"/>
              <a:t>What to produce? Producers provide that are the most profitable, selling products at the highest prices the market will bear.</a:t>
            </a:r>
          </a:p>
          <a:p>
            <a:pPr lvl="0" hangingPunct="0"/>
            <a:r>
              <a:rPr lang="en-US" dirty="0"/>
              <a:t>How to produce? Producers produce products at the lowest cost possible.</a:t>
            </a:r>
          </a:p>
          <a:p>
            <a:pPr lvl="0" hangingPunct="0"/>
            <a:r>
              <a:rPr lang="en-US" dirty="0"/>
              <a:t>How will products be allocated? Whoever is willing and able to pay the price gets the products.</a:t>
            </a:r>
          </a:p>
          <a:p>
            <a:endParaRPr lang="en-US" dirty="0"/>
          </a:p>
        </p:txBody>
      </p:sp>
    </p:spTree>
    <p:extLst>
      <p:ext uri="{BB962C8B-B14F-4D97-AF65-F5344CB8AC3E}">
        <p14:creationId xmlns:p14="http://schemas.microsoft.com/office/powerpoint/2010/main" val="147951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functions of prices in markets </a:t>
            </a:r>
          </a:p>
        </p:txBody>
      </p:sp>
      <p:sp>
        <p:nvSpPr>
          <p:cNvPr id="3" name="Content Placeholder 2"/>
          <p:cNvSpPr>
            <a:spLocks noGrp="1"/>
          </p:cNvSpPr>
          <p:nvPr>
            <p:ph idx="1"/>
          </p:nvPr>
        </p:nvSpPr>
        <p:spPr>
          <a:xfrm>
            <a:off x="838200" y="1481070"/>
            <a:ext cx="10515600" cy="4695893"/>
          </a:xfrm>
        </p:spPr>
        <p:txBody>
          <a:bodyPr>
            <a:normAutofit fontScale="77500" lnSpcReduction="20000"/>
          </a:bodyPr>
          <a:lstStyle/>
          <a:p>
            <a:r>
              <a:rPr lang="en-US" b="1" dirty="0" smtClean="0"/>
              <a:t>Substitution </a:t>
            </a:r>
            <a:r>
              <a:rPr lang="en-US" b="1" dirty="0"/>
              <a:t>effect </a:t>
            </a:r>
            <a:r>
              <a:rPr lang="en-US" dirty="0"/>
              <a:t>- A phenomenon that occurs when changes in relative prices cause buyers to replace the purchase of one product with another </a:t>
            </a:r>
          </a:p>
          <a:p>
            <a:r>
              <a:rPr lang="en-US" b="1" dirty="0"/>
              <a:t>Rationing</a:t>
            </a:r>
            <a:r>
              <a:rPr lang="en-US" dirty="0"/>
              <a:t> - A function of relative prices that determines who gets the goods and services produced; determining how scarce resources will be </a:t>
            </a:r>
            <a:r>
              <a:rPr lang="en-US" dirty="0" smtClean="0"/>
              <a:t>distributed</a:t>
            </a:r>
            <a:endParaRPr lang="en-US" b="1" dirty="0" smtClean="0"/>
          </a:p>
          <a:p>
            <a:pPr marL="0" indent="0">
              <a:buNone/>
            </a:pPr>
            <a:r>
              <a:rPr lang="en-US" b="1" dirty="0" smtClean="0"/>
              <a:t>Discuss </a:t>
            </a:r>
            <a:r>
              <a:rPr lang="en-US" b="1" dirty="0"/>
              <a:t>the functions of relative prices.</a:t>
            </a:r>
            <a:endParaRPr lang="en-US" dirty="0"/>
          </a:p>
          <a:p>
            <a:pPr lvl="0" hangingPunct="0"/>
            <a:r>
              <a:rPr lang="en-US" b="1" dirty="0"/>
              <a:t>Information: </a:t>
            </a:r>
            <a:r>
              <a:rPr lang="en-US" dirty="0"/>
              <a:t>Relative prices provide information needed to make economic decisions. Used to decide whether to buy, what to buy, and how much to buy.</a:t>
            </a:r>
          </a:p>
          <a:p>
            <a:pPr lvl="0" hangingPunct="0"/>
            <a:r>
              <a:rPr lang="en-US" b="1" dirty="0"/>
              <a:t>Incentives: </a:t>
            </a:r>
            <a:r>
              <a:rPr lang="en-US" dirty="0"/>
              <a:t>Profits encourage producers to change and reallocate their resources. They use relative prices to determine what to produce.</a:t>
            </a:r>
          </a:p>
          <a:p>
            <a:pPr lvl="0" hangingPunct="0"/>
            <a:r>
              <a:rPr lang="en-US" b="1" dirty="0"/>
              <a:t>Rationing: </a:t>
            </a:r>
            <a:r>
              <a:rPr lang="en-US" dirty="0"/>
              <a:t>Prices ration limited resources, goods, and services to those most willing and able to pay for them. Generally, the higher an item’s price, the less of it someone is willing to buy. Example: If 20,000 people want to see a soccer match, but the stadium can seat only 5,000 people, the price of admission could be raised to ration out the 15,000 who could not afford the ticket price. On the other hand, if there were 5,000 people and 20,000 seats, the price might be lowered to encourage more people to attend.</a:t>
            </a:r>
          </a:p>
          <a:p>
            <a:endParaRPr lang="en-US" dirty="0"/>
          </a:p>
        </p:txBody>
      </p:sp>
    </p:spTree>
    <p:extLst>
      <p:ext uri="{BB962C8B-B14F-4D97-AF65-F5344CB8AC3E}">
        <p14:creationId xmlns:p14="http://schemas.microsoft.com/office/powerpoint/2010/main" val="1207504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functions of prices in markets </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Describe how prices are determined in a market economy.</a:t>
            </a:r>
            <a:endParaRPr lang="en-US" dirty="0"/>
          </a:p>
          <a:p>
            <a:pPr lvl="0" hangingPunct="0"/>
            <a:r>
              <a:rPr lang="en-US" dirty="0"/>
              <a:t>The interaction of supply and demand largely determines the type and quantity of goods, services, and resources provided and the prices paid for them.</a:t>
            </a:r>
          </a:p>
          <a:p>
            <a:pPr lvl="0" hangingPunct="0"/>
            <a:r>
              <a:rPr lang="en-US" dirty="0"/>
              <a:t>Supply indicates the quantities of an item that are offered for sale at various possible prices during a specific period of time.</a:t>
            </a:r>
          </a:p>
          <a:p>
            <a:pPr lvl="0"/>
            <a:r>
              <a:rPr lang="en-US" dirty="0" smtClean="0"/>
              <a:t>Demand </a:t>
            </a:r>
            <a:r>
              <a:rPr lang="en-US" dirty="0"/>
              <a:t>reflects the quantities that customers are willing and able to buy at various possible prices during the same time period.</a:t>
            </a:r>
          </a:p>
          <a:p>
            <a:r>
              <a:rPr lang="en-US" dirty="0"/>
              <a:t>Demand interacts with supply to determine prices. When the price of an item decreases, its demand increases. As the price increases, producers are willing to supply more of the item</a:t>
            </a:r>
          </a:p>
        </p:txBody>
      </p:sp>
    </p:spTree>
    <p:extLst>
      <p:ext uri="{BB962C8B-B14F-4D97-AF65-F5344CB8AC3E}">
        <p14:creationId xmlns:p14="http://schemas.microsoft.com/office/powerpoint/2010/main" val="3716077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functions of prices in markets </a:t>
            </a:r>
          </a:p>
        </p:txBody>
      </p:sp>
      <p:sp>
        <p:nvSpPr>
          <p:cNvPr id="3" name="Content Placeholder 2"/>
          <p:cNvSpPr>
            <a:spLocks noGrp="1"/>
          </p:cNvSpPr>
          <p:nvPr>
            <p:ph idx="1"/>
          </p:nvPr>
        </p:nvSpPr>
        <p:spPr/>
        <p:txBody>
          <a:bodyPr>
            <a:normAutofit fontScale="70000" lnSpcReduction="20000"/>
          </a:bodyPr>
          <a:lstStyle/>
          <a:p>
            <a:r>
              <a:rPr lang="en-US" b="1" dirty="0" smtClean="0"/>
              <a:t>Equilibrium </a:t>
            </a:r>
            <a:r>
              <a:rPr lang="en-US" b="1" dirty="0"/>
              <a:t>price </a:t>
            </a:r>
            <a:r>
              <a:rPr lang="en-US" dirty="0"/>
              <a:t>- The point at which the quantity of a good that buyers want to buy is equal to the quantity that sellers are willing to sell at a certain price. </a:t>
            </a:r>
            <a:endParaRPr lang="en-US" dirty="0" smtClean="0"/>
          </a:p>
          <a:p>
            <a:pPr marL="457200" lvl="1" indent="0">
              <a:buNone/>
            </a:pPr>
            <a:r>
              <a:rPr lang="en-US" b="1" dirty="0"/>
              <a:t>Explain equilibrium price.</a:t>
            </a:r>
            <a:endParaRPr lang="en-US" dirty="0"/>
          </a:p>
          <a:p>
            <a:pPr lvl="1" hangingPunct="0"/>
            <a:r>
              <a:rPr lang="en-US" dirty="0"/>
              <a:t>Occurs when the quantity of a good that buyers want to buy is equal to the quantity that sellers are willing to sell at a certain price</a:t>
            </a:r>
          </a:p>
          <a:p>
            <a:pPr lvl="1" hangingPunct="0"/>
            <a:r>
              <a:rPr lang="en-US" dirty="0"/>
              <a:t>A state of balance or equality between opposing forces.</a:t>
            </a:r>
          </a:p>
          <a:p>
            <a:pPr lvl="1" hangingPunct="0"/>
            <a:r>
              <a:rPr lang="en-US" dirty="0"/>
              <a:t>Also referred to as the market-clearing price</a:t>
            </a:r>
          </a:p>
          <a:p>
            <a:pPr lvl="1" hangingPunct="0"/>
            <a:r>
              <a:rPr lang="en-US" dirty="0"/>
              <a:t>Determined by a trial-and-error process</a:t>
            </a:r>
          </a:p>
          <a:p>
            <a:pPr lvl="1" hangingPunct="0"/>
            <a:r>
              <a:rPr lang="en-US" dirty="0"/>
              <a:t>Seldom, if ever, actually exists in the marketplace</a:t>
            </a:r>
          </a:p>
          <a:p>
            <a:pPr lvl="1" hangingPunct="0"/>
            <a:r>
              <a:rPr lang="en-US" dirty="0"/>
              <a:t>The forces that determine it are always changing, thereby causing the equilibrium price to change.</a:t>
            </a:r>
          </a:p>
          <a:p>
            <a:pPr marL="0" indent="0">
              <a:buNone/>
            </a:pPr>
            <a:endParaRPr lang="en-US" dirty="0"/>
          </a:p>
          <a:p>
            <a:r>
              <a:rPr lang="en-US" b="1" dirty="0" smtClean="0"/>
              <a:t>Excess </a:t>
            </a:r>
            <a:r>
              <a:rPr lang="en-US" b="1" dirty="0"/>
              <a:t>supply </a:t>
            </a:r>
            <a:r>
              <a:rPr lang="en-US" dirty="0"/>
              <a:t>- The situation that exists when supply is greater than demand. </a:t>
            </a:r>
            <a:endParaRPr lang="en-US" dirty="0" smtClean="0"/>
          </a:p>
          <a:p>
            <a:pPr marL="457200" lvl="1" indent="0">
              <a:buNone/>
            </a:pPr>
            <a:r>
              <a:rPr lang="en-US" b="1" dirty="0"/>
              <a:t>Discuss excess supply.</a:t>
            </a:r>
            <a:endParaRPr lang="en-US" dirty="0"/>
          </a:p>
          <a:p>
            <a:pPr lvl="1" hangingPunct="0"/>
            <a:r>
              <a:rPr lang="en-US" dirty="0"/>
              <a:t>Occurs when the quantity demanded is less than the quantity supplied</a:t>
            </a:r>
          </a:p>
          <a:p>
            <a:pPr lvl="1" hangingPunct="0"/>
            <a:r>
              <a:rPr lang="en-US" dirty="0"/>
              <a:t>Results in producers lowering their prices, consumers buying more at the lowered price, and producers producing less</a:t>
            </a:r>
          </a:p>
          <a:p>
            <a:pPr lvl="1" hangingPunct="0"/>
            <a:r>
              <a:rPr lang="en-US" dirty="0"/>
              <a:t>These actions help to eliminate excess supply</a:t>
            </a:r>
            <a:r>
              <a:rPr lang="en-US" dirty="0" smtClean="0"/>
              <a:t>.</a:t>
            </a:r>
            <a:endParaRPr lang="en-US" dirty="0"/>
          </a:p>
        </p:txBody>
      </p:sp>
    </p:spTree>
    <p:extLst>
      <p:ext uri="{BB962C8B-B14F-4D97-AF65-F5344CB8AC3E}">
        <p14:creationId xmlns:p14="http://schemas.microsoft.com/office/powerpoint/2010/main" val="1236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the functions of prices in markets </a:t>
            </a:r>
          </a:p>
        </p:txBody>
      </p:sp>
      <p:sp>
        <p:nvSpPr>
          <p:cNvPr id="3" name="Content Placeholder 2"/>
          <p:cNvSpPr>
            <a:spLocks noGrp="1"/>
          </p:cNvSpPr>
          <p:nvPr>
            <p:ph idx="1"/>
          </p:nvPr>
        </p:nvSpPr>
        <p:spPr/>
        <p:txBody>
          <a:bodyPr>
            <a:normAutofit fontScale="77500" lnSpcReduction="20000"/>
          </a:bodyPr>
          <a:lstStyle/>
          <a:p>
            <a:r>
              <a:rPr lang="en-US" b="1" dirty="0" smtClean="0"/>
              <a:t>Excess </a:t>
            </a:r>
            <a:r>
              <a:rPr lang="en-US" b="1" dirty="0"/>
              <a:t>demand </a:t>
            </a:r>
            <a:r>
              <a:rPr lang="en-US" dirty="0"/>
              <a:t>- The situation that exists when demand is greater than supply. </a:t>
            </a:r>
            <a:endParaRPr lang="en-US" dirty="0" smtClean="0"/>
          </a:p>
          <a:p>
            <a:pPr marL="457200" lvl="1" indent="0">
              <a:buNone/>
            </a:pPr>
            <a:r>
              <a:rPr lang="en-US" b="1" dirty="0"/>
              <a:t>Explain excess demand.</a:t>
            </a:r>
            <a:endParaRPr lang="en-US" dirty="0"/>
          </a:p>
          <a:p>
            <a:pPr lvl="1" hangingPunct="0"/>
            <a:r>
              <a:rPr lang="en-US" dirty="0"/>
              <a:t>Occurs when the quantity demanded is greater than the supply</a:t>
            </a:r>
          </a:p>
          <a:p>
            <a:pPr lvl="1" hangingPunct="0"/>
            <a:r>
              <a:rPr lang="en-US" dirty="0"/>
              <a:t>Often results in increasing prices since some customers are willing to pay high prices to get what they want; others buy different products.</a:t>
            </a:r>
          </a:p>
          <a:p>
            <a:pPr lvl="1" hangingPunct="0"/>
            <a:r>
              <a:rPr lang="en-US" dirty="0"/>
              <a:t>Producers respond by increasing the supply. </a:t>
            </a:r>
          </a:p>
          <a:p>
            <a:pPr lvl="1" hangingPunct="0"/>
            <a:r>
              <a:rPr lang="en-US" dirty="0"/>
              <a:t>Excess demand is eliminated when the price reaches the point at which customers will buy the same quantities that producers have available to sell.</a:t>
            </a:r>
          </a:p>
          <a:p>
            <a:pPr lvl="1"/>
            <a:r>
              <a:rPr lang="en-US" dirty="0"/>
              <a:t>Prices set higher than the equilibrium price result in excess supply; those set lower than the equilibrium price result in excess demand</a:t>
            </a:r>
          </a:p>
          <a:p>
            <a:r>
              <a:rPr lang="en-US" b="1" dirty="0" smtClean="0"/>
              <a:t>Market </a:t>
            </a:r>
            <a:r>
              <a:rPr lang="en-US" b="1" dirty="0"/>
              <a:t>price </a:t>
            </a:r>
            <a:r>
              <a:rPr lang="en-US" dirty="0"/>
              <a:t>- Actual price that prevails in a market at any particular moment </a:t>
            </a:r>
            <a:endParaRPr lang="en-US" dirty="0" smtClean="0"/>
          </a:p>
          <a:p>
            <a:pPr lvl="1"/>
            <a:r>
              <a:rPr lang="en-US" b="1" dirty="0"/>
              <a:t>Discuss market price.</a:t>
            </a:r>
            <a:endParaRPr lang="en-US" dirty="0"/>
          </a:p>
          <a:p>
            <a:pPr lvl="1" hangingPunct="0"/>
            <a:r>
              <a:rPr lang="en-US" dirty="0"/>
              <a:t>This is the actual price that prevails in a market at any particular moment; it’s the price you pay for a good or service.</a:t>
            </a:r>
          </a:p>
          <a:p>
            <a:pPr lvl="1" hangingPunct="0"/>
            <a:r>
              <a:rPr lang="en-US" dirty="0"/>
              <a:t>This price is also affected by supply and demand, causing the price you pay to fluctuate.</a:t>
            </a:r>
          </a:p>
          <a:p>
            <a:pPr lvl="1" hangingPunct="0"/>
            <a:r>
              <a:rPr lang="en-US" dirty="0"/>
              <a:t>Any factor that causes changes in supply and demand will cause changes in prices</a:t>
            </a:r>
            <a:r>
              <a:rPr lang="en-US" dirty="0" smtClean="0"/>
              <a:t>.</a:t>
            </a:r>
            <a:endParaRPr lang="en-US" dirty="0"/>
          </a:p>
          <a:p>
            <a:endParaRPr lang="en-US" dirty="0"/>
          </a:p>
        </p:txBody>
      </p:sp>
    </p:spTree>
    <p:extLst>
      <p:ext uri="{BB962C8B-B14F-4D97-AF65-F5344CB8AC3E}">
        <p14:creationId xmlns:p14="http://schemas.microsoft.com/office/powerpoint/2010/main" val="202464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Distinguish between economic goods and services </a:t>
            </a:r>
            <a:endParaRPr lang="en-US" dirty="0"/>
          </a:p>
        </p:txBody>
      </p:sp>
      <p:sp>
        <p:nvSpPr>
          <p:cNvPr id="3" name="Content Placeholder 2"/>
          <p:cNvSpPr>
            <a:spLocks noGrp="1"/>
          </p:cNvSpPr>
          <p:nvPr>
            <p:ph idx="1"/>
          </p:nvPr>
        </p:nvSpPr>
        <p:spPr/>
        <p:txBody>
          <a:bodyPr/>
          <a:lstStyle/>
          <a:p>
            <a:pPr marL="228600" lvl="1">
              <a:spcBef>
                <a:spcPts val="1000"/>
              </a:spcBef>
            </a:pPr>
            <a:r>
              <a:rPr lang="en-US" b="1" dirty="0" smtClean="0"/>
              <a:t>Goods </a:t>
            </a:r>
            <a:r>
              <a:rPr lang="en-US" dirty="0" smtClean="0"/>
              <a:t>- Tangible objects that can be manufactured or produced for resale </a:t>
            </a:r>
          </a:p>
          <a:p>
            <a:pPr marL="228600" lvl="1">
              <a:spcBef>
                <a:spcPts val="1000"/>
              </a:spcBef>
            </a:pPr>
            <a:r>
              <a:rPr lang="en-US" b="1" dirty="0" smtClean="0"/>
              <a:t>Services</a:t>
            </a:r>
            <a:r>
              <a:rPr lang="en-US" dirty="0" smtClean="0"/>
              <a:t> - A desire for something that may or may not be required </a:t>
            </a:r>
          </a:p>
          <a:p>
            <a:pPr marL="228600" lvl="1">
              <a:spcBef>
                <a:spcPts val="1000"/>
              </a:spcBef>
            </a:pPr>
            <a:r>
              <a:rPr lang="en-US" b="1" dirty="0" smtClean="0"/>
              <a:t>Consumer goods </a:t>
            </a:r>
            <a:r>
              <a:rPr lang="en-US" dirty="0" smtClean="0"/>
              <a:t>- Tangible items produced for personal use. </a:t>
            </a:r>
          </a:p>
          <a:p>
            <a:pPr marL="228600" lvl="1">
              <a:spcBef>
                <a:spcPts val="1000"/>
              </a:spcBef>
            </a:pPr>
            <a:r>
              <a:rPr lang="en-US" b="1" dirty="0" smtClean="0"/>
              <a:t>Industrial goods </a:t>
            </a:r>
            <a:r>
              <a:rPr lang="en-US" dirty="0" smtClean="0"/>
              <a:t>- Tangible items that will be consumed by industrial users</a:t>
            </a:r>
          </a:p>
          <a:p>
            <a:endParaRPr lang="en-US" dirty="0"/>
          </a:p>
        </p:txBody>
      </p:sp>
    </p:spTree>
    <p:extLst>
      <p:ext uri="{BB962C8B-B14F-4D97-AF65-F5344CB8AC3E}">
        <p14:creationId xmlns:p14="http://schemas.microsoft.com/office/powerpoint/2010/main" val="92790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5"/>
            <a:ext cx="10515600" cy="1325563"/>
          </a:xfrm>
        </p:spPr>
        <p:txBody>
          <a:bodyPr/>
          <a:lstStyle/>
          <a:p>
            <a:r>
              <a:rPr lang="en-US" dirty="0"/>
              <a:t>Explain the concept of economic resources </a:t>
            </a:r>
          </a:p>
        </p:txBody>
      </p:sp>
      <p:sp>
        <p:nvSpPr>
          <p:cNvPr id="3" name="Content Placeholder 2"/>
          <p:cNvSpPr>
            <a:spLocks noGrp="1"/>
          </p:cNvSpPr>
          <p:nvPr>
            <p:ph idx="1"/>
          </p:nvPr>
        </p:nvSpPr>
        <p:spPr>
          <a:xfrm>
            <a:off x="838200" y="1143045"/>
            <a:ext cx="10515600" cy="4351338"/>
          </a:xfrm>
        </p:spPr>
        <p:txBody>
          <a:bodyPr>
            <a:noAutofit/>
          </a:bodyPr>
          <a:lstStyle/>
          <a:p>
            <a:r>
              <a:rPr lang="en-US" sz="2400" b="1" dirty="0"/>
              <a:t>E</a:t>
            </a:r>
            <a:r>
              <a:rPr lang="en-US" sz="2400" b="1" dirty="0" smtClean="0"/>
              <a:t>conomic resources </a:t>
            </a:r>
            <a:r>
              <a:rPr lang="en-US" sz="2400" dirty="0" smtClean="0"/>
              <a:t>- </a:t>
            </a:r>
            <a:r>
              <a:rPr lang="en-US" sz="2400" dirty="0"/>
              <a:t>The human and natural resources and capital goods used to produce goods and services</a:t>
            </a:r>
            <a:endParaRPr lang="en-US" sz="2400" dirty="0" smtClean="0"/>
          </a:p>
          <a:p>
            <a:pPr marL="0" indent="0">
              <a:buNone/>
            </a:pPr>
            <a:r>
              <a:rPr lang="en-US" sz="2400" b="1" dirty="0"/>
              <a:t>Define and describe resources in economics.</a:t>
            </a:r>
            <a:endParaRPr lang="en-US" sz="2400" dirty="0"/>
          </a:p>
          <a:p>
            <a:pPr marL="0" indent="0">
              <a:buNone/>
            </a:pPr>
            <a:r>
              <a:rPr lang="en-US" sz="2400" dirty="0"/>
              <a:t>Any items that can be used to produce goods and services. Categories:</a:t>
            </a:r>
          </a:p>
          <a:p>
            <a:pPr lvl="0" hangingPunct="0"/>
            <a:r>
              <a:rPr lang="en-US" sz="2400" b="1" dirty="0"/>
              <a:t>Natural resources: </a:t>
            </a:r>
            <a:r>
              <a:rPr lang="en-US" sz="2400" dirty="0"/>
              <a:t>Items that are found in nature that are used to produce goods and services. Examples include trees, air, and land.</a:t>
            </a:r>
          </a:p>
          <a:p>
            <a:pPr lvl="0" hangingPunct="0"/>
            <a:r>
              <a:rPr lang="en-US" sz="2400" b="1" dirty="0"/>
              <a:t>Human resources: </a:t>
            </a:r>
            <a:r>
              <a:rPr lang="en-US" sz="2400" dirty="0"/>
              <a:t>People. In economics, they are valued for the physical and mental work that they do to produce goods and services. They include anyone who works.</a:t>
            </a:r>
          </a:p>
          <a:p>
            <a:pPr lvl="0" hangingPunct="0"/>
            <a:r>
              <a:rPr lang="en-US" sz="2400" b="1" dirty="0"/>
              <a:t>Capital goods: </a:t>
            </a:r>
            <a:r>
              <a:rPr lang="en-US" sz="2400" dirty="0"/>
              <a:t>All of the manufactured or constructed items that are used to produce goods and services (e.g., buildings, equipment, transportation systems</a:t>
            </a:r>
            <a:r>
              <a:rPr lang="en-US" sz="2400" dirty="0" smtClean="0"/>
              <a:t>).</a:t>
            </a:r>
          </a:p>
          <a:p>
            <a:pPr marL="0" lvl="0" indent="0" hangingPunct="0">
              <a:buNone/>
            </a:pPr>
            <a:endParaRPr lang="en-US" sz="2400" dirty="0"/>
          </a:p>
          <a:p>
            <a:r>
              <a:rPr lang="en-US" sz="2400" b="1" dirty="0" smtClean="0"/>
              <a:t>Factors </a:t>
            </a:r>
            <a:r>
              <a:rPr lang="en-US" sz="2400" b="1" dirty="0"/>
              <a:t>of </a:t>
            </a:r>
            <a:r>
              <a:rPr lang="en-US" sz="2400" b="1" dirty="0" smtClean="0"/>
              <a:t>production </a:t>
            </a:r>
            <a:r>
              <a:rPr lang="en-US" sz="2400" dirty="0" smtClean="0"/>
              <a:t>- </a:t>
            </a:r>
            <a:r>
              <a:rPr lang="en-US" sz="2400" dirty="0"/>
              <a:t>Productive resources; human and natural resources and capital goods </a:t>
            </a:r>
          </a:p>
        </p:txBody>
      </p:sp>
    </p:spTree>
    <p:extLst>
      <p:ext uri="{BB962C8B-B14F-4D97-AF65-F5344CB8AC3E}">
        <p14:creationId xmlns:p14="http://schemas.microsoft.com/office/powerpoint/2010/main" val="205850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concept of economic resources </a:t>
            </a:r>
            <a:endParaRPr lang="en-US" dirty="0"/>
          </a:p>
        </p:txBody>
      </p:sp>
      <p:sp>
        <p:nvSpPr>
          <p:cNvPr id="3" name="Content Placeholder 2"/>
          <p:cNvSpPr>
            <a:spLocks noGrp="1"/>
          </p:cNvSpPr>
          <p:nvPr>
            <p:ph idx="1"/>
          </p:nvPr>
        </p:nvSpPr>
        <p:spPr>
          <a:xfrm>
            <a:off x="838200" y="1365160"/>
            <a:ext cx="10515600" cy="5215943"/>
          </a:xfrm>
        </p:spPr>
        <p:txBody>
          <a:bodyPr>
            <a:normAutofit fontScale="70000" lnSpcReduction="20000"/>
          </a:bodyPr>
          <a:lstStyle/>
          <a:p>
            <a:pPr marL="0" indent="0">
              <a:buNone/>
            </a:pPr>
            <a:r>
              <a:rPr lang="en-US" b="1" dirty="0"/>
              <a:t>Discuss reasons for limited resources.</a:t>
            </a:r>
            <a:endParaRPr lang="en-US" dirty="0"/>
          </a:p>
          <a:p>
            <a:pPr lvl="0" hangingPunct="0"/>
            <a:r>
              <a:rPr lang="en-US" b="1" dirty="0"/>
              <a:t>Natural resources: </a:t>
            </a:r>
            <a:r>
              <a:rPr lang="en-US" dirty="0"/>
              <a:t>There simply are not enough resources available to satisfy everyone. We depend on the earth for practically all of our natural resources. As the world’s population increases, there will be more and more people making use of those resources. As a result, there will be fewer resources per person.</a:t>
            </a:r>
            <a:br>
              <a:rPr lang="en-US" dirty="0"/>
            </a:br>
            <a:r>
              <a:rPr lang="en-US" dirty="0"/>
              <a:t/>
            </a:r>
            <a:br>
              <a:rPr lang="en-US" dirty="0"/>
            </a:br>
            <a:r>
              <a:rPr lang="en-US" dirty="0"/>
              <a:t>Some natural resources are difficult or costly to obtain. For example, wind power can be difficult to capture when the wind isn’t blowing. Some developing countries lack the technology to tap their natural resources. And finally, weather conditions and the environment affect the supply of some natural resources</a:t>
            </a:r>
            <a:r>
              <a:rPr lang="en-US" dirty="0" smtClean="0"/>
              <a:t>.</a:t>
            </a:r>
            <a:endParaRPr lang="en-US" dirty="0"/>
          </a:p>
          <a:p>
            <a:pPr lvl="0" hangingPunct="0"/>
            <a:r>
              <a:rPr lang="en-US" b="1" dirty="0"/>
              <a:t>Human resources: </a:t>
            </a:r>
            <a:r>
              <a:rPr lang="en-US" dirty="0"/>
              <a:t>Only some of the world’s people are willing and able to work. Others, especially those who are young, disabled, or elderly, are not part of the workforce.</a:t>
            </a:r>
            <a:br>
              <a:rPr lang="en-US" dirty="0"/>
            </a:br>
            <a:r>
              <a:rPr lang="en-US" dirty="0"/>
              <a:t/>
            </a:r>
            <a:br>
              <a:rPr lang="en-US" dirty="0"/>
            </a:br>
            <a:r>
              <a:rPr lang="en-US" dirty="0"/>
              <a:t>Many parts of the world experience worker shortages in such professions as nursing and welding. This may be due to a lack of special training, or the people may not live in the geographic region where the job opportunities exist</a:t>
            </a:r>
            <a:r>
              <a:rPr lang="en-US" dirty="0" smtClean="0"/>
              <a:t>.</a:t>
            </a:r>
            <a:endParaRPr lang="en-US" dirty="0"/>
          </a:p>
          <a:p>
            <a:pPr lvl="0" hangingPunct="0"/>
            <a:r>
              <a:rPr lang="en-US" b="1" dirty="0"/>
              <a:t>Capital resources</a:t>
            </a:r>
            <a:r>
              <a:rPr lang="en-US" dirty="0"/>
              <a:t>: In some parts of the world, capital resources are limited due to a lack of technology. In under-developed societies, people still use primitive hand tools rather than mechanized machinery to produce goods and services. As a result, they produce fewer goods and services than we do in our society and those that they produce are for personal use rather than for capital goods.</a:t>
            </a:r>
          </a:p>
          <a:p>
            <a:endParaRPr lang="en-US" dirty="0"/>
          </a:p>
        </p:txBody>
      </p:sp>
    </p:spTree>
    <p:extLst>
      <p:ext uri="{BB962C8B-B14F-4D97-AF65-F5344CB8AC3E}">
        <p14:creationId xmlns:p14="http://schemas.microsoft.com/office/powerpoint/2010/main" val="56351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4"/>
            <a:ext cx="10515600" cy="1325563"/>
          </a:xfrm>
        </p:spPr>
        <p:txBody>
          <a:bodyPr/>
          <a:lstStyle/>
          <a:p>
            <a:r>
              <a:rPr lang="en-US" dirty="0"/>
              <a:t>Describe the concepts of economics and economic activities</a:t>
            </a:r>
          </a:p>
        </p:txBody>
      </p:sp>
      <p:sp>
        <p:nvSpPr>
          <p:cNvPr id="3" name="Content Placeholder 2"/>
          <p:cNvSpPr>
            <a:spLocks noGrp="1"/>
          </p:cNvSpPr>
          <p:nvPr>
            <p:ph idx="1"/>
          </p:nvPr>
        </p:nvSpPr>
        <p:spPr>
          <a:xfrm>
            <a:off x="838199" y="1587657"/>
            <a:ext cx="10804301" cy="4351338"/>
          </a:xfrm>
        </p:spPr>
        <p:txBody>
          <a:bodyPr>
            <a:noAutofit/>
          </a:bodyPr>
          <a:lstStyle/>
          <a:p>
            <a:pPr marL="228600" lvl="1">
              <a:spcBef>
                <a:spcPts val="1000"/>
              </a:spcBef>
            </a:pPr>
            <a:r>
              <a:rPr lang="en-US" sz="2000" b="1" dirty="0" smtClean="0"/>
              <a:t>Economics</a:t>
            </a:r>
            <a:r>
              <a:rPr lang="en-US" sz="2000" dirty="0" smtClean="0"/>
              <a:t> - </a:t>
            </a:r>
            <a:r>
              <a:rPr lang="en-US" sz="2000" dirty="0"/>
              <a:t>The study of how to meet unlimited, competing wants with limited resources </a:t>
            </a:r>
            <a:endParaRPr lang="en-US" sz="2000" dirty="0" smtClean="0"/>
          </a:p>
          <a:p>
            <a:pPr marL="228600" lvl="1">
              <a:spcBef>
                <a:spcPts val="1000"/>
              </a:spcBef>
            </a:pPr>
            <a:r>
              <a:rPr lang="en-US" sz="2000" b="1" dirty="0" smtClean="0"/>
              <a:t>Scarcity</a:t>
            </a:r>
            <a:r>
              <a:rPr lang="en-US" sz="2000" dirty="0" smtClean="0"/>
              <a:t> - </a:t>
            </a:r>
            <a:r>
              <a:rPr lang="en-US" sz="2000" dirty="0"/>
              <a:t>A condition resulting from the gap between unlimited wants for goods and services and limited resources</a:t>
            </a:r>
            <a:endParaRPr lang="en-US" sz="2000" dirty="0" smtClean="0"/>
          </a:p>
          <a:p>
            <a:pPr marL="228600" lvl="1">
              <a:spcBef>
                <a:spcPts val="1000"/>
              </a:spcBef>
            </a:pPr>
            <a:r>
              <a:rPr lang="en-US" sz="2000" b="1" dirty="0" smtClean="0"/>
              <a:t>Economizing</a:t>
            </a:r>
            <a:r>
              <a:rPr lang="en-US" sz="2000" dirty="0" smtClean="0"/>
              <a:t> - </a:t>
            </a:r>
            <a:r>
              <a:rPr lang="en-US" sz="2000" dirty="0"/>
              <a:t>The process of deciding which goods and services will be purchased or provided so that the most satisfaction can be obtained; deciding how scarce resources will be used</a:t>
            </a:r>
            <a:endParaRPr lang="en-US" sz="2000" dirty="0" smtClean="0"/>
          </a:p>
          <a:p>
            <a:pPr marL="228600" lvl="1">
              <a:spcBef>
                <a:spcPts val="1000"/>
              </a:spcBef>
            </a:pPr>
            <a:r>
              <a:rPr lang="en-US" sz="2000" b="1" dirty="0" smtClean="0"/>
              <a:t>Opportunity cost </a:t>
            </a:r>
            <a:r>
              <a:rPr lang="en-US" sz="2000" dirty="0" smtClean="0"/>
              <a:t>- </a:t>
            </a:r>
            <a:r>
              <a:rPr lang="en-US" sz="2000" dirty="0"/>
              <a:t>The benefit that is lost when you decide to use scarce resources for one purpose rather than for another</a:t>
            </a:r>
            <a:endParaRPr lang="en-US" sz="2000" dirty="0" smtClean="0"/>
          </a:p>
          <a:p>
            <a:pPr marL="228600" lvl="1">
              <a:spcBef>
                <a:spcPts val="1000"/>
              </a:spcBef>
            </a:pPr>
            <a:r>
              <a:rPr lang="en-US" sz="2000" b="1" dirty="0"/>
              <a:t>T</a:t>
            </a:r>
            <a:r>
              <a:rPr lang="en-US" sz="2000" b="1" dirty="0" smtClean="0"/>
              <a:t>rade-offs</a:t>
            </a:r>
            <a:r>
              <a:rPr lang="en-US" sz="2000" dirty="0" smtClean="0"/>
              <a:t> - </a:t>
            </a:r>
            <a:r>
              <a:rPr lang="en-US" sz="2000" dirty="0"/>
              <a:t>Giving up all or a part of one thing in order to get something </a:t>
            </a:r>
            <a:r>
              <a:rPr lang="en-US" sz="2000" dirty="0" smtClean="0"/>
              <a:t>else</a:t>
            </a:r>
          </a:p>
        </p:txBody>
      </p:sp>
    </p:spTree>
    <p:extLst>
      <p:ext uri="{BB962C8B-B14F-4D97-AF65-F5344CB8AC3E}">
        <p14:creationId xmlns:p14="http://schemas.microsoft.com/office/powerpoint/2010/main" val="1979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Describe the concepts of economics and economic activities</a:t>
            </a:r>
            <a:endParaRPr lang="en-US" dirty="0"/>
          </a:p>
        </p:txBody>
      </p:sp>
      <p:sp>
        <p:nvSpPr>
          <p:cNvPr id="3" name="Content Placeholder 2"/>
          <p:cNvSpPr>
            <a:spLocks noGrp="1"/>
          </p:cNvSpPr>
          <p:nvPr>
            <p:ph idx="1"/>
          </p:nvPr>
        </p:nvSpPr>
        <p:spPr>
          <a:xfrm>
            <a:off x="838200" y="1690688"/>
            <a:ext cx="10515600" cy="4756732"/>
          </a:xfrm>
        </p:spPr>
        <p:txBody>
          <a:bodyPr>
            <a:normAutofit fontScale="55000" lnSpcReduction="20000"/>
          </a:bodyPr>
          <a:lstStyle/>
          <a:p>
            <a:pPr marL="0" indent="0">
              <a:buNone/>
            </a:pPr>
            <a:r>
              <a:rPr lang="en-US" sz="3300" b="1" dirty="0"/>
              <a:t>What is scarcity?</a:t>
            </a:r>
            <a:endParaRPr lang="en-US" sz="3300" dirty="0"/>
          </a:p>
          <a:p>
            <a:r>
              <a:rPr lang="en-US" sz="3300" dirty="0"/>
              <a:t>This is the gap between unlimited wants for goods and services and limited resources. Economics is sometimes called the study of scarcity. Goods and services are said to be scarce, or limited, because not everyone can have everything s/he </a:t>
            </a:r>
            <a:r>
              <a:rPr lang="en-US" sz="3300" dirty="0" smtClean="0"/>
              <a:t>wants</a:t>
            </a:r>
            <a:endParaRPr lang="en-US" sz="3300" dirty="0"/>
          </a:p>
          <a:p>
            <a:r>
              <a:rPr lang="en-US" sz="3300" dirty="0"/>
              <a:t>The only ways to eliminate scarcity are to find unlimited resources or to limit human needs and wants. Neither one can </a:t>
            </a:r>
            <a:r>
              <a:rPr lang="en-US" sz="3300" dirty="0" smtClean="0"/>
              <a:t>happen.</a:t>
            </a:r>
            <a:endParaRPr lang="en-US" sz="3300" b="1" dirty="0"/>
          </a:p>
          <a:p>
            <a:pPr marL="0" indent="0">
              <a:buNone/>
            </a:pPr>
            <a:r>
              <a:rPr lang="en-US" sz="3300" b="1" dirty="0" smtClean="0"/>
              <a:t>Discuss </a:t>
            </a:r>
            <a:r>
              <a:rPr lang="en-US" sz="3300" b="1" dirty="0"/>
              <a:t>the fact that scarcity requires economic choices.</a:t>
            </a:r>
            <a:endParaRPr lang="en-US" sz="3300" dirty="0"/>
          </a:p>
          <a:p>
            <a:pPr lvl="0" hangingPunct="0"/>
            <a:r>
              <a:rPr lang="en-US" sz="3300" b="1" dirty="0"/>
              <a:t>Involves allocating resources</a:t>
            </a:r>
            <a:r>
              <a:rPr lang="en-US" sz="3300" dirty="0"/>
              <a:t>: Resources must be directed to their best use. </a:t>
            </a:r>
          </a:p>
          <a:p>
            <a:pPr lvl="0" hangingPunct="0"/>
            <a:r>
              <a:rPr lang="en-US" sz="3300" b="1" dirty="0"/>
              <a:t>Involves economizing: </a:t>
            </a:r>
            <a:r>
              <a:rPr lang="en-US" sz="3300" dirty="0"/>
              <a:t>The process of deciding which goods and services to purchase or provide so that the most satisfaction can be obtained is known as </a:t>
            </a:r>
            <a:r>
              <a:rPr lang="en-US" sz="3300" b="1" dirty="0"/>
              <a:t>economizing</a:t>
            </a:r>
            <a:r>
              <a:rPr lang="en-US" sz="3300" dirty="0"/>
              <a:t>.</a:t>
            </a:r>
          </a:p>
          <a:p>
            <a:pPr lvl="0" hangingPunct="0"/>
            <a:r>
              <a:rPr lang="en-US" sz="3300" b="1" dirty="0"/>
              <a:t>Involves opportunity costs</a:t>
            </a:r>
            <a:r>
              <a:rPr lang="en-US" sz="3300" dirty="0"/>
              <a:t>: When we economize, we decide how scarce resources will be used. When people, governments, and businesses make decisions about allocating their resources, they feel that they will gain more satisfaction from one choice rather than from another. When a choice is made about the best use of resources, the next-best alternative that is given up is called the </a:t>
            </a:r>
            <a:r>
              <a:rPr lang="en-US" sz="3300" b="1" dirty="0"/>
              <a:t>opportunity cost </a:t>
            </a:r>
            <a:r>
              <a:rPr lang="en-US" sz="3300" dirty="0"/>
              <a:t>of that choice. This is the benefit that is lost from making one choice vs. another.</a:t>
            </a:r>
          </a:p>
          <a:p>
            <a:pPr lvl="0" hangingPunct="0"/>
            <a:r>
              <a:rPr lang="en-US" sz="3300" b="1" dirty="0"/>
              <a:t>Involves tradeoffs: </a:t>
            </a:r>
            <a:r>
              <a:rPr lang="en-US" sz="3300" dirty="0"/>
              <a:t>This means that individuals, businesses, and governments must be willing to give up all or a part of one thing to get something else. The trade-offs that everyone is willing to accept should be based on the opportunity costs involved.</a:t>
            </a:r>
          </a:p>
          <a:p>
            <a:endParaRPr lang="en-US" dirty="0"/>
          </a:p>
        </p:txBody>
      </p:sp>
    </p:spTree>
    <p:extLst>
      <p:ext uri="{BB962C8B-B14F-4D97-AF65-F5344CB8AC3E}">
        <p14:creationId xmlns:p14="http://schemas.microsoft.com/office/powerpoint/2010/main" val="49833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4400" dirty="0"/>
              <a:t>The three economic questions that all societies must </a:t>
            </a:r>
            <a:r>
              <a:rPr lang="en-US" sz="4400" dirty="0" smtClean="0"/>
              <a:t>answer</a:t>
            </a:r>
            <a:endParaRPr lang="en-US" sz="4400" dirty="0"/>
          </a:p>
        </p:txBody>
      </p:sp>
      <p:sp>
        <p:nvSpPr>
          <p:cNvPr id="3" name="Content Placeholder 2"/>
          <p:cNvSpPr>
            <a:spLocks noGrp="1"/>
          </p:cNvSpPr>
          <p:nvPr>
            <p:ph idx="1"/>
          </p:nvPr>
        </p:nvSpPr>
        <p:spPr>
          <a:xfrm>
            <a:off x="838200" y="1825625"/>
            <a:ext cx="10515600" cy="4768358"/>
          </a:xfrm>
        </p:spPr>
        <p:txBody>
          <a:bodyPr>
            <a:normAutofit fontScale="85000" lnSpcReduction="20000"/>
          </a:bodyPr>
          <a:lstStyle/>
          <a:p>
            <a:pPr marL="0" indent="0">
              <a:buNone/>
            </a:pPr>
            <a:r>
              <a:rPr lang="en-US" b="1" dirty="0" smtClean="0"/>
              <a:t>To use scarce resources efficiently, all societies must answer three basic economic questions:</a:t>
            </a:r>
          </a:p>
          <a:p>
            <a:pPr marL="0" indent="0">
              <a:buNone/>
            </a:pPr>
            <a:r>
              <a:rPr lang="en-US" dirty="0" smtClean="0"/>
              <a:t>What to produce?</a:t>
            </a:r>
          </a:p>
          <a:p>
            <a:pPr lvl="2"/>
            <a:r>
              <a:rPr lang="en-US" dirty="0" smtClean="0"/>
              <a:t>They must determine what and how many goods and services to produce. They must decide how to allocate their limited resources between the production of capital goods and consumer goods.</a:t>
            </a:r>
          </a:p>
          <a:p>
            <a:pPr marL="0" indent="0">
              <a:buNone/>
            </a:pPr>
            <a:r>
              <a:rPr lang="en-US" dirty="0" smtClean="0"/>
              <a:t>How will products be produced?</a:t>
            </a:r>
          </a:p>
          <a:p>
            <a:pPr lvl="2"/>
            <a:r>
              <a:rPr lang="en-US" dirty="0" smtClean="0"/>
              <a:t>Most goods and services can be produced in a variety of ways. Societies must decide the best, most efficient ways to use their limited resources to produce products</a:t>
            </a:r>
          </a:p>
          <a:p>
            <a:pPr marL="0" indent="0">
              <a:buNone/>
            </a:pPr>
            <a:r>
              <a:rPr lang="en-US" dirty="0" smtClean="0"/>
              <a:t>How to allocate products?</a:t>
            </a:r>
          </a:p>
          <a:p>
            <a:pPr lvl="2"/>
            <a:r>
              <a:rPr lang="en-US" dirty="0" smtClean="0"/>
              <a:t>Societies must determine how the goods and services will be divided among people. They need to decide how individuals, businesses, and governments will share products.</a:t>
            </a:r>
            <a:endParaRPr lang="en-US" b="1" dirty="0" smtClean="0"/>
          </a:p>
          <a:p>
            <a:pPr marL="0" indent="0">
              <a:buNone/>
            </a:pPr>
            <a:r>
              <a:rPr lang="en-US" b="1" dirty="0" smtClean="0"/>
              <a:t>Explain </a:t>
            </a:r>
            <a:r>
              <a:rPr lang="en-US" b="1" dirty="0"/>
              <a:t>the relationship between economics and decision making.</a:t>
            </a:r>
            <a:endParaRPr lang="en-US" dirty="0"/>
          </a:p>
          <a:p>
            <a:r>
              <a:rPr lang="en-US" dirty="0"/>
              <a:t>The heart of economics is decision-making—choosing among alternatives. The objective of studying economics is to prepare for effective decision-making and responsible citizenship in society.</a:t>
            </a:r>
          </a:p>
          <a:p>
            <a:endParaRPr lang="en-US" dirty="0"/>
          </a:p>
        </p:txBody>
      </p:sp>
    </p:spTree>
    <p:extLst>
      <p:ext uri="{BB962C8B-B14F-4D97-AF65-F5344CB8AC3E}">
        <p14:creationId xmlns:p14="http://schemas.microsoft.com/office/powerpoint/2010/main" val="422706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Describe the concepts of economics and economic activities</a:t>
            </a:r>
            <a:endParaRPr lang="en-US" dirty="0"/>
          </a:p>
        </p:txBody>
      </p:sp>
      <p:sp>
        <p:nvSpPr>
          <p:cNvPr id="3" name="Content Placeholder 2"/>
          <p:cNvSpPr>
            <a:spLocks noGrp="1"/>
          </p:cNvSpPr>
          <p:nvPr>
            <p:ph idx="1"/>
          </p:nvPr>
        </p:nvSpPr>
        <p:spPr/>
        <p:txBody>
          <a:bodyPr/>
          <a:lstStyle/>
          <a:p>
            <a:pPr marL="228600" lvl="1">
              <a:spcBef>
                <a:spcPts val="1000"/>
              </a:spcBef>
            </a:pPr>
            <a:r>
              <a:rPr lang="en-US" sz="2000" b="1" dirty="0" smtClean="0"/>
              <a:t>Consumption</a:t>
            </a:r>
            <a:r>
              <a:rPr lang="en-US" sz="2000" dirty="0" smtClean="0"/>
              <a:t> - The process or activity of using goods and services</a:t>
            </a:r>
          </a:p>
          <a:p>
            <a:pPr marL="228600" lvl="1">
              <a:spcBef>
                <a:spcPts val="1000"/>
              </a:spcBef>
            </a:pPr>
            <a:r>
              <a:rPr lang="en-US" sz="2000" b="1" dirty="0" smtClean="0"/>
              <a:t>Consumer</a:t>
            </a:r>
            <a:r>
              <a:rPr lang="en-US" sz="2000" dirty="0" smtClean="0"/>
              <a:t> - Anyone who uses goods and services</a:t>
            </a:r>
          </a:p>
          <a:p>
            <a:pPr marL="228600" lvl="1">
              <a:spcBef>
                <a:spcPts val="1000"/>
              </a:spcBef>
            </a:pPr>
            <a:r>
              <a:rPr lang="en-US" sz="2000" b="1" dirty="0" smtClean="0"/>
              <a:t>Production</a:t>
            </a:r>
            <a:r>
              <a:rPr lang="en-US" sz="2000" dirty="0" smtClean="0"/>
              <a:t> - The economic process or activity of producing goods and services. </a:t>
            </a:r>
          </a:p>
          <a:p>
            <a:pPr marL="228600" lvl="1">
              <a:spcBef>
                <a:spcPts val="1000"/>
              </a:spcBef>
            </a:pPr>
            <a:r>
              <a:rPr lang="en-US" sz="2000" b="1" dirty="0" smtClean="0"/>
              <a:t>Producer</a:t>
            </a:r>
            <a:r>
              <a:rPr lang="en-US" sz="2000" dirty="0" smtClean="0"/>
              <a:t> - The people who make or provide goods and services. </a:t>
            </a:r>
          </a:p>
          <a:p>
            <a:pPr marL="228600" lvl="1">
              <a:spcBef>
                <a:spcPts val="1000"/>
              </a:spcBef>
            </a:pPr>
            <a:r>
              <a:rPr lang="en-US" sz="2000" b="1" dirty="0" smtClean="0"/>
              <a:t>Exchange</a:t>
            </a:r>
            <a:r>
              <a:rPr lang="en-US" sz="2000" dirty="0" smtClean="0"/>
              <a:t> - The process of trading one good/service for another </a:t>
            </a:r>
          </a:p>
          <a:p>
            <a:pPr marL="228600" lvl="1">
              <a:spcBef>
                <a:spcPts val="1000"/>
              </a:spcBef>
            </a:pPr>
            <a:r>
              <a:rPr lang="en-US" sz="2000" b="1" dirty="0" smtClean="0"/>
              <a:t>Distribution</a:t>
            </a:r>
            <a:r>
              <a:rPr lang="en-US" sz="2000" dirty="0" smtClean="0"/>
              <a:t> - A marketing/business function that is responsible for moving, storing, locating, and/or transferring ownership of goods and services</a:t>
            </a:r>
          </a:p>
          <a:p>
            <a:pPr marL="0" indent="0">
              <a:buNone/>
            </a:pPr>
            <a:endParaRPr lang="en-US" dirty="0"/>
          </a:p>
        </p:txBody>
      </p:sp>
    </p:spTree>
    <p:extLst>
      <p:ext uri="{BB962C8B-B14F-4D97-AF65-F5344CB8AC3E}">
        <p14:creationId xmlns:p14="http://schemas.microsoft.com/office/powerpoint/2010/main" val="3393178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3543</Words>
  <Application>Microsoft Macintosh PowerPoint</Application>
  <PresentationFormat>Custom</PresentationFormat>
  <Paragraphs>207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5.00 Understand Economics</vt:lpstr>
      <vt:lpstr>Distinguish between economic goods and services  </vt:lpstr>
      <vt:lpstr>Distinguish between economic goods and services </vt:lpstr>
      <vt:lpstr>Explain the concept of economic resources </vt:lpstr>
      <vt:lpstr>Explain the concept of economic resources </vt:lpstr>
      <vt:lpstr>Describe the concepts of economics and economic activities</vt:lpstr>
      <vt:lpstr>Describe the concepts of economics and economic activities</vt:lpstr>
      <vt:lpstr>The three economic questions that all societies must answer</vt:lpstr>
      <vt:lpstr>Describe the concepts of economics and economic activities</vt:lpstr>
      <vt:lpstr>Describe the concepts of economics and economic activities</vt:lpstr>
      <vt:lpstr>Determine economic utilities created by business and marketing </vt:lpstr>
      <vt:lpstr>Determine economic utilities created by business and marketing </vt:lpstr>
      <vt:lpstr>Determine economic utilities created by business and marketing </vt:lpstr>
      <vt:lpstr>Determine economic utilities created by business and marketing </vt:lpstr>
      <vt:lpstr>Determine economic utilities created by business and marketing </vt:lpstr>
      <vt:lpstr>Explain the principles of supply and demand</vt:lpstr>
      <vt:lpstr>Explain the principles of supply and demand</vt:lpstr>
      <vt:lpstr>Describe the functions of prices in markets </vt:lpstr>
      <vt:lpstr>Describe the functions of prices in markets </vt:lpstr>
      <vt:lpstr>Describe the functions of prices in markets </vt:lpstr>
      <vt:lpstr>Describe the functions of prices in markets </vt:lpstr>
      <vt:lpstr>Describe the functions of prices in markets </vt:lpstr>
      <vt:lpstr>Describe the functions of prices in markets </vt:lpstr>
      <vt:lpstr>Describe the functions of prices in markets </vt:lpstr>
      <vt:lpstr>Describe the functions of prices in markets </vt:lpstr>
      <vt:lpstr>Describe the functions of prices in markets </vt:lpstr>
    </vt:vector>
  </TitlesOfParts>
  <Company>Charlotte-Mecklenburg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 Understand Economics</dc:title>
  <dc:creator>Peck, Deanna C.</dc:creator>
  <cp:lastModifiedBy>DCS Staff</cp:lastModifiedBy>
  <cp:revision>19</cp:revision>
  <cp:lastPrinted>2016-06-27T23:42:38Z</cp:lastPrinted>
  <dcterms:created xsi:type="dcterms:W3CDTF">2016-06-27T16:32:38Z</dcterms:created>
  <dcterms:modified xsi:type="dcterms:W3CDTF">2017-10-25T11:20:18Z</dcterms:modified>
</cp:coreProperties>
</file>